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688" r:id="rId6"/>
    <p:sldMasterId id="2147483729" r:id="rId7"/>
    <p:sldMasterId id="2147483737" r:id="rId8"/>
  </p:sldMasterIdLst>
  <p:notesMasterIdLst>
    <p:notesMasterId r:id="rId28"/>
  </p:notesMasterIdLst>
  <p:handoutMasterIdLst>
    <p:handoutMasterId r:id="rId29"/>
  </p:handoutMasterIdLst>
  <p:sldIdLst>
    <p:sldId id="256" r:id="rId9"/>
    <p:sldId id="2147375518" r:id="rId10"/>
    <p:sldId id="2147375428" r:id="rId11"/>
    <p:sldId id="2147375369" r:id="rId12"/>
    <p:sldId id="2147375398" r:id="rId13"/>
    <p:sldId id="2147375489" r:id="rId14"/>
    <p:sldId id="2147375432" r:id="rId15"/>
    <p:sldId id="2147375434" r:id="rId16"/>
    <p:sldId id="2147375501" r:id="rId17"/>
    <p:sldId id="2147375500" r:id="rId18"/>
    <p:sldId id="2147375502" r:id="rId19"/>
    <p:sldId id="2147375265" r:id="rId20"/>
    <p:sldId id="2147375478" r:id="rId21"/>
    <p:sldId id="2147375517" r:id="rId22"/>
    <p:sldId id="2147375375" r:id="rId23"/>
    <p:sldId id="2147375372" r:id="rId24"/>
    <p:sldId id="2147375408" r:id="rId25"/>
    <p:sldId id="2147375480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3A9159-AD04-491C-A3EB-70D3E0B1D7FD}">
          <p14:sldIdLst>
            <p14:sldId id="256"/>
          </p14:sldIdLst>
        </p14:section>
        <p14:section name="Intro" id="{C722466D-E83F-4AF4-AA06-B43C02BE9C8D}">
          <p14:sldIdLst>
            <p14:sldId id="2147375518"/>
            <p14:sldId id="2147375428"/>
            <p14:sldId id="2147375369"/>
            <p14:sldId id="2147375398"/>
            <p14:sldId id="2147375489"/>
            <p14:sldId id="2147375432"/>
            <p14:sldId id="2147375434"/>
            <p14:sldId id="2147375501"/>
            <p14:sldId id="2147375500"/>
            <p14:sldId id="2147375502"/>
            <p14:sldId id="2147375265"/>
          </p14:sldIdLst>
        </p14:section>
        <p14:section name="PHASR" id="{EF729B60-85AB-40A6-B43B-2352807940C9}">
          <p14:sldIdLst>
            <p14:sldId id="2147375478"/>
            <p14:sldId id="2147375517"/>
            <p14:sldId id="2147375375"/>
            <p14:sldId id="2147375372"/>
            <p14:sldId id="2147375408"/>
            <p14:sldId id="2147375480"/>
            <p14:sldId id="261"/>
          </p14:sldIdLst>
        </p14:section>
        <p14:section name="Ancoin example" id="{64AABE68-F82E-4791-BE8B-0EEA8897C81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EB3E14-C306-43FD-DF7B-D4477BC9B7FF}" name="Raphael Frederic Nicolas PEYRET" initials="RP" userId="S::rpeyret@bitdefender.biz::ecbbeb35-dd76-4dd5-baa9-e2341a3c5d7c" providerId="AD"/>
  <p188:author id="{D6040381-20C6-A240-9820-C44BBCFD4595}" name="Mia THOMPSON" initials="MT" userId="S::mithompson@bitdefender.biz::05bb2b6d-56c7-4742-9120-154846fb5f0c" providerId="AD"/>
  <p188:author id="{B4F93694-4B79-DB1E-8015-0A4C2074F1D0}" name="Nicholas JACKSON" initials="" userId="S::njackson@bitdefender.biz::8b623b06-c3b2-43eb-9326-de437cd2ccfc" providerId="AD"/>
  <p188:author id="{C8E388B2-F26D-A3D7-4E1B-360A437E0FFB}" name="Tiberiu Alexandru BALAN" initials="" userId="S::tbalan@bitdefender.biz::34fb3daa-204f-4df7-8a17-ab57e44b21a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0DA"/>
    <a:srgbClr val="BFDBFF"/>
    <a:srgbClr val="EBF3FF"/>
    <a:srgbClr val="00A71A"/>
    <a:srgbClr val="F2F2F2"/>
    <a:srgbClr val="E6E6E6"/>
    <a:srgbClr val="9B748C"/>
    <a:srgbClr val="006EFF"/>
    <a:srgbClr val="FF0000"/>
    <a:srgbClr val="2E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946" autoAdjust="0"/>
  </p:normalViewPr>
  <p:slideViewPr>
    <p:cSldViewPr snapToGrid="0">
      <p:cViewPr varScale="1">
        <p:scale>
          <a:sx n="85" d="100"/>
          <a:sy n="85" d="100"/>
        </p:scale>
        <p:origin x="15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6">
                    <a:tint val="50000"/>
                  </a:schemeClr>
                </a:fgClr>
                <a:bgClr>
                  <a:schemeClr val="accent6">
                    <a:tint val="5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>
                    <a:tint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5931-4B5A-A87B-E867AE89EBEE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6">
                    <a:tint val="70000"/>
                  </a:schemeClr>
                </a:fgClr>
                <a:bgClr>
                  <a:schemeClr val="accent6">
                    <a:tint val="7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>
                    <a:tint val="7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5931-4B5A-A87B-E867AE89EBEE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6">
                    <a:tint val="90000"/>
                  </a:schemeClr>
                </a:fgClr>
                <a:bgClr>
                  <a:schemeClr val="accent6">
                    <a:tint val="9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>
                    <a:tint val="9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5931-4B5A-A87B-E867AE89EBEE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6">
                    <a:shade val="90000"/>
                  </a:schemeClr>
                </a:fgClr>
                <a:bgClr>
                  <a:schemeClr val="accent6">
                    <a:shade val="9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>
                    <a:shade val="9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5931-4B5A-A87B-E867AE89EBEE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6">
                    <a:shade val="70000"/>
                  </a:schemeClr>
                </a:fgClr>
                <a:bgClr>
                  <a:schemeClr val="accent6">
                    <a:shade val="7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>
                    <a:shade val="7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5931-4B5A-A87B-E867AE89EBEE}"/>
              </c:ext>
            </c:extLst>
          </c:dPt>
          <c:dPt>
            <c:idx val="5"/>
            <c:bubble3D val="0"/>
            <c:spPr>
              <a:pattFill prst="ltUpDiag">
                <a:fgClr>
                  <a:schemeClr val="accent6">
                    <a:shade val="50000"/>
                  </a:schemeClr>
                </a:fgClr>
                <a:bgClr>
                  <a:schemeClr val="accent6">
                    <a:shade val="5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>
                    <a:shade val="5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B-5931-4B5A-A87B-E867AE89EBEE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Endpoint</c:v>
                </c:pt>
                <c:pt idx="1">
                  <c:v>Network &amp; IoT</c:v>
                </c:pt>
                <c:pt idx="2">
                  <c:v>Identity</c:v>
                </c:pt>
                <c:pt idx="3">
                  <c:v>SaaS Apps</c:v>
                </c:pt>
                <c:pt idx="4">
                  <c:v>Cloud</c:v>
                </c:pt>
                <c:pt idx="5">
                  <c:v>Mobile Devices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31-4B5A-A87B-E867AE89E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96EB3B-A519-024A-A1A7-BF4DEC0B1ED4}" type="doc">
      <dgm:prSet loTypeId="urn:microsoft.com/office/officeart/2008/layout/PictureStrips" loCatId="" qsTypeId="urn:microsoft.com/office/officeart/2005/8/quickstyle/simple3" qsCatId="simple" csTypeId="urn:microsoft.com/office/officeart/2005/8/colors/accent1_2" csCatId="accent1" phldr="1"/>
      <dgm:spPr/>
    </dgm:pt>
    <dgm:pt modelId="{84A0DF8F-EAC2-A64A-B940-83E661595CC9}">
      <dgm:prSet phldrT="[Text]"/>
      <dgm:spPr/>
      <dgm:t>
        <a:bodyPr/>
        <a:lstStyle/>
        <a:p>
          <a:r>
            <a:rPr lang="en-US"/>
            <a:t>Automated Resolution</a:t>
          </a:r>
        </a:p>
      </dgm:t>
    </dgm:pt>
    <dgm:pt modelId="{6A594BC9-480C-EB4F-A123-57A232F66DE9}" type="parTrans" cxnId="{E44F6FBB-8EA0-4F4F-A02A-29A11797AAEC}">
      <dgm:prSet/>
      <dgm:spPr/>
      <dgm:t>
        <a:bodyPr/>
        <a:lstStyle/>
        <a:p>
          <a:endParaRPr lang="en-US"/>
        </a:p>
      </dgm:t>
    </dgm:pt>
    <dgm:pt modelId="{705522F3-4C83-984F-8777-578D11F4FE14}" type="sibTrans" cxnId="{E44F6FBB-8EA0-4F4F-A02A-29A11797AAEC}">
      <dgm:prSet/>
      <dgm:spPr/>
      <dgm:t>
        <a:bodyPr/>
        <a:lstStyle/>
        <a:p>
          <a:endParaRPr lang="en-US"/>
        </a:p>
      </dgm:t>
    </dgm:pt>
    <dgm:pt modelId="{B2DBC357-D1B2-2D4D-9D59-ACA4D9D115F7}">
      <dgm:prSet phldrT="[Text]"/>
      <dgm:spPr/>
      <dgm:t>
        <a:bodyPr/>
        <a:lstStyle/>
        <a:p>
          <a:r>
            <a:rPr lang="en-US" dirty="0"/>
            <a:t>360</a:t>
          </a:r>
          <a:r>
            <a:rPr lang="en-SG" b="0" i="0" dirty="0"/>
            <a:t>° Deep Visibility</a:t>
          </a:r>
          <a:endParaRPr lang="en-US" dirty="0"/>
        </a:p>
      </dgm:t>
    </dgm:pt>
    <dgm:pt modelId="{D515807B-A8BC-184E-8499-6C2D4A6A403F}" type="sibTrans" cxnId="{C44C9692-A796-284D-869C-BD6B1E349EFB}">
      <dgm:prSet/>
      <dgm:spPr/>
      <dgm:t>
        <a:bodyPr/>
        <a:lstStyle/>
        <a:p>
          <a:endParaRPr lang="en-US"/>
        </a:p>
      </dgm:t>
    </dgm:pt>
    <dgm:pt modelId="{D5C9F309-A691-7A4B-BD81-20E6F1F44C78}" type="parTrans" cxnId="{C44C9692-A796-284D-869C-BD6B1E349EFB}">
      <dgm:prSet/>
      <dgm:spPr/>
      <dgm:t>
        <a:bodyPr/>
        <a:lstStyle/>
        <a:p>
          <a:endParaRPr lang="en-US"/>
        </a:p>
      </dgm:t>
    </dgm:pt>
    <dgm:pt modelId="{2B3DCF7D-F5C1-D94F-92A3-A4975EF360DD}">
      <dgm:prSet phldrT="[Text]"/>
      <dgm:spPr/>
      <dgm:t>
        <a:bodyPr/>
        <a:lstStyle/>
        <a:p>
          <a:r>
            <a:rPr lang="en-US"/>
            <a:t>Pragmatic Prioritization</a:t>
          </a:r>
        </a:p>
      </dgm:t>
    </dgm:pt>
    <dgm:pt modelId="{7E502514-4779-A241-BB31-23F006130C12}" type="sibTrans" cxnId="{85784760-A9E8-BE4E-89B6-06D591AA2F42}">
      <dgm:prSet/>
      <dgm:spPr/>
      <dgm:t>
        <a:bodyPr/>
        <a:lstStyle/>
        <a:p>
          <a:endParaRPr lang="en-US"/>
        </a:p>
      </dgm:t>
    </dgm:pt>
    <dgm:pt modelId="{0D37D1D7-C59A-DE4D-A8B3-108D68760D59}" type="parTrans" cxnId="{85784760-A9E8-BE4E-89B6-06D591AA2F42}">
      <dgm:prSet/>
      <dgm:spPr/>
      <dgm:t>
        <a:bodyPr/>
        <a:lstStyle/>
        <a:p>
          <a:endParaRPr lang="en-US"/>
        </a:p>
      </dgm:t>
    </dgm:pt>
    <dgm:pt modelId="{36DB16DA-AA8B-9147-B70E-C81416176ED4}">
      <dgm:prSet phldrT="[Text]"/>
      <dgm:spPr/>
      <dgm:t>
        <a:bodyPr/>
        <a:lstStyle/>
        <a:p>
          <a:r>
            <a:rPr lang="en-US"/>
            <a:t>Risks you can ignore</a:t>
          </a:r>
        </a:p>
      </dgm:t>
    </dgm:pt>
    <dgm:pt modelId="{8F54DE69-FCB4-6442-96E2-43D4F2250651}" type="sibTrans" cxnId="{C2C68528-4D92-8A43-8E78-D2E5FEE3385A}">
      <dgm:prSet/>
      <dgm:spPr/>
      <dgm:t>
        <a:bodyPr/>
        <a:lstStyle/>
        <a:p>
          <a:endParaRPr lang="en-US"/>
        </a:p>
      </dgm:t>
    </dgm:pt>
    <dgm:pt modelId="{FBE7EA81-A143-4144-BF00-7D12FE3C3932}" type="parTrans" cxnId="{C2C68528-4D92-8A43-8E78-D2E5FEE3385A}">
      <dgm:prSet/>
      <dgm:spPr/>
      <dgm:t>
        <a:bodyPr/>
        <a:lstStyle/>
        <a:p>
          <a:endParaRPr lang="en-US"/>
        </a:p>
      </dgm:t>
    </dgm:pt>
    <dgm:pt modelId="{B396655D-87BF-1E4D-AD9B-F9191780895E}">
      <dgm:prSet phldrT="[Text]"/>
      <dgm:spPr/>
      <dgm:t>
        <a:bodyPr/>
        <a:lstStyle/>
        <a:p>
          <a:r>
            <a:rPr lang="en-US"/>
            <a:t>Unnecessary risks</a:t>
          </a:r>
        </a:p>
      </dgm:t>
    </dgm:pt>
    <dgm:pt modelId="{316BFA75-A66E-CE47-AC21-3651CBB03EC2}" type="sibTrans" cxnId="{A0890D8D-6B3F-584C-9514-D8FABF0CD045}">
      <dgm:prSet/>
      <dgm:spPr/>
      <dgm:t>
        <a:bodyPr/>
        <a:lstStyle/>
        <a:p>
          <a:endParaRPr lang="en-US"/>
        </a:p>
      </dgm:t>
    </dgm:pt>
    <dgm:pt modelId="{BFFE2DCD-A19D-2B48-B3FD-D5D6CF9E80EF}" type="parTrans" cxnId="{A0890D8D-6B3F-584C-9514-D8FABF0CD045}">
      <dgm:prSet/>
      <dgm:spPr/>
      <dgm:t>
        <a:bodyPr/>
        <a:lstStyle/>
        <a:p>
          <a:endParaRPr lang="en-US"/>
        </a:p>
      </dgm:t>
    </dgm:pt>
    <dgm:pt modelId="{CACB13BC-0FE4-7449-8900-2155F6295E95}" type="pres">
      <dgm:prSet presAssocID="{B496EB3B-A519-024A-A1A7-BF4DEC0B1ED4}" presName="Name0" presStyleCnt="0">
        <dgm:presLayoutVars>
          <dgm:dir/>
          <dgm:resizeHandles val="exact"/>
        </dgm:presLayoutVars>
      </dgm:prSet>
      <dgm:spPr/>
    </dgm:pt>
    <dgm:pt modelId="{FF5B72A6-5254-5643-860A-EC77BDD66FAF}" type="pres">
      <dgm:prSet presAssocID="{B2DBC357-D1B2-2D4D-9D59-ACA4D9D115F7}" presName="composite" presStyleCnt="0"/>
      <dgm:spPr/>
    </dgm:pt>
    <dgm:pt modelId="{E6D985DC-B56B-324B-AF9F-32159293C940}" type="pres">
      <dgm:prSet presAssocID="{B2DBC357-D1B2-2D4D-9D59-ACA4D9D115F7}" presName="rect1" presStyleLbl="trAlignAcc1" presStyleIdx="0" presStyleCnt="3">
        <dgm:presLayoutVars>
          <dgm:bulletEnabled val="1"/>
        </dgm:presLayoutVars>
      </dgm:prSet>
      <dgm:spPr/>
    </dgm:pt>
    <dgm:pt modelId="{58E315FA-F06E-E242-8122-BEFAC59BE20E}" type="pres">
      <dgm:prSet presAssocID="{B2DBC357-D1B2-2D4D-9D59-ACA4D9D115F7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</dgm:pt>
    <dgm:pt modelId="{BEB79CD8-E333-9642-B356-DC091496517D}" type="pres">
      <dgm:prSet presAssocID="{D515807B-A8BC-184E-8499-6C2D4A6A403F}" presName="sibTrans" presStyleCnt="0"/>
      <dgm:spPr/>
    </dgm:pt>
    <dgm:pt modelId="{CEE5280B-CA7D-8A49-9163-435C7C48B43E}" type="pres">
      <dgm:prSet presAssocID="{2B3DCF7D-F5C1-D94F-92A3-A4975EF360DD}" presName="composite" presStyleCnt="0"/>
      <dgm:spPr/>
    </dgm:pt>
    <dgm:pt modelId="{D020F0C9-56DB-F44B-8754-9593603F1905}" type="pres">
      <dgm:prSet presAssocID="{2B3DCF7D-F5C1-D94F-92A3-A4975EF360DD}" presName="rect1" presStyleLbl="trAlignAcc1" presStyleIdx="1" presStyleCnt="3">
        <dgm:presLayoutVars>
          <dgm:bulletEnabled val="1"/>
        </dgm:presLayoutVars>
      </dgm:prSet>
      <dgm:spPr/>
    </dgm:pt>
    <dgm:pt modelId="{07432D82-826E-164C-BE44-39D3C6F3F384}" type="pres">
      <dgm:prSet presAssocID="{2B3DCF7D-F5C1-D94F-92A3-A4975EF360DD}" presName="rect2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</dgm:pt>
    <dgm:pt modelId="{9A3DCC2D-C515-014C-AE03-2D962CC2DC38}" type="pres">
      <dgm:prSet presAssocID="{7E502514-4779-A241-BB31-23F006130C12}" presName="sibTrans" presStyleCnt="0"/>
      <dgm:spPr/>
    </dgm:pt>
    <dgm:pt modelId="{DC5A6092-D666-3B4E-A419-2FEE217B04AD}" type="pres">
      <dgm:prSet presAssocID="{84A0DF8F-EAC2-A64A-B940-83E661595CC9}" presName="composite" presStyleCnt="0"/>
      <dgm:spPr/>
    </dgm:pt>
    <dgm:pt modelId="{C65F94DB-B92B-9A41-8B66-8BB21769770E}" type="pres">
      <dgm:prSet presAssocID="{84A0DF8F-EAC2-A64A-B940-83E661595CC9}" presName="rect1" presStyleLbl="trAlignAcc1" presStyleIdx="2" presStyleCnt="3">
        <dgm:presLayoutVars>
          <dgm:bulletEnabled val="1"/>
        </dgm:presLayoutVars>
      </dgm:prSet>
      <dgm:spPr/>
    </dgm:pt>
    <dgm:pt modelId="{347F4BC4-E787-7647-A7E9-1EC455BF50C9}" type="pres">
      <dgm:prSet presAssocID="{84A0DF8F-EAC2-A64A-B940-83E661595CC9}" presName="rect2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3E170E23-CF53-4CB3-86DB-A8AA5517A356}" type="presOf" srcId="{B2DBC357-D1B2-2D4D-9D59-ACA4D9D115F7}" destId="{E6D985DC-B56B-324B-AF9F-32159293C940}" srcOrd="0" destOrd="0" presId="urn:microsoft.com/office/officeart/2008/layout/PictureStrips"/>
    <dgm:cxn modelId="{C2C68528-4D92-8A43-8E78-D2E5FEE3385A}" srcId="{2B3DCF7D-F5C1-D94F-92A3-A4975EF360DD}" destId="{36DB16DA-AA8B-9147-B70E-C81416176ED4}" srcOrd="0" destOrd="0" parTransId="{FBE7EA81-A143-4144-BF00-7D12FE3C3932}" sibTransId="{8F54DE69-FCB4-6442-96E2-43D4F2250651}"/>
    <dgm:cxn modelId="{17821A33-E021-4D80-B9CC-32B867DD9FBF}" type="presOf" srcId="{B396655D-87BF-1E4D-AD9B-F9191780895E}" destId="{D020F0C9-56DB-F44B-8754-9593603F1905}" srcOrd="0" destOrd="2" presId="urn:microsoft.com/office/officeart/2008/layout/PictureStrips"/>
    <dgm:cxn modelId="{85784760-A9E8-BE4E-89B6-06D591AA2F42}" srcId="{B496EB3B-A519-024A-A1A7-BF4DEC0B1ED4}" destId="{2B3DCF7D-F5C1-D94F-92A3-A4975EF360DD}" srcOrd="1" destOrd="0" parTransId="{0D37D1D7-C59A-DE4D-A8B3-108D68760D59}" sibTransId="{7E502514-4779-A241-BB31-23F006130C12}"/>
    <dgm:cxn modelId="{A0890D8D-6B3F-584C-9514-D8FABF0CD045}" srcId="{2B3DCF7D-F5C1-D94F-92A3-A4975EF360DD}" destId="{B396655D-87BF-1E4D-AD9B-F9191780895E}" srcOrd="1" destOrd="0" parTransId="{BFFE2DCD-A19D-2B48-B3FD-D5D6CF9E80EF}" sibTransId="{316BFA75-A66E-CE47-AC21-3651CBB03EC2}"/>
    <dgm:cxn modelId="{C44C9692-A796-284D-869C-BD6B1E349EFB}" srcId="{B496EB3B-A519-024A-A1A7-BF4DEC0B1ED4}" destId="{B2DBC357-D1B2-2D4D-9D59-ACA4D9D115F7}" srcOrd="0" destOrd="0" parTransId="{D5C9F309-A691-7A4B-BD81-20E6F1F44C78}" sibTransId="{D515807B-A8BC-184E-8499-6C2D4A6A403F}"/>
    <dgm:cxn modelId="{A6A2AC9E-D921-41FA-B35D-91D8BD9E503D}" type="presOf" srcId="{2B3DCF7D-F5C1-D94F-92A3-A4975EF360DD}" destId="{D020F0C9-56DB-F44B-8754-9593603F1905}" srcOrd="0" destOrd="0" presId="urn:microsoft.com/office/officeart/2008/layout/PictureStrips"/>
    <dgm:cxn modelId="{580A4DA6-7A0F-4FE1-9C31-CE70C86C6F96}" type="presOf" srcId="{84A0DF8F-EAC2-A64A-B940-83E661595CC9}" destId="{C65F94DB-B92B-9A41-8B66-8BB21769770E}" srcOrd="0" destOrd="0" presId="urn:microsoft.com/office/officeart/2008/layout/PictureStrips"/>
    <dgm:cxn modelId="{E6B6E2A7-D567-4DB6-B80E-E525FDBD8606}" type="presOf" srcId="{B496EB3B-A519-024A-A1A7-BF4DEC0B1ED4}" destId="{CACB13BC-0FE4-7449-8900-2155F6295E95}" srcOrd="0" destOrd="0" presId="urn:microsoft.com/office/officeart/2008/layout/PictureStrips"/>
    <dgm:cxn modelId="{E44F6FBB-8EA0-4F4F-A02A-29A11797AAEC}" srcId="{B496EB3B-A519-024A-A1A7-BF4DEC0B1ED4}" destId="{84A0DF8F-EAC2-A64A-B940-83E661595CC9}" srcOrd="2" destOrd="0" parTransId="{6A594BC9-480C-EB4F-A123-57A232F66DE9}" sibTransId="{705522F3-4C83-984F-8777-578D11F4FE14}"/>
    <dgm:cxn modelId="{BD3D91CC-B5D3-42E0-9F69-60F3F7E9D2A4}" type="presOf" srcId="{36DB16DA-AA8B-9147-B70E-C81416176ED4}" destId="{D020F0C9-56DB-F44B-8754-9593603F1905}" srcOrd="0" destOrd="1" presId="urn:microsoft.com/office/officeart/2008/layout/PictureStrips"/>
    <dgm:cxn modelId="{C6977276-D7ED-4888-8359-43ECE02102EF}" type="presParOf" srcId="{CACB13BC-0FE4-7449-8900-2155F6295E95}" destId="{FF5B72A6-5254-5643-860A-EC77BDD66FAF}" srcOrd="0" destOrd="0" presId="urn:microsoft.com/office/officeart/2008/layout/PictureStrips"/>
    <dgm:cxn modelId="{482B4502-950B-42A2-8F62-6F15E63D600B}" type="presParOf" srcId="{FF5B72A6-5254-5643-860A-EC77BDD66FAF}" destId="{E6D985DC-B56B-324B-AF9F-32159293C940}" srcOrd="0" destOrd="0" presId="urn:microsoft.com/office/officeart/2008/layout/PictureStrips"/>
    <dgm:cxn modelId="{31255B82-2AC8-4E2E-8673-DDCCA58EF709}" type="presParOf" srcId="{FF5B72A6-5254-5643-860A-EC77BDD66FAF}" destId="{58E315FA-F06E-E242-8122-BEFAC59BE20E}" srcOrd="1" destOrd="0" presId="urn:microsoft.com/office/officeart/2008/layout/PictureStrips"/>
    <dgm:cxn modelId="{239C9400-3DB5-41FD-8E63-DC27810C8ADD}" type="presParOf" srcId="{CACB13BC-0FE4-7449-8900-2155F6295E95}" destId="{BEB79CD8-E333-9642-B356-DC091496517D}" srcOrd="1" destOrd="0" presId="urn:microsoft.com/office/officeart/2008/layout/PictureStrips"/>
    <dgm:cxn modelId="{75826395-11EA-4A2A-98E6-C5D4656845AE}" type="presParOf" srcId="{CACB13BC-0FE4-7449-8900-2155F6295E95}" destId="{CEE5280B-CA7D-8A49-9163-435C7C48B43E}" srcOrd="2" destOrd="0" presId="urn:microsoft.com/office/officeart/2008/layout/PictureStrips"/>
    <dgm:cxn modelId="{41DDF15B-72AD-4497-A4B8-1CCE44BE9425}" type="presParOf" srcId="{CEE5280B-CA7D-8A49-9163-435C7C48B43E}" destId="{D020F0C9-56DB-F44B-8754-9593603F1905}" srcOrd="0" destOrd="0" presId="urn:microsoft.com/office/officeart/2008/layout/PictureStrips"/>
    <dgm:cxn modelId="{1930104A-25AF-4A83-901C-CF4268ACF127}" type="presParOf" srcId="{CEE5280B-CA7D-8A49-9163-435C7C48B43E}" destId="{07432D82-826E-164C-BE44-39D3C6F3F384}" srcOrd="1" destOrd="0" presId="urn:microsoft.com/office/officeart/2008/layout/PictureStrips"/>
    <dgm:cxn modelId="{2B82318D-8FC7-46DF-9A89-122A2ADA9B18}" type="presParOf" srcId="{CACB13BC-0FE4-7449-8900-2155F6295E95}" destId="{9A3DCC2D-C515-014C-AE03-2D962CC2DC38}" srcOrd="3" destOrd="0" presId="urn:microsoft.com/office/officeart/2008/layout/PictureStrips"/>
    <dgm:cxn modelId="{26C4B5D3-415D-404B-9544-B6C162271B00}" type="presParOf" srcId="{CACB13BC-0FE4-7449-8900-2155F6295E95}" destId="{DC5A6092-D666-3B4E-A419-2FEE217B04AD}" srcOrd="4" destOrd="0" presId="urn:microsoft.com/office/officeart/2008/layout/PictureStrips"/>
    <dgm:cxn modelId="{97C6DFA9-C4E8-4B0A-B8C8-C2BE47B88A44}" type="presParOf" srcId="{DC5A6092-D666-3B4E-A419-2FEE217B04AD}" destId="{C65F94DB-B92B-9A41-8B66-8BB21769770E}" srcOrd="0" destOrd="0" presId="urn:microsoft.com/office/officeart/2008/layout/PictureStrips"/>
    <dgm:cxn modelId="{C30F2595-BD2A-4215-957C-9BF53DC83804}" type="presParOf" srcId="{DC5A6092-D666-3B4E-A419-2FEE217B04AD}" destId="{347F4BC4-E787-7647-A7E9-1EC455BF50C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96EB3B-A519-024A-A1A7-BF4DEC0B1ED4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</dgm:pt>
    <dgm:pt modelId="{2B3DCF7D-F5C1-D94F-92A3-A4975EF360DD}">
      <dgm:prSet phldrT="[Text]"/>
      <dgm:spPr/>
      <dgm:t>
        <a:bodyPr/>
        <a:lstStyle/>
        <a:p>
          <a:r>
            <a:rPr lang="en-US" dirty="0" err="1"/>
            <a:t>Pragmatische</a:t>
          </a:r>
          <a:r>
            <a:rPr lang="en-US" dirty="0"/>
            <a:t> </a:t>
          </a:r>
          <a:r>
            <a:rPr lang="en-US" dirty="0" err="1"/>
            <a:t>Priorisierung</a:t>
          </a:r>
          <a:endParaRPr lang="en-US" dirty="0"/>
        </a:p>
      </dgm:t>
    </dgm:pt>
    <dgm:pt modelId="{0D37D1D7-C59A-DE4D-A8B3-108D68760D59}" type="parTrans" cxnId="{85784760-A9E8-BE4E-89B6-06D591AA2F42}">
      <dgm:prSet/>
      <dgm:spPr/>
      <dgm:t>
        <a:bodyPr/>
        <a:lstStyle/>
        <a:p>
          <a:endParaRPr lang="en-US"/>
        </a:p>
      </dgm:t>
    </dgm:pt>
    <dgm:pt modelId="{7E502514-4779-A241-BB31-23F006130C12}" type="sibTrans" cxnId="{85784760-A9E8-BE4E-89B6-06D591AA2F42}">
      <dgm:prSet/>
      <dgm:spPr/>
      <dgm:t>
        <a:bodyPr/>
        <a:lstStyle/>
        <a:p>
          <a:endParaRPr lang="en-US"/>
        </a:p>
      </dgm:t>
    </dgm:pt>
    <dgm:pt modelId="{84A0DF8F-EAC2-A64A-B940-83E661595CC9}">
      <dgm:prSet phldrT="[Text]"/>
      <dgm:spPr/>
      <dgm:t>
        <a:bodyPr/>
        <a:lstStyle/>
        <a:p>
          <a:r>
            <a:rPr lang="en-US"/>
            <a:t>Automated Resolution</a:t>
          </a:r>
        </a:p>
      </dgm:t>
    </dgm:pt>
    <dgm:pt modelId="{6A594BC9-480C-EB4F-A123-57A232F66DE9}" type="parTrans" cxnId="{E44F6FBB-8EA0-4F4F-A02A-29A11797AAEC}">
      <dgm:prSet/>
      <dgm:spPr/>
      <dgm:t>
        <a:bodyPr/>
        <a:lstStyle/>
        <a:p>
          <a:endParaRPr lang="en-US"/>
        </a:p>
      </dgm:t>
    </dgm:pt>
    <dgm:pt modelId="{705522F3-4C83-984F-8777-578D11F4FE14}" type="sibTrans" cxnId="{E44F6FBB-8EA0-4F4F-A02A-29A11797AAEC}">
      <dgm:prSet/>
      <dgm:spPr/>
      <dgm:t>
        <a:bodyPr/>
        <a:lstStyle/>
        <a:p>
          <a:endParaRPr lang="en-US"/>
        </a:p>
      </dgm:t>
    </dgm:pt>
    <dgm:pt modelId="{B2DBC357-D1B2-2D4D-9D59-ACA4D9D115F7}">
      <dgm:prSet phldrT="[Text]"/>
      <dgm:spPr/>
      <dgm:t>
        <a:bodyPr/>
        <a:lstStyle/>
        <a:p>
          <a:r>
            <a:rPr lang="en-US" dirty="0"/>
            <a:t>360</a:t>
          </a:r>
          <a:r>
            <a:rPr lang="en-SG" b="0" i="0" dirty="0"/>
            <a:t>° Deep Visibility</a:t>
          </a:r>
          <a:endParaRPr lang="en-US" dirty="0"/>
        </a:p>
      </dgm:t>
    </dgm:pt>
    <dgm:pt modelId="{D515807B-A8BC-184E-8499-6C2D4A6A403F}" type="sibTrans" cxnId="{C44C9692-A796-284D-869C-BD6B1E349EFB}">
      <dgm:prSet/>
      <dgm:spPr/>
      <dgm:t>
        <a:bodyPr/>
        <a:lstStyle/>
        <a:p>
          <a:endParaRPr lang="en-US"/>
        </a:p>
      </dgm:t>
    </dgm:pt>
    <dgm:pt modelId="{D5C9F309-A691-7A4B-BD81-20E6F1F44C78}" type="parTrans" cxnId="{C44C9692-A796-284D-869C-BD6B1E349EFB}">
      <dgm:prSet/>
      <dgm:spPr/>
      <dgm:t>
        <a:bodyPr/>
        <a:lstStyle/>
        <a:p>
          <a:endParaRPr lang="en-US"/>
        </a:p>
      </dgm:t>
    </dgm:pt>
    <dgm:pt modelId="{36DB16DA-AA8B-9147-B70E-C81416176ED4}">
      <dgm:prSet phldrT="[Text]"/>
      <dgm:spPr/>
      <dgm:t>
        <a:bodyPr/>
        <a:lstStyle/>
        <a:p>
          <a:r>
            <a:rPr lang="de-DE" dirty="0"/>
            <a:t>Risiken, die Sie ignorieren können</a:t>
          </a:r>
          <a:endParaRPr lang="en-US" dirty="0"/>
        </a:p>
      </dgm:t>
    </dgm:pt>
    <dgm:pt modelId="{FBE7EA81-A143-4144-BF00-7D12FE3C3932}" type="parTrans" cxnId="{C2C68528-4D92-8A43-8E78-D2E5FEE3385A}">
      <dgm:prSet/>
      <dgm:spPr/>
      <dgm:t>
        <a:bodyPr/>
        <a:lstStyle/>
        <a:p>
          <a:endParaRPr lang="en-US"/>
        </a:p>
      </dgm:t>
    </dgm:pt>
    <dgm:pt modelId="{8F54DE69-FCB4-6442-96E2-43D4F2250651}" type="sibTrans" cxnId="{C2C68528-4D92-8A43-8E78-D2E5FEE3385A}">
      <dgm:prSet/>
      <dgm:spPr/>
      <dgm:t>
        <a:bodyPr/>
        <a:lstStyle/>
        <a:p>
          <a:endParaRPr lang="en-US"/>
        </a:p>
      </dgm:t>
    </dgm:pt>
    <dgm:pt modelId="{B396655D-87BF-1E4D-AD9B-F9191780895E}">
      <dgm:prSet phldrT="[Text]"/>
      <dgm:spPr/>
      <dgm:t>
        <a:bodyPr/>
        <a:lstStyle/>
        <a:p>
          <a:r>
            <a:rPr lang="en-US" dirty="0"/>
            <a:t>Unnecessary risks</a:t>
          </a:r>
        </a:p>
      </dgm:t>
    </dgm:pt>
    <dgm:pt modelId="{316BFA75-A66E-CE47-AC21-3651CBB03EC2}" type="sibTrans" cxnId="{A0890D8D-6B3F-584C-9514-D8FABF0CD045}">
      <dgm:prSet/>
      <dgm:spPr/>
      <dgm:t>
        <a:bodyPr/>
        <a:lstStyle/>
        <a:p>
          <a:endParaRPr lang="en-US"/>
        </a:p>
      </dgm:t>
    </dgm:pt>
    <dgm:pt modelId="{BFFE2DCD-A19D-2B48-B3FD-D5D6CF9E80EF}" type="parTrans" cxnId="{A0890D8D-6B3F-584C-9514-D8FABF0CD045}">
      <dgm:prSet/>
      <dgm:spPr/>
      <dgm:t>
        <a:bodyPr/>
        <a:lstStyle/>
        <a:p>
          <a:endParaRPr lang="en-US"/>
        </a:p>
      </dgm:t>
    </dgm:pt>
    <dgm:pt modelId="{CACB13BC-0FE4-7449-8900-2155F6295E95}" type="pres">
      <dgm:prSet presAssocID="{B496EB3B-A519-024A-A1A7-BF4DEC0B1ED4}" presName="Name0" presStyleCnt="0">
        <dgm:presLayoutVars>
          <dgm:dir/>
          <dgm:resizeHandles val="exact"/>
        </dgm:presLayoutVars>
      </dgm:prSet>
      <dgm:spPr/>
    </dgm:pt>
    <dgm:pt modelId="{FF5B72A6-5254-5643-860A-EC77BDD66FAF}" type="pres">
      <dgm:prSet presAssocID="{B2DBC357-D1B2-2D4D-9D59-ACA4D9D115F7}" presName="composite" presStyleCnt="0"/>
      <dgm:spPr/>
    </dgm:pt>
    <dgm:pt modelId="{E6D985DC-B56B-324B-AF9F-32159293C940}" type="pres">
      <dgm:prSet presAssocID="{B2DBC357-D1B2-2D4D-9D59-ACA4D9D115F7}" presName="rect1" presStyleLbl="trAlignAcc1" presStyleIdx="0" presStyleCnt="3">
        <dgm:presLayoutVars>
          <dgm:bulletEnabled val="1"/>
        </dgm:presLayoutVars>
      </dgm:prSet>
      <dgm:spPr/>
    </dgm:pt>
    <dgm:pt modelId="{58E315FA-F06E-E242-8122-BEFAC59BE20E}" type="pres">
      <dgm:prSet presAssocID="{B2DBC357-D1B2-2D4D-9D59-ACA4D9D115F7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</dgm:pt>
    <dgm:pt modelId="{BEB79CD8-E333-9642-B356-DC091496517D}" type="pres">
      <dgm:prSet presAssocID="{D515807B-A8BC-184E-8499-6C2D4A6A403F}" presName="sibTrans" presStyleCnt="0"/>
      <dgm:spPr/>
    </dgm:pt>
    <dgm:pt modelId="{CEE5280B-CA7D-8A49-9163-435C7C48B43E}" type="pres">
      <dgm:prSet presAssocID="{2B3DCF7D-F5C1-D94F-92A3-A4975EF360DD}" presName="composite" presStyleCnt="0"/>
      <dgm:spPr/>
    </dgm:pt>
    <dgm:pt modelId="{D020F0C9-56DB-F44B-8754-9593603F1905}" type="pres">
      <dgm:prSet presAssocID="{2B3DCF7D-F5C1-D94F-92A3-A4975EF360DD}" presName="rect1" presStyleLbl="trAlignAcc1" presStyleIdx="1" presStyleCnt="3">
        <dgm:presLayoutVars>
          <dgm:bulletEnabled val="1"/>
        </dgm:presLayoutVars>
      </dgm:prSet>
      <dgm:spPr/>
    </dgm:pt>
    <dgm:pt modelId="{07432D82-826E-164C-BE44-39D3C6F3F384}" type="pres">
      <dgm:prSet presAssocID="{2B3DCF7D-F5C1-D94F-92A3-A4975EF360DD}" presName="rect2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</dgm:pt>
    <dgm:pt modelId="{9A3DCC2D-C515-014C-AE03-2D962CC2DC38}" type="pres">
      <dgm:prSet presAssocID="{7E502514-4779-A241-BB31-23F006130C12}" presName="sibTrans" presStyleCnt="0"/>
      <dgm:spPr/>
    </dgm:pt>
    <dgm:pt modelId="{DC5A6092-D666-3B4E-A419-2FEE217B04AD}" type="pres">
      <dgm:prSet presAssocID="{84A0DF8F-EAC2-A64A-B940-83E661595CC9}" presName="composite" presStyleCnt="0"/>
      <dgm:spPr/>
    </dgm:pt>
    <dgm:pt modelId="{C65F94DB-B92B-9A41-8B66-8BB21769770E}" type="pres">
      <dgm:prSet presAssocID="{84A0DF8F-EAC2-A64A-B940-83E661595CC9}" presName="rect1" presStyleLbl="trAlignAcc1" presStyleIdx="2" presStyleCnt="3">
        <dgm:presLayoutVars>
          <dgm:bulletEnabled val="1"/>
        </dgm:presLayoutVars>
      </dgm:prSet>
      <dgm:spPr/>
    </dgm:pt>
    <dgm:pt modelId="{347F4BC4-E787-7647-A7E9-1EC455BF50C9}" type="pres">
      <dgm:prSet presAssocID="{84A0DF8F-EAC2-A64A-B940-83E661595CC9}" presName="rect2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CC95411E-B52B-5146-A9A2-EE485C7B3E98}" type="presOf" srcId="{B2DBC357-D1B2-2D4D-9D59-ACA4D9D115F7}" destId="{E6D985DC-B56B-324B-AF9F-32159293C940}" srcOrd="0" destOrd="0" presId="urn:microsoft.com/office/officeart/2008/layout/PictureStrips"/>
    <dgm:cxn modelId="{C2C68528-4D92-8A43-8E78-D2E5FEE3385A}" srcId="{2B3DCF7D-F5C1-D94F-92A3-A4975EF360DD}" destId="{36DB16DA-AA8B-9147-B70E-C81416176ED4}" srcOrd="0" destOrd="0" parTransId="{FBE7EA81-A143-4144-BF00-7D12FE3C3932}" sibTransId="{8F54DE69-FCB4-6442-96E2-43D4F2250651}"/>
    <dgm:cxn modelId="{85784760-A9E8-BE4E-89B6-06D591AA2F42}" srcId="{B496EB3B-A519-024A-A1A7-BF4DEC0B1ED4}" destId="{2B3DCF7D-F5C1-D94F-92A3-A4975EF360DD}" srcOrd="1" destOrd="0" parTransId="{0D37D1D7-C59A-DE4D-A8B3-108D68760D59}" sibTransId="{7E502514-4779-A241-BB31-23F006130C12}"/>
    <dgm:cxn modelId="{0D34B469-F747-9B47-9550-9D3AC8CDAD30}" type="presOf" srcId="{B496EB3B-A519-024A-A1A7-BF4DEC0B1ED4}" destId="{CACB13BC-0FE4-7449-8900-2155F6295E95}" srcOrd="0" destOrd="0" presId="urn:microsoft.com/office/officeart/2008/layout/PictureStrips"/>
    <dgm:cxn modelId="{A0890D8D-6B3F-584C-9514-D8FABF0CD045}" srcId="{2B3DCF7D-F5C1-D94F-92A3-A4975EF360DD}" destId="{B396655D-87BF-1E4D-AD9B-F9191780895E}" srcOrd="1" destOrd="0" parTransId="{BFFE2DCD-A19D-2B48-B3FD-D5D6CF9E80EF}" sibTransId="{316BFA75-A66E-CE47-AC21-3651CBB03EC2}"/>
    <dgm:cxn modelId="{C44C9692-A796-284D-869C-BD6B1E349EFB}" srcId="{B496EB3B-A519-024A-A1A7-BF4DEC0B1ED4}" destId="{B2DBC357-D1B2-2D4D-9D59-ACA4D9D115F7}" srcOrd="0" destOrd="0" parTransId="{D5C9F309-A691-7A4B-BD81-20E6F1F44C78}" sibTransId="{D515807B-A8BC-184E-8499-6C2D4A6A403F}"/>
    <dgm:cxn modelId="{E44F6FBB-8EA0-4F4F-A02A-29A11797AAEC}" srcId="{B496EB3B-A519-024A-A1A7-BF4DEC0B1ED4}" destId="{84A0DF8F-EAC2-A64A-B940-83E661595CC9}" srcOrd="2" destOrd="0" parTransId="{6A594BC9-480C-EB4F-A123-57A232F66DE9}" sibTransId="{705522F3-4C83-984F-8777-578D11F4FE14}"/>
    <dgm:cxn modelId="{BD59B9D1-892A-9444-AD74-90B7BA0CA369}" type="presOf" srcId="{B396655D-87BF-1E4D-AD9B-F9191780895E}" destId="{D020F0C9-56DB-F44B-8754-9593603F1905}" srcOrd="0" destOrd="2" presId="urn:microsoft.com/office/officeart/2008/layout/PictureStrips"/>
    <dgm:cxn modelId="{ECC44AD3-EF8E-CF42-BA58-AB7FDF111C84}" type="presOf" srcId="{2B3DCF7D-F5C1-D94F-92A3-A4975EF360DD}" destId="{D020F0C9-56DB-F44B-8754-9593603F1905}" srcOrd="0" destOrd="0" presId="urn:microsoft.com/office/officeart/2008/layout/PictureStrips"/>
    <dgm:cxn modelId="{F32A25DC-0A91-AB42-9D6B-513AEA09B4A5}" type="presOf" srcId="{36DB16DA-AA8B-9147-B70E-C81416176ED4}" destId="{D020F0C9-56DB-F44B-8754-9593603F1905}" srcOrd="0" destOrd="1" presId="urn:microsoft.com/office/officeart/2008/layout/PictureStrips"/>
    <dgm:cxn modelId="{977330DE-CD97-4742-B2F2-8F16C42450A9}" type="presOf" srcId="{84A0DF8F-EAC2-A64A-B940-83E661595CC9}" destId="{C65F94DB-B92B-9A41-8B66-8BB21769770E}" srcOrd="0" destOrd="0" presId="urn:microsoft.com/office/officeart/2008/layout/PictureStrips"/>
    <dgm:cxn modelId="{0BB1487F-052C-7E4D-80CD-6E2E70A7576B}" type="presParOf" srcId="{CACB13BC-0FE4-7449-8900-2155F6295E95}" destId="{FF5B72A6-5254-5643-860A-EC77BDD66FAF}" srcOrd="0" destOrd="0" presId="urn:microsoft.com/office/officeart/2008/layout/PictureStrips"/>
    <dgm:cxn modelId="{57C2AB0D-AE6F-ED44-A3C4-A9195A0ABC24}" type="presParOf" srcId="{FF5B72A6-5254-5643-860A-EC77BDD66FAF}" destId="{E6D985DC-B56B-324B-AF9F-32159293C940}" srcOrd="0" destOrd="0" presId="urn:microsoft.com/office/officeart/2008/layout/PictureStrips"/>
    <dgm:cxn modelId="{748027CF-B45E-3B42-A1A5-16CB404C96EA}" type="presParOf" srcId="{FF5B72A6-5254-5643-860A-EC77BDD66FAF}" destId="{58E315FA-F06E-E242-8122-BEFAC59BE20E}" srcOrd="1" destOrd="0" presId="urn:microsoft.com/office/officeart/2008/layout/PictureStrips"/>
    <dgm:cxn modelId="{5282C05B-7CD0-9E4D-8D9C-F6DFFFCD88AB}" type="presParOf" srcId="{CACB13BC-0FE4-7449-8900-2155F6295E95}" destId="{BEB79CD8-E333-9642-B356-DC091496517D}" srcOrd="1" destOrd="0" presId="urn:microsoft.com/office/officeart/2008/layout/PictureStrips"/>
    <dgm:cxn modelId="{414260F0-188A-D246-8F60-9BF33545D02D}" type="presParOf" srcId="{CACB13BC-0FE4-7449-8900-2155F6295E95}" destId="{CEE5280B-CA7D-8A49-9163-435C7C48B43E}" srcOrd="2" destOrd="0" presId="urn:microsoft.com/office/officeart/2008/layout/PictureStrips"/>
    <dgm:cxn modelId="{AF78EC5E-7A05-B34D-9C71-E39B956C2342}" type="presParOf" srcId="{CEE5280B-CA7D-8A49-9163-435C7C48B43E}" destId="{D020F0C9-56DB-F44B-8754-9593603F1905}" srcOrd="0" destOrd="0" presId="urn:microsoft.com/office/officeart/2008/layout/PictureStrips"/>
    <dgm:cxn modelId="{5CBBB997-401F-574C-903E-FFC2CA08DD7D}" type="presParOf" srcId="{CEE5280B-CA7D-8A49-9163-435C7C48B43E}" destId="{07432D82-826E-164C-BE44-39D3C6F3F384}" srcOrd="1" destOrd="0" presId="urn:microsoft.com/office/officeart/2008/layout/PictureStrips"/>
    <dgm:cxn modelId="{E346F8DF-E881-5147-90C4-0B07086A0AE4}" type="presParOf" srcId="{CACB13BC-0FE4-7449-8900-2155F6295E95}" destId="{9A3DCC2D-C515-014C-AE03-2D962CC2DC38}" srcOrd="3" destOrd="0" presId="urn:microsoft.com/office/officeart/2008/layout/PictureStrips"/>
    <dgm:cxn modelId="{07C4F5C5-BB72-9149-B591-C827E5DC1F5D}" type="presParOf" srcId="{CACB13BC-0FE4-7449-8900-2155F6295E95}" destId="{DC5A6092-D666-3B4E-A419-2FEE217B04AD}" srcOrd="4" destOrd="0" presId="urn:microsoft.com/office/officeart/2008/layout/PictureStrips"/>
    <dgm:cxn modelId="{320D0B24-E169-9046-8D51-211D0545B252}" type="presParOf" srcId="{DC5A6092-D666-3B4E-A419-2FEE217B04AD}" destId="{C65F94DB-B92B-9A41-8B66-8BB21769770E}" srcOrd="0" destOrd="0" presId="urn:microsoft.com/office/officeart/2008/layout/PictureStrips"/>
    <dgm:cxn modelId="{40AA1EEA-1CC2-834B-B803-D5DA2C83483A}" type="presParOf" srcId="{DC5A6092-D666-3B4E-A419-2FEE217B04AD}" destId="{347F4BC4-E787-7647-A7E9-1EC455BF50C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96EB3B-A519-024A-A1A7-BF4DEC0B1ED4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</dgm:pt>
    <dgm:pt modelId="{2B3DCF7D-F5C1-D94F-92A3-A4975EF360DD}">
      <dgm:prSet phldrT="[Text]"/>
      <dgm:spPr/>
      <dgm:t>
        <a:bodyPr/>
        <a:lstStyle/>
        <a:p>
          <a:r>
            <a:rPr lang="en-US" dirty="0" err="1"/>
            <a:t>Pragmatische</a:t>
          </a:r>
          <a:r>
            <a:rPr lang="en-US" dirty="0"/>
            <a:t> </a:t>
          </a:r>
          <a:r>
            <a:rPr lang="en-US" dirty="0" err="1"/>
            <a:t>Priorisierung</a:t>
          </a:r>
          <a:endParaRPr lang="en-US" dirty="0"/>
        </a:p>
      </dgm:t>
    </dgm:pt>
    <dgm:pt modelId="{0D37D1D7-C59A-DE4D-A8B3-108D68760D59}" type="parTrans" cxnId="{85784760-A9E8-BE4E-89B6-06D591AA2F42}">
      <dgm:prSet/>
      <dgm:spPr/>
      <dgm:t>
        <a:bodyPr/>
        <a:lstStyle/>
        <a:p>
          <a:endParaRPr lang="en-US"/>
        </a:p>
      </dgm:t>
    </dgm:pt>
    <dgm:pt modelId="{7E502514-4779-A241-BB31-23F006130C12}" type="sibTrans" cxnId="{85784760-A9E8-BE4E-89B6-06D591AA2F42}">
      <dgm:prSet/>
      <dgm:spPr/>
      <dgm:t>
        <a:bodyPr/>
        <a:lstStyle/>
        <a:p>
          <a:endParaRPr lang="en-US"/>
        </a:p>
      </dgm:t>
    </dgm:pt>
    <dgm:pt modelId="{84A0DF8F-EAC2-A64A-B940-83E661595CC9}">
      <dgm:prSet phldrT="[Text]"/>
      <dgm:spPr/>
      <dgm:t>
        <a:bodyPr/>
        <a:lstStyle/>
        <a:p>
          <a:r>
            <a:rPr lang="en-US"/>
            <a:t>Automated Resolution</a:t>
          </a:r>
        </a:p>
      </dgm:t>
    </dgm:pt>
    <dgm:pt modelId="{6A594BC9-480C-EB4F-A123-57A232F66DE9}" type="parTrans" cxnId="{E44F6FBB-8EA0-4F4F-A02A-29A11797AAEC}">
      <dgm:prSet/>
      <dgm:spPr/>
      <dgm:t>
        <a:bodyPr/>
        <a:lstStyle/>
        <a:p>
          <a:endParaRPr lang="en-US"/>
        </a:p>
      </dgm:t>
    </dgm:pt>
    <dgm:pt modelId="{705522F3-4C83-984F-8777-578D11F4FE14}" type="sibTrans" cxnId="{E44F6FBB-8EA0-4F4F-A02A-29A11797AAEC}">
      <dgm:prSet/>
      <dgm:spPr/>
      <dgm:t>
        <a:bodyPr/>
        <a:lstStyle/>
        <a:p>
          <a:endParaRPr lang="en-US"/>
        </a:p>
      </dgm:t>
    </dgm:pt>
    <dgm:pt modelId="{B2DBC357-D1B2-2D4D-9D59-ACA4D9D115F7}">
      <dgm:prSet phldrT="[Text]"/>
      <dgm:spPr/>
      <dgm:t>
        <a:bodyPr/>
        <a:lstStyle/>
        <a:p>
          <a:r>
            <a:rPr lang="en-US"/>
            <a:t>360</a:t>
          </a:r>
          <a:r>
            <a:rPr lang="en-SG" b="0" i="0"/>
            <a:t>° Deep Visibility</a:t>
          </a:r>
          <a:endParaRPr lang="en-US"/>
        </a:p>
      </dgm:t>
    </dgm:pt>
    <dgm:pt modelId="{D515807B-A8BC-184E-8499-6C2D4A6A403F}" type="sibTrans" cxnId="{C44C9692-A796-284D-869C-BD6B1E349EFB}">
      <dgm:prSet/>
      <dgm:spPr/>
      <dgm:t>
        <a:bodyPr/>
        <a:lstStyle/>
        <a:p>
          <a:endParaRPr lang="en-US"/>
        </a:p>
      </dgm:t>
    </dgm:pt>
    <dgm:pt modelId="{D5C9F309-A691-7A4B-BD81-20E6F1F44C78}" type="parTrans" cxnId="{C44C9692-A796-284D-869C-BD6B1E349EFB}">
      <dgm:prSet/>
      <dgm:spPr/>
      <dgm:t>
        <a:bodyPr/>
        <a:lstStyle/>
        <a:p>
          <a:endParaRPr lang="en-US"/>
        </a:p>
      </dgm:t>
    </dgm:pt>
    <dgm:pt modelId="{36DB16DA-AA8B-9147-B70E-C81416176ED4}">
      <dgm:prSet phldrT="[Text]"/>
      <dgm:spPr/>
      <dgm:t>
        <a:bodyPr/>
        <a:lstStyle/>
        <a:p>
          <a:r>
            <a:rPr lang="de-DE" dirty="0"/>
            <a:t>Risiken, die Sie ignorieren können
Unnötige Risiken</a:t>
          </a:r>
          <a:endParaRPr lang="en-US" dirty="0"/>
        </a:p>
      </dgm:t>
    </dgm:pt>
    <dgm:pt modelId="{FBE7EA81-A143-4144-BF00-7D12FE3C3932}" type="parTrans" cxnId="{C2C68528-4D92-8A43-8E78-D2E5FEE3385A}">
      <dgm:prSet/>
      <dgm:spPr/>
      <dgm:t>
        <a:bodyPr/>
        <a:lstStyle/>
        <a:p>
          <a:endParaRPr lang="en-US"/>
        </a:p>
      </dgm:t>
    </dgm:pt>
    <dgm:pt modelId="{8F54DE69-FCB4-6442-96E2-43D4F2250651}" type="sibTrans" cxnId="{C2C68528-4D92-8A43-8E78-D2E5FEE3385A}">
      <dgm:prSet/>
      <dgm:spPr/>
      <dgm:t>
        <a:bodyPr/>
        <a:lstStyle/>
        <a:p>
          <a:endParaRPr lang="en-US"/>
        </a:p>
      </dgm:t>
    </dgm:pt>
    <dgm:pt modelId="{CACB13BC-0FE4-7449-8900-2155F6295E95}" type="pres">
      <dgm:prSet presAssocID="{B496EB3B-A519-024A-A1A7-BF4DEC0B1ED4}" presName="Name0" presStyleCnt="0">
        <dgm:presLayoutVars>
          <dgm:dir/>
          <dgm:resizeHandles val="exact"/>
        </dgm:presLayoutVars>
      </dgm:prSet>
      <dgm:spPr/>
    </dgm:pt>
    <dgm:pt modelId="{FF5B72A6-5254-5643-860A-EC77BDD66FAF}" type="pres">
      <dgm:prSet presAssocID="{B2DBC357-D1B2-2D4D-9D59-ACA4D9D115F7}" presName="composite" presStyleCnt="0"/>
      <dgm:spPr/>
    </dgm:pt>
    <dgm:pt modelId="{E6D985DC-B56B-324B-AF9F-32159293C940}" type="pres">
      <dgm:prSet presAssocID="{B2DBC357-D1B2-2D4D-9D59-ACA4D9D115F7}" presName="rect1" presStyleLbl="trAlignAcc1" presStyleIdx="0" presStyleCnt="3">
        <dgm:presLayoutVars>
          <dgm:bulletEnabled val="1"/>
        </dgm:presLayoutVars>
      </dgm:prSet>
      <dgm:spPr/>
    </dgm:pt>
    <dgm:pt modelId="{58E315FA-F06E-E242-8122-BEFAC59BE20E}" type="pres">
      <dgm:prSet presAssocID="{B2DBC357-D1B2-2D4D-9D59-ACA4D9D115F7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</dgm:pt>
    <dgm:pt modelId="{BEB79CD8-E333-9642-B356-DC091496517D}" type="pres">
      <dgm:prSet presAssocID="{D515807B-A8BC-184E-8499-6C2D4A6A403F}" presName="sibTrans" presStyleCnt="0"/>
      <dgm:spPr/>
    </dgm:pt>
    <dgm:pt modelId="{CEE5280B-CA7D-8A49-9163-435C7C48B43E}" type="pres">
      <dgm:prSet presAssocID="{2B3DCF7D-F5C1-D94F-92A3-A4975EF360DD}" presName="composite" presStyleCnt="0"/>
      <dgm:spPr/>
    </dgm:pt>
    <dgm:pt modelId="{D020F0C9-56DB-F44B-8754-9593603F1905}" type="pres">
      <dgm:prSet presAssocID="{2B3DCF7D-F5C1-D94F-92A3-A4975EF360DD}" presName="rect1" presStyleLbl="trAlignAcc1" presStyleIdx="1" presStyleCnt="3">
        <dgm:presLayoutVars>
          <dgm:bulletEnabled val="1"/>
        </dgm:presLayoutVars>
      </dgm:prSet>
      <dgm:spPr/>
    </dgm:pt>
    <dgm:pt modelId="{07432D82-826E-164C-BE44-39D3C6F3F384}" type="pres">
      <dgm:prSet presAssocID="{2B3DCF7D-F5C1-D94F-92A3-A4975EF360DD}" presName="rect2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</dgm:pt>
    <dgm:pt modelId="{9A3DCC2D-C515-014C-AE03-2D962CC2DC38}" type="pres">
      <dgm:prSet presAssocID="{7E502514-4779-A241-BB31-23F006130C12}" presName="sibTrans" presStyleCnt="0"/>
      <dgm:spPr/>
    </dgm:pt>
    <dgm:pt modelId="{DC5A6092-D666-3B4E-A419-2FEE217B04AD}" type="pres">
      <dgm:prSet presAssocID="{84A0DF8F-EAC2-A64A-B940-83E661595CC9}" presName="composite" presStyleCnt="0"/>
      <dgm:spPr/>
    </dgm:pt>
    <dgm:pt modelId="{C65F94DB-B92B-9A41-8B66-8BB21769770E}" type="pres">
      <dgm:prSet presAssocID="{84A0DF8F-EAC2-A64A-B940-83E661595CC9}" presName="rect1" presStyleLbl="trAlignAcc1" presStyleIdx="2" presStyleCnt="3">
        <dgm:presLayoutVars>
          <dgm:bulletEnabled val="1"/>
        </dgm:presLayoutVars>
      </dgm:prSet>
      <dgm:spPr/>
    </dgm:pt>
    <dgm:pt modelId="{347F4BC4-E787-7647-A7E9-1EC455BF50C9}" type="pres">
      <dgm:prSet presAssocID="{84A0DF8F-EAC2-A64A-B940-83E661595CC9}" presName="rect2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CC95411E-B52B-5146-A9A2-EE485C7B3E98}" type="presOf" srcId="{B2DBC357-D1B2-2D4D-9D59-ACA4D9D115F7}" destId="{E6D985DC-B56B-324B-AF9F-32159293C940}" srcOrd="0" destOrd="0" presId="urn:microsoft.com/office/officeart/2008/layout/PictureStrips"/>
    <dgm:cxn modelId="{C2C68528-4D92-8A43-8E78-D2E5FEE3385A}" srcId="{2B3DCF7D-F5C1-D94F-92A3-A4975EF360DD}" destId="{36DB16DA-AA8B-9147-B70E-C81416176ED4}" srcOrd="0" destOrd="0" parTransId="{FBE7EA81-A143-4144-BF00-7D12FE3C3932}" sibTransId="{8F54DE69-FCB4-6442-96E2-43D4F2250651}"/>
    <dgm:cxn modelId="{85784760-A9E8-BE4E-89B6-06D591AA2F42}" srcId="{B496EB3B-A519-024A-A1A7-BF4DEC0B1ED4}" destId="{2B3DCF7D-F5C1-D94F-92A3-A4975EF360DD}" srcOrd="1" destOrd="0" parTransId="{0D37D1D7-C59A-DE4D-A8B3-108D68760D59}" sibTransId="{7E502514-4779-A241-BB31-23F006130C12}"/>
    <dgm:cxn modelId="{0D34B469-F747-9B47-9550-9D3AC8CDAD30}" type="presOf" srcId="{B496EB3B-A519-024A-A1A7-BF4DEC0B1ED4}" destId="{CACB13BC-0FE4-7449-8900-2155F6295E95}" srcOrd="0" destOrd="0" presId="urn:microsoft.com/office/officeart/2008/layout/PictureStrips"/>
    <dgm:cxn modelId="{C44C9692-A796-284D-869C-BD6B1E349EFB}" srcId="{B496EB3B-A519-024A-A1A7-BF4DEC0B1ED4}" destId="{B2DBC357-D1B2-2D4D-9D59-ACA4D9D115F7}" srcOrd="0" destOrd="0" parTransId="{D5C9F309-A691-7A4B-BD81-20E6F1F44C78}" sibTransId="{D515807B-A8BC-184E-8499-6C2D4A6A403F}"/>
    <dgm:cxn modelId="{E44F6FBB-8EA0-4F4F-A02A-29A11797AAEC}" srcId="{B496EB3B-A519-024A-A1A7-BF4DEC0B1ED4}" destId="{84A0DF8F-EAC2-A64A-B940-83E661595CC9}" srcOrd="2" destOrd="0" parTransId="{6A594BC9-480C-EB4F-A123-57A232F66DE9}" sibTransId="{705522F3-4C83-984F-8777-578D11F4FE14}"/>
    <dgm:cxn modelId="{ECC44AD3-EF8E-CF42-BA58-AB7FDF111C84}" type="presOf" srcId="{2B3DCF7D-F5C1-D94F-92A3-A4975EF360DD}" destId="{D020F0C9-56DB-F44B-8754-9593603F1905}" srcOrd="0" destOrd="0" presId="urn:microsoft.com/office/officeart/2008/layout/PictureStrips"/>
    <dgm:cxn modelId="{F32A25DC-0A91-AB42-9D6B-513AEA09B4A5}" type="presOf" srcId="{36DB16DA-AA8B-9147-B70E-C81416176ED4}" destId="{D020F0C9-56DB-F44B-8754-9593603F1905}" srcOrd="0" destOrd="1" presId="urn:microsoft.com/office/officeart/2008/layout/PictureStrips"/>
    <dgm:cxn modelId="{977330DE-CD97-4742-B2F2-8F16C42450A9}" type="presOf" srcId="{84A0DF8F-EAC2-A64A-B940-83E661595CC9}" destId="{C65F94DB-B92B-9A41-8B66-8BB21769770E}" srcOrd="0" destOrd="0" presId="urn:microsoft.com/office/officeart/2008/layout/PictureStrips"/>
    <dgm:cxn modelId="{0BB1487F-052C-7E4D-80CD-6E2E70A7576B}" type="presParOf" srcId="{CACB13BC-0FE4-7449-8900-2155F6295E95}" destId="{FF5B72A6-5254-5643-860A-EC77BDD66FAF}" srcOrd="0" destOrd="0" presId="urn:microsoft.com/office/officeart/2008/layout/PictureStrips"/>
    <dgm:cxn modelId="{57C2AB0D-AE6F-ED44-A3C4-A9195A0ABC24}" type="presParOf" srcId="{FF5B72A6-5254-5643-860A-EC77BDD66FAF}" destId="{E6D985DC-B56B-324B-AF9F-32159293C940}" srcOrd="0" destOrd="0" presId="urn:microsoft.com/office/officeart/2008/layout/PictureStrips"/>
    <dgm:cxn modelId="{748027CF-B45E-3B42-A1A5-16CB404C96EA}" type="presParOf" srcId="{FF5B72A6-5254-5643-860A-EC77BDD66FAF}" destId="{58E315FA-F06E-E242-8122-BEFAC59BE20E}" srcOrd="1" destOrd="0" presId="urn:microsoft.com/office/officeart/2008/layout/PictureStrips"/>
    <dgm:cxn modelId="{5282C05B-7CD0-9E4D-8D9C-F6DFFFCD88AB}" type="presParOf" srcId="{CACB13BC-0FE4-7449-8900-2155F6295E95}" destId="{BEB79CD8-E333-9642-B356-DC091496517D}" srcOrd="1" destOrd="0" presId="urn:microsoft.com/office/officeart/2008/layout/PictureStrips"/>
    <dgm:cxn modelId="{414260F0-188A-D246-8F60-9BF33545D02D}" type="presParOf" srcId="{CACB13BC-0FE4-7449-8900-2155F6295E95}" destId="{CEE5280B-CA7D-8A49-9163-435C7C48B43E}" srcOrd="2" destOrd="0" presId="urn:microsoft.com/office/officeart/2008/layout/PictureStrips"/>
    <dgm:cxn modelId="{AF78EC5E-7A05-B34D-9C71-E39B956C2342}" type="presParOf" srcId="{CEE5280B-CA7D-8A49-9163-435C7C48B43E}" destId="{D020F0C9-56DB-F44B-8754-9593603F1905}" srcOrd="0" destOrd="0" presId="urn:microsoft.com/office/officeart/2008/layout/PictureStrips"/>
    <dgm:cxn modelId="{5CBBB997-401F-574C-903E-FFC2CA08DD7D}" type="presParOf" srcId="{CEE5280B-CA7D-8A49-9163-435C7C48B43E}" destId="{07432D82-826E-164C-BE44-39D3C6F3F384}" srcOrd="1" destOrd="0" presId="urn:microsoft.com/office/officeart/2008/layout/PictureStrips"/>
    <dgm:cxn modelId="{E346F8DF-E881-5147-90C4-0B07086A0AE4}" type="presParOf" srcId="{CACB13BC-0FE4-7449-8900-2155F6295E95}" destId="{9A3DCC2D-C515-014C-AE03-2D962CC2DC38}" srcOrd="3" destOrd="0" presId="urn:microsoft.com/office/officeart/2008/layout/PictureStrips"/>
    <dgm:cxn modelId="{07C4F5C5-BB72-9149-B591-C827E5DC1F5D}" type="presParOf" srcId="{CACB13BC-0FE4-7449-8900-2155F6295E95}" destId="{DC5A6092-D666-3B4E-A419-2FEE217B04AD}" srcOrd="4" destOrd="0" presId="urn:microsoft.com/office/officeart/2008/layout/PictureStrips"/>
    <dgm:cxn modelId="{320D0B24-E169-9046-8D51-211D0545B252}" type="presParOf" srcId="{DC5A6092-D666-3B4E-A419-2FEE217B04AD}" destId="{C65F94DB-B92B-9A41-8B66-8BB21769770E}" srcOrd="0" destOrd="0" presId="urn:microsoft.com/office/officeart/2008/layout/PictureStrips"/>
    <dgm:cxn modelId="{40AA1EEA-1CC2-834B-B803-D5DA2C83483A}" type="presParOf" srcId="{DC5A6092-D666-3B4E-A419-2FEE217B04AD}" destId="{347F4BC4-E787-7647-A7E9-1EC455BF50C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96EB3B-A519-024A-A1A7-BF4DEC0B1ED4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</dgm:pt>
    <dgm:pt modelId="{2B3DCF7D-F5C1-D94F-92A3-A4975EF360DD}">
      <dgm:prSet phldrT="[Text]"/>
      <dgm:spPr/>
      <dgm:t>
        <a:bodyPr/>
        <a:lstStyle/>
        <a:p>
          <a:r>
            <a:rPr lang="en-US" dirty="0" err="1"/>
            <a:t>Pragmatische</a:t>
          </a:r>
          <a:r>
            <a:rPr lang="en-US" dirty="0"/>
            <a:t> </a:t>
          </a:r>
          <a:r>
            <a:rPr lang="en-US" dirty="0" err="1"/>
            <a:t>Priorisierung</a:t>
          </a:r>
          <a:endParaRPr lang="en-US" dirty="0"/>
        </a:p>
      </dgm:t>
    </dgm:pt>
    <dgm:pt modelId="{0D37D1D7-C59A-DE4D-A8B3-108D68760D59}" type="parTrans" cxnId="{85784760-A9E8-BE4E-89B6-06D591AA2F42}">
      <dgm:prSet/>
      <dgm:spPr/>
      <dgm:t>
        <a:bodyPr/>
        <a:lstStyle/>
        <a:p>
          <a:endParaRPr lang="en-US"/>
        </a:p>
      </dgm:t>
    </dgm:pt>
    <dgm:pt modelId="{7E502514-4779-A241-BB31-23F006130C12}" type="sibTrans" cxnId="{85784760-A9E8-BE4E-89B6-06D591AA2F42}">
      <dgm:prSet/>
      <dgm:spPr/>
      <dgm:t>
        <a:bodyPr/>
        <a:lstStyle/>
        <a:p>
          <a:endParaRPr lang="en-US"/>
        </a:p>
      </dgm:t>
    </dgm:pt>
    <dgm:pt modelId="{84A0DF8F-EAC2-A64A-B940-83E661595CC9}">
      <dgm:prSet phldrT="[Text]"/>
      <dgm:spPr/>
      <dgm:t>
        <a:bodyPr/>
        <a:lstStyle/>
        <a:p>
          <a:r>
            <a:rPr lang="en-US"/>
            <a:t>Automatisierte Lösung</a:t>
          </a:r>
        </a:p>
      </dgm:t>
    </dgm:pt>
    <dgm:pt modelId="{6A594BC9-480C-EB4F-A123-57A232F66DE9}" type="parTrans" cxnId="{E44F6FBB-8EA0-4F4F-A02A-29A11797AAEC}">
      <dgm:prSet/>
      <dgm:spPr/>
      <dgm:t>
        <a:bodyPr/>
        <a:lstStyle/>
        <a:p>
          <a:endParaRPr lang="en-US"/>
        </a:p>
      </dgm:t>
    </dgm:pt>
    <dgm:pt modelId="{705522F3-4C83-984F-8777-578D11F4FE14}" type="sibTrans" cxnId="{E44F6FBB-8EA0-4F4F-A02A-29A11797AAEC}">
      <dgm:prSet/>
      <dgm:spPr/>
      <dgm:t>
        <a:bodyPr/>
        <a:lstStyle/>
        <a:p>
          <a:endParaRPr lang="en-US"/>
        </a:p>
      </dgm:t>
    </dgm:pt>
    <dgm:pt modelId="{B2DBC357-D1B2-2D4D-9D59-ACA4D9D115F7}">
      <dgm:prSet phldrT="[Text]"/>
      <dgm:spPr/>
      <dgm:t>
        <a:bodyPr/>
        <a:lstStyle/>
        <a:p>
          <a:r>
            <a:rPr lang="en-US"/>
            <a:t>360</a:t>
          </a:r>
          <a:r>
            <a:rPr lang="en-SG" b="0" i="0"/>
            <a:t>° Deep Visibility</a:t>
          </a:r>
          <a:endParaRPr lang="en-US"/>
        </a:p>
      </dgm:t>
    </dgm:pt>
    <dgm:pt modelId="{D515807B-A8BC-184E-8499-6C2D4A6A403F}" type="sibTrans" cxnId="{C44C9692-A796-284D-869C-BD6B1E349EFB}">
      <dgm:prSet/>
      <dgm:spPr/>
      <dgm:t>
        <a:bodyPr/>
        <a:lstStyle/>
        <a:p>
          <a:endParaRPr lang="en-US"/>
        </a:p>
      </dgm:t>
    </dgm:pt>
    <dgm:pt modelId="{D5C9F309-A691-7A4B-BD81-20E6F1F44C78}" type="parTrans" cxnId="{C44C9692-A796-284D-869C-BD6B1E349EFB}">
      <dgm:prSet/>
      <dgm:spPr/>
      <dgm:t>
        <a:bodyPr/>
        <a:lstStyle/>
        <a:p>
          <a:endParaRPr lang="en-US"/>
        </a:p>
      </dgm:t>
    </dgm:pt>
    <dgm:pt modelId="{36DB16DA-AA8B-9147-B70E-C81416176ED4}">
      <dgm:prSet phldrT="[Text]"/>
      <dgm:spPr/>
      <dgm:t>
        <a:bodyPr/>
        <a:lstStyle/>
        <a:p>
          <a:r>
            <a:rPr lang="de-DE" dirty="0"/>
            <a:t>Risiken, die Sie ignorieren können
Unnötige Risiken</a:t>
          </a:r>
          <a:endParaRPr lang="en-US" dirty="0"/>
        </a:p>
      </dgm:t>
    </dgm:pt>
    <dgm:pt modelId="{FBE7EA81-A143-4144-BF00-7D12FE3C3932}" type="parTrans" cxnId="{C2C68528-4D92-8A43-8E78-D2E5FEE3385A}">
      <dgm:prSet/>
      <dgm:spPr/>
      <dgm:t>
        <a:bodyPr/>
        <a:lstStyle/>
        <a:p>
          <a:endParaRPr lang="en-US"/>
        </a:p>
      </dgm:t>
    </dgm:pt>
    <dgm:pt modelId="{8F54DE69-FCB4-6442-96E2-43D4F2250651}" type="sibTrans" cxnId="{C2C68528-4D92-8A43-8E78-D2E5FEE3385A}">
      <dgm:prSet/>
      <dgm:spPr/>
      <dgm:t>
        <a:bodyPr/>
        <a:lstStyle/>
        <a:p>
          <a:endParaRPr lang="en-US"/>
        </a:p>
      </dgm:t>
    </dgm:pt>
    <dgm:pt modelId="{CACB13BC-0FE4-7449-8900-2155F6295E95}" type="pres">
      <dgm:prSet presAssocID="{B496EB3B-A519-024A-A1A7-BF4DEC0B1ED4}" presName="Name0" presStyleCnt="0">
        <dgm:presLayoutVars>
          <dgm:dir/>
          <dgm:resizeHandles val="exact"/>
        </dgm:presLayoutVars>
      </dgm:prSet>
      <dgm:spPr/>
    </dgm:pt>
    <dgm:pt modelId="{FF5B72A6-5254-5643-860A-EC77BDD66FAF}" type="pres">
      <dgm:prSet presAssocID="{B2DBC357-D1B2-2D4D-9D59-ACA4D9D115F7}" presName="composite" presStyleCnt="0"/>
      <dgm:spPr/>
    </dgm:pt>
    <dgm:pt modelId="{E6D985DC-B56B-324B-AF9F-32159293C940}" type="pres">
      <dgm:prSet presAssocID="{B2DBC357-D1B2-2D4D-9D59-ACA4D9D115F7}" presName="rect1" presStyleLbl="trAlignAcc1" presStyleIdx="0" presStyleCnt="3">
        <dgm:presLayoutVars>
          <dgm:bulletEnabled val="1"/>
        </dgm:presLayoutVars>
      </dgm:prSet>
      <dgm:spPr/>
    </dgm:pt>
    <dgm:pt modelId="{58E315FA-F06E-E242-8122-BEFAC59BE20E}" type="pres">
      <dgm:prSet presAssocID="{B2DBC357-D1B2-2D4D-9D59-ACA4D9D115F7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</dgm:pt>
    <dgm:pt modelId="{BEB79CD8-E333-9642-B356-DC091496517D}" type="pres">
      <dgm:prSet presAssocID="{D515807B-A8BC-184E-8499-6C2D4A6A403F}" presName="sibTrans" presStyleCnt="0"/>
      <dgm:spPr/>
    </dgm:pt>
    <dgm:pt modelId="{CEE5280B-CA7D-8A49-9163-435C7C48B43E}" type="pres">
      <dgm:prSet presAssocID="{2B3DCF7D-F5C1-D94F-92A3-A4975EF360DD}" presName="composite" presStyleCnt="0"/>
      <dgm:spPr/>
    </dgm:pt>
    <dgm:pt modelId="{D020F0C9-56DB-F44B-8754-9593603F1905}" type="pres">
      <dgm:prSet presAssocID="{2B3DCF7D-F5C1-D94F-92A3-A4975EF360DD}" presName="rect1" presStyleLbl="trAlignAcc1" presStyleIdx="1" presStyleCnt="3">
        <dgm:presLayoutVars>
          <dgm:bulletEnabled val="1"/>
        </dgm:presLayoutVars>
      </dgm:prSet>
      <dgm:spPr/>
    </dgm:pt>
    <dgm:pt modelId="{07432D82-826E-164C-BE44-39D3C6F3F384}" type="pres">
      <dgm:prSet presAssocID="{2B3DCF7D-F5C1-D94F-92A3-A4975EF360DD}" presName="rect2" presStyleLbl="fgImgPlac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</dgm:pt>
    <dgm:pt modelId="{9A3DCC2D-C515-014C-AE03-2D962CC2DC38}" type="pres">
      <dgm:prSet presAssocID="{7E502514-4779-A241-BB31-23F006130C12}" presName="sibTrans" presStyleCnt="0"/>
      <dgm:spPr/>
    </dgm:pt>
    <dgm:pt modelId="{DC5A6092-D666-3B4E-A419-2FEE217B04AD}" type="pres">
      <dgm:prSet presAssocID="{84A0DF8F-EAC2-A64A-B940-83E661595CC9}" presName="composite" presStyleCnt="0"/>
      <dgm:spPr/>
    </dgm:pt>
    <dgm:pt modelId="{C65F94DB-B92B-9A41-8B66-8BB21769770E}" type="pres">
      <dgm:prSet presAssocID="{84A0DF8F-EAC2-A64A-B940-83E661595CC9}" presName="rect1" presStyleLbl="trAlignAcc1" presStyleIdx="2" presStyleCnt="3">
        <dgm:presLayoutVars>
          <dgm:bulletEnabled val="1"/>
        </dgm:presLayoutVars>
      </dgm:prSet>
      <dgm:spPr/>
    </dgm:pt>
    <dgm:pt modelId="{347F4BC4-E787-7647-A7E9-1EC455BF50C9}" type="pres">
      <dgm:prSet presAssocID="{84A0DF8F-EAC2-A64A-B940-83E661595CC9}" presName="rect2" presStyleLbl="fgImgPlac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C05E8310-E7A8-4008-A4B4-8A149C35EB74}" type="presOf" srcId="{B2DBC357-D1B2-2D4D-9D59-ACA4D9D115F7}" destId="{E6D985DC-B56B-324B-AF9F-32159293C940}" srcOrd="0" destOrd="0" presId="urn:microsoft.com/office/officeart/2008/layout/PictureStrips"/>
    <dgm:cxn modelId="{C2C68528-4D92-8A43-8E78-D2E5FEE3385A}" srcId="{2B3DCF7D-F5C1-D94F-92A3-A4975EF360DD}" destId="{36DB16DA-AA8B-9147-B70E-C81416176ED4}" srcOrd="0" destOrd="0" parTransId="{FBE7EA81-A143-4144-BF00-7D12FE3C3932}" sibTransId="{8F54DE69-FCB4-6442-96E2-43D4F2250651}"/>
    <dgm:cxn modelId="{8620D52E-DDD7-438D-A6DB-CACC0AB2C572}" type="presOf" srcId="{B496EB3B-A519-024A-A1A7-BF4DEC0B1ED4}" destId="{CACB13BC-0FE4-7449-8900-2155F6295E95}" srcOrd="0" destOrd="0" presId="urn:microsoft.com/office/officeart/2008/layout/PictureStrips"/>
    <dgm:cxn modelId="{85784760-A9E8-BE4E-89B6-06D591AA2F42}" srcId="{B496EB3B-A519-024A-A1A7-BF4DEC0B1ED4}" destId="{2B3DCF7D-F5C1-D94F-92A3-A4975EF360DD}" srcOrd="1" destOrd="0" parTransId="{0D37D1D7-C59A-DE4D-A8B3-108D68760D59}" sibTransId="{7E502514-4779-A241-BB31-23F006130C12}"/>
    <dgm:cxn modelId="{619B646E-8E3E-4853-A298-F640BF73053B}" type="presOf" srcId="{84A0DF8F-EAC2-A64A-B940-83E661595CC9}" destId="{C65F94DB-B92B-9A41-8B66-8BB21769770E}" srcOrd="0" destOrd="0" presId="urn:microsoft.com/office/officeart/2008/layout/PictureStrips"/>
    <dgm:cxn modelId="{5DBB6F4E-53FD-4EA9-B9B5-234370F3FA65}" type="presOf" srcId="{2B3DCF7D-F5C1-D94F-92A3-A4975EF360DD}" destId="{D020F0C9-56DB-F44B-8754-9593603F1905}" srcOrd="0" destOrd="0" presId="urn:microsoft.com/office/officeart/2008/layout/PictureStrips"/>
    <dgm:cxn modelId="{C44C9692-A796-284D-869C-BD6B1E349EFB}" srcId="{B496EB3B-A519-024A-A1A7-BF4DEC0B1ED4}" destId="{B2DBC357-D1B2-2D4D-9D59-ACA4D9D115F7}" srcOrd="0" destOrd="0" parTransId="{D5C9F309-A691-7A4B-BD81-20E6F1F44C78}" sibTransId="{D515807B-A8BC-184E-8499-6C2D4A6A403F}"/>
    <dgm:cxn modelId="{E44F6FBB-8EA0-4F4F-A02A-29A11797AAEC}" srcId="{B496EB3B-A519-024A-A1A7-BF4DEC0B1ED4}" destId="{84A0DF8F-EAC2-A64A-B940-83E661595CC9}" srcOrd="2" destOrd="0" parTransId="{6A594BC9-480C-EB4F-A123-57A232F66DE9}" sibTransId="{705522F3-4C83-984F-8777-578D11F4FE14}"/>
    <dgm:cxn modelId="{A01D09C5-A153-4CE1-BD3D-42B2C09818C4}" type="presOf" srcId="{36DB16DA-AA8B-9147-B70E-C81416176ED4}" destId="{D020F0C9-56DB-F44B-8754-9593603F1905}" srcOrd="0" destOrd="1" presId="urn:microsoft.com/office/officeart/2008/layout/PictureStrips"/>
    <dgm:cxn modelId="{85007555-707B-44F9-A079-3782B490C020}" type="presParOf" srcId="{CACB13BC-0FE4-7449-8900-2155F6295E95}" destId="{FF5B72A6-5254-5643-860A-EC77BDD66FAF}" srcOrd="0" destOrd="0" presId="urn:microsoft.com/office/officeart/2008/layout/PictureStrips"/>
    <dgm:cxn modelId="{6CFBFD56-3607-48F0-91D7-5422E66CAA1A}" type="presParOf" srcId="{FF5B72A6-5254-5643-860A-EC77BDD66FAF}" destId="{E6D985DC-B56B-324B-AF9F-32159293C940}" srcOrd="0" destOrd="0" presId="urn:microsoft.com/office/officeart/2008/layout/PictureStrips"/>
    <dgm:cxn modelId="{D07019CC-A5FA-47F2-88C6-E23705CD6D20}" type="presParOf" srcId="{FF5B72A6-5254-5643-860A-EC77BDD66FAF}" destId="{58E315FA-F06E-E242-8122-BEFAC59BE20E}" srcOrd="1" destOrd="0" presId="urn:microsoft.com/office/officeart/2008/layout/PictureStrips"/>
    <dgm:cxn modelId="{510301E2-F4B3-48FD-93AD-CADE072EE293}" type="presParOf" srcId="{CACB13BC-0FE4-7449-8900-2155F6295E95}" destId="{BEB79CD8-E333-9642-B356-DC091496517D}" srcOrd="1" destOrd="0" presId="urn:microsoft.com/office/officeart/2008/layout/PictureStrips"/>
    <dgm:cxn modelId="{D93605A7-129E-4897-B67C-54B20EFBFFEC}" type="presParOf" srcId="{CACB13BC-0FE4-7449-8900-2155F6295E95}" destId="{CEE5280B-CA7D-8A49-9163-435C7C48B43E}" srcOrd="2" destOrd="0" presId="urn:microsoft.com/office/officeart/2008/layout/PictureStrips"/>
    <dgm:cxn modelId="{28693806-FC09-442F-98BC-DABC952DC8F5}" type="presParOf" srcId="{CEE5280B-CA7D-8A49-9163-435C7C48B43E}" destId="{D020F0C9-56DB-F44B-8754-9593603F1905}" srcOrd="0" destOrd="0" presId="urn:microsoft.com/office/officeart/2008/layout/PictureStrips"/>
    <dgm:cxn modelId="{6E6ECEB2-3D59-4886-B498-F92C6AE78AC4}" type="presParOf" srcId="{CEE5280B-CA7D-8A49-9163-435C7C48B43E}" destId="{07432D82-826E-164C-BE44-39D3C6F3F384}" srcOrd="1" destOrd="0" presId="urn:microsoft.com/office/officeart/2008/layout/PictureStrips"/>
    <dgm:cxn modelId="{C3CE4105-476E-4C75-A71F-4915CC6729FF}" type="presParOf" srcId="{CACB13BC-0FE4-7449-8900-2155F6295E95}" destId="{9A3DCC2D-C515-014C-AE03-2D962CC2DC38}" srcOrd="3" destOrd="0" presId="urn:microsoft.com/office/officeart/2008/layout/PictureStrips"/>
    <dgm:cxn modelId="{E8B79B19-5DA7-448A-A04A-66F0A21EC5C7}" type="presParOf" srcId="{CACB13BC-0FE4-7449-8900-2155F6295E95}" destId="{DC5A6092-D666-3B4E-A419-2FEE217B04AD}" srcOrd="4" destOrd="0" presId="urn:microsoft.com/office/officeart/2008/layout/PictureStrips"/>
    <dgm:cxn modelId="{EB890A36-0CEA-46B7-9B61-7E5805408F9A}" type="presParOf" srcId="{DC5A6092-D666-3B4E-A419-2FEE217B04AD}" destId="{C65F94DB-B92B-9A41-8B66-8BB21769770E}" srcOrd="0" destOrd="0" presId="urn:microsoft.com/office/officeart/2008/layout/PictureStrips"/>
    <dgm:cxn modelId="{72991ACD-24AF-4CF7-8DBE-F6AC8A4A8533}" type="presParOf" srcId="{DC5A6092-D666-3B4E-A419-2FEE217B04AD}" destId="{347F4BC4-E787-7647-A7E9-1EC455BF50C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93512D-AD82-410F-8748-40F5A30AFC7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830189-CD49-4A83-8216-BBF61878663B}">
      <dgm:prSet phldrT="[Text]"/>
      <dgm:spPr/>
      <dgm:t>
        <a:bodyPr/>
        <a:lstStyle/>
        <a:p>
          <a:r>
            <a:rPr lang="en-US"/>
            <a:t>Maßgeschneidert</a:t>
          </a:r>
        </a:p>
      </dgm:t>
    </dgm:pt>
    <dgm:pt modelId="{120CFCAD-ABA0-4050-A66C-32919636BB59}" type="parTrans" cxnId="{597B4C3F-8159-4432-8B2D-82368DF49C18}">
      <dgm:prSet/>
      <dgm:spPr/>
      <dgm:t>
        <a:bodyPr/>
        <a:lstStyle/>
        <a:p>
          <a:endParaRPr lang="en-US"/>
        </a:p>
      </dgm:t>
    </dgm:pt>
    <dgm:pt modelId="{583CC11C-CCF3-4FF2-94F0-123A9BF1C479}" type="sibTrans" cxnId="{597B4C3F-8159-4432-8B2D-82368DF49C18}">
      <dgm:prSet/>
      <dgm:spPr/>
      <dgm:t>
        <a:bodyPr/>
        <a:lstStyle/>
        <a:p>
          <a:endParaRPr lang="en-US"/>
        </a:p>
      </dgm:t>
    </dgm:pt>
    <dgm:pt modelId="{90F2C98A-8BD3-404D-93F7-4681104D31B1}">
      <dgm:prSet phldrT="[Text]"/>
      <dgm:spPr/>
      <dgm:t>
        <a:bodyPr/>
        <a:lstStyle/>
        <a:p>
          <a:r>
            <a:rPr lang="en-US" dirty="0" err="1"/>
            <a:t>Präzise</a:t>
          </a:r>
          <a:endParaRPr lang="en-US" dirty="0"/>
        </a:p>
      </dgm:t>
    </dgm:pt>
    <dgm:pt modelId="{2D242F0B-4B58-4829-9F23-189921323713}" type="parTrans" cxnId="{185C12B4-09A8-4DE4-91F1-51AA61B96E0A}">
      <dgm:prSet/>
      <dgm:spPr/>
      <dgm:t>
        <a:bodyPr/>
        <a:lstStyle/>
        <a:p>
          <a:endParaRPr lang="en-US"/>
        </a:p>
      </dgm:t>
    </dgm:pt>
    <dgm:pt modelId="{9F556D0C-B341-457F-9F34-2DF90393F8B3}" type="sibTrans" cxnId="{185C12B4-09A8-4DE4-91F1-51AA61B96E0A}">
      <dgm:prSet/>
      <dgm:spPr/>
      <dgm:t>
        <a:bodyPr/>
        <a:lstStyle/>
        <a:p>
          <a:endParaRPr lang="en-US"/>
        </a:p>
      </dgm:t>
    </dgm:pt>
    <dgm:pt modelId="{ED626847-0199-4196-BAA2-AA41E85EB825}">
      <dgm:prSet/>
      <dgm:spPr/>
      <dgm:t>
        <a:bodyPr/>
        <a:lstStyle/>
        <a:p>
          <a:pPr>
            <a:buNone/>
          </a:pPr>
          <a:r>
            <a:rPr lang="de-DE"/>
            <a:t>Verwendung innovativer, KI-gesteuerter Härtung, die sich an sich ändernde Verhaltensweisen und Bedrohungen anpasst</a:t>
          </a:r>
          <a:endParaRPr lang="en-US"/>
        </a:p>
      </dgm:t>
    </dgm:pt>
    <dgm:pt modelId="{67A6802D-7465-48F0-B2F3-162F5750A789}" type="parTrans" cxnId="{F1862641-EA82-4729-8594-21BD101993D7}">
      <dgm:prSet/>
      <dgm:spPr/>
      <dgm:t>
        <a:bodyPr/>
        <a:lstStyle/>
        <a:p>
          <a:endParaRPr lang="en-US"/>
        </a:p>
      </dgm:t>
    </dgm:pt>
    <dgm:pt modelId="{834C07A1-1C0F-4803-8B0F-B8A025236323}" type="sibTrans" cxnId="{F1862641-EA82-4729-8594-21BD101993D7}">
      <dgm:prSet/>
      <dgm:spPr/>
      <dgm:t>
        <a:bodyPr/>
        <a:lstStyle/>
        <a:p>
          <a:endParaRPr lang="en-US"/>
        </a:p>
      </dgm:t>
    </dgm:pt>
    <dgm:pt modelId="{563241C9-059B-46FC-98A4-DB63789C3573}">
      <dgm:prSet/>
      <dgm:spPr/>
      <dgm:t>
        <a:bodyPr/>
        <a:lstStyle/>
        <a:p>
          <a:pPr>
            <a:buNone/>
          </a:pPr>
          <a:r>
            <a:rPr lang="de-DE" dirty="0"/>
            <a:t>Aktivieren von Einschränkungen auf Aktionsebene innerhalb aktiv verwendeter Tools, wobei nur riskantes, atypisches Verhalten blockiert wird</a:t>
          </a:r>
          <a:endParaRPr lang="en-US" dirty="0"/>
        </a:p>
      </dgm:t>
    </dgm:pt>
    <dgm:pt modelId="{6DC2B899-AF84-40B9-9E2F-A4AA9E99765D}" type="parTrans" cxnId="{BEC49452-E949-494B-9066-CEAD4A2B86E4}">
      <dgm:prSet/>
      <dgm:spPr/>
      <dgm:t>
        <a:bodyPr/>
        <a:lstStyle/>
        <a:p>
          <a:endParaRPr lang="en-US"/>
        </a:p>
      </dgm:t>
    </dgm:pt>
    <dgm:pt modelId="{16D4AA24-59CF-4D96-BBA5-96E11D89851C}" type="sibTrans" cxnId="{BEC49452-E949-494B-9066-CEAD4A2B86E4}">
      <dgm:prSet/>
      <dgm:spPr/>
      <dgm:t>
        <a:bodyPr/>
        <a:lstStyle/>
        <a:p>
          <a:endParaRPr lang="en-US"/>
        </a:p>
      </dgm:t>
    </dgm:pt>
    <dgm:pt modelId="{053A4FAA-CF9D-4553-943F-EE8F4C6714AB}">
      <dgm:prSet phldrT="[Text]"/>
      <dgm:spPr/>
      <dgm:t>
        <a:bodyPr/>
        <a:lstStyle/>
        <a:p>
          <a:pPr>
            <a:buNone/>
          </a:pPr>
          <a:r>
            <a:rPr lang="de-DE" dirty="0"/>
            <a:t>Erstellt Verhaltensrisikoprofile für jeden Benutzer und schränkt ein, was er nicht benötigt.</a:t>
          </a:r>
          <a:endParaRPr lang="en-US" dirty="0"/>
        </a:p>
      </dgm:t>
    </dgm:pt>
    <dgm:pt modelId="{617F9C59-6302-4D36-8714-2694B8FB99FD}" type="parTrans" cxnId="{0985B3E4-05CF-4CF5-A5C3-7DA0B7C6E7DC}">
      <dgm:prSet/>
      <dgm:spPr/>
      <dgm:t>
        <a:bodyPr/>
        <a:lstStyle/>
        <a:p>
          <a:endParaRPr lang="en-US"/>
        </a:p>
      </dgm:t>
    </dgm:pt>
    <dgm:pt modelId="{1FCC1628-F2F5-4AFD-9592-78EB2CB16A18}" type="sibTrans" cxnId="{0985B3E4-05CF-4CF5-A5C3-7DA0B7C6E7DC}">
      <dgm:prSet/>
      <dgm:spPr/>
      <dgm:t>
        <a:bodyPr/>
        <a:lstStyle/>
        <a:p>
          <a:endParaRPr lang="en-US"/>
        </a:p>
      </dgm:t>
    </dgm:pt>
    <dgm:pt modelId="{442C8DDC-3884-4659-887D-DF45D0EC217E}">
      <dgm:prSet phldrT="[Text]"/>
      <dgm:spPr/>
      <dgm:t>
        <a:bodyPr/>
        <a:lstStyle/>
        <a:p>
          <a:r>
            <a:rPr lang="en-US"/>
            <a:t>Dynamisch</a:t>
          </a:r>
        </a:p>
      </dgm:t>
    </dgm:pt>
    <dgm:pt modelId="{BE41DC1A-12DA-4C9E-B276-8B6C4AF3E08D}" type="parTrans" cxnId="{EFADECA1-7648-446F-B0A9-882A9928E4FC}">
      <dgm:prSet/>
      <dgm:spPr/>
      <dgm:t>
        <a:bodyPr/>
        <a:lstStyle/>
        <a:p>
          <a:endParaRPr lang="en-US"/>
        </a:p>
      </dgm:t>
    </dgm:pt>
    <dgm:pt modelId="{10A15C6C-4070-4D87-8E2C-60C264FCCE6E}" type="sibTrans" cxnId="{EFADECA1-7648-446F-B0A9-882A9928E4FC}">
      <dgm:prSet/>
      <dgm:spPr/>
      <dgm:t>
        <a:bodyPr/>
        <a:lstStyle/>
        <a:p>
          <a:endParaRPr lang="en-US"/>
        </a:p>
      </dgm:t>
    </dgm:pt>
    <dgm:pt modelId="{8CB4416D-C568-4D8D-8989-346757007333}" type="pres">
      <dgm:prSet presAssocID="{5493512D-AD82-410F-8748-40F5A30AFC70}" presName="linear" presStyleCnt="0">
        <dgm:presLayoutVars>
          <dgm:dir/>
          <dgm:animLvl val="lvl"/>
          <dgm:resizeHandles val="exact"/>
        </dgm:presLayoutVars>
      </dgm:prSet>
      <dgm:spPr/>
    </dgm:pt>
    <dgm:pt modelId="{7F596AAC-04E0-4E3B-844D-C8ABAC38D09C}" type="pres">
      <dgm:prSet presAssocID="{DD830189-CD49-4A83-8216-BBF61878663B}" presName="parentLin" presStyleCnt="0"/>
      <dgm:spPr/>
    </dgm:pt>
    <dgm:pt modelId="{18CE92D8-AB9A-45AD-B50F-ED12AFC15B25}" type="pres">
      <dgm:prSet presAssocID="{DD830189-CD49-4A83-8216-BBF61878663B}" presName="parentLeftMargin" presStyleLbl="node1" presStyleIdx="0" presStyleCnt="3"/>
      <dgm:spPr/>
    </dgm:pt>
    <dgm:pt modelId="{82CC9504-2020-42AB-91FD-8DF5D77F4737}" type="pres">
      <dgm:prSet presAssocID="{DD830189-CD49-4A83-8216-BBF61878663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7148A69-2375-45D0-924A-F68727872011}" type="pres">
      <dgm:prSet presAssocID="{DD830189-CD49-4A83-8216-BBF61878663B}" presName="negativeSpace" presStyleCnt="0"/>
      <dgm:spPr/>
    </dgm:pt>
    <dgm:pt modelId="{AA0FAE80-916A-4D83-87DD-17228644D636}" type="pres">
      <dgm:prSet presAssocID="{DD830189-CD49-4A83-8216-BBF61878663B}" presName="childText" presStyleLbl="conFgAcc1" presStyleIdx="0" presStyleCnt="3">
        <dgm:presLayoutVars>
          <dgm:bulletEnabled val="1"/>
        </dgm:presLayoutVars>
      </dgm:prSet>
      <dgm:spPr/>
    </dgm:pt>
    <dgm:pt modelId="{FA92D5FD-715A-452E-8FA2-DD00A6E9A576}" type="pres">
      <dgm:prSet presAssocID="{583CC11C-CCF3-4FF2-94F0-123A9BF1C479}" presName="spaceBetweenRectangles" presStyleCnt="0"/>
      <dgm:spPr/>
    </dgm:pt>
    <dgm:pt modelId="{C3C3D444-46E3-4881-A2D2-C36F75A31E42}" type="pres">
      <dgm:prSet presAssocID="{442C8DDC-3884-4659-887D-DF45D0EC217E}" presName="parentLin" presStyleCnt="0"/>
      <dgm:spPr/>
    </dgm:pt>
    <dgm:pt modelId="{085E4E3C-457C-4A10-8290-B1D03D75CA9D}" type="pres">
      <dgm:prSet presAssocID="{442C8DDC-3884-4659-887D-DF45D0EC217E}" presName="parentLeftMargin" presStyleLbl="node1" presStyleIdx="0" presStyleCnt="3"/>
      <dgm:spPr/>
    </dgm:pt>
    <dgm:pt modelId="{112CAD6C-0E1E-4ACA-9419-FB1DBDD1628A}" type="pres">
      <dgm:prSet presAssocID="{442C8DDC-3884-4659-887D-DF45D0EC217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375005-1905-4A14-BC79-57C94A1D515C}" type="pres">
      <dgm:prSet presAssocID="{442C8DDC-3884-4659-887D-DF45D0EC217E}" presName="negativeSpace" presStyleCnt="0"/>
      <dgm:spPr/>
    </dgm:pt>
    <dgm:pt modelId="{1EC063A8-285A-48F8-8225-864A9BB0C8E7}" type="pres">
      <dgm:prSet presAssocID="{442C8DDC-3884-4659-887D-DF45D0EC217E}" presName="childText" presStyleLbl="conFgAcc1" presStyleIdx="1" presStyleCnt="3">
        <dgm:presLayoutVars>
          <dgm:bulletEnabled val="1"/>
        </dgm:presLayoutVars>
      </dgm:prSet>
      <dgm:spPr/>
    </dgm:pt>
    <dgm:pt modelId="{51C86ED6-5679-4CE2-9DE5-0DF0D38E4769}" type="pres">
      <dgm:prSet presAssocID="{10A15C6C-4070-4D87-8E2C-60C264FCCE6E}" presName="spaceBetweenRectangles" presStyleCnt="0"/>
      <dgm:spPr/>
    </dgm:pt>
    <dgm:pt modelId="{FA1BFF8D-0AA8-47EF-90FA-1B3C7C434D86}" type="pres">
      <dgm:prSet presAssocID="{90F2C98A-8BD3-404D-93F7-4681104D31B1}" presName="parentLin" presStyleCnt="0"/>
      <dgm:spPr/>
    </dgm:pt>
    <dgm:pt modelId="{737AEAB1-BF35-45BA-BCC6-EFC4E5EF1B2E}" type="pres">
      <dgm:prSet presAssocID="{90F2C98A-8BD3-404D-93F7-4681104D31B1}" presName="parentLeftMargin" presStyleLbl="node1" presStyleIdx="1" presStyleCnt="3"/>
      <dgm:spPr/>
    </dgm:pt>
    <dgm:pt modelId="{30995EAE-1C53-4C5D-BD47-8F5D3D429782}" type="pres">
      <dgm:prSet presAssocID="{90F2C98A-8BD3-404D-93F7-4681104D31B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5E45D16-A5DC-4108-BA88-BEF1823FF96F}" type="pres">
      <dgm:prSet presAssocID="{90F2C98A-8BD3-404D-93F7-4681104D31B1}" presName="negativeSpace" presStyleCnt="0"/>
      <dgm:spPr/>
    </dgm:pt>
    <dgm:pt modelId="{1BC2F910-8B68-4C6B-A941-05785A06B2E7}" type="pres">
      <dgm:prSet presAssocID="{90F2C98A-8BD3-404D-93F7-4681104D31B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C05C93A-13A6-4732-9704-C195F2937009}" type="presOf" srcId="{ED626847-0199-4196-BAA2-AA41E85EB825}" destId="{1EC063A8-285A-48F8-8225-864A9BB0C8E7}" srcOrd="0" destOrd="0" presId="urn:microsoft.com/office/officeart/2005/8/layout/list1"/>
    <dgm:cxn modelId="{597B4C3F-8159-4432-8B2D-82368DF49C18}" srcId="{5493512D-AD82-410F-8748-40F5A30AFC70}" destId="{DD830189-CD49-4A83-8216-BBF61878663B}" srcOrd="0" destOrd="0" parTransId="{120CFCAD-ABA0-4050-A66C-32919636BB59}" sibTransId="{583CC11C-CCF3-4FF2-94F0-123A9BF1C479}"/>
    <dgm:cxn modelId="{F1862641-EA82-4729-8594-21BD101993D7}" srcId="{442C8DDC-3884-4659-887D-DF45D0EC217E}" destId="{ED626847-0199-4196-BAA2-AA41E85EB825}" srcOrd="0" destOrd="0" parTransId="{67A6802D-7465-48F0-B2F3-162F5750A789}" sibTransId="{834C07A1-1C0F-4803-8B0F-B8A025236323}"/>
    <dgm:cxn modelId="{EA458146-1AA6-4373-B213-D148B4807B02}" type="presOf" srcId="{053A4FAA-CF9D-4553-943F-EE8F4C6714AB}" destId="{AA0FAE80-916A-4D83-87DD-17228644D636}" srcOrd="0" destOrd="0" presId="urn:microsoft.com/office/officeart/2005/8/layout/list1"/>
    <dgm:cxn modelId="{997F1B4D-F8F0-4126-9E60-8644291364CE}" type="presOf" srcId="{442C8DDC-3884-4659-887D-DF45D0EC217E}" destId="{085E4E3C-457C-4A10-8290-B1D03D75CA9D}" srcOrd="0" destOrd="0" presId="urn:microsoft.com/office/officeart/2005/8/layout/list1"/>
    <dgm:cxn modelId="{F0EB0871-4260-4702-926C-19403DE0BDB7}" type="presOf" srcId="{5493512D-AD82-410F-8748-40F5A30AFC70}" destId="{8CB4416D-C568-4D8D-8989-346757007333}" srcOrd="0" destOrd="0" presId="urn:microsoft.com/office/officeart/2005/8/layout/list1"/>
    <dgm:cxn modelId="{BEC49452-E949-494B-9066-CEAD4A2B86E4}" srcId="{90F2C98A-8BD3-404D-93F7-4681104D31B1}" destId="{563241C9-059B-46FC-98A4-DB63789C3573}" srcOrd="0" destOrd="0" parTransId="{6DC2B899-AF84-40B9-9E2F-A4AA9E99765D}" sibTransId="{16D4AA24-59CF-4D96-BBA5-96E11D89851C}"/>
    <dgm:cxn modelId="{6144B78D-C983-4731-B667-5CF27A6A6286}" type="presOf" srcId="{DD830189-CD49-4A83-8216-BBF61878663B}" destId="{82CC9504-2020-42AB-91FD-8DF5D77F4737}" srcOrd="1" destOrd="0" presId="urn:microsoft.com/office/officeart/2005/8/layout/list1"/>
    <dgm:cxn modelId="{4EFD7397-A48E-4084-9BB4-A50D3AEC1906}" type="presOf" srcId="{442C8DDC-3884-4659-887D-DF45D0EC217E}" destId="{112CAD6C-0E1E-4ACA-9419-FB1DBDD1628A}" srcOrd="1" destOrd="0" presId="urn:microsoft.com/office/officeart/2005/8/layout/list1"/>
    <dgm:cxn modelId="{EFADECA1-7648-446F-B0A9-882A9928E4FC}" srcId="{5493512D-AD82-410F-8748-40F5A30AFC70}" destId="{442C8DDC-3884-4659-887D-DF45D0EC217E}" srcOrd="1" destOrd="0" parTransId="{BE41DC1A-12DA-4C9E-B276-8B6C4AF3E08D}" sibTransId="{10A15C6C-4070-4D87-8E2C-60C264FCCE6E}"/>
    <dgm:cxn modelId="{185C12B4-09A8-4DE4-91F1-51AA61B96E0A}" srcId="{5493512D-AD82-410F-8748-40F5A30AFC70}" destId="{90F2C98A-8BD3-404D-93F7-4681104D31B1}" srcOrd="2" destOrd="0" parTransId="{2D242F0B-4B58-4829-9F23-189921323713}" sibTransId="{9F556D0C-B341-457F-9F34-2DF90393F8B3}"/>
    <dgm:cxn modelId="{65782EB8-EB10-4638-AE58-3FFFFB42CA2E}" type="presOf" srcId="{90F2C98A-8BD3-404D-93F7-4681104D31B1}" destId="{737AEAB1-BF35-45BA-BCC6-EFC4E5EF1B2E}" srcOrd="0" destOrd="0" presId="urn:microsoft.com/office/officeart/2005/8/layout/list1"/>
    <dgm:cxn modelId="{B95014BE-B3D8-43FE-9F18-252ED9EC3A5C}" type="presOf" srcId="{DD830189-CD49-4A83-8216-BBF61878663B}" destId="{18CE92D8-AB9A-45AD-B50F-ED12AFC15B25}" srcOrd="0" destOrd="0" presId="urn:microsoft.com/office/officeart/2005/8/layout/list1"/>
    <dgm:cxn modelId="{C14FF1D4-0F78-4242-8B04-52F2D72B507C}" type="presOf" srcId="{90F2C98A-8BD3-404D-93F7-4681104D31B1}" destId="{30995EAE-1C53-4C5D-BD47-8F5D3D429782}" srcOrd="1" destOrd="0" presId="urn:microsoft.com/office/officeart/2005/8/layout/list1"/>
    <dgm:cxn modelId="{0985B3E4-05CF-4CF5-A5C3-7DA0B7C6E7DC}" srcId="{DD830189-CD49-4A83-8216-BBF61878663B}" destId="{053A4FAA-CF9D-4553-943F-EE8F4C6714AB}" srcOrd="0" destOrd="0" parTransId="{617F9C59-6302-4D36-8714-2694B8FB99FD}" sibTransId="{1FCC1628-F2F5-4AFD-9592-78EB2CB16A18}"/>
    <dgm:cxn modelId="{24F8F7F0-9822-4C4A-9B2C-8F70B1F2AB08}" type="presOf" srcId="{563241C9-059B-46FC-98A4-DB63789C3573}" destId="{1BC2F910-8B68-4C6B-A941-05785A06B2E7}" srcOrd="0" destOrd="0" presId="urn:microsoft.com/office/officeart/2005/8/layout/list1"/>
    <dgm:cxn modelId="{769042AC-BECA-4488-94C6-A98C9CC5A8B0}" type="presParOf" srcId="{8CB4416D-C568-4D8D-8989-346757007333}" destId="{7F596AAC-04E0-4E3B-844D-C8ABAC38D09C}" srcOrd="0" destOrd="0" presId="urn:microsoft.com/office/officeart/2005/8/layout/list1"/>
    <dgm:cxn modelId="{23772686-0F79-4008-9CE1-0B61BFFE134D}" type="presParOf" srcId="{7F596AAC-04E0-4E3B-844D-C8ABAC38D09C}" destId="{18CE92D8-AB9A-45AD-B50F-ED12AFC15B25}" srcOrd="0" destOrd="0" presId="urn:microsoft.com/office/officeart/2005/8/layout/list1"/>
    <dgm:cxn modelId="{F402E6BF-3F6C-48F1-9AA7-1CF833FB6AE6}" type="presParOf" srcId="{7F596AAC-04E0-4E3B-844D-C8ABAC38D09C}" destId="{82CC9504-2020-42AB-91FD-8DF5D77F4737}" srcOrd="1" destOrd="0" presId="urn:microsoft.com/office/officeart/2005/8/layout/list1"/>
    <dgm:cxn modelId="{8C4F34C9-6C66-4EF1-84E7-54CA3F041F26}" type="presParOf" srcId="{8CB4416D-C568-4D8D-8989-346757007333}" destId="{97148A69-2375-45D0-924A-F68727872011}" srcOrd="1" destOrd="0" presId="urn:microsoft.com/office/officeart/2005/8/layout/list1"/>
    <dgm:cxn modelId="{1A46F543-E612-41B4-B7C8-D8AE44A0AA7A}" type="presParOf" srcId="{8CB4416D-C568-4D8D-8989-346757007333}" destId="{AA0FAE80-916A-4D83-87DD-17228644D636}" srcOrd="2" destOrd="0" presId="urn:microsoft.com/office/officeart/2005/8/layout/list1"/>
    <dgm:cxn modelId="{72ECF366-D041-4D0F-B733-9328C1662AA6}" type="presParOf" srcId="{8CB4416D-C568-4D8D-8989-346757007333}" destId="{FA92D5FD-715A-452E-8FA2-DD00A6E9A576}" srcOrd="3" destOrd="0" presId="urn:microsoft.com/office/officeart/2005/8/layout/list1"/>
    <dgm:cxn modelId="{57E9F08B-4168-4727-9C10-77BD0D04B495}" type="presParOf" srcId="{8CB4416D-C568-4D8D-8989-346757007333}" destId="{C3C3D444-46E3-4881-A2D2-C36F75A31E42}" srcOrd="4" destOrd="0" presId="urn:microsoft.com/office/officeart/2005/8/layout/list1"/>
    <dgm:cxn modelId="{8D4C1B55-BFF7-4E45-949A-DC05A7B54907}" type="presParOf" srcId="{C3C3D444-46E3-4881-A2D2-C36F75A31E42}" destId="{085E4E3C-457C-4A10-8290-B1D03D75CA9D}" srcOrd="0" destOrd="0" presId="urn:microsoft.com/office/officeart/2005/8/layout/list1"/>
    <dgm:cxn modelId="{13160941-1C0F-4FB5-8985-1DD58B3C9B15}" type="presParOf" srcId="{C3C3D444-46E3-4881-A2D2-C36F75A31E42}" destId="{112CAD6C-0E1E-4ACA-9419-FB1DBDD1628A}" srcOrd="1" destOrd="0" presId="urn:microsoft.com/office/officeart/2005/8/layout/list1"/>
    <dgm:cxn modelId="{16F09B49-8CB1-47B5-AA57-F6B4D52A0E6A}" type="presParOf" srcId="{8CB4416D-C568-4D8D-8989-346757007333}" destId="{62375005-1905-4A14-BC79-57C94A1D515C}" srcOrd="5" destOrd="0" presId="urn:microsoft.com/office/officeart/2005/8/layout/list1"/>
    <dgm:cxn modelId="{7328ECA5-2573-44D3-A155-1BDD41F8B07C}" type="presParOf" srcId="{8CB4416D-C568-4D8D-8989-346757007333}" destId="{1EC063A8-285A-48F8-8225-864A9BB0C8E7}" srcOrd="6" destOrd="0" presId="urn:microsoft.com/office/officeart/2005/8/layout/list1"/>
    <dgm:cxn modelId="{F2467F6B-EC88-49F2-B30F-A1B02010A275}" type="presParOf" srcId="{8CB4416D-C568-4D8D-8989-346757007333}" destId="{51C86ED6-5679-4CE2-9DE5-0DF0D38E4769}" srcOrd="7" destOrd="0" presId="urn:microsoft.com/office/officeart/2005/8/layout/list1"/>
    <dgm:cxn modelId="{A721139E-30B7-4753-A951-D802ED1A9841}" type="presParOf" srcId="{8CB4416D-C568-4D8D-8989-346757007333}" destId="{FA1BFF8D-0AA8-47EF-90FA-1B3C7C434D86}" srcOrd="8" destOrd="0" presId="urn:microsoft.com/office/officeart/2005/8/layout/list1"/>
    <dgm:cxn modelId="{B1232D0A-385F-4786-B882-5E69E024432E}" type="presParOf" srcId="{FA1BFF8D-0AA8-47EF-90FA-1B3C7C434D86}" destId="{737AEAB1-BF35-45BA-BCC6-EFC4E5EF1B2E}" srcOrd="0" destOrd="0" presId="urn:microsoft.com/office/officeart/2005/8/layout/list1"/>
    <dgm:cxn modelId="{F11210CF-F1D3-4E94-A51D-71FF47F7E89D}" type="presParOf" srcId="{FA1BFF8D-0AA8-47EF-90FA-1B3C7C434D86}" destId="{30995EAE-1C53-4C5D-BD47-8F5D3D429782}" srcOrd="1" destOrd="0" presId="urn:microsoft.com/office/officeart/2005/8/layout/list1"/>
    <dgm:cxn modelId="{5FF9F538-BA40-4DEC-B764-E8528142B40A}" type="presParOf" srcId="{8CB4416D-C568-4D8D-8989-346757007333}" destId="{B5E45D16-A5DC-4108-BA88-BEF1823FF96F}" srcOrd="9" destOrd="0" presId="urn:microsoft.com/office/officeart/2005/8/layout/list1"/>
    <dgm:cxn modelId="{2C63542D-2381-4B17-9ADE-6BB4D8177948}" type="presParOf" srcId="{8CB4416D-C568-4D8D-8989-346757007333}" destId="{1BC2F910-8B68-4C6B-A941-05785A06B2E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985DC-B56B-324B-AF9F-32159293C940}">
      <dsp:nvSpPr>
        <dsp:cNvPr id="0" name=""/>
        <dsp:cNvSpPr/>
      </dsp:nvSpPr>
      <dsp:spPr>
        <a:xfrm>
          <a:off x="917133" y="267144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360</a:t>
          </a:r>
          <a:r>
            <a:rPr lang="en-SG" sz="1700" b="0" i="0" kern="1200" dirty="0"/>
            <a:t>° Deep Visibility</a:t>
          </a:r>
          <a:endParaRPr lang="en-US" sz="1700" kern="1200" dirty="0"/>
        </a:p>
      </dsp:txBody>
      <dsp:txXfrm>
        <a:off x="917133" y="267144"/>
        <a:ext cx="2938316" cy="918223"/>
      </dsp:txXfrm>
    </dsp:sp>
    <dsp:sp modelId="{58E315FA-F06E-E242-8122-BEFAC59BE20E}">
      <dsp:nvSpPr>
        <dsp:cNvPr id="0" name=""/>
        <dsp:cNvSpPr/>
      </dsp:nvSpPr>
      <dsp:spPr>
        <a:xfrm>
          <a:off x="794704" y="134511"/>
          <a:ext cx="642756" cy="9641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020F0C9-56DB-F44B-8754-9593603F1905}">
      <dsp:nvSpPr>
        <dsp:cNvPr id="0" name=""/>
        <dsp:cNvSpPr/>
      </dsp:nvSpPr>
      <dsp:spPr>
        <a:xfrm>
          <a:off x="917133" y="1423085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Pragmatic Prioritization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Risks you can ignore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Unnecessary risks</a:t>
          </a:r>
        </a:p>
      </dsp:txBody>
      <dsp:txXfrm>
        <a:off x="917133" y="1423085"/>
        <a:ext cx="2938316" cy="918223"/>
      </dsp:txXfrm>
    </dsp:sp>
    <dsp:sp modelId="{07432D82-826E-164C-BE44-39D3C6F3F384}">
      <dsp:nvSpPr>
        <dsp:cNvPr id="0" name=""/>
        <dsp:cNvSpPr/>
      </dsp:nvSpPr>
      <dsp:spPr>
        <a:xfrm>
          <a:off x="794704" y="1290453"/>
          <a:ext cx="642756" cy="9641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5F94DB-B92B-9A41-8B66-8BB21769770E}">
      <dsp:nvSpPr>
        <dsp:cNvPr id="0" name=""/>
        <dsp:cNvSpPr/>
      </dsp:nvSpPr>
      <dsp:spPr>
        <a:xfrm>
          <a:off x="917133" y="2579027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Automated Resolution</a:t>
          </a:r>
        </a:p>
      </dsp:txBody>
      <dsp:txXfrm>
        <a:off x="917133" y="2579027"/>
        <a:ext cx="2938316" cy="918223"/>
      </dsp:txXfrm>
    </dsp:sp>
    <dsp:sp modelId="{347F4BC4-E787-7647-A7E9-1EC455BF50C9}">
      <dsp:nvSpPr>
        <dsp:cNvPr id="0" name=""/>
        <dsp:cNvSpPr/>
      </dsp:nvSpPr>
      <dsp:spPr>
        <a:xfrm>
          <a:off x="794704" y="2446395"/>
          <a:ext cx="642756" cy="9641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985DC-B56B-324B-AF9F-32159293C940}">
      <dsp:nvSpPr>
        <dsp:cNvPr id="0" name=""/>
        <dsp:cNvSpPr/>
      </dsp:nvSpPr>
      <dsp:spPr>
        <a:xfrm>
          <a:off x="917133" y="267144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360</a:t>
          </a:r>
          <a:r>
            <a:rPr lang="en-SG" sz="1400" b="0" i="0" kern="1200" dirty="0"/>
            <a:t>° Deep Visibility</a:t>
          </a:r>
          <a:endParaRPr lang="en-US" sz="1400" kern="1200" dirty="0"/>
        </a:p>
      </dsp:txBody>
      <dsp:txXfrm>
        <a:off x="917133" y="267144"/>
        <a:ext cx="2938316" cy="918223"/>
      </dsp:txXfrm>
    </dsp:sp>
    <dsp:sp modelId="{58E315FA-F06E-E242-8122-BEFAC59BE20E}">
      <dsp:nvSpPr>
        <dsp:cNvPr id="0" name=""/>
        <dsp:cNvSpPr/>
      </dsp:nvSpPr>
      <dsp:spPr>
        <a:xfrm>
          <a:off x="794704" y="134511"/>
          <a:ext cx="642756" cy="9641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0F0C9-56DB-F44B-8754-9593603F1905}">
      <dsp:nvSpPr>
        <dsp:cNvPr id="0" name=""/>
        <dsp:cNvSpPr/>
      </dsp:nvSpPr>
      <dsp:spPr>
        <a:xfrm>
          <a:off x="917133" y="1423085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Pragmatische</a:t>
          </a:r>
          <a:r>
            <a:rPr lang="en-US" sz="1400" kern="1200" dirty="0"/>
            <a:t> </a:t>
          </a:r>
          <a:r>
            <a:rPr lang="en-US" sz="1400" kern="1200" dirty="0" err="1"/>
            <a:t>Priorisierung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100" kern="1200" dirty="0"/>
            <a:t>Risiken, die Sie ignorieren können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Unnecessary risks</a:t>
          </a:r>
        </a:p>
      </dsp:txBody>
      <dsp:txXfrm>
        <a:off x="917133" y="1423085"/>
        <a:ext cx="2938316" cy="918223"/>
      </dsp:txXfrm>
    </dsp:sp>
    <dsp:sp modelId="{07432D82-826E-164C-BE44-39D3C6F3F384}">
      <dsp:nvSpPr>
        <dsp:cNvPr id="0" name=""/>
        <dsp:cNvSpPr/>
      </dsp:nvSpPr>
      <dsp:spPr>
        <a:xfrm>
          <a:off x="794704" y="1290453"/>
          <a:ext cx="642756" cy="9641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F94DB-B92B-9A41-8B66-8BB21769770E}">
      <dsp:nvSpPr>
        <dsp:cNvPr id="0" name=""/>
        <dsp:cNvSpPr/>
      </dsp:nvSpPr>
      <dsp:spPr>
        <a:xfrm>
          <a:off x="917133" y="2579027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Automated Resolution</a:t>
          </a:r>
        </a:p>
      </dsp:txBody>
      <dsp:txXfrm>
        <a:off x="917133" y="2579027"/>
        <a:ext cx="2938316" cy="918223"/>
      </dsp:txXfrm>
    </dsp:sp>
    <dsp:sp modelId="{347F4BC4-E787-7647-A7E9-1EC455BF50C9}">
      <dsp:nvSpPr>
        <dsp:cNvPr id="0" name=""/>
        <dsp:cNvSpPr/>
      </dsp:nvSpPr>
      <dsp:spPr>
        <a:xfrm>
          <a:off x="794704" y="2446395"/>
          <a:ext cx="642756" cy="9641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985DC-B56B-324B-AF9F-32159293C940}">
      <dsp:nvSpPr>
        <dsp:cNvPr id="0" name=""/>
        <dsp:cNvSpPr/>
      </dsp:nvSpPr>
      <dsp:spPr>
        <a:xfrm>
          <a:off x="917133" y="267144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360</a:t>
          </a:r>
          <a:r>
            <a:rPr lang="en-SG" sz="1400" b="0" i="0" kern="1200"/>
            <a:t>° Deep Visibility</a:t>
          </a:r>
          <a:endParaRPr lang="en-US" sz="1400" kern="1200"/>
        </a:p>
      </dsp:txBody>
      <dsp:txXfrm>
        <a:off x="917133" y="267144"/>
        <a:ext cx="2938316" cy="918223"/>
      </dsp:txXfrm>
    </dsp:sp>
    <dsp:sp modelId="{58E315FA-F06E-E242-8122-BEFAC59BE20E}">
      <dsp:nvSpPr>
        <dsp:cNvPr id="0" name=""/>
        <dsp:cNvSpPr/>
      </dsp:nvSpPr>
      <dsp:spPr>
        <a:xfrm>
          <a:off x="794704" y="134511"/>
          <a:ext cx="642756" cy="9641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0F0C9-56DB-F44B-8754-9593603F1905}">
      <dsp:nvSpPr>
        <dsp:cNvPr id="0" name=""/>
        <dsp:cNvSpPr/>
      </dsp:nvSpPr>
      <dsp:spPr>
        <a:xfrm>
          <a:off x="917133" y="1423085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Pragmatische</a:t>
          </a:r>
          <a:r>
            <a:rPr lang="en-US" sz="1400" kern="1200" dirty="0"/>
            <a:t> </a:t>
          </a:r>
          <a:r>
            <a:rPr lang="en-US" sz="1400" kern="1200" dirty="0" err="1"/>
            <a:t>Priorisierung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100" kern="1200" dirty="0"/>
            <a:t>Risiken, die Sie ignorieren können
Unnötige Risiken</a:t>
          </a:r>
          <a:endParaRPr lang="en-US" sz="1100" kern="1200" dirty="0"/>
        </a:p>
      </dsp:txBody>
      <dsp:txXfrm>
        <a:off x="917133" y="1423085"/>
        <a:ext cx="2938316" cy="918223"/>
      </dsp:txXfrm>
    </dsp:sp>
    <dsp:sp modelId="{07432D82-826E-164C-BE44-39D3C6F3F384}">
      <dsp:nvSpPr>
        <dsp:cNvPr id="0" name=""/>
        <dsp:cNvSpPr/>
      </dsp:nvSpPr>
      <dsp:spPr>
        <a:xfrm>
          <a:off x="794704" y="1290453"/>
          <a:ext cx="642756" cy="9641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F94DB-B92B-9A41-8B66-8BB21769770E}">
      <dsp:nvSpPr>
        <dsp:cNvPr id="0" name=""/>
        <dsp:cNvSpPr/>
      </dsp:nvSpPr>
      <dsp:spPr>
        <a:xfrm>
          <a:off x="917133" y="2579027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Automated Resolution</a:t>
          </a:r>
        </a:p>
      </dsp:txBody>
      <dsp:txXfrm>
        <a:off x="917133" y="2579027"/>
        <a:ext cx="2938316" cy="918223"/>
      </dsp:txXfrm>
    </dsp:sp>
    <dsp:sp modelId="{347F4BC4-E787-7647-A7E9-1EC455BF50C9}">
      <dsp:nvSpPr>
        <dsp:cNvPr id="0" name=""/>
        <dsp:cNvSpPr/>
      </dsp:nvSpPr>
      <dsp:spPr>
        <a:xfrm>
          <a:off x="794704" y="2446395"/>
          <a:ext cx="642756" cy="9641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985DC-B56B-324B-AF9F-32159293C940}">
      <dsp:nvSpPr>
        <dsp:cNvPr id="0" name=""/>
        <dsp:cNvSpPr/>
      </dsp:nvSpPr>
      <dsp:spPr>
        <a:xfrm>
          <a:off x="917133" y="267144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360</a:t>
          </a:r>
          <a:r>
            <a:rPr lang="en-SG" sz="1400" b="0" i="0" kern="1200"/>
            <a:t>° Deep Visibility</a:t>
          </a:r>
          <a:endParaRPr lang="en-US" sz="1400" kern="1200"/>
        </a:p>
      </dsp:txBody>
      <dsp:txXfrm>
        <a:off x="917133" y="267144"/>
        <a:ext cx="2938316" cy="918223"/>
      </dsp:txXfrm>
    </dsp:sp>
    <dsp:sp modelId="{58E315FA-F06E-E242-8122-BEFAC59BE20E}">
      <dsp:nvSpPr>
        <dsp:cNvPr id="0" name=""/>
        <dsp:cNvSpPr/>
      </dsp:nvSpPr>
      <dsp:spPr>
        <a:xfrm>
          <a:off x="794704" y="134511"/>
          <a:ext cx="642756" cy="9641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0F0C9-56DB-F44B-8754-9593603F1905}">
      <dsp:nvSpPr>
        <dsp:cNvPr id="0" name=""/>
        <dsp:cNvSpPr/>
      </dsp:nvSpPr>
      <dsp:spPr>
        <a:xfrm>
          <a:off x="917133" y="1423085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Pragmatische</a:t>
          </a:r>
          <a:r>
            <a:rPr lang="en-US" sz="1400" kern="1200" dirty="0"/>
            <a:t> </a:t>
          </a:r>
          <a:r>
            <a:rPr lang="en-US" sz="1400" kern="1200" dirty="0" err="1"/>
            <a:t>Priorisierung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100" kern="1200" dirty="0"/>
            <a:t>Risiken, die Sie ignorieren können
Unnötige Risiken</a:t>
          </a:r>
          <a:endParaRPr lang="en-US" sz="1100" kern="1200" dirty="0"/>
        </a:p>
      </dsp:txBody>
      <dsp:txXfrm>
        <a:off x="917133" y="1423085"/>
        <a:ext cx="2938316" cy="918223"/>
      </dsp:txXfrm>
    </dsp:sp>
    <dsp:sp modelId="{07432D82-826E-164C-BE44-39D3C6F3F384}">
      <dsp:nvSpPr>
        <dsp:cNvPr id="0" name=""/>
        <dsp:cNvSpPr/>
      </dsp:nvSpPr>
      <dsp:spPr>
        <a:xfrm>
          <a:off x="794704" y="1290453"/>
          <a:ext cx="642756" cy="9641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F94DB-B92B-9A41-8B66-8BB21769770E}">
      <dsp:nvSpPr>
        <dsp:cNvPr id="0" name=""/>
        <dsp:cNvSpPr/>
      </dsp:nvSpPr>
      <dsp:spPr>
        <a:xfrm>
          <a:off x="917133" y="2579027"/>
          <a:ext cx="2938316" cy="91822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1944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Automatisierte Lösung</a:t>
          </a:r>
        </a:p>
      </dsp:txBody>
      <dsp:txXfrm>
        <a:off x="917133" y="2579027"/>
        <a:ext cx="2938316" cy="918223"/>
      </dsp:txXfrm>
    </dsp:sp>
    <dsp:sp modelId="{347F4BC4-E787-7647-A7E9-1EC455BF50C9}">
      <dsp:nvSpPr>
        <dsp:cNvPr id="0" name=""/>
        <dsp:cNvSpPr/>
      </dsp:nvSpPr>
      <dsp:spPr>
        <a:xfrm>
          <a:off x="794704" y="2446395"/>
          <a:ext cx="642756" cy="9641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FAE80-916A-4D83-87DD-17228644D636}">
      <dsp:nvSpPr>
        <dsp:cNvPr id="0" name=""/>
        <dsp:cNvSpPr/>
      </dsp:nvSpPr>
      <dsp:spPr>
        <a:xfrm>
          <a:off x="0" y="329952"/>
          <a:ext cx="11298074" cy="793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856" tIns="395732" rIns="87685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900" kern="1200" dirty="0"/>
            <a:t>Erstellt Verhaltensrisikoprofile für jeden Benutzer und schränkt ein, was er nicht benötigt.</a:t>
          </a:r>
          <a:endParaRPr lang="en-US" sz="1900" kern="1200" dirty="0"/>
        </a:p>
      </dsp:txBody>
      <dsp:txXfrm>
        <a:off x="0" y="329952"/>
        <a:ext cx="11298074" cy="793012"/>
      </dsp:txXfrm>
    </dsp:sp>
    <dsp:sp modelId="{82CC9504-2020-42AB-91FD-8DF5D77F4737}">
      <dsp:nvSpPr>
        <dsp:cNvPr id="0" name=""/>
        <dsp:cNvSpPr/>
      </dsp:nvSpPr>
      <dsp:spPr>
        <a:xfrm>
          <a:off x="564903" y="49512"/>
          <a:ext cx="790865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928" tIns="0" rIns="29892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Maßgeschneidert</a:t>
          </a:r>
        </a:p>
      </dsp:txBody>
      <dsp:txXfrm>
        <a:off x="592283" y="76892"/>
        <a:ext cx="7853891" cy="506120"/>
      </dsp:txXfrm>
    </dsp:sp>
    <dsp:sp modelId="{1EC063A8-285A-48F8-8225-864A9BB0C8E7}">
      <dsp:nvSpPr>
        <dsp:cNvPr id="0" name=""/>
        <dsp:cNvSpPr/>
      </dsp:nvSpPr>
      <dsp:spPr>
        <a:xfrm>
          <a:off x="0" y="1506005"/>
          <a:ext cx="11298074" cy="1047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856" tIns="395732" rIns="87685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900" kern="1200"/>
            <a:t>Verwendung innovativer, KI-gesteuerter Härtung, die sich an sich ändernde Verhaltensweisen und Bedrohungen anpasst</a:t>
          </a:r>
          <a:endParaRPr lang="en-US" sz="1900" kern="1200"/>
        </a:p>
      </dsp:txBody>
      <dsp:txXfrm>
        <a:off x="0" y="1506005"/>
        <a:ext cx="11298074" cy="1047375"/>
      </dsp:txXfrm>
    </dsp:sp>
    <dsp:sp modelId="{112CAD6C-0E1E-4ACA-9419-FB1DBDD1628A}">
      <dsp:nvSpPr>
        <dsp:cNvPr id="0" name=""/>
        <dsp:cNvSpPr/>
      </dsp:nvSpPr>
      <dsp:spPr>
        <a:xfrm>
          <a:off x="564903" y="1225565"/>
          <a:ext cx="790865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928" tIns="0" rIns="29892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Dynamisch</a:t>
          </a:r>
        </a:p>
      </dsp:txBody>
      <dsp:txXfrm>
        <a:off x="592283" y="1252945"/>
        <a:ext cx="7853891" cy="506120"/>
      </dsp:txXfrm>
    </dsp:sp>
    <dsp:sp modelId="{1BC2F910-8B68-4C6B-A941-05785A06B2E7}">
      <dsp:nvSpPr>
        <dsp:cNvPr id="0" name=""/>
        <dsp:cNvSpPr/>
      </dsp:nvSpPr>
      <dsp:spPr>
        <a:xfrm>
          <a:off x="0" y="2936420"/>
          <a:ext cx="11298074" cy="1047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856" tIns="395732" rIns="876856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900" kern="1200" dirty="0"/>
            <a:t>Aktivieren von Einschränkungen auf Aktionsebene innerhalb aktiv verwendeter Tools, wobei nur riskantes, atypisches Verhalten blockiert wird</a:t>
          </a:r>
          <a:endParaRPr lang="en-US" sz="1900" kern="1200" dirty="0"/>
        </a:p>
      </dsp:txBody>
      <dsp:txXfrm>
        <a:off x="0" y="2936420"/>
        <a:ext cx="11298074" cy="1047375"/>
      </dsp:txXfrm>
    </dsp:sp>
    <dsp:sp modelId="{30995EAE-1C53-4C5D-BD47-8F5D3D429782}">
      <dsp:nvSpPr>
        <dsp:cNvPr id="0" name=""/>
        <dsp:cNvSpPr/>
      </dsp:nvSpPr>
      <dsp:spPr>
        <a:xfrm>
          <a:off x="564903" y="2655980"/>
          <a:ext cx="7908651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928" tIns="0" rIns="29892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Präzise</a:t>
          </a:r>
          <a:endParaRPr lang="en-US" sz="1900" kern="1200" dirty="0"/>
        </a:p>
      </dsp:txBody>
      <dsp:txXfrm>
        <a:off x="592283" y="2683360"/>
        <a:ext cx="7853891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5568FF-2B2C-920D-39D5-B97DE6E8E6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1C790-5925-48DC-CAD9-2499D01E12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BFE02-E5A4-47B6-9952-239E72DB464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9AED0-54F3-BC07-C5BC-B77632C554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7E89B-9C1E-FE29-CE28-01110672DA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8CA22-BCFE-4F7A-B635-C8AA1CC3309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6998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75D90-E721-4D9F-844B-09A1AAD0276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DCA0-71DF-455D-ACD5-2ED1DB05D5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4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7FDAB-74DE-70BA-56FE-7A69EDC5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92C080-877D-EDF4-6402-5B2E4AB5D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48A89-10ED-4320-F3D6-B0956BD2F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DCAAD-89F6-DDE7-10E6-11FC64A9E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DCA0-71DF-455D-ACD5-2ED1DB05D5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07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4E879-53F2-AD05-E2ED-93500083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0E585A-2D30-5031-999A-DE1354C8E6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613A12-E717-504F-43A4-A6193A326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5B843-DC84-125F-18EA-C503E7FD1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4BDCA0-71DF-455D-ACD5-2ED1DB05D5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973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Bitdefender hat in unabhängigen Tests, einschließlich MITRE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Segoe UI Web (West European)"/>
              </a:rPr>
              <a:t>Engenuity</a:t>
            </a:r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, durchweg gut abgeschnitten und innovative Funktionen wie Deep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Segoe UI Web (West European)"/>
              </a:rPr>
              <a:t>Process</a:t>
            </a:r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 Inspector und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Segoe UI Web (West European)"/>
              </a:rPr>
              <a:t>Advanced</a:t>
            </a:r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Segoe UI Web (West European)"/>
              </a:rPr>
              <a:t>Reasoning</a:t>
            </a:r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 eingeführt.</a:t>
            </a:r>
          </a:p>
          <a:p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Zuletzt im Jahr 2024 Bitdefender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Segoe UI Web (West European)"/>
              </a:rPr>
              <a:t>Proactive</a:t>
            </a:r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Segoe UI Web (West European)"/>
              </a:rPr>
              <a:t>Hardening</a:t>
            </a:r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 and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Segoe UI Web (West European)"/>
              </a:rPr>
              <a:t>Attack</a:t>
            </a:r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 Surface 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Segoe UI Web (West European)"/>
              </a:rPr>
              <a:t>Reduction</a:t>
            </a:r>
            <a:r>
              <a:rPr lang="de-DE" b="0" i="0" dirty="0">
                <a:solidFill>
                  <a:srgbClr val="000000"/>
                </a:solidFill>
                <a:effectLst/>
                <a:latin typeface="Segoe UI Web (West European)"/>
              </a:rPr>
              <a:t> (PHASR) - eine bahnbrechende Technologie, die die Art und Weise verändert, wie Defense-in-Depth-Security in Unternehmen angewendet und verwaltet wird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DCA0-71DF-455D-ACD5-2ED1DB05D5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4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DCA0-71DF-455D-ACD5-2ED1DB05D5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09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A8D1C-FA50-582E-2D76-2D958017F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B63B96-8482-6DC7-2EF4-8BA12B534A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B197D2-5850-3ABB-CB2E-7560620FD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E64A6-F02C-F6F8-560F-54E207C6D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3EA14-6275-4B5B-BA40-929D4480ACFE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3860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14618-EE51-D112-F983-6BCC091F3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F5F55-96FD-8FE0-5109-6F631C242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208176-A5E3-2803-C846-757184BAA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20CEC-5430-D193-0A13-433E7CD69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3EA14-6275-4B5B-BA40-929D4480ACFE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6425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C3696-F573-270B-32D3-76FB1088F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4F70D-33CA-D0B9-DA9C-D55E222A5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13E91-F560-F2FC-B4EA-77C8D802C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6370B-BCE3-EF8E-89D7-2ECBCA1D4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3EA14-6275-4B5B-BA40-929D4480ACFE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214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F96D8-1F24-E27F-3A13-F176410EE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99BBF-8B1D-0446-F73F-D4CF529967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AFC30-B80D-8CF2-3E1D-C92AF49E1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F2FE6-ED58-77E4-B85E-210200DB3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3EA14-6275-4B5B-BA40-929D4480ACFE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4565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DCA0-71DF-455D-ACD5-2ED1DB05D5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370B-F735-CD11-57BC-A027C56A3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6258C2-0BCE-0970-3305-9C0C5FBBF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D4E93-A152-1B84-4F3D-8E53D45D9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1FAA0-2FC1-6156-9944-A891505A0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78561-BB76-466F-B653-46D8B44AF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38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FA907-3A43-BA49-FCAD-FCE8B489E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CCEC31-22C4-1DB8-7FA1-9B39F7FF8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4FE843-7C58-4C5A-9B85-0DDFA3C96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7A4A07-4380-AEFD-4F40-2BD5D3638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78561-BB76-466F-B653-46D8B44AF5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9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sv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Presentation Generic Cover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8385019-631B-61B6-4B18-B0F613B5EC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4" b="12419"/>
          <a:stretch/>
        </p:blipFill>
        <p:spPr>
          <a:xfrm>
            <a:off x="6383903" y="851724"/>
            <a:ext cx="5808097" cy="600627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A22621A-FE50-9E85-2179-027FF6F93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3467" y="2853383"/>
            <a:ext cx="5980436" cy="857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F529A5-EF59-679B-7E3E-2F6A88634196}"/>
              </a:ext>
            </a:extLst>
          </p:cNvPr>
          <p:cNvSpPr txBox="1"/>
          <p:nvPr userDrawn="1"/>
        </p:nvSpPr>
        <p:spPr>
          <a:xfrm>
            <a:off x="403467" y="436225"/>
            <a:ext cx="2324660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Global Leader In Cybersecurity</a:t>
            </a:r>
          </a:p>
        </p:txBody>
      </p:sp>
    </p:spTree>
    <p:extLst>
      <p:ext uri="{BB962C8B-B14F-4D97-AF65-F5344CB8AC3E}">
        <p14:creationId xmlns:p14="http://schemas.microsoft.com/office/powerpoint/2010/main" val="416651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Diagr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F417732-A58D-9A40-2435-DAA7A933018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88746" y="803999"/>
            <a:ext cx="6407339" cy="51622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146EBE-E734-DD3F-A0A5-4A839895EC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939" y="2405849"/>
            <a:ext cx="4811697" cy="3630180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840FDE-67CE-2133-5666-BCDB120D73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1" y="720724"/>
            <a:ext cx="4840906" cy="1163955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F7BE4-31F2-C713-F63B-3A7F973F00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923993"/>
            <a:ext cx="4836674" cy="300966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3207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B01414C0-42A8-2269-5E3D-078F5348ECE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94440" y="1871626"/>
            <a:ext cx="11414345" cy="4688973"/>
          </a:xfrm>
          <a:prstGeom prst="rect">
            <a:avLst/>
          </a:prstGeom>
        </p:spPr>
        <p:txBody>
          <a:bodyPr lIns="0"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AF9A8C-02D3-9B29-D6CD-1F8E01B02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9BF160-6193-270F-B828-31AB71DA2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92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Large Diagram/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5E9AA945-372B-6844-526D-31636722E0C8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406400" y="1939332"/>
            <a:ext cx="11415086" cy="4597993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00C441-95DD-3A6F-1B25-2383E5FD8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C390D38-4A32-BD22-127F-7254619AB6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30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8664356-8092-7C12-A9AF-DCD1988885E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0950" y="1871625"/>
            <a:ext cx="11414346" cy="4662341"/>
          </a:xfrm>
          <a:prstGeom prst="rect">
            <a:avLst/>
          </a:prstGeom>
        </p:spPr>
        <p:txBody>
          <a:bodyPr lIns="0"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D0F815-72C2-C2D6-65BC-129D070E1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72C76B8-4A35-E0E0-9CD9-4CC48C6A16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1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tit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FB29A-0C01-C41E-3633-D948A07BF3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870" y="2528240"/>
            <a:ext cx="3270250" cy="3903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607489-5E09-0AAF-348A-DA11D7592F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1212" y="2528240"/>
            <a:ext cx="3270250" cy="3903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AF868A-FD3E-7F5F-9B93-25DEB5B175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42034" y="2528240"/>
            <a:ext cx="3270250" cy="3903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E021CA-9C91-E793-B858-3393F0B767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010258D-217A-85CC-EA7A-C2A6C1B212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8854CB-ECF8-BF00-8DF2-4C84A3CF99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163" y="2124076"/>
            <a:ext cx="3270250" cy="337718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5234DDC-2918-EB62-1B19-82CAFC93EC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61212" y="2124075"/>
            <a:ext cx="3270250" cy="337718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E3EFD8-87DE-CF43-8A22-176CAAEE68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1261" y="2124074"/>
            <a:ext cx="3270250" cy="337718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6305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5Icon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607489-5E09-0AAF-348A-DA11D7592F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0398" y="3886414"/>
            <a:ext cx="2028494" cy="253280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1BCF842-115E-4232-1C48-9126EA65A5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4193" y="2972627"/>
            <a:ext cx="1820905" cy="817637"/>
          </a:xfrm>
        </p:spPr>
        <p:txBody>
          <a:bodyPr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9A7B229-FD6C-95A7-5B9E-216322EF41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4258" y="1944358"/>
            <a:ext cx="1120775" cy="9191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382F0A3-C7B3-7D09-97CF-D42D5657C9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18314" y="3886414"/>
            <a:ext cx="2028494" cy="253280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5B74255-00F2-D2BE-B508-D3A17AE0CE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22109" y="2972627"/>
            <a:ext cx="1820905" cy="817637"/>
          </a:xfrm>
        </p:spPr>
        <p:txBody>
          <a:bodyPr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5646B643-8B8D-1E90-193B-6095705653F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272174" y="1944358"/>
            <a:ext cx="1120775" cy="9191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65A4BDC-9CD8-01F7-EBE0-DD4AEFCB3B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56230" y="3886414"/>
            <a:ext cx="2028494" cy="253280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05147CB-3F1D-B25B-256C-F25812A67B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60025" y="2972627"/>
            <a:ext cx="1820905" cy="817637"/>
          </a:xfrm>
        </p:spPr>
        <p:txBody>
          <a:bodyPr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C0073EB5-9D63-4953-5303-907CE1B44B2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610090" y="1944358"/>
            <a:ext cx="1120775" cy="9191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E82F5EE-1C37-2FA4-1CA6-F76F784EBDF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94146" y="3886414"/>
            <a:ext cx="2028494" cy="253280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71ED8A3-97B7-3089-DE8A-0C86DD14B0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97941" y="2972627"/>
            <a:ext cx="1820905" cy="817637"/>
          </a:xfrm>
        </p:spPr>
        <p:txBody>
          <a:bodyPr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D328D6B4-177A-5368-43F2-68203D1738B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48006" y="1944358"/>
            <a:ext cx="1120775" cy="9191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22C3C96-C185-D619-7E2E-8C06A9F93B7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2062" y="3886414"/>
            <a:ext cx="2028494" cy="2532808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46CEDEEE-4B12-4A82-1847-A55E69EB0A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35857" y="2972627"/>
            <a:ext cx="1820905" cy="817637"/>
          </a:xfrm>
        </p:spPr>
        <p:txBody>
          <a:bodyPr/>
          <a:lstStyle>
            <a:lvl1pPr algn="ctr"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1E44623B-5BA3-6EF4-C44A-BB399B279C1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285922" y="1944358"/>
            <a:ext cx="1120775" cy="9191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4216653-1C7B-F054-DFC2-FC7A046E4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3A42A70-D52E-878E-AA87-94574F4C0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618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4tit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1D8CB20-B0C1-A94A-B1E7-80836EF44A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190" y="2889990"/>
            <a:ext cx="5442630" cy="33771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A4E77383-C005-DB81-D356-7F1C8FC3D8F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0871" y="2078965"/>
            <a:ext cx="659613" cy="626661"/>
          </a:xfrm>
        </p:spPr>
        <p:txBody>
          <a:bodyPr/>
          <a:lstStyle>
            <a:lvl1pPr>
              <a:defRPr sz="1400" b="0"/>
            </a:lvl1pPr>
          </a:lstStyle>
          <a:p>
            <a:r>
              <a:rPr lang="en-US"/>
              <a:t>Big Icon</a:t>
            </a:r>
          </a:p>
          <a:p>
            <a:endParaRPr lang="en-US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4ADC9FCB-12F7-7AC2-BA8F-AE04718AEB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0870" y="3257534"/>
            <a:ext cx="5442630" cy="9603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latin typeface="+mn-lt"/>
                <a:ea typeface="Roboto Thin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80A47D-AB8D-789D-57B0-511ACFE8F4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0870" y="5260698"/>
            <a:ext cx="5442630" cy="33771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3D9A165A-3134-76E4-0DDE-19348564C98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0871" y="4449673"/>
            <a:ext cx="659613" cy="626661"/>
          </a:xfrm>
        </p:spPr>
        <p:txBody>
          <a:bodyPr/>
          <a:lstStyle>
            <a:lvl1pPr>
              <a:defRPr sz="1400" b="0"/>
            </a:lvl1pPr>
          </a:lstStyle>
          <a:p>
            <a:r>
              <a:rPr lang="en-US"/>
              <a:t>Big Icon</a:t>
            </a:r>
          </a:p>
          <a:p>
            <a:endParaRPr lang="en-US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2D80AF78-AD22-6F04-3EF3-2FC1AD626C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0870" y="5628242"/>
            <a:ext cx="5442630" cy="9603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latin typeface="+mn-lt"/>
                <a:ea typeface="Roboto Thin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AD6A31B-3E8A-F5DC-44DC-0AD3B2E9FE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5520" y="2889990"/>
            <a:ext cx="5442630" cy="33771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F8D165A3-AB1E-182B-AF93-5D77F006ED8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95521" y="2078965"/>
            <a:ext cx="659613" cy="626661"/>
          </a:xfrm>
        </p:spPr>
        <p:txBody>
          <a:bodyPr/>
          <a:lstStyle>
            <a:lvl1pPr>
              <a:defRPr sz="1400" b="0"/>
            </a:lvl1pPr>
          </a:lstStyle>
          <a:p>
            <a:r>
              <a:rPr lang="en-US"/>
              <a:t>Big Icon</a:t>
            </a:r>
          </a:p>
          <a:p>
            <a:endParaRPr lang="en-US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53F1CD4-87DE-82AD-594E-E3F5064F77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95520" y="3257534"/>
            <a:ext cx="5442630" cy="9603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latin typeface="+mn-lt"/>
                <a:ea typeface="Roboto Thin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D3B5923-D014-9772-98B6-19DBBAB52FD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95520" y="5260698"/>
            <a:ext cx="5442630" cy="33771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baseline="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Picture Placeholder 12">
            <a:extLst>
              <a:ext uri="{FF2B5EF4-FFF2-40B4-BE49-F238E27FC236}">
                <a16:creationId xmlns:a16="http://schemas.microsoft.com/office/drawing/2014/main" id="{4617B73F-CA01-7304-B6B3-3CBC2AE16F5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95521" y="4449673"/>
            <a:ext cx="659613" cy="626661"/>
          </a:xfrm>
        </p:spPr>
        <p:txBody>
          <a:bodyPr/>
          <a:lstStyle>
            <a:lvl1pPr>
              <a:defRPr sz="1400" b="0"/>
            </a:lvl1pPr>
          </a:lstStyle>
          <a:p>
            <a:r>
              <a:rPr lang="en-US"/>
              <a:t>Big Icon</a:t>
            </a:r>
          </a:p>
          <a:p>
            <a:endParaRPr lang="en-US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B1BAB0AA-C96B-8ABF-F4AE-6E5DC8CBEDD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95520" y="5628242"/>
            <a:ext cx="5442630" cy="96033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 baseline="0">
                <a:latin typeface="+mn-lt"/>
                <a:ea typeface="Roboto Thin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E35E24-2F5E-091B-86E4-3E233ACA6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2B29866-4099-55BF-5D9F-9F13103B8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1780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C26F9-4486-C223-DBF4-8A71B6D44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" t="-284" r="22414" b="16169"/>
          <a:stretch/>
        </p:blipFill>
        <p:spPr>
          <a:xfrm>
            <a:off x="8458199" y="2845232"/>
            <a:ext cx="3733801" cy="4012768"/>
          </a:xfrm>
          <a:prstGeom prst="rect">
            <a:avLst/>
          </a:prstGeom>
          <a:noFill/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88C1FB0-2C42-D65F-B42E-664B33AE28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836" y="3136439"/>
            <a:ext cx="2054888" cy="32155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05E46457-EEB3-FCC5-5912-EE019D1168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3740" y="3500491"/>
            <a:ext cx="2095081" cy="41011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baseline="0">
                <a:solidFill>
                  <a:schemeClr val="bg1"/>
                </a:solidFill>
                <a:latin typeface="+mn-lt"/>
                <a:ea typeface="Roboto Thin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</a:p>
          <a:p>
            <a:pPr lvl="0"/>
            <a:endParaRPr lang="en-US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4A6AF36-49BD-37AD-DBE5-4698B2CBC2A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60589" y="1507228"/>
            <a:ext cx="1361383" cy="1362641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4574FA3-C9FC-812C-8E79-5292FEDDBD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22770" y="3136439"/>
            <a:ext cx="2054888" cy="32155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6106D724-A602-FC17-D97A-6041422F3E3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02674" y="3500491"/>
            <a:ext cx="2095081" cy="41011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baseline="0">
                <a:solidFill>
                  <a:schemeClr val="bg1"/>
                </a:solidFill>
                <a:latin typeface="+mn-lt"/>
                <a:ea typeface="Roboto Thin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</a:p>
          <a:p>
            <a:pPr lvl="0"/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87D630DB-BFFB-76BD-82E6-0A74EDBC9AB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669523" y="1494076"/>
            <a:ext cx="1361383" cy="1362641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47D577D-2A06-31B5-D7EB-5C95FE1D990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1607" y="3136439"/>
            <a:ext cx="2054888" cy="32155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FA7159A-5E2D-5DE6-D8EC-1804E8F56D1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1511" y="3500491"/>
            <a:ext cx="2095081" cy="41011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baseline="0">
                <a:solidFill>
                  <a:schemeClr val="bg1"/>
                </a:solidFill>
                <a:latin typeface="+mn-lt"/>
                <a:ea typeface="Roboto Thin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</a:p>
          <a:p>
            <a:pPr lvl="0"/>
            <a:endParaRPr lang="en-US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269D743C-6C1E-DACF-852F-DACCF753378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558360" y="1507228"/>
            <a:ext cx="1361383" cy="1362641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336A3C2-21EB-E72D-6687-78705B736E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3740" y="5847699"/>
            <a:ext cx="2054888" cy="32155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9210F48-EBB3-6494-2AEA-2379E2621EA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73644" y="6211751"/>
            <a:ext cx="2095081" cy="41011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baseline="0">
                <a:solidFill>
                  <a:schemeClr val="bg1"/>
                </a:solidFill>
                <a:latin typeface="+mn-lt"/>
                <a:ea typeface="Roboto Thin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</a:p>
          <a:p>
            <a:pPr lvl="0"/>
            <a:endParaRPr lang="en-US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1EE5FCC-0916-581B-C454-1B12D908732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740493" y="4218488"/>
            <a:ext cx="1361383" cy="1362641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2CC9BF1-35B4-363B-E77C-E1ECD0FA216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02674" y="5847699"/>
            <a:ext cx="2054888" cy="32155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B5A528-72B7-7458-B3EE-5EE48FA04A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82578" y="6211751"/>
            <a:ext cx="2095081" cy="41011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baseline="0">
                <a:solidFill>
                  <a:schemeClr val="bg1"/>
                </a:solidFill>
                <a:latin typeface="+mn-lt"/>
                <a:ea typeface="Roboto Thin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</a:p>
          <a:p>
            <a:pPr lvl="0"/>
            <a:endParaRPr lang="en-US"/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62237AF-F130-BE47-AFE0-97817DF3B33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649427" y="4205336"/>
            <a:ext cx="1361383" cy="1362641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9DA4A7B4-3601-00E1-B350-0D84FDF570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91511" y="5696972"/>
            <a:ext cx="2054888" cy="321557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B74AFA8-7457-C814-D26F-B8E49AA43A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71415" y="6211751"/>
            <a:ext cx="2095081" cy="41011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baseline="0">
                <a:solidFill>
                  <a:schemeClr val="bg1"/>
                </a:solidFill>
                <a:latin typeface="+mn-lt"/>
                <a:ea typeface="Roboto Thin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Job title</a:t>
            </a:r>
          </a:p>
          <a:p>
            <a:pPr lvl="0"/>
            <a:endParaRPr lang="en-US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4BBAEDC1-F753-A0BF-4850-7EF269B4179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538264" y="4218488"/>
            <a:ext cx="1361383" cy="1362641"/>
          </a:xfrm>
          <a:prstGeom prst="ellipse">
            <a:avLst/>
          </a:prstGeom>
          <a:solidFill>
            <a:schemeClr val="tx2"/>
          </a:solidFill>
          <a:ln>
            <a:solidFill>
              <a:schemeClr val="accent6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993D172-7989-70CA-C31D-8E86E1D4E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pic>
        <p:nvPicPr>
          <p:cNvPr id="29" name="Google Shape;70;p1">
            <a:extLst>
              <a:ext uri="{FF2B5EF4-FFF2-40B4-BE49-F238E27FC236}">
                <a16:creationId xmlns:a16="http://schemas.microsoft.com/office/drawing/2014/main" id="{E5362F33-F04B-B214-003D-D4C07B66C402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5913" y="275154"/>
            <a:ext cx="1596717" cy="228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442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 pictur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20AAC03E-4C76-6CBD-71DC-41938F1561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8602" y="946554"/>
            <a:ext cx="5433398" cy="5911446"/>
          </a:xfrm>
          <a:custGeom>
            <a:avLst/>
            <a:gdLst>
              <a:gd name="connsiteX0" fmla="*/ 3356913 w 5433398"/>
              <a:gd name="connsiteY0" fmla="*/ 0 h 5911446"/>
              <a:gd name="connsiteX1" fmla="*/ 5233795 w 5433398"/>
              <a:gd name="connsiteY1" fmla="*/ 574205 h 5911446"/>
              <a:gd name="connsiteX2" fmla="*/ 5433398 w 5433398"/>
              <a:gd name="connsiteY2" fmla="*/ 723699 h 5911446"/>
              <a:gd name="connsiteX3" fmla="*/ 5433398 w 5433398"/>
              <a:gd name="connsiteY3" fmla="*/ 5911446 h 5911446"/>
              <a:gd name="connsiteX4" fmla="*/ 1172032 w 5433398"/>
              <a:gd name="connsiteY4" fmla="*/ 5911446 h 5911446"/>
              <a:gd name="connsiteX5" fmla="*/ 983217 w 5433398"/>
              <a:gd name="connsiteY5" fmla="*/ 5739571 h 5911446"/>
              <a:gd name="connsiteX6" fmla="*/ 0 w 5433398"/>
              <a:gd name="connsiteY6" fmla="*/ 3362163 h 5911446"/>
              <a:gd name="connsiteX7" fmla="*/ 3356913 w 5433398"/>
              <a:gd name="connsiteY7" fmla="*/ 0 h 591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3398" h="5911446">
                <a:moveTo>
                  <a:pt x="3356913" y="0"/>
                </a:moveTo>
                <a:cubicBezTo>
                  <a:pt x="4052152" y="0"/>
                  <a:pt x="4698028" y="211682"/>
                  <a:pt x="5233795" y="574205"/>
                </a:cubicBezTo>
                <a:lnTo>
                  <a:pt x="5433398" y="723699"/>
                </a:lnTo>
                <a:lnTo>
                  <a:pt x="5433398" y="5911446"/>
                </a:lnTo>
                <a:lnTo>
                  <a:pt x="1172032" y="5911446"/>
                </a:lnTo>
                <a:lnTo>
                  <a:pt x="983217" y="5739571"/>
                </a:lnTo>
                <a:cubicBezTo>
                  <a:pt x="375735" y="5131139"/>
                  <a:pt x="0" y="4290598"/>
                  <a:pt x="0" y="3362163"/>
                </a:cubicBezTo>
                <a:cubicBezTo>
                  <a:pt x="0" y="1505292"/>
                  <a:pt x="1502941" y="0"/>
                  <a:pt x="33569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AAD9224-AA82-174A-E906-BDEC0D25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220" y="1871625"/>
            <a:ext cx="5663460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E37BE14-6D90-437F-833E-23596E119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1" y="720725"/>
            <a:ext cx="6722110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3E71017-CCAB-F183-EF2F-E3603E0BE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6716234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7312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B-red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5A135E-E729-23DB-8DAE-F1890CFAB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2117" b="15649"/>
          <a:stretch/>
        </p:blipFill>
        <p:spPr>
          <a:xfrm>
            <a:off x="8490857" y="2845232"/>
            <a:ext cx="3701143" cy="4012768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64C2903-99FA-4335-ED9B-6079045898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219" y="1871625"/>
            <a:ext cx="7309381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F4F6F9-D31D-589B-66E3-89DFF9F19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FF1EE1C-BF6D-4578-7931-2B4E755E8C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119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53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712CAA6-DF32-C7E6-E2F8-493AED394D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2061" y="3512976"/>
            <a:ext cx="3994950" cy="1655762"/>
          </a:xfrm>
          <a:prstGeom prst="rect">
            <a:avLst/>
          </a:prstGeom>
          <a:solidFill>
            <a:srgbClr val="006EFF"/>
          </a:solidFill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Job Role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E174FA-5969-AE40-A6B3-8C321473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60" y="2007494"/>
            <a:ext cx="6400799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8385019-631B-61B6-4B18-B0F613B5EC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4" b="12419"/>
          <a:stretch/>
        </p:blipFill>
        <p:spPr>
          <a:xfrm>
            <a:off x="6383903" y="851724"/>
            <a:ext cx="5808097" cy="600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70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B-outlin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AAD9224-AA82-174A-E906-BDEC0D25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219" y="1871625"/>
            <a:ext cx="7309381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3E4ADA-3178-F452-721E-D7E76540F4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" t="-284" r="22414" b="16169"/>
          <a:stretch/>
        </p:blipFill>
        <p:spPr>
          <a:xfrm>
            <a:off x="8458199" y="2845232"/>
            <a:ext cx="3733801" cy="40127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0110E56-8204-79AD-EA21-1A84530AE7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4748435-DD4B-D91C-3C51-8E3DB345D7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4663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 userDrawn="1">
          <p15:clr>
            <a:srgbClr val="FBAE40"/>
          </p15:clr>
        </p15:guide>
        <p15:guide id="2" pos="535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B-outline on blue bg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C26F9-4486-C223-DBF4-8A71B6D44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" t="-284" r="22414" b="16169"/>
          <a:stretch/>
        </p:blipFill>
        <p:spPr>
          <a:xfrm>
            <a:off x="8458199" y="2845232"/>
            <a:ext cx="3733801" cy="4012768"/>
          </a:xfrm>
          <a:prstGeom prst="rect">
            <a:avLst/>
          </a:prstGeom>
          <a:noFill/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92F6F10-3962-50BC-5CE5-A0011F8C27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219" y="1871625"/>
            <a:ext cx="7309381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5F5F5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2FB442-92FB-CC18-B931-0CBCCF93A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5F997AC-838A-3B61-F9AA-DF7B08334B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oogle Shape;70;p1">
            <a:extLst>
              <a:ext uri="{FF2B5EF4-FFF2-40B4-BE49-F238E27FC236}">
                <a16:creationId xmlns:a16="http://schemas.microsoft.com/office/drawing/2014/main" id="{C8387F01-6A07-C1C2-1A61-536DA289C2D4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5913" y="275154"/>
            <a:ext cx="1596717" cy="228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585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B-red on blue b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52CA7F-7F05-DACC-7C6D-7481E4E7D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2117" b="15649"/>
          <a:stretch/>
        </p:blipFill>
        <p:spPr>
          <a:xfrm>
            <a:off x="8490857" y="2845233"/>
            <a:ext cx="3701143" cy="4012768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3B00D65-EA26-70B8-577E-3266AA55E2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219" y="1871625"/>
            <a:ext cx="7309381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5F5F5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BB1D95-F9E5-FCD3-BD42-527681894C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0A22CDE-D4D6-E168-9891-F10CA3184E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Google Shape;70;p1">
            <a:extLst>
              <a:ext uri="{FF2B5EF4-FFF2-40B4-BE49-F238E27FC236}">
                <a16:creationId xmlns:a16="http://schemas.microsoft.com/office/drawing/2014/main" id="{84C17D42-0783-C314-EED4-97E3FA896153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5913" y="275154"/>
            <a:ext cx="1596717" cy="228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985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square pictur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2E58A7-A947-543C-1C67-C71F497576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871625"/>
            <a:ext cx="5700086" cy="47067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4B036B2-EF04-0EE3-050E-BE7FD64FCE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219" y="1871625"/>
            <a:ext cx="5165621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FAB2D5-5C87-3D9C-025D-FBB074491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A92ABBC-AC06-FCE0-B882-236A7AFF85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29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picture on blue bg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20AAC03E-4C76-6CBD-71DC-41938F1561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8602" y="946554"/>
            <a:ext cx="5433398" cy="5911446"/>
          </a:xfrm>
          <a:custGeom>
            <a:avLst/>
            <a:gdLst>
              <a:gd name="connsiteX0" fmla="*/ 3356913 w 5433398"/>
              <a:gd name="connsiteY0" fmla="*/ 0 h 5911446"/>
              <a:gd name="connsiteX1" fmla="*/ 5233795 w 5433398"/>
              <a:gd name="connsiteY1" fmla="*/ 574205 h 5911446"/>
              <a:gd name="connsiteX2" fmla="*/ 5433398 w 5433398"/>
              <a:gd name="connsiteY2" fmla="*/ 723699 h 5911446"/>
              <a:gd name="connsiteX3" fmla="*/ 5433398 w 5433398"/>
              <a:gd name="connsiteY3" fmla="*/ 5911446 h 5911446"/>
              <a:gd name="connsiteX4" fmla="*/ 1172032 w 5433398"/>
              <a:gd name="connsiteY4" fmla="*/ 5911446 h 5911446"/>
              <a:gd name="connsiteX5" fmla="*/ 983217 w 5433398"/>
              <a:gd name="connsiteY5" fmla="*/ 5739571 h 5911446"/>
              <a:gd name="connsiteX6" fmla="*/ 0 w 5433398"/>
              <a:gd name="connsiteY6" fmla="*/ 3362163 h 5911446"/>
              <a:gd name="connsiteX7" fmla="*/ 3356913 w 5433398"/>
              <a:gd name="connsiteY7" fmla="*/ 0 h 591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3398" h="5911446">
                <a:moveTo>
                  <a:pt x="3356913" y="0"/>
                </a:moveTo>
                <a:cubicBezTo>
                  <a:pt x="4052152" y="0"/>
                  <a:pt x="4698028" y="211682"/>
                  <a:pt x="5233795" y="574205"/>
                </a:cubicBezTo>
                <a:lnTo>
                  <a:pt x="5433398" y="723699"/>
                </a:lnTo>
                <a:lnTo>
                  <a:pt x="5433398" y="5911446"/>
                </a:lnTo>
                <a:lnTo>
                  <a:pt x="1172032" y="5911446"/>
                </a:lnTo>
                <a:lnTo>
                  <a:pt x="983217" y="5739571"/>
                </a:lnTo>
                <a:cubicBezTo>
                  <a:pt x="375735" y="5131139"/>
                  <a:pt x="0" y="4290598"/>
                  <a:pt x="0" y="3362163"/>
                </a:cubicBezTo>
                <a:cubicBezTo>
                  <a:pt x="0" y="1505292"/>
                  <a:pt x="1502941" y="0"/>
                  <a:pt x="33569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C32695C-12CC-9D50-49CD-466DB2C5E5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219" y="1871625"/>
            <a:ext cx="5663461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5F5F5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9FD10CF-E2CD-1929-0337-E5AE5D622F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1" y="720725"/>
            <a:ext cx="6666229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0476867-B768-5040-A530-4B3920E9D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6660401" cy="337718"/>
          </a:xfrm>
        </p:spPr>
        <p:txBody>
          <a:bodyPr>
            <a:normAutofit/>
          </a:bodyPr>
          <a:lstStyle>
            <a:lvl1pPr>
              <a:defRPr sz="14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70;p1">
            <a:extLst>
              <a:ext uri="{FF2B5EF4-FFF2-40B4-BE49-F238E27FC236}">
                <a16:creationId xmlns:a16="http://schemas.microsoft.com/office/drawing/2014/main" id="{A68EA7B3-B6C7-2BC1-1846-8AFAFBF00211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5913" y="275154"/>
            <a:ext cx="1596717" cy="228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919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782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8385019-631B-61B6-4B18-B0F613B5EC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4" b="12419"/>
          <a:stretch/>
        </p:blipFill>
        <p:spPr>
          <a:xfrm>
            <a:off x="6383903" y="851724"/>
            <a:ext cx="5808097" cy="6006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FB272-5FB9-8D9F-22BE-EC18B0731697}"/>
              </a:ext>
            </a:extLst>
          </p:cNvPr>
          <p:cNvSpPr txBox="1"/>
          <p:nvPr userDrawn="1"/>
        </p:nvSpPr>
        <p:spPr>
          <a:xfrm>
            <a:off x="404600" y="2551837"/>
            <a:ext cx="4626222" cy="175432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chemeClr val="bg1"/>
                </a:solidFill>
              </a:rPr>
              <a:t>Trusted. </a:t>
            </a:r>
            <a:r>
              <a:rPr lang="en-US" sz="5400" b="1">
                <a:solidFill>
                  <a:schemeClr val="bg1"/>
                </a:solidFill>
              </a:rPr>
              <a:t>Always.​</a:t>
            </a:r>
            <a:endParaRPr lang="en-US" sz="54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24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EED9-351B-CB67-0734-001BACC2C0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390" y="1871626"/>
            <a:ext cx="11348800" cy="4733359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734A3D-FAAA-C13C-4C8F-5A58CD6E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11346100" cy="780095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3AE8601-7BD9-4BB0-16D1-4F0190639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044FA2-A708-4E9D-16DA-A0DE60CDB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6F67D362-68E8-8A48-B99C-413BB8B992A1}" type="datetime4">
              <a:rPr lang="ro-RO" smtClean="0"/>
              <a:t>12 mai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80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pictur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4614DAC-D04F-7685-3194-FB7C9C0D3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9E0C6-AE94-1AF7-1093-547E31AE5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44DE91A6-D5D8-0840-B52C-9D1A4B4EEFCE}" type="datetime4">
              <a:rPr lang="ro-RO" smtClean="0"/>
              <a:t>12 mai 2025</a:t>
            </a:fld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AAD9224-AA82-174A-E906-BDEC0D25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740" y="1871625"/>
            <a:ext cx="5326603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819B6F-A942-C19D-CA41-B6DCF1FDC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1" y="1091531"/>
            <a:ext cx="5327952" cy="780095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" name="Picture Placeholder 55">
            <a:extLst>
              <a:ext uri="{FF2B5EF4-FFF2-40B4-BE49-F238E27FC236}">
                <a16:creationId xmlns:a16="http://schemas.microsoft.com/office/drawing/2014/main" id="{05F5ABF7-FCF2-1A89-567C-585CD5CAA5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8602" y="946554"/>
            <a:ext cx="5433398" cy="5911446"/>
          </a:xfrm>
          <a:custGeom>
            <a:avLst/>
            <a:gdLst>
              <a:gd name="connsiteX0" fmla="*/ 3356913 w 5433398"/>
              <a:gd name="connsiteY0" fmla="*/ 0 h 5911446"/>
              <a:gd name="connsiteX1" fmla="*/ 5233795 w 5433398"/>
              <a:gd name="connsiteY1" fmla="*/ 574205 h 5911446"/>
              <a:gd name="connsiteX2" fmla="*/ 5433398 w 5433398"/>
              <a:gd name="connsiteY2" fmla="*/ 723699 h 5911446"/>
              <a:gd name="connsiteX3" fmla="*/ 5433398 w 5433398"/>
              <a:gd name="connsiteY3" fmla="*/ 5911446 h 5911446"/>
              <a:gd name="connsiteX4" fmla="*/ 1172032 w 5433398"/>
              <a:gd name="connsiteY4" fmla="*/ 5911446 h 5911446"/>
              <a:gd name="connsiteX5" fmla="*/ 983217 w 5433398"/>
              <a:gd name="connsiteY5" fmla="*/ 5739571 h 5911446"/>
              <a:gd name="connsiteX6" fmla="*/ 0 w 5433398"/>
              <a:gd name="connsiteY6" fmla="*/ 3362163 h 5911446"/>
              <a:gd name="connsiteX7" fmla="*/ 3356913 w 5433398"/>
              <a:gd name="connsiteY7" fmla="*/ 0 h 591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3398" h="5911446">
                <a:moveTo>
                  <a:pt x="3356913" y="0"/>
                </a:moveTo>
                <a:cubicBezTo>
                  <a:pt x="4052152" y="0"/>
                  <a:pt x="4698028" y="211682"/>
                  <a:pt x="5233795" y="574205"/>
                </a:cubicBezTo>
                <a:lnTo>
                  <a:pt x="5433398" y="723699"/>
                </a:lnTo>
                <a:lnTo>
                  <a:pt x="5433398" y="5911446"/>
                </a:lnTo>
                <a:lnTo>
                  <a:pt x="1172032" y="5911446"/>
                </a:lnTo>
                <a:lnTo>
                  <a:pt x="983217" y="5739571"/>
                </a:lnTo>
                <a:cubicBezTo>
                  <a:pt x="375735" y="5131139"/>
                  <a:pt x="0" y="4290598"/>
                  <a:pt x="0" y="3362163"/>
                </a:cubicBezTo>
                <a:cubicBezTo>
                  <a:pt x="0" y="1505292"/>
                  <a:pt x="1502941" y="0"/>
                  <a:pt x="33569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89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57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23A57F-2470-77A6-CB91-A681C0CCB4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863" y="1752600"/>
            <a:ext cx="11044237" cy="462280"/>
          </a:xfrm>
          <a:prstGeom prst="rect">
            <a:avLst/>
          </a:prstGeom>
        </p:spPr>
        <p:txBody>
          <a:bodyPr lIns="91440">
            <a:noAutofit/>
          </a:bodyPr>
          <a:lstStyle>
            <a:lvl1pPr marL="0" indent="0" defTabSz="554400">
              <a:lnSpc>
                <a:spcPct val="100000"/>
              </a:lnSpc>
              <a:buFontTx/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↳ Title 1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7A4236-9DF8-7CEB-6593-F27190863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3" y="720725"/>
            <a:ext cx="2964694" cy="780095"/>
          </a:xfrm>
          <a:prstGeom prst="rect">
            <a:avLst/>
          </a:prstGeom>
        </p:spPr>
        <p:txBody>
          <a:bodyPr lIns="0" tIns="7200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68953D-CAC9-CCED-E16B-BE853369AB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760" y="2214880"/>
            <a:ext cx="10721340" cy="6042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E19D0716-6F66-C98F-A612-176F88DDA0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863" y="2819082"/>
            <a:ext cx="11044237" cy="462280"/>
          </a:xfrm>
          <a:prstGeom prst="rect">
            <a:avLst/>
          </a:prstGeom>
        </p:spPr>
        <p:txBody>
          <a:bodyPr lIns="91440">
            <a:noAutofit/>
          </a:bodyPr>
          <a:lstStyle>
            <a:lvl1pPr marL="0" indent="0" defTabSz="554400">
              <a:lnSpc>
                <a:spcPct val="100000"/>
              </a:lnSpc>
              <a:buFontTx/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↳ Title 2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3E44E0-96C6-5A54-BCCC-A8B5284129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760" y="3281362"/>
            <a:ext cx="10721340" cy="6042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7C89C08-370F-2F34-08D6-D5EEF6D3F1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3863" y="3885564"/>
            <a:ext cx="11044237" cy="462280"/>
          </a:xfrm>
          <a:prstGeom prst="rect">
            <a:avLst/>
          </a:prstGeom>
        </p:spPr>
        <p:txBody>
          <a:bodyPr lIns="91440">
            <a:noAutofit/>
          </a:bodyPr>
          <a:lstStyle>
            <a:lvl1pPr marL="0" indent="0" defTabSz="554400">
              <a:lnSpc>
                <a:spcPct val="100000"/>
              </a:lnSpc>
              <a:buFontTx/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↳ Title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4E9CA5-E985-B9F4-DF8C-253DAA5F95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760" y="4347844"/>
            <a:ext cx="10721340" cy="6042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660EFC0-4398-5704-4D03-FD7C43F46A3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863" y="4952046"/>
            <a:ext cx="11044237" cy="462280"/>
          </a:xfrm>
          <a:prstGeom prst="rect">
            <a:avLst/>
          </a:prstGeom>
        </p:spPr>
        <p:txBody>
          <a:bodyPr lIns="91440">
            <a:noAutofit/>
          </a:bodyPr>
          <a:lstStyle>
            <a:lvl1pPr marL="0" indent="0" defTabSz="554400">
              <a:lnSpc>
                <a:spcPct val="100000"/>
              </a:lnSpc>
              <a:buFontTx/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↳ Title 4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9FBFDB3-4FBD-0B5B-46FC-80E19F9422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760" y="5414326"/>
            <a:ext cx="10721340" cy="6042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2278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267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813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G Presentation Generic Cover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8385019-631B-61B6-4B18-B0F613B5EC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4" b="12419"/>
          <a:stretch/>
        </p:blipFill>
        <p:spPr>
          <a:xfrm>
            <a:off x="6383903" y="851724"/>
            <a:ext cx="5808097" cy="600627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A22621A-FE50-9E85-2179-027FF6F93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3467" y="2853383"/>
            <a:ext cx="5980436" cy="857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F529A5-EF59-679B-7E3E-2F6A88634196}"/>
              </a:ext>
            </a:extLst>
          </p:cNvPr>
          <p:cNvSpPr txBox="1"/>
          <p:nvPr userDrawn="1"/>
        </p:nvSpPr>
        <p:spPr>
          <a:xfrm>
            <a:off x="403466" y="436225"/>
            <a:ext cx="3032191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Cybersecurity</a:t>
            </a:r>
          </a:p>
          <a:p>
            <a:r>
              <a:rPr lang="en-US" sz="2400">
                <a:solidFill>
                  <a:schemeClr val="bg1"/>
                </a:solidFill>
              </a:rPr>
              <a:t>Built For Resilience</a:t>
            </a:r>
          </a:p>
        </p:txBody>
      </p:sp>
    </p:spTree>
    <p:extLst>
      <p:ext uri="{BB962C8B-B14F-4D97-AF65-F5344CB8AC3E}">
        <p14:creationId xmlns:p14="http://schemas.microsoft.com/office/powerpoint/2010/main" val="23467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G Presentation Generic Cover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8385019-631B-61B6-4B18-B0F613B5EC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4" b="12419"/>
          <a:stretch/>
        </p:blipFill>
        <p:spPr>
          <a:xfrm>
            <a:off x="6383903" y="851724"/>
            <a:ext cx="5808097" cy="600627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A22621A-FE50-9E85-2179-027FF6F93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3467" y="2853383"/>
            <a:ext cx="5980436" cy="857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F529A5-EF59-679B-7E3E-2F6A88634196}"/>
              </a:ext>
            </a:extLst>
          </p:cNvPr>
          <p:cNvSpPr txBox="1"/>
          <p:nvPr userDrawn="1"/>
        </p:nvSpPr>
        <p:spPr>
          <a:xfrm>
            <a:off x="403467" y="436225"/>
            <a:ext cx="264157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Experts’ Choice In Cybersecurity</a:t>
            </a:r>
          </a:p>
        </p:txBody>
      </p:sp>
    </p:spTree>
    <p:extLst>
      <p:ext uri="{BB962C8B-B14F-4D97-AF65-F5344CB8AC3E}">
        <p14:creationId xmlns:p14="http://schemas.microsoft.com/office/powerpoint/2010/main" val="1844730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658940"/>
            <a:ext cx="9144000" cy="17339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808670"/>
            <a:ext cx="4490302" cy="4420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400" b="0" spc="3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FULL NAME,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8703" y="4808670"/>
            <a:ext cx="4672161" cy="4420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400" spc="300" baseline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lvl="0"/>
            <a:r>
              <a:rPr lang="en-US"/>
              <a:t>JOB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4" y="5734280"/>
            <a:ext cx="1938092" cy="58849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5063765" y="6235643"/>
            <a:ext cx="20644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strike="noStrike" spc="200" baseline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WWW.BITDEFENDER.COM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752850" y="2328863"/>
            <a:ext cx="4686300" cy="33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 spc="3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5pPr>
          </a:lstStyle>
          <a:p>
            <a:pPr lvl="0"/>
            <a:r>
              <a:rPr lang="en-US"/>
              <a:t>ENDPOINT, NETWORK, CLOUD</a:t>
            </a:r>
          </a:p>
        </p:txBody>
      </p:sp>
    </p:spTree>
    <p:extLst>
      <p:ext uri="{BB962C8B-B14F-4D97-AF65-F5344CB8AC3E}">
        <p14:creationId xmlns:p14="http://schemas.microsoft.com/office/powerpoint/2010/main" val="786915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rPageBlue">
    <p:bg>
      <p:bgPr>
        <a:solidFill>
          <a:srgbClr val="1401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836378" y="6419050"/>
            <a:ext cx="2743200" cy="210680"/>
          </a:xfrm>
          <a:prstGeom prst="rect">
            <a:avLst/>
          </a:prstGeom>
        </p:spPr>
        <p:txBody>
          <a:bodyPr/>
          <a:lstStyle>
            <a:lvl1pPr>
              <a:defRPr sz="800" cap="all" spc="0" baseline="0">
                <a:solidFill>
                  <a:schemeClr val="bg1">
                    <a:lumMod val="85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fld id="{DFEC1CA8-B569-403E-A050-A13C8A4A4B70}" type="datetime4">
              <a:rPr lang="en-US" smtClean="0"/>
              <a:t>May 12, 2025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67" y="5969066"/>
            <a:ext cx="1517716" cy="632382"/>
          </a:xfrm>
          <a:prstGeom prst="rect">
            <a:avLst/>
          </a:prstGeom>
        </p:spPr>
      </p:pic>
      <p:sp>
        <p:nvSpPr>
          <p:cNvPr id="7" name="Date Placeholder 2"/>
          <p:cNvSpPr txBox="1">
            <a:spLocks/>
          </p:cNvSpPr>
          <p:nvPr userDrawn="1"/>
        </p:nvSpPr>
        <p:spPr>
          <a:xfrm>
            <a:off x="836378" y="6419050"/>
            <a:ext cx="2743200" cy="210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cap="all" spc="0" baseline="0">
                <a:solidFill>
                  <a:schemeClr val="bg2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7B8029-770A-4B2B-8257-9710742783EB}" type="datetime4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May 12, 2025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02368" y="6806828"/>
            <a:ext cx="1122576" cy="79453"/>
          </a:xfrm>
          <a:prstGeom prst="rect">
            <a:avLst/>
          </a:prstGeom>
          <a:solidFill>
            <a:srgbClr val="004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77289" y="6051284"/>
            <a:ext cx="725078" cy="63900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70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fld id="{1FB1EE61-0342-4E96-B7E1-C5252984EF8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Text Placeholder 18"/>
          <p:cNvSpPr txBox="1">
            <a:spLocks/>
          </p:cNvSpPr>
          <p:nvPr userDrawn="1"/>
        </p:nvSpPr>
        <p:spPr>
          <a:xfrm>
            <a:off x="793959" y="236343"/>
            <a:ext cx="2129244" cy="4885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cap="all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/>
              <a:t>GRAVITYZONE™</a:t>
            </a:r>
            <a:r>
              <a:rPr lang="en-US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"/>
              <a:t>THE SECURITY PLATFORM FOR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"/>
              <a:t>end-to-end breach avoidance</a:t>
            </a:r>
          </a:p>
        </p:txBody>
      </p:sp>
    </p:spTree>
    <p:extLst>
      <p:ext uri="{BB962C8B-B14F-4D97-AF65-F5344CB8AC3E}">
        <p14:creationId xmlns:p14="http://schemas.microsoft.com/office/powerpoint/2010/main" val="2880148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PageGrey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836378" y="6419050"/>
            <a:ext cx="2743200" cy="210680"/>
          </a:xfrm>
          <a:prstGeom prst="rect">
            <a:avLst/>
          </a:prstGeom>
        </p:spPr>
        <p:txBody>
          <a:bodyPr/>
          <a:lstStyle>
            <a:lvl1pPr>
              <a:defRPr sz="800" cap="all" spc="0" baseline="0">
                <a:solidFill>
                  <a:schemeClr val="bg2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fld id="{8EBFAB27-B928-4F4B-A53D-00BFD13670B5}" type="datetime4">
              <a:rPr lang="en-US" smtClean="0"/>
              <a:t>May 12, 2025</a:t>
            </a:fld>
            <a:endParaRPr lang="en-US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77289" y="6051284"/>
            <a:ext cx="725078" cy="63900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70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fld id="{1FB1EE61-0342-4E96-B7E1-C5252984EF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5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55" y="5594857"/>
            <a:ext cx="2397252" cy="72792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5063765" y="6235643"/>
            <a:ext cx="20644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strike="noStrike" spc="200" baseline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rPr>
              <a:t>WWW.BITDEFENDER.COM</a:t>
            </a:r>
          </a:p>
        </p:txBody>
      </p:sp>
    </p:spTree>
    <p:extLst>
      <p:ext uri="{BB962C8B-B14F-4D97-AF65-F5344CB8AC3E}">
        <p14:creationId xmlns:p14="http://schemas.microsoft.com/office/powerpoint/2010/main" val="1737319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Page2/3white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20B25-48A8-4572-8C42-E7B648A38107}" type="datetime4">
              <a:rPr lang="en-US" smtClean="0"/>
              <a:t>May 12, 2025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B1EE61-0342-4E96-B7E1-C5252984EF8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896883" y="0"/>
            <a:ext cx="82951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20B25-48A8-4572-8C42-E7B648A38107}" type="datetime4">
              <a:rPr lang="en-US" smtClean="0"/>
              <a:t>May 12, 2025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B1EE61-0342-4E96-B7E1-C5252984EF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59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Page1/3white"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720B25-48A8-4572-8C42-E7B648A38107}" type="datetime4">
              <a:rPr lang="en-US" smtClean="0"/>
              <a:t>May 12, 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FB1EE61-0342-4E96-B7E1-C5252984EF8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4053579" y="0"/>
            <a:ext cx="4064000" cy="6880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EA77C8-E0A2-6DAA-1211-54CDC4B2DC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16895" y="1695450"/>
            <a:ext cx="7460755" cy="372070"/>
          </a:xfrm>
          <a:prstGeom prst="rect">
            <a:avLst/>
          </a:prstGeom>
          <a:solidFill>
            <a:srgbClr val="006EFF"/>
          </a:solidFill>
        </p:spPr>
        <p:txBody>
          <a:bodyPr>
            <a:noAutofit/>
          </a:bodyPr>
          <a:lstStyle>
            <a:lvl1pPr marL="0" indent="0" algn="l">
              <a:buNone/>
              <a:defRPr sz="18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THE DIGITAL EXPERIENCE TEAM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E2186B84-D176-F5B1-3403-6E966483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895" y="2067520"/>
            <a:ext cx="7460755" cy="219412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C38764-F657-7145-C4F6-19E56092A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1695452"/>
            <a:ext cx="3348038" cy="4297680"/>
          </a:xfrm>
          <a:prstGeom prst="rect">
            <a:avLst/>
          </a:prstGeom>
          <a:ln>
            <a:noFill/>
          </a:ln>
          <a:effectLst/>
        </p:spPr>
        <p:txBody>
          <a:bodyPr wrap="square" tIns="0" rIns="0" bIns="0" anchor="t" anchorCtr="1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35200" b="1" baseline="0">
                <a:ln w="15875">
                  <a:solidFill>
                    <a:schemeClr val="bg1"/>
                  </a:solidFill>
                </a:ln>
                <a:solidFill>
                  <a:schemeClr val="tx2"/>
                </a:solidFill>
                <a:effectLst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84259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Generic Cover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8385019-631B-61B6-4B18-B0F613B5EC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4" b="12419"/>
          <a:stretch/>
        </p:blipFill>
        <p:spPr>
          <a:xfrm>
            <a:off x="6383903" y="851724"/>
            <a:ext cx="5808097" cy="600627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A22621A-FE50-9E85-2179-027FF6F931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3467" y="2853383"/>
            <a:ext cx="5980436" cy="857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F529A5-EF59-679B-7E3E-2F6A88634196}"/>
              </a:ext>
            </a:extLst>
          </p:cNvPr>
          <p:cNvSpPr txBox="1"/>
          <p:nvPr userDrawn="1"/>
        </p:nvSpPr>
        <p:spPr>
          <a:xfrm>
            <a:off x="403467" y="436225"/>
            <a:ext cx="264157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Global Leader In Cybersecurity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94883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712CAA6-DF32-C7E6-E2F8-493AED394D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741" y="3512976"/>
            <a:ext cx="3994950" cy="1655762"/>
          </a:xfrm>
          <a:prstGeom prst="rect">
            <a:avLst/>
          </a:prstGeom>
          <a:solidFill>
            <a:srgbClr val="006EFF"/>
          </a:solidFill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Prenume</a:t>
            </a:r>
            <a:r>
              <a:rPr lang="en-US"/>
              <a:t> </a:t>
            </a:r>
            <a:r>
              <a:rPr lang="en-US" err="1"/>
              <a:t>Nume</a:t>
            </a:r>
            <a:r>
              <a:rPr lang="en-US"/>
              <a:t>,</a:t>
            </a:r>
          </a:p>
          <a:p>
            <a:r>
              <a:rPr lang="en-US"/>
              <a:t>Job title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E174FA-5969-AE40-A6B3-8C321473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2007494"/>
            <a:ext cx="6400799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8385019-631B-61B6-4B18-B0F613B5EC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4" b="12419"/>
          <a:stretch/>
        </p:blipFill>
        <p:spPr>
          <a:xfrm>
            <a:off x="6383903" y="851724"/>
            <a:ext cx="5808097" cy="6006276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040C90C-72D2-C49A-BE28-91D054CDD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740" y="6187926"/>
            <a:ext cx="1917576" cy="36512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8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23A57F-2470-77A6-CB91-A681C0CCB4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1085856"/>
            <a:ext cx="5631839" cy="5375234"/>
          </a:xfrm>
          <a:prstGeom prst="rect">
            <a:avLst/>
          </a:prstGeom>
        </p:spPr>
        <p:txBody>
          <a:bodyPr lIns="9144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↳ Title 1</a:t>
            </a:r>
          </a:p>
          <a:p>
            <a:pPr lvl="0"/>
            <a:r>
              <a:rPr lang="en-US"/>
              <a:t>↳ Title 2</a:t>
            </a:r>
          </a:p>
          <a:p>
            <a:pPr lvl="0"/>
            <a:r>
              <a:rPr lang="en-US"/>
              <a:t>↳ Title 3</a:t>
            </a:r>
          </a:p>
          <a:p>
            <a:pPr lvl="0"/>
            <a:r>
              <a:rPr lang="en-US"/>
              <a:t>↳ Title 4</a:t>
            </a:r>
          </a:p>
          <a:p>
            <a:pPr lvl="0"/>
            <a:r>
              <a:rPr lang="en-US"/>
              <a:t>↳ Title 5</a:t>
            </a:r>
          </a:p>
          <a:p>
            <a:pPr lvl="0"/>
            <a:r>
              <a:rPr lang="en-US"/>
              <a:t>↳ Title 6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7FEC935-4C12-5FB5-9D11-8148BC11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E642073-86B2-C220-4D56-EF7F83E9C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07A4236-9DF8-7CEB-6593-F27190863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5381218" cy="780095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728055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040C90C-72D2-C49A-BE28-91D054CDD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740" y="6187926"/>
            <a:ext cx="1917576" cy="36512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E2186B84-D176-F5B1-3403-6E966483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895" y="2067520"/>
            <a:ext cx="7460755" cy="219412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C38764-F657-7145-C4F6-19E56092A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1695452"/>
            <a:ext cx="3348038" cy="4297680"/>
          </a:xfrm>
          <a:prstGeom prst="rect">
            <a:avLst/>
          </a:prstGeom>
          <a:ln>
            <a:noFill/>
          </a:ln>
          <a:effectLst/>
        </p:spPr>
        <p:txBody>
          <a:bodyPr wrap="square" tIns="0" rIns="0" bIns="0" anchor="ctr" anchorCtr="1">
            <a:norm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42000" b="1" baseline="0">
                <a:ln w="15875">
                  <a:solidFill>
                    <a:schemeClr val="bg1"/>
                  </a:solidFill>
                </a:ln>
                <a:solidFill>
                  <a:schemeClr val="tx2"/>
                </a:solidFill>
                <a:effectLst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3E1C5E-BC27-50B0-861F-1A314982DC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6894" y="1695450"/>
            <a:ext cx="7460756" cy="371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68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BDC2D8-02BA-C6A2-917E-9AB0AD97CF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740" y="1871626"/>
            <a:ext cx="11346100" cy="470672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7D2CB-7E6B-9F28-51CD-90006E197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F17E187-73A7-3006-F45B-BCC00951E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0717AE-3525-C22A-5640-B55284CDA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11346100" cy="780095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30518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EED9-351B-CB67-0734-001BACC2C0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390" y="1871626"/>
            <a:ext cx="11348800" cy="4733359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734A3D-FAAA-C13C-4C8F-5A58CD6EA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11346100" cy="780095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3AE8601-7BD9-4BB0-16D1-4F0190639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F044FA2-A708-4E9D-16DA-A0DE60CDB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3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10E9662-76ED-37C3-13B2-79ECF3CDE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740" y="1871625"/>
            <a:ext cx="11346710" cy="4688973"/>
          </a:xfrm>
          <a:prstGeom prst="rect">
            <a:avLst/>
          </a:prstGeom>
        </p:spPr>
        <p:txBody>
          <a:bodyPr lIns="0" numCol="2" spcCol="4572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4BC0E41A-673F-4448-B654-550E1F090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2AA924D-CCFA-1DF0-5FC1-1D1F02D16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6D48F7-24F5-AEF0-A513-7C4BC07F5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11346100" cy="780095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913862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F417732-A58D-9A40-2435-DAA7A933018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947160" y="1871626"/>
            <a:ext cx="7780681" cy="468897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A6117F2-FDF4-D1F5-9089-ED245BCD5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740" y="1871626"/>
            <a:ext cx="3435658" cy="4688973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F28F029-F294-7B25-B220-0B8CBE305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664D7B-449A-EEAB-9B85-F196316E9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C3FDC6-4042-CBBE-1F4C-561DCB47E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11346100" cy="780095"/>
          </a:xfrm>
          <a:prstGeom prst="rect">
            <a:avLst/>
          </a:prstGeom>
        </p:spPr>
        <p:txBody>
          <a:bodyPr wrap="none"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29904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Diagr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F417732-A58D-9A40-2435-DAA7A933018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388747" y="803999"/>
            <a:ext cx="6339094" cy="516222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5146EBE-E734-DD3F-A0A5-4A839895EC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0999" y="2405849"/>
            <a:ext cx="4811697" cy="3630180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A618576C-DACB-45C2-E4C9-2CACB89D9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36EC68-1721-F036-79DC-036C9D5E9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25300E-2D64-05D7-3414-A8AC9248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4734221" cy="1209542"/>
          </a:xfrm>
          <a:prstGeom prst="rect">
            <a:avLst/>
          </a:prstGeom>
        </p:spPr>
        <p:txBody>
          <a:bodyPr wrap="none"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209956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Char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3">
            <a:extLst>
              <a:ext uri="{FF2B5EF4-FFF2-40B4-BE49-F238E27FC236}">
                <a16:creationId xmlns:a16="http://schemas.microsoft.com/office/drawing/2014/main" id="{B01414C0-42A8-2269-5E3D-078F5348ECEA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81741" y="1871626"/>
            <a:ext cx="11346100" cy="4688973"/>
          </a:xfrm>
          <a:prstGeom prst="rect">
            <a:avLst/>
          </a:prstGeom>
        </p:spPr>
        <p:txBody>
          <a:bodyPr lIns="0"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C1E0F5D-D88E-DE88-448E-70532789C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925E0BA-7100-7E94-16C3-E9AFD80D2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216C4E-3374-E7F2-E52A-97899B40EC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11346100" cy="780095"/>
          </a:xfrm>
          <a:prstGeom prst="rect">
            <a:avLst/>
          </a:prstGeom>
        </p:spPr>
        <p:txBody>
          <a:bodyPr wrap="none"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911659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-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BDC2D8-02BA-C6A2-917E-9AB0AD97CF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3115" y="1871626"/>
            <a:ext cx="11423723" cy="47067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E9CC08-DA95-7D29-5366-2570E0038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4F398C-1E50-BE26-A502-AA2DD0FA27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077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Diagram/Graphics"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EBB064-0CA8-EE39-BEDE-EBD10ADF54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74EDD-169D-0093-067C-713F3F08169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z="900"/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6D9E3B-2FF1-EC4B-AEE1-1AFA12C96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11346100" cy="780095"/>
          </a:xfrm>
          <a:prstGeom prst="rect">
            <a:avLst/>
          </a:prstGeom>
        </p:spPr>
        <p:txBody>
          <a:bodyPr wrap="none"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5E9AA945-372B-6844-526D-31636722E0C8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381000" y="1984443"/>
            <a:ext cx="11345863" cy="4552882"/>
          </a:xfrm>
        </p:spPr>
        <p:txBody>
          <a:bodyPr/>
          <a:lstStyle/>
          <a:p>
            <a:r>
              <a:rPr lang="en-GB"/>
              <a:t>Click icon to add SmartArt graphic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31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8664356-8092-7C12-A9AF-DCD1988885E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81740" y="1871625"/>
            <a:ext cx="11346100" cy="4662341"/>
          </a:xfrm>
          <a:prstGeom prst="rect">
            <a:avLst/>
          </a:prstGeom>
        </p:spPr>
        <p:txBody>
          <a:bodyPr lIns="0"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7A5B159-00BA-C01E-1755-90410EC3E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DC5BC6-334A-8579-804F-FDE4FB654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9D9FED2-9613-FA1B-3CA2-6421271DB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11346100" cy="780095"/>
          </a:xfrm>
          <a:prstGeom prst="rect">
            <a:avLst/>
          </a:prstGeom>
        </p:spPr>
        <p:txBody>
          <a:bodyPr wrap="none"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20475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pictur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94614DAC-D04F-7685-3194-FB7C9C0D3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9E0C6-AE94-1AF7-1093-547E31AE5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AAD9224-AA82-174A-E906-BDEC0D25F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740" y="1871625"/>
            <a:ext cx="5326603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819B6F-A942-C19D-CA41-B6DCF1FDC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1" y="1091531"/>
            <a:ext cx="5327952" cy="780095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2" name="Picture Placeholder 55">
            <a:extLst>
              <a:ext uri="{FF2B5EF4-FFF2-40B4-BE49-F238E27FC236}">
                <a16:creationId xmlns:a16="http://schemas.microsoft.com/office/drawing/2014/main" id="{05F5ABF7-FCF2-1A89-567C-585CD5CAA5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8602" y="946554"/>
            <a:ext cx="5433398" cy="5911446"/>
          </a:xfrm>
          <a:custGeom>
            <a:avLst/>
            <a:gdLst>
              <a:gd name="connsiteX0" fmla="*/ 3356913 w 5433398"/>
              <a:gd name="connsiteY0" fmla="*/ 0 h 5911446"/>
              <a:gd name="connsiteX1" fmla="*/ 5233795 w 5433398"/>
              <a:gd name="connsiteY1" fmla="*/ 574205 h 5911446"/>
              <a:gd name="connsiteX2" fmla="*/ 5433398 w 5433398"/>
              <a:gd name="connsiteY2" fmla="*/ 723699 h 5911446"/>
              <a:gd name="connsiteX3" fmla="*/ 5433398 w 5433398"/>
              <a:gd name="connsiteY3" fmla="*/ 5911446 h 5911446"/>
              <a:gd name="connsiteX4" fmla="*/ 1172032 w 5433398"/>
              <a:gd name="connsiteY4" fmla="*/ 5911446 h 5911446"/>
              <a:gd name="connsiteX5" fmla="*/ 983217 w 5433398"/>
              <a:gd name="connsiteY5" fmla="*/ 5739571 h 5911446"/>
              <a:gd name="connsiteX6" fmla="*/ 0 w 5433398"/>
              <a:gd name="connsiteY6" fmla="*/ 3362163 h 5911446"/>
              <a:gd name="connsiteX7" fmla="*/ 3356913 w 5433398"/>
              <a:gd name="connsiteY7" fmla="*/ 0 h 591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3398" h="5911446">
                <a:moveTo>
                  <a:pt x="3356913" y="0"/>
                </a:moveTo>
                <a:cubicBezTo>
                  <a:pt x="4052152" y="0"/>
                  <a:pt x="4698028" y="211682"/>
                  <a:pt x="5233795" y="574205"/>
                </a:cubicBezTo>
                <a:lnTo>
                  <a:pt x="5433398" y="723699"/>
                </a:lnTo>
                <a:lnTo>
                  <a:pt x="5433398" y="5911446"/>
                </a:lnTo>
                <a:lnTo>
                  <a:pt x="1172032" y="5911446"/>
                </a:lnTo>
                <a:lnTo>
                  <a:pt x="983217" y="5739571"/>
                </a:lnTo>
                <a:cubicBezTo>
                  <a:pt x="375735" y="5131139"/>
                  <a:pt x="0" y="4290598"/>
                  <a:pt x="0" y="3362163"/>
                </a:cubicBezTo>
                <a:cubicBezTo>
                  <a:pt x="0" y="1505292"/>
                  <a:pt x="1502941" y="0"/>
                  <a:pt x="33569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square pictur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2E58A7-A947-543C-1C67-C71F497576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1871625"/>
            <a:ext cx="5631840" cy="470672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8F4FF37-748B-2CDB-E39A-1D3E7E125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A3091-C8E7-F316-71A3-E1377340A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DDBDAB4-154A-4E6F-42BF-E5BBC17EA3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740" y="1871625"/>
            <a:ext cx="5848238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36349-9855-4152-571E-34F4720D09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11347450" cy="780095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060944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picture on blue bg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20AAC03E-4C76-6CBD-71DC-41938F1561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8602" y="946554"/>
            <a:ext cx="5433398" cy="5911446"/>
          </a:xfrm>
          <a:custGeom>
            <a:avLst/>
            <a:gdLst>
              <a:gd name="connsiteX0" fmla="*/ 3356913 w 5433398"/>
              <a:gd name="connsiteY0" fmla="*/ 0 h 5911446"/>
              <a:gd name="connsiteX1" fmla="*/ 5233795 w 5433398"/>
              <a:gd name="connsiteY1" fmla="*/ 574205 h 5911446"/>
              <a:gd name="connsiteX2" fmla="*/ 5433398 w 5433398"/>
              <a:gd name="connsiteY2" fmla="*/ 723699 h 5911446"/>
              <a:gd name="connsiteX3" fmla="*/ 5433398 w 5433398"/>
              <a:gd name="connsiteY3" fmla="*/ 5911446 h 5911446"/>
              <a:gd name="connsiteX4" fmla="*/ 1172032 w 5433398"/>
              <a:gd name="connsiteY4" fmla="*/ 5911446 h 5911446"/>
              <a:gd name="connsiteX5" fmla="*/ 983217 w 5433398"/>
              <a:gd name="connsiteY5" fmla="*/ 5739571 h 5911446"/>
              <a:gd name="connsiteX6" fmla="*/ 0 w 5433398"/>
              <a:gd name="connsiteY6" fmla="*/ 3362163 h 5911446"/>
              <a:gd name="connsiteX7" fmla="*/ 3356913 w 5433398"/>
              <a:gd name="connsiteY7" fmla="*/ 0 h 591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3398" h="5911446">
                <a:moveTo>
                  <a:pt x="3356913" y="0"/>
                </a:moveTo>
                <a:cubicBezTo>
                  <a:pt x="4052152" y="0"/>
                  <a:pt x="4698028" y="211682"/>
                  <a:pt x="5233795" y="574205"/>
                </a:cubicBezTo>
                <a:lnTo>
                  <a:pt x="5433398" y="723699"/>
                </a:lnTo>
                <a:lnTo>
                  <a:pt x="5433398" y="5911446"/>
                </a:lnTo>
                <a:lnTo>
                  <a:pt x="1172032" y="5911446"/>
                </a:lnTo>
                <a:lnTo>
                  <a:pt x="983217" y="5739571"/>
                </a:lnTo>
                <a:cubicBezTo>
                  <a:pt x="375735" y="5131139"/>
                  <a:pt x="0" y="4290598"/>
                  <a:pt x="0" y="3362163"/>
                </a:cubicBezTo>
                <a:cubicBezTo>
                  <a:pt x="0" y="1505292"/>
                  <a:pt x="1502941" y="0"/>
                  <a:pt x="335691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34A483C-04EE-640A-427A-8C9F9D74E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C0DC1-9765-7A9C-7311-2F1865AF6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BD84734-863E-71F7-B960-0E93BE63CA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740" y="1871625"/>
            <a:ext cx="5848238" cy="4688973"/>
          </a:xfrm>
          <a:prstGeom prst="rect">
            <a:avLst/>
          </a:prstGeom>
        </p:spPr>
        <p:txBody>
          <a:bodyPr lIns="0" numCol="1" spcCol="4572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FD2577-18D1-561F-BC29-8F2DBFF29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390" y="1091531"/>
            <a:ext cx="6904665" cy="780095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pic>
        <p:nvPicPr>
          <p:cNvPr id="6" name="Google Shape;70;p1">
            <a:extLst>
              <a:ext uri="{FF2B5EF4-FFF2-40B4-BE49-F238E27FC236}">
                <a16:creationId xmlns:a16="http://schemas.microsoft.com/office/drawing/2014/main" id="{B4F16CE2-D5F7-722F-29B7-8F135267DFFA}"/>
              </a:ext>
            </a:extLst>
          </p:cNvPr>
          <p:cNvPicPr preferRelativeResize="0"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5912" y="252028"/>
            <a:ext cx="1758005" cy="252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7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C1E0F5D-D88E-DE88-448E-70532789C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925E0BA-7100-7E94-16C3-E9AFD80D2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78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rgbClr val="006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712CAA6-DF32-C7E6-E2F8-493AED394D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740" y="3273279"/>
            <a:ext cx="3994950" cy="1655762"/>
          </a:xfrm>
          <a:prstGeom prst="rect">
            <a:avLst/>
          </a:prstGeom>
          <a:solidFill>
            <a:srgbClr val="006EFF"/>
          </a:solidFill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Prenume</a:t>
            </a:r>
            <a:r>
              <a:rPr lang="en-US"/>
              <a:t> </a:t>
            </a:r>
            <a:r>
              <a:rPr lang="en-US" err="1"/>
              <a:t>Nume</a:t>
            </a:r>
            <a:r>
              <a:rPr lang="en-US"/>
              <a:t>,</a:t>
            </a:r>
          </a:p>
          <a:p>
            <a:r>
              <a:rPr lang="en-US"/>
              <a:t>Job title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8385019-631B-61B6-4B18-B0F613B5EC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4" b="12419"/>
          <a:stretch/>
        </p:blipFill>
        <p:spPr>
          <a:xfrm>
            <a:off x="6383903" y="851724"/>
            <a:ext cx="5808097" cy="6006276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040C90C-72D2-C49A-BE28-91D054CDD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740" y="6187926"/>
            <a:ext cx="1917576" cy="365125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FB272-5FB9-8D9F-22BE-EC18B0731697}"/>
              </a:ext>
            </a:extLst>
          </p:cNvPr>
          <p:cNvSpPr txBox="1"/>
          <p:nvPr userDrawn="1"/>
        </p:nvSpPr>
        <p:spPr>
          <a:xfrm>
            <a:off x="381740" y="2182172"/>
            <a:ext cx="5714260" cy="9233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67647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855F9EF3-637E-3E45-A6CB-AC3E6269A977}"/>
              </a:ext>
            </a:extLst>
          </p:cNvPr>
          <p:cNvSpPr/>
          <p:nvPr userDrawn="1"/>
        </p:nvSpPr>
        <p:spPr>
          <a:xfrm flipH="1">
            <a:off x="7864679" y="-354"/>
            <a:ext cx="4327321" cy="6858354"/>
          </a:xfrm>
          <a:custGeom>
            <a:avLst/>
            <a:gdLst>
              <a:gd name="connsiteX0" fmla="*/ 0 w 4327321"/>
              <a:gd name="connsiteY0" fmla="*/ 0 h 6858354"/>
              <a:gd name="connsiteX1" fmla="*/ 2739634 w 4327321"/>
              <a:gd name="connsiteY1" fmla="*/ 0 h 6858354"/>
              <a:gd name="connsiteX2" fmla="*/ 2794069 w 4327321"/>
              <a:gd name="connsiteY2" fmla="*/ 45266 h 6858354"/>
              <a:gd name="connsiteX3" fmla="*/ 4327321 w 4327321"/>
              <a:gd name="connsiteY3" fmla="*/ 3413503 h 6858354"/>
              <a:gd name="connsiteX4" fmla="*/ 2794068 w 4327321"/>
              <a:gd name="connsiteY4" fmla="*/ 6781741 h 6858354"/>
              <a:gd name="connsiteX5" fmla="*/ 2701936 w 4327321"/>
              <a:gd name="connsiteY5" fmla="*/ 6858354 h 6858354"/>
              <a:gd name="connsiteX6" fmla="*/ 0 w 4327321"/>
              <a:gd name="connsiteY6" fmla="*/ 6858354 h 685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7321" h="6858354">
                <a:moveTo>
                  <a:pt x="0" y="0"/>
                </a:moveTo>
                <a:lnTo>
                  <a:pt x="2739634" y="0"/>
                </a:lnTo>
                <a:lnTo>
                  <a:pt x="2794069" y="45266"/>
                </a:lnTo>
                <a:cubicBezTo>
                  <a:pt x="3733578" y="864018"/>
                  <a:pt x="4327321" y="2069423"/>
                  <a:pt x="4327321" y="3413503"/>
                </a:cubicBezTo>
                <a:cubicBezTo>
                  <a:pt x="4327321" y="4757584"/>
                  <a:pt x="3733578" y="5962988"/>
                  <a:pt x="2794068" y="6781741"/>
                </a:cubicBezTo>
                <a:lnTo>
                  <a:pt x="2701936" y="6858354"/>
                </a:lnTo>
                <a:lnTo>
                  <a:pt x="0" y="68583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39A5AF7-5BE5-5549-99BE-16EFF04DB138}"/>
              </a:ext>
            </a:extLst>
          </p:cNvPr>
          <p:cNvSpPr txBox="1">
            <a:spLocks/>
          </p:cNvSpPr>
          <p:nvPr userDrawn="1"/>
        </p:nvSpPr>
        <p:spPr>
          <a:xfrm>
            <a:off x="755686" y="63648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rgbClr val="A6A6A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8AE6AFA-C6E3-5B40-9A97-6AEE4043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9715"/>
            <a:ext cx="6451600" cy="927100"/>
          </a:xfrm>
        </p:spPr>
        <p:txBody>
          <a:bodyPr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3D878-5258-1A49-8511-9CC85DEA8DB0}"/>
              </a:ext>
            </a:extLst>
          </p:cNvPr>
          <p:cNvSpPr txBox="1"/>
          <p:nvPr userDrawn="1"/>
        </p:nvSpPr>
        <p:spPr>
          <a:xfrm>
            <a:off x="10862099" y="6483721"/>
            <a:ext cx="59634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CEFCA7A1-962C-F544-AF88-2280ABF835A5}" type="slidenum">
              <a:rPr lang="en-US" sz="1000" smtClean="0">
                <a:solidFill>
                  <a:schemeClr val="bg1"/>
                </a:solidFill>
              </a:rPr>
              <a:pPr algn="r"/>
              <a:t>‹Nr.›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84ECF-67E4-5E4D-B96B-696B0CE0E5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38350"/>
            <a:ext cx="6451600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D23743-340C-364C-B520-606C573926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6811" y="2403852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-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BDC2D8-02BA-C6A2-917E-9AB0AD97CF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3115" y="1871626"/>
            <a:ext cx="11423723" cy="47067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E9CC08-DA95-7D29-5366-2570E0038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4F398C-1E50-BE26-A502-AA2DD0FA27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5B09B64-2DCE-4F5D-DFEA-C368EAC7B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56445" y="205906"/>
            <a:ext cx="1828800" cy="365760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  <a:p>
            <a:r>
              <a:rPr lang="en-US" sz="800"/>
              <a:t>Confidential </a:t>
            </a:r>
            <a:r>
              <a:rPr lang="en-US" sz="700"/>
              <a:t>presentation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56334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 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18EED9-351B-CB67-0734-001BACC2C0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330" y="1871626"/>
            <a:ext cx="11415696" cy="4733359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C64729-9017-1D7C-1FB4-8341CC473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F15D820-0A75-F04B-A615-20B88DF1EC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579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10E9662-76ED-37C3-13B2-79ECF3CDE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140" y="1871625"/>
            <a:ext cx="11414346" cy="4688973"/>
          </a:xfrm>
          <a:prstGeom prst="rect">
            <a:avLst/>
          </a:prstGeom>
        </p:spPr>
        <p:txBody>
          <a:bodyPr lIns="0" numCol="2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B31034-86B6-7234-164F-A16437E06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F020913-CD4E-C090-9E40-856DBD7B0F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003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10E9662-76ED-37C3-13B2-79ECF3CDE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140" y="1871625"/>
            <a:ext cx="11414346" cy="4688973"/>
          </a:xfrm>
          <a:prstGeom prst="rect">
            <a:avLst/>
          </a:prstGeom>
        </p:spPr>
        <p:txBody>
          <a:bodyPr lIns="0" numCol="3" spcCol="457200">
            <a:noAutofit/>
          </a:bodyPr>
          <a:lstStyle>
            <a:lvl2pPr>
              <a:tabLst>
                <a:tab pos="274320" algn="l"/>
              </a:tabLs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8DDFD4-B9F2-F132-E02A-511D176730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5221955-6466-0EDC-D052-9547550552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671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F417732-A58D-9A40-2435-DAA7A933018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947160" y="1871626"/>
            <a:ext cx="7848926" cy="46889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A6117F2-FDF4-D1F5-9089-ED245BCD53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680" y="1871626"/>
            <a:ext cx="3435658" cy="4688973"/>
          </a:xfrm>
          <a:prstGeom prst="rect">
            <a:avLst/>
          </a:prstGeo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5C530D-0FD5-FF39-C5B8-4FFFC320D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720725"/>
            <a:ext cx="11425073" cy="56896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50F54F-8D07-A29E-4B7E-25C533470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4432" y="1341737"/>
            <a:ext cx="11415086" cy="337718"/>
          </a:xfrm>
        </p:spPr>
        <p:txBody>
          <a:bodyPr>
            <a:normAutofit/>
          </a:bodyPr>
          <a:lstStyle>
            <a:lvl1pPr>
              <a:defRPr sz="1400" cap="all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270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9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4836CA-7AD8-DDB3-5DCF-D56FC7CE8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27" y="718156"/>
            <a:ext cx="11415924" cy="59436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850AA-E4EA-7937-168C-99644B046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1802167"/>
            <a:ext cx="11415924" cy="48499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Google Shape;70;p1">
            <a:extLst>
              <a:ext uri="{FF2B5EF4-FFF2-40B4-BE49-F238E27FC236}">
                <a16:creationId xmlns:a16="http://schemas.microsoft.com/office/drawing/2014/main" id="{68719CDA-36CD-3663-0FC3-B9CCD9AE0A52}"/>
              </a:ext>
            </a:extLst>
          </p:cNvPr>
          <p:cNvPicPr preferRelativeResize="0"/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395913" y="275154"/>
            <a:ext cx="1596717" cy="228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2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9" r:id="rId2"/>
    <p:sldLayoutId id="2147483650" r:id="rId3"/>
    <p:sldLayoutId id="2147483670" r:id="rId4"/>
    <p:sldLayoutId id="2147483659" r:id="rId5"/>
    <p:sldLayoutId id="2147483652" r:id="rId6"/>
    <p:sldLayoutId id="2147483660" r:id="rId7"/>
    <p:sldLayoutId id="2147483690" r:id="rId8"/>
    <p:sldLayoutId id="2147483654" r:id="rId9"/>
    <p:sldLayoutId id="2147483664" r:id="rId10"/>
    <p:sldLayoutId id="2147483662" r:id="rId11"/>
    <p:sldLayoutId id="2147483671" r:id="rId12"/>
    <p:sldLayoutId id="2147483663" r:id="rId13"/>
    <p:sldLayoutId id="2147483696" r:id="rId14"/>
    <p:sldLayoutId id="2147483697" r:id="rId15"/>
    <p:sldLayoutId id="2147483691" r:id="rId16"/>
    <p:sldLayoutId id="2147483699" r:id="rId17"/>
    <p:sldLayoutId id="2147483655" r:id="rId18"/>
    <p:sldLayoutId id="2147483674" r:id="rId19"/>
    <p:sldLayoutId id="2147483693" r:id="rId20"/>
    <p:sldLayoutId id="2147483695" r:id="rId21"/>
    <p:sldLayoutId id="2147483689" r:id="rId22"/>
    <p:sldLayoutId id="2147483667" r:id="rId23"/>
    <p:sldLayoutId id="2147483666" r:id="rId24"/>
    <p:sldLayoutId id="2147483668" r:id="rId25"/>
    <p:sldLayoutId id="2147483672" r:id="rId26"/>
    <p:sldLayoutId id="2147483761" r:id="rId27"/>
    <p:sldLayoutId id="2147483763" r:id="rId28"/>
    <p:sldLayoutId id="2147483764" r:id="rId29"/>
    <p:sldLayoutId id="2147483765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182880" algn="l" defTabSz="914400" rtl="0" eaLnBrk="1" latinLnBrk="0" hangingPunct="1">
        <a:lnSpc>
          <a:spcPct val="90000"/>
        </a:lnSpc>
        <a:spcBef>
          <a:spcPts val="500"/>
        </a:spcBef>
        <a:buClr>
          <a:srgbClr val="006EFF"/>
        </a:buClr>
        <a:buSzPct val="100000"/>
        <a:buFont typeface="Cambria Math" panose="02040503050406030204" pitchFamily="18" charset="0"/>
        <a:buChar char="↳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006EFF"/>
        </a:buClr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006EFF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 userDrawn="1">
          <p15:clr>
            <a:srgbClr val="F26B43"/>
          </p15:clr>
        </p15:guide>
        <p15:guide id="2" pos="7224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orient="horz" pos="454" userDrawn="1">
          <p15:clr>
            <a:srgbClr val="F26B43"/>
          </p15:clr>
        </p15:guide>
        <p15:guide id="5" pos="25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118CDC4-1F78-2F4D-9DDB-7B81AE340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5909" y="282716"/>
            <a:ext cx="1329947" cy="19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6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118CDC4-1F78-2F4D-9DDB-7B81AE340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95909" y="282716"/>
            <a:ext cx="1329947" cy="19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8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836378" y="6419050"/>
            <a:ext cx="2743200" cy="210680"/>
          </a:xfrm>
          <a:prstGeom prst="rect">
            <a:avLst/>
          </a:prstGeom>
        </p:spPr>
        <p:txBody>
          <a:bodyPr/>
          <a:lstStyle>
            <a:lvl1pPr>
              <a:defRPr sz="800" cap="all" spc="0" baseline="0">
                <a:solidFill>
                  <a:schemeClr val="bg2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fld id="{1B720B25-48A8-4572-8C42-E7B648A38107}" type="datetime4">
              <a:rPr lang="en-US" smtClean="0"/>
              <a:t>May 12, 2025</a:t>
            </a:fld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77289" y="6051284"/>
            <a:ext cx="725078" cy="63900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defRPr sz="370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fld id="{1FB1EE61-0342-4E96-B7E1-C5252984EF83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9" y="5969066"/>
            <a:ext cx="1517716" cy="63238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02368" y="6806828"/>
            <a:ext cx="1122576" cy="79453"/>
          </a:xfrm>
          <a:prstGeom prst="rect">
            <a:avLst/>
          </a:prstGeom>
          <a:solidFill>
            <a:srgbClr val="004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8"/>
          <p:cNvSpPr txBox="1">
            <a:spLocks/>
          </p:cNvSpPr>
          <p:nvPr userDrawn="1"/>
        </p:nvSpPr>
        <p:spPr>
          <a:xfrm>
            <a:off x="793959" y="236343"/>
            <a:ext cx="2129244" cy="4885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cap="all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/>
              <a:t>GRAVITYZONE™</a:t>
            </a:r>
            <a:r>
              <a:rPr lang="en-US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"/>
              <a:t>THE SECURITY PLATFORM FOR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800"/>
              <a:t>end-to-end breach avoidance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AE1B5-349B-4AF8-F1C4-856E4949D44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236325" y="63500"/>
            <a:ext cx="9207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90379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4836CA-7AD8-DDB3-5DCF-D56FC7CE8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61" y="907725"/>
            <a:ext cx="11263677" cy="770156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850AA-E4EA-7937-168C-99644B046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161" y="1802167"/>
            <a:ext cx="11263677" cy="48499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0F186E0-62E8-5BAC-4399-E2698B09E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2498" y="152438"/>
            <a:ext cx="515342" cy="45124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875962DA-B4D5-4007-AE4D-5E4F2B68133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5BFA77F-E441-3614-ECD8-B3A12C66F5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195499"/>
            <a:ext cx="1917576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1"/>
                </a:solidFill>
              </a:defRPr>
            </a:lvl1pPr>
          </a:lstStyle>
          <a:p>
            <a:fld id="{3EEC86EA-D40A-4236-8325-15338871C215}" type="datetime4">
              <a:rPr lang="en-US" smtClean="0"/>
              <a:pPr/>
              <a:t>May 12, 2025</a:t>
            </a:fld>
            <a:endParaRPr lang="en-US"/>
          </a:p>
        </p:txBody>
      </p:sp>
      <p:pic>
        <p:nvPicPr>
          <p:cNvPr id="5" name="Google Shape;70;p1">
            <a:extLst>
              <a:ext uri="{FF2B5EF4-FFF2-40B4-BE49-F238E27FC236}">
                <a16:creationId xmlns:a16="http://schemas.microsoft.com/office/drawing/2014/main" id="{4B3698F5-E0EC-63B0-E5C5-607F5FF54182}"/>
              </a:ext>
            </a:extLst>
          </p:cNvPr>
          <p:cNvPicPr preferRelativeResize="0"/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395912" y="252028"/>
            <a:ext cx="1758005" cy="252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14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6EFF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006EFF"/>
        </a:buClr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006EFF"/>
        </a:buClr>
        <a:buFont typeface="Wingdings" panose="05000000000000000000" pitchFamily="2" charset="2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gif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hyperlink" Target="http://www.bitdefender.com/phasr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11" Type="http://schemas.openxmlformats.org/officeDocument/2006/relationships/diagramColors" Target="../diagrams/colors1.xml"/><Relationship Id="rId5" Type="http://schemas.openxmlformats.org/officeDocument/2006/relationships/image" Target="../media/image25.png"/><Relationship Id="rId10" Type="http://schemas.openxmlformats.org/officeDocument/2006/relationships/diagramQuickStyle" Target="../diagrams/quickStyle1.xml"/><Relationship Id="rId4" Type="http://schemas.microsoft.com/office/2007/relationships/hdphoto" Target="../media/hdphoto2.wdp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34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33.png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4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3.png"/><Relationship Id="rId9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11" Type="http://schemas.openxmlformats.org/officeDocument/2006/relationships/diagramColors" Target="../diagrams/colors4.xml"/><Relationship Id="rId5" Type="http://schemas.openxmlformats.org/officeDocument/2006/relationships/image" Target="../media/image34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33.png"/><Relationship Id="rId9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21315C4-2F46-6869-2183-4255C16F6D30}"/>
              </a:ext>
            </a:extLst>
          </p:cNvPr>
          <p:cNvSpPr txBox="1"/>
          <p:nvPr/>
        </p:nvSpPr>
        <p:spPr>
          <a:xfrm>
            <a:off x="2057399" y="4279768"/>
            <a:ext cx="43243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SECURITY-OUT-OF-THE-BOX: Anwender sind einzigartig. Das sollte die Security auch sein.</a:t>
            </a:r>
          </a:p>
        </p:txBody>
      </p:sp>
      <p:pic>
        <p:nvPicPr>
          <p:cNvPr id="3076" name="Picture 4" descr="Logo für Cybersecurity Summit">
            <a:extLst>
              <a:ext uri="{FF2B5EF4-FFF2-40B4-BE49-F238E27FC236}">
                <a16:creationId xmlns:a16="http://schemas.microsoft.com/office/drawing/2014/main" id="{59B2BD8E-5219-9ED3-FD63-CAA7E77A8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6" y="4279769"/>
            <a:ext cx="1597156" cy="159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40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1F55B77C-B8D7-6C6E-9898-BACBD5513C5B}"/>
              </a:ext>
            </a:extLst>
          </p:cNvPr>
          <p:cNvSpPr/>
          <p:nvPr/>
        </p:nvSpPr>
        <p:spPr>
          <a:xfrm>
            <a:off x="397213" y="1718553"/>
            <a:ext cx="7838871" cy="1272702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>
                <a:solidFill>
                  <a:srgbClr val="016CFF"/>
                </a:solidFill>
                <a:cs typeface="Arial"/>
              </a:rPr>
              <a:t>70% </a:t>
            </a:r>
            <a:r>
              <a:rPr lang="de-DE" sz="2000" dirty="0">
                <a:solidFill>
                  <a:srgbClr val="016CFF"/>
                </a:solidFill>
                <a:cs typeface="Arial"/>
              </a:rPr>
              <a:t>der größeren Vorfälle betreffen heute das Leben ohne Land (</a:t>
            </a:r>
            <a:r>
              <a:rPr lang="de-DE" sz="2000" dirty="0" err="1">
                <a:solidFill>
                  <a:srgbClr val="016CFF"/>
                </a:solidFill>
                <a:cs typeface="Arial"/>
              </a:rPr>
              <a:t>LotL</a:t>
            </a:r>
            <a:r>
              <a:rPr lang="de-DE" sz="2000" dirty="0">
                <a:solidFill>
                  <a:srgbClr val="016CFF"/>
                </a:solidFill>
                <a:cs typeface="Arial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Arial"/>
              </a:rPr>
              <a:t>–</a:t>
            </a:r>
            <a:r>
              <a:rPr lang="en-US" sz="2000" baseline="0" dirty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000" dirty="0">
                <a:solidFill>
                  <a:schemeClr val="tx1"/>
                </a:solidFill>
              </a:rPr>
              <a:t>Eine Technik, bei der Angreifer legitime Tools ausnutzen, die bereits auf dem System verfügbar sind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94EEE1-D7FB-B047-ED60-E86D54D9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IBM Plex Sans SemiBold"/>
                <a:cs typeface="Arial"/>
              </a:rPr>
              <a:t>Angriffe nutzen legitime Werkzeuge, um sich anzupassen</a:t>
            </a:r>
            <a:endParaRPr lang="en-US" dirty="0">
              <a:latin typeface="IBM Plex Sans SemiBold"/>
              <a:cs typeface="Arial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396F0A8D-7BE3-892F-CE7B-50102EC3E350}"/>
              </a:ext>
            </a:extLst>
          </p:cNvPr>
          <p:cNvSpPr txBox="1"/>
          <p:nvPr/>
        </p:nvSpPr>
        <p:spPr>
          <a:xfrm>
            <a:off x="10448810" y="258734"/>
            <a:ext cx="161503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rgbClr val="016CFF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200+</a:t>
            </a:r>
            <a:endParaRPr lang="en-RO" sz="3200" b="1">
              <a:solidFill>
                <a:srgbClr val="016CFF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>
                <a:ea typeface="Aptos" panose="020B0004020202020204" pitchFamily="34" charset="0"/>
                <a:cs typeface="Times New Roman" panose="02020603050405020304" pitchFamily="18" charset="0"/>
              </a:rPr>
              <a:t>Windows binaries abused by threat actors</a:t>
            </a:r>
            <a:endParaRPr lang="en-US" sz="140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563D6EA-520B-98A9-C4D1-2EC9E8B716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5120"/>
          <a:stretch/>
        </p:blipFill>
        <p:spPr>
          <a:xfrm>
            <a:off x="10841263" y="3528834"/>
            <a:ext cx="830132" cy="797528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E393F10F-B52E-A4AA-0013-9F1514F189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272" r="32807"/>
          <a:stretch/>
        </p:blipFill>
        <p:spPr>
          <a:xfrm>
            <a:off x="10939378" y="5171023"/>
            <a:ext cx="640710" cy="797528"/>
          </a:xfrm>
          <a:prstGeom prst="rect">
            <a:avLst/>
          </a:prstGeom>
        </p:spPr>
      </p:pic>
      <p:pic>
        <p:nvPicPr>
          <p:cNvPr id="10" name="Picture 9" descr="A black and grey logo&#10;&#10;Description automatically generated">
            <a:extLst>
              <a:ext uri="{FF2B5EF4-FFF2-40B4-BE49-F238E27FC236}">
                <a16:creationId xmlns:a16="http://schemas.microsoft.com/office/drawing/2014/main" id="{68596862-DCC1-6AF2-482A-C0EED7E18B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793"/>
          <a:stretch/>
        </p:blipFill>
        <p:spPr>
          <a:xfrm>
            <a:off x="10940678" y="1883237"/>
            <a:ext cx="647517" cy="797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ACD5D6-0D2A-DC36-32C3-B0C334ED6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705" y="4925286"/>
            <a:ext cx="1905712" cy="1288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71FB64-41FC-7D95-F405-20DA788B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918" y="1641356"/>
            <a:ext cx="1905712" cy="1288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D3EC7-35B7-2B8B-1EF0-DBC38ED87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705" y="3249307"/>
            <a:ext cx="1905712" cy="1288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254E051-0A5F-7527-882C-D1AABAEC1ABC}"/>
              </a:ext>
            </a:extLst>
          </p:cNvPr>
          <p:cNvSpPr/>
          <p:nvPr/>
        </p:nvSpPr>
        <p:spPr>
          <a:xfrm>
            <a:off x="397212" y="3461424"/>
            <a:ext cx="7838871" cy="867384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de-DE" sz="2000" dirty="0">
                <a:solidFill>
                  <a:schemeClr val="tx1"/>
                </a:solidFill>
                <a:cs typeface="Arial"/>
              </a:rPr>
              <a:t>Angreifer verwenden </a:t>
            </a:r>
            <a:r>
              <a:rPr lang="de-DE" sz="2000" dirty="0">
                <a:solidFill>
                  <a:srgbClr val="016CFF"/>
                </a:solidFill>
                <a:latin typeface="Arial"/>
                <a:cs typeface="Arial"/>
              </a:rPr>
              <a:t>erfolgreiche Angriffsmuster </a:t>
            </a:r>
            <a:r>
              <a:rPr lang="de-DE" sz="2000" dirty="0">
                <a:solidFill>
                  <a:schemeClr val="tx1"/>
                </a:solidFill>
                <a:cs typeface="Arial"/>
              </a:rPr>
              <a:t>über verschiedene Systeme hinweg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DD1EEF03-F4F6-3750-DBAB-00CC1AAC34BF}"/>
              </a:ext>
            </a:extLst>
          </p:cNvPr>
          <p:cNvSpPr/>
          <p:nvPr/>
        </p:nvSpPr>
        <p:spPr>
          <a:xfrm>
            <a:off x="397211" y="5139445"/>
            <a:ext cx="7838871" cy="867384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016CFF"/>
                </a:solidFill>
                <a:cs typeface="Arial"/>
              </a:rPr>
              <a:t>Unnötige</a:t>
            </a:r>
            <a:r>
              <a:rPr lang="en-US" sz="2000" dirty="0">
                <a:solidFill>
                  <a:srgbClr val="016CFF"/>
                </a:solidFill>
                <a:cs typeface="Arial"/>
              </a:rPr>
              <a:t> </a:t>
            </a:r>
            <a:r>
              <a:rPr lang="en-US" sz="2000" dirty="0" err="1">
                <a:solidFill>
                  <a:srgbClr val="016CFF"/>
                </a:solidFill>
                <a:cs typeface="Arial"/>
              </a:rPr>
              <a:t>Angriffsfläche</a:t>
            </a:r>
            <a:r>
              <a:rPr lang="en-US" sz="2000" dirty="0">
                <a:solidFill>
                  <a:srgbClr val="016CFF"/>
                </a:solidFill>
                <a:cs typeface="Arial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– </a:t>
            </a:r>
            <a:r>
              <a:rPr lang="de-DE" sz="2000" dirty="0">
                <a:solidFill>
                  <a:schemeClr val="tx1"/>
                </a:solidFill>
                <a:cs typeface="Arial"/>
              </a:rPr>
              <a:t>Hunderte von riskanten legitimen Tools, die Benutzer nicht nutzen, die aber von Angreifern ausgenutzt werden</a:t>
            </a:r>
            <a:endParaRPr lang="en-US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9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6EC2B-1039-8B1C-C581-B17767FEE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00035-E5F5-58D0-680E-4714365A33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227" y="2172614"/>
            <a:ext cx="11415696" cy="703728"/>
          </a:xfrm>
        </p:spPr>
        <p:txBody>
          <a:bodyPr/>
          <a:lstStyle/>
          <a:p>
            <a:pPr algn="ctr"/>
            <a:r>
              <a:rPr lang="de-DE" sz="3600">
                <a:solidFill>
                  <a:schemeClr val="tx2"/>
                </a:solidFill>
                <a:latin typeface="IBM Plex Sans"/>
              </a:rPr>
              <a:t>Es ist schwierig, alle 3 zu bekommen</a:t>
            </a:r>
            <a:endParaRPr lang="en-GB" sz="3600" dirty="0">
              <a:solidFill>
                <a:schemeClr val="tx2"/>
              </a:solidFill>
              <a:latin typeface="IBM Plex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7F8129-69EF-2605-460D-976130CF0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IBM Plex Sans SemiBold"/>
              </a:rPr>
              <a:t>Unternehmen wollen das Risiko reduzieren, aber...</a:t>
            </a:r>
            <a:endParaRPr lang="en-US" dirty="0">
              <a:latin typeface="IBM Plex Sans SemiBold"/>
            </a:endParaRPr>
          </a:p>
        </p:txBody>
      </p:sp>
      <p:pic>
        <p:nvPicPr>
          <p:cNvPr id="29" name="Picture 28" descr="A white square with black border&#10;&#10;AI-generated content may be incorrect.">
            <a:extLst>
              <a:ext uri="{FF2B5EF4-FFF2-40B4-BE49-F238E27FC236}">
                <a16:creationId xmlns:a16="http://schemas.microsoft.com/office/drawing/2014/main" id="{A7F45DD9-5803-FE17-96FA-047A7FB65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20" t="2100" r="529" b="-2209"/>
          <a:stretch/>
        </p:blipFill>
        <p:spPr>
          <a:xfrm>
            <a:off x="89714" y="3167021"/>
            <a:ext cx="3682684" cy="36436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6E714C-DCFA-C1A5-330A-8D21CC3CCFBC}"/>
              </a:ext>
            </a:extLst>
          </p:cNvPr>
          <p:cNvSpPr txBox="1"/>
          <p:nvPr/>
        </p:nvSpPr>
        <p:spPr>
          <a:xfrm>
            <a:off x="398693" y="5520537"/>
            <a:ext cx="3058740" cy="555184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400">
                <a:solidFill>
                  <a:srgbClr val="000000"/>
                </a:solidFill>
                <a:latin typeface="IBM Plex Sans"/>
                <a:cs typeface="Arial"/>
              </a:rPr>
              <a:t>Kleine Angriffsfläche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3A76B3-9835-DD1F-F990-6AAE887D0385}"/>
              </a:ext>
            </a:extLst>
          </p:cNvPr>
          <p:cNvSpPr txBox="1"/>
          <p:nvPr/>
        </p:nvSpPr>
        <p:spPr>
          <a:xfrm>
            <a:off x="556195" y="374096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accent1"/>
                </a:solidFill>
                <a:latin typeface="IBM Plex Sans Medium"/>
              </a:rPr>
              <a:t>HARDENING</a:t>
            </a:r>
            <a:endParaRPr lang="en-US" sz="2400" dirty="0">
              <a:solidFill>
                <a:schemeClr val="accent1"/>
              </a:solidFill>
              <a:latin typeface="IBM Plex Sans Medium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C75EFF0-FECC-DA0A-D3D0-07192EC6421E}"/>
              </a:ext>
            </a:extLst>
          </p:cNvPr>
          <p:cNvGrpSpPr/>
          <p:nvPr/>
        </p:nvGrpSpPr>
        <p:grpSpPr>
          <a:xfrm>
            <a:off x="4257919" y="3167021"/>
            <a:ext cx="3682684" cy="3643605"/>
            <a:chOff x="4296996" y="3186559"/>
            <a:chExt cx="3682684" cy="3643605"/>
          </a:xfrm>
        </p:grpSpPr>
        <p:pic>
          <p:nvPicPr>
            <p:cNvPr id="35" name="Picture 34" descr="A white square with black border&#10;&#10;AI-generated content may be incorrect.">
              <a:extLst>
                <a:ext uri="{FF2B5EF4-FFF2-40B4-BE49-F238E27FC236}">
                  <a16:creationId xmlns:a16="http://schemas.microsoft.com/office/drawing/2014/main" id="{16F628BE-638A-823B-F124-CE8EBD58E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420" t="2100" r="529" b="-2209"/>
            <a:stretch/>
          </p:blipFill>
          <p:spPr>
            <a:xfrm>
              <a:off x="4296996" y="3186559"/>
              <a:ext cx="3682684" cy="364360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4C2E48-BDA8-C230-D749-FB1F18AECC22}"/>
                </a:ext>
              </a:extLst>
            </p:cNvPr>
            <p:cNvSpPr txBox="1"/>
            <p:nvPr/>
          </p:nvSpPr>
          <p:spPr>
            <a:xfrm>
              <a:off x="4656090" y="5553085"/>
              <a:ext cx="3067128" cy="555184"/>
            </a:xfrm>
            <a:prstGeom prst="rect">
              <a:avLst/>
            </a:prstGeom>
            <a:noFill/>
          </p:spPr>
          <p:txBody>
            <a:bodyPr wrap="square" lIns="182880" tIns="91440" rIns="182880" bIns="91440" rtlCol="0" anchor="t">
              <a:no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de-DE" sz="1400" dirty="0">
                  <a:solidFill>
                    <a:srgbClr val="000000"/>
                  </a:solidFill>
                  <a:latin typeface="IBM Plex Sans"/>
                  <a:cs typeface="Arial"/>
                </a:rPr>
                <a:t>Keine / geringe Auswirkungen auf 
Geschäftstätigkeit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A00825D-A7EE-415C-F205-C62694A07A1E}"/>
                </a:ext>
              </a:extLst>
            </p:cNvPr>
            <p:cNvSpPr txBox="1"/>
            <p:nvPr/>
          </p:nvSpPr>
          <p:spPr>
            <a:xfrm>
              <a:off x="4763477" y="3773528"/>
              <a:ext cx="27432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IBM Plex Sans Medium"/>
                </a:rPr>
                <a:t>USABILITY</a:t>
              </a:r>
              <a:endParaRPr lang="en-US" dirty="0">
                <a:solidFill>
                  <a:schemeClr val="accent1"/>
                </a:solidFill>
                <a:cs typeface="Arial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54C8F8-811B-F588-771B-CA70563189D8}"/>
              </a:ext>
            </a:extLst>
          </p:cNvPr>
          <p:cNvGrpSpPr/>
          <p:nvPr/>
        </p:nvGrpSpPr>
        <p:grpSpPr>
          <a:xfrm>
            <a:off x="8374021" y="3167020"/>
            <a:ext cx="3682684" cy="3643605"/>
            <a:chOff x="8374021" y="3173533"/>
            <a:chExt cx="3682684" cy="3643605"/>
          </a:xfrm>
        </p:grpSpPr>
        <p:pic>
          <p:nvPicPr>
            <p:cNvPr id="40" name="Picture 39" descr="A white square with black border&#10;&#10;AI-generated content may be incorrect.">
              <a:extLst>
                <a:ext uri="{FF2B5EF4-FFF2-40B4-BE49-F238E27FC236}">
                  <a16:creationId xmlns:a16="http://schemas.microsoft.com/office/drawing/2014/main" id="{EACF7AE7-FE07-33A5-95D4-72AF13EB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420" t="2100" r="529" b="-2209"/>
            <a:stretch/>
          </p:blipFill>
          <p:spPr>
            <a:xfrm>
              <a:off x="8374021" y="3173533"/>
              <a:ext cx="3682684" cy="36436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8DA63C1-30BD-8F79-382F-7FAF3A4F907B}"/>
                </a:ext>
              </a:extLst>
            </p:cNvPr>
            <p:cNvSpPr txBox="1"/>
            <p:nvPr/>
          </p:nvSpPr>
          <p:spPr>
            <a:xfrm>
              <a:off x="8681640" y="5527049"/>
              <a:ext cx="3067128" cy="555184"/>
            </a:xfrm>
            <a:prstGeom prst="rect">
              <a:avLst/>
            </a:prstGeom>
            <a:noFill/>
          </p:spPr>
          <p:txBody>
            <a:bodyPr wrap="square" lIns="182880" tIns="91440" rIns="182880" bIns="91440" rtlCol="0" anchor="t">
              <a:no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1400">
                  <a:solidFill>
                    <a:srgbClr val="000000"/>
                  </a:solidFill>
                  <a:latin typeface="IBM Plex Sans"/>
                  <a:cs typeface="Arial"/>
                </a:rPr>
                <a:t>Praktisch in der Umsetzung</a:t>
              </a:r>
              <a:endParaRPr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"/>
                <a:cs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6C8E405-C8DB-8CB5-63ED-A51156DADD1B}"/>
                </a:ext>
              </a:extLst>
            </p:cNvPr>
            <p:cNvSpPr txBox="1"/>
            <p:nvPr/>
          </p:nvSpPr>
          <p:spPr>
            <a:xfrm>
              <a:off x="8840502" y="3747476"/>
              <a:ext cx="2743200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  <a:latin typeface="IBM Plex Sans Medium"/>
                </a:rPr>
                <a:t>MANAGEABILITY</a:t>
              </a:r>
              <a:endParaRPr lang="en-US" dirty="0">
                <a:solidFill>
                  <a:schemeClr val="accent1"/>
                </a:solidFill>
                <a:cs typeface="Arial"/>
              </a:endParaRPr>
            </a:p>
          </p:txBody>
        </p:sp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065BDDA4-E93B-ADA3-0361-41CC2C86E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6831" y="4176586"/>
            <a:ext cx="1141810" cy="115966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E439D3C8-347E-8428-C39B-1DDC3FEAF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6166" y="4236244"/>
            <a:ext cx="1159669" cy="115966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A464563C-85B6-9D34-7E3D-D36E0BC32D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86937" y="4387453"/>
            <a:ext cx="857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96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F3F8AB5-5125-0584-8B7C-226469B6114D}"/>
              </a:ext>
            </a:extLst>
          </p:cNvPr>
          <p:cNvGrpSpPr/>
          <p:nvPr/>
        </p:nvGrpSpPr>
        <p:grpSpPr>
          <a:xfrm>
            <a:off x="322691" y="4519964"/>
            <a:ext cx="2900222" cy="428049"/>
            <a:chOff x="5320171" y="2874153"/>
            <a:chExt cx="2900222" cy="428049"/>
          </a:xfrm>
        </p:grpSpPr>
        <p:pic>
          <p:nvPicPr>
            <p:cNvPr id="17" name="Graphic 16" descr="Envelope with solid fill">
              <a:extLst>
                <a:ext uri="{FF2B5EF4-FFF2-40B4-BE49-F238E27FC236}">
                  <a16:creationId xmlns:a16="http://schemas.microsoft.com/office/drawing/2014/main" id="{AE6675F1-22B5-B9D0-51D3-A4138AF88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D69718-790C-BCEB-6EBB-F2E5272FF07D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900222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11C810-BBFF-52FA-63FB-ED3240E0BE9D}"/>
                </a:ext>
              </a:extLst>
            </p:cNvPr>
            <p:cNvSpPr txBox="1"/>
            <p:nvPr/>
          </p:nvSpPr>
          <p:spPr>
            <a:xfrm>
              <a:off x="5699909" y="2894745"/>
              <a:ext cx="2311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Disable email access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CDBAA5-8F70-CB77-7416-F5C0F02298EE}"/>
              </a:ext>
            </a:extLst>
          </p:cNvPr>
          <p:cNvGrpSpPr/>
          <p:nvPr/>
        </p:nvGrpSpPr>
        <p:grpSpPr>
          <a:xfrm>
            <a:off x="322691" y="5028901"/>
            <a:ext cx="2900222" cy="428049"/>
            <a:chOff x="5320171" y="2874153"/>
            <a:chExt cx="2900222" cy="428049"/>
          </a:xfrm>
        </p:grpSpPr>
        <p:pic>
          <p:nvPicPr>
            <p:cNvPr id="21" name="Graphic 20" descr="Contract with solid fill">
              <a:extLst>
                <a:ext uri="{FF2B5EF4-FFF2-40B4-BE49-F238E27FC236}">
                  <a16:creationId xmlns:a16="http://schemas.microsoft.com/office/drawing/2014/main" id="{36CA2F89-02FE-75E3-E6B8-D8D7C0FC9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B43EF67-4FA3-7A0F-5B3E-4B1A130085D2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900222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E4F6DE-6118-9786-B850-A5328BC500B5}"/>
                </a:ext>
              </a:extLst>
            </p:cNvPr>
            <p:cNvSpPr txBox="1"/>
            <p:nvPr/>
          </p:nvSpPr>
          <p:spPr>
            <a:xfrm>
              <a:off x="5699909" y="2894745"/>
              <a:ext cx="25204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Disable Office &amp; Adobe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EA2E2D4-10F4-56B1-92DF-6C77049A0520}"/>
              </a:ext>
            </a:extLst>
          </p:cNvPr>
          <p:cNvGrpSpPr/>
          <p:nvPr/>
        </p:nvGrpSpPr>
        <p:grpSpPr>
          <a:xfrm>
            <a:off x="3451801" y="3048000"/>
            <a:ext cx="8417508" cy="3810000"/>
            <a:chOff x="3451801" y="3048000"/>
            <a:chExt cx="8417508" cy="3810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F187618-AB45-E65C-97BF-A2C1A8F7AAFF}"/>
                </a:ext>
              </a:extLst>
            </p:cNvPr>
            <p:cNvSpPr/>
            <p:nvPr/>
          </p:nvSpPr>
          <p:spPr>
            <a:xfrm>
              <a:off x="9132043" y="3048000"/>
              <a:ext cx="2737266" cy="381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08CE96-64F3-CFFF-E5EA-B74E7FEF39A8}"/>
                </a:ext>
              </a:extLst>
            </p:cNvPr>
            <p:cNvSpPr/>
            <p:nvPr/>
          </p:nvSpPr>
          <p:spPr>
            <a:xfrm>
              <a:off x="3451801" y="3048000"/>
              <a:ext cx="2737266" cy="381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73A4F7-E92A-2476-4DB9-1237B20AD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910" y="3458029"/>
              <a:ext cx="963282" cy="9632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DCBB78-BA43-2E7F-E233-0C5FA8D3AC36}"/>
                </a:ext>
              </a:extLst>
            </p:cNvPr>
            <p:cNvSpPr txBox="1"/>
            <p:nvPr/>
          </p:nvSpPr>
          <p:spPr>
            <a:xfrm>
              <a:off x="10072754" y="3621383"/>
              <a:ext cx="14449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Anne (IT)</a:t>
              </a:r>
              <a:br>
                <a:rPr lang="en-US" sz="1600"/>
              </a:br>
              <a:r>
                <a:rPr lang="en-US" sz="1600"/>
                <a:t>Server Management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802D5E-524A-EF50-EB6D-281BBDBD09FD}"/>
                </a:ext>
              </a:extLst>
            </p:cNvPr>
            <p:cNvSpPr txBox="1"/>
            <p:nvPr/>
          </p:nvSpPr>
          <p:spPr>
            <a:xfrm>
              <a:off x="4415083" y="3501891"/>
              <a:ext cx="15852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Jane (HR)</a:t>
              </a:r>
              <a:br>
                <a:rPr lang="en-US" sz="1600"/>
              </a:br>
              <a:r>
                <a:rPr lang="en-US" sz="1600"/>
                <a:t>Work Laptop</a:t>
              </a:r>
            </a:p>
          </p:txBody>
        </p:sp>
        <p:pic>
          <p:nvPicPr>
            <p:cNvPr id="10" name="Picture 9" descr="A person with long hair&#10;&#10;Description automatically generated">
              <a:extLst>
                <a:ext uri="{FF2B5EF4-FFF2-40B4-BE49-F238E27FC236}">
                  <a16:creationId xmlns:a16="http://schemas.microsoft.com/office/drawing/2014/main" id="{D164D8B7-9B89-0D07-E39A-4E842BB42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801" y="3462449"/>
              <a:ext cx="963282" cy="96328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31972F-4DB2-7A36-2C65-C7B55B7C36AD}"/>
                </a:ext>
              </a:extLst>
            </p:cNvPr>
            <p:cNvSpPr/>
            <p:nvPr/>
          </p:nvSpPr>
          <p:spPr>
            <a:xfrm>
              <a:off x="6296644" y="3048000"/>
              <a:ext cx="2737266" cy="381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612EBC-4BC8-1C54-63A9-D1176605EC2C}"/>
                </a:ext>
              </a:extLst>
            </p:cNvPr>
            <p:cNvSpPr txBox="1"/>
            <p:nvPr/>
          </p:nvSpPr>
          <p:spPr>
            <a:xfrm>
              <a:off x="7285286" y="3635976"/>
              <a:ext cx="1516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/>
                <a:t>Richard (Dev)</a:t>
              </a:r>
              <a:br>
                <a:rPr lang="en-US" sz="1600"/>
              </a:br>
              <a:r>
                <a:rPr lang="en-US" sz="1600"/>
                <a:t>Work Laptop</a:t>
              </a:r>
            </a:p>
          </p:txBody>
        </p:sp>
        <p:pic>
          <p:nvPicPr>
            <p:cNvPr id="6" name="Picture 5" descr="A person with curly hair&#10;&#10;Description automatically generated">
              <a:extLst>
                <a:ext uri="{FF2B5EF4-FFF2-40B4-BE49-F238E27FC236}">
                  <a16:creationId xmlns:a16="http://schemas.microsoft.com/office/drawing/2014/main" id="{83528619-EA36-76C1-E39A-2C45D36D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324" y="3458029"/>
              <a:ext cx="963282" cy="96328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5F17AB-B8D3-51EE-17E8-C70195773E87}"/>
              </a:ext>
            </a:extLst>
          </p:cNvPr>
          <p:cNvGrpSpPr/>
          <p:nvPr/>
        </p:nvGrpSpPr>
        <p:grpSpPr>
          <a:xfrm>
            <a:off x="332861" y="5480829"/>
            <a:ext cx="2900222" cy="584775"/>
            <a:chOff x="5320171" y="2727499"/>
            <a:chExt cx="2900222" cy="584775"/>
          </a:xfrm>
        </p:grpSpPr>
        <p:pic>
          <p:nvPicPr>
            <p:cNvPr id="28" name="Graphic 27" descr="Cmd Terminal with solid fill">
              <a:extLst>
                <a:ext uri="{FF2B5EF4-FFF2-40B4-BE49-F238E27FC236}">
                  <a16:creationId xmlns:a16="http://schemas.microsoft.com/office/drawing/2014/main" id="{31F73BB3-8F8A-711E-DC39-DE086B52B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320171" y="2788428"/>
              <a:ext cx="379738" cy="379738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9469BB5-426E-45EC-A31C-A04DBE5AABBA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900222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C04CDC-1B87-0827-C187-81227D0B61CA}"/>
                </a:ext>
              </a:extLst>
            </p:cNvPr>
            <p:cNvSpPr txBox="1"/>
            <p:nvPr/>
          </p:nvSpPr>
          <p:spPr>
            <a:xfrm>
              <a:off x="5699909" y="2727499"/>
              <a:ext cx="25204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Don’t allow </a:t>
              </a:r>
              <a:r>
                <a:rPr lang="en-US" sz="1600" b="1" dirty="0" err="1"/>
                <a:t>powershell</a:t>
              </a:r>
              <a:r>
                <a:rPr lang="en-US" sz="1600" b="1" dirty="0"/>
                <a:t>, </a:t>
              </a:r>
              <a:r>
                <a:rPr lang="en-US" sz="1600" b="1" dirty="0" err="1"/>
                <a:t>wscript</a:t>
              </a:r>
              <a:r>
                <a:rPr lang="en-US" sz="1600" b="1" dirty="0"/>
                <a:t>, … to run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31E43B-3310-CCD3-3E57-98E3180EF900}"/>
              </a:ext>
            </a:extLst>
          </p:cNvPr>
          <p:cNvGrpSpPr/>
          <p:nvPr/>
        </p:nvGrpSpPr>
        <p:grpSpPr>
          <a:xfrm>
            <a:off x="322691" y="6080319"/>
            <a:ext cx="2900222" cy="584775"/>
            <a:chOff x="5320171" y="2727499"/>
            <a:chExt cx="2900222" cy="584775"/>
          </a:xfrm>
        </p:grpSpPr>
        <p:pic>
          <p:nvPicPr>
            <p:cNvPr id="33" name="Graphic 32" descr="Anger Symbol with solid fill">
              <a:extLst>
                <a:ext uri="{FF2B5EF4-FFF2-40B4-BE49-F238E27FC236}">
                  <a16:creationId xmlns:a16="http://schemas.microsoft.com/office/drawing/2014/main" id="{BE3BFA8D-12D0-C07D-64B1-6E2D05B47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320171" y="2826528"/>
              <a:ext cx="379738" cy="379738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A50263D-62CC-071A-D372-6A4B5228B1C9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900222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BBA71F-5A26-D2B5-790F-4E960B849557}"/>
                </a:ext>
              </a:extLst>
            </p:cNvPr>
            <p:cNvSpPr txBox="1"/>
            <p:nvPr/>
          </p:nvSpPr>
          <p:spPr>
            <a:xfrm>
              <a:off x="5699909" y="2727499"/>
              <a:ext cx="25204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Don’t allow macros in documents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F142EE-E0FA-1DBF-26C8-2C3B7E938B10}"/>
              </a:ext>
            </a:extLst>
          </p:cNvPr>
          <p:cNvGrpSpPr/>
          <p:nvPr/>
        </p:nvGrpSpPr>
        <p:grpSpPr>
          <a:xfrm>
            <a:off x="3532854" y="4519964"/>
            <a:ext cx="2581874" cy="428049"/>
            <a:chOff x="5320171" y="2874153"/>
            <a:chExt cx="2581874" cy="428049"/>
          </a:xfrm>
        </p:grpSpPr>
        <p:pic>
          <p:nvPicPr>
            <p:cNvPr id="38" name="Graphic 37" descr="Badge Cross with solid fill">
              <a:extLst>
                <a:ext uri="{FF2B5EF4-FFF2-40B4-BE49-F238E27FC236}">
                  <a16:creationId xmlns:a16="http://schemas.microsoft.com/office/drawing/2014/main" id="{CAFD45D3-3266-3EBE-434E-E1C7A9404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7765BC7-6AEB-0D68-2340-514D9CA4B3BA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A330230-7C51-C604-3D4D-07EB901B59B1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Needed for work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E57F6B-EF6C-EDEC-1596-F4EF578DA017}"/>
              </a:ext>
            </a:extLst>
          </p:cNvPr>
          <p:cNvGrpSpPr/>
          <p:nvPr/>
        </p:nvGrpSpPr>
        <p:grpSpPr>
          <a:xfrm>
            <a:off x="3530712" y="5004745"/>
            <a:ext cx="2581874" cy="428049"/>
            <a:chOff x="5320171" y="2874153"/>
            <a:chExt cx="2581874" cy="428049"/>
          </a:xfrm>
        </p:grpSpPr>
        <p:pic>
          <p:nvPicPr>
            <p:cNvPr id="42" name="Graphic 41" descr="Badge Cross with solid fill">
              <a:extLst>
                <a:ext uri="{FF2B5EF4-FFF2-40B4-BE49-F238E27FC236}">
                  <a16:creationId xmlns:a16="http://schemas.microsoft.com/office/drawing/2014/main" id="{1CA91619-97BF-3DB5-71E0-5FD138D75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45B2905-C6CE-4CEA-2C23-EA23A3D64DB6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2FF2C0-7D85-4355-C087-5F13CF8BF597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Needed for work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0AF028-7612-9577-6FE1-9C90F20CB403}"/>
              </a:ext>
            </a:extLst>
          </p:cNvPr>
          <p:cNvGrpSpPr/>
          <p:nvPr/>
        </p:nvGrpSpPr>
        <p:grpSpPr>
          <a:xfrm>
            <a:off x="3530712" y="5609857"/>
            <a:ext cx="2581874" cy="428049"/>
            <a:chOff x="5320171" y="2874153"/>
            <a:chExt cx="2581874" cy="428049"/>
          </a:xfrm>
        </p:grpSpPr>
        <p:pic>
          <p:nvPicPr>
            <p:cNvPr id="46" name="Graphic 45" descr="Checkbox Checked with solid fill">
              <a:extLst>
                <a:ext uri="{FF2B5EF4-FFF2-40B4-BE49-F238E27FC236}">
                  <a16:creationId xmlns:a16="http://schemas.microsoft.com/office/drawing/2014/main" id="{A4398787-EBA0-B0E9-B4D3-78180CDDB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419986E-6889-0D2A-F595-197F79720F71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3FF5D5-2E00-DC81-6EF6-1FDD2F13473C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No business impact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14A7226-3F90-7D32-E15F-A03B1494E52E}"/>
              </a:ext>
            </a:extLst>
          </p:cNvPr>
          <p:cNvGrpSpPr/>
          <p:nvPr/>
        </p:nvGrpSpPr>
        <p:grpSpPr>
          <a:xfrm>
            <a:off x="3529497" y="6234464"/>
            <a:ext cx="2581874" cy="428049"/>
            <a:chOff x="5320171" y="2874153"/>
            <a:chExt cx="2581874" cy="428049"/>
          </a:xfrm>
        </p:grpSpPr>
        <p:pic>
          <p:nvPicPr>
            <p:cNvPr id="50" name="Graphic 49" descr="Checkbox Checked with solid fill">
              <a:extLst>
                <a:ext uri="{FF2B5EF4-FFF2-40B4-BE49-F238E27FC236}">
                  <a16:creationId xmlns:a16="http://schemas.microsoft.com/office/drawing/2014/main" id="{E76525C7-0F4F-1E64-A3F7-5AA4FEF9C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FED533E-0764-0462-1489-547E5B653E5E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90811E-52DE-9922-A9E7-6770DCDC506C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No business impact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974F9F2-AEEF-63EE-F0EF-563A4951756A}"/>
              </a:ext>
            </a:extLst>
          </p:cNvPr>
          <p:cNvGrpSpPr/>
          <p:nvPr/>
        </p:nvGrpSpPr>
        <p:grpSpPr>
          <a:xfrm>
            <a:off x="9287435" y="4544866"/>
            <a:ext cx="2581874" cy="428049"/>
            <a:chOff x="5320171" y="2874153"/>
            <a:chExt cx="2581874" cy="428049"/>
          </a:xfrm>
        </p:grpSpPr>
        <p:pic>
          <p:nvPicPr>
            <p:cNvPr id="54" name="Graphic 53" descr="Checkbox Checked with solid fill">
              <a:extLst>
                <a:ext uri="{FF2B5EF4-FFF2-40B4-BE49-F238E27FC236}">
                  <a16:creationId xmlns:a16="http://schemas.microsoft.com/office/drawing/2014/main" id="{D0C6A066-FEDE-8D66-0902-F326C1B0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725946-6634-6361-253A-45939DB2AF8A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F4D5EF0-2673-F52B-950B-1F7ED2EF1413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No use on servers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F0F2F31-2E32-1260-2AEB-C61E5AEE391D}"/>
              </a:ext>
            </a:extLst>
          </p:cNvPr>
          <p:cNvGrpSpPr/>
          <p:nvPr/>
        </p:nvGrpSpPr>
        <p:grpSpPr>
          <a:xfrm>
            <a:off x="9283119" y="5025337"/>
            <a:ext cx="2603961" cy="407457"/>
            <a:chOff x="5298084" y="2894745"/>
            <a:chExt cx="2603961" cy="407457"/>
          </a:xfrm>
        </p:grpSpPr>
        <p:pic>
          <p:nvPicPr>
            <p:cNvPr id="58" name="Graphic 57" descr="Checkbox Checked with solid fill">
              <a:extLst>
                <a:ext uri="{FF2B5EF4-FFF2-40B4-BE49-F238E27FC236}">
                  <a16:creationId xmlns:a16="http://schemas.microsoft.com/office/drawing/2014/main" id="{C6BA0BD5-97DC-CE42-453F-FA8EB7B38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5298084" y="2896240"/>
              <a:ext cx="379738" cy="379738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EA1C622-A15F-8127-2E61-D93D31A1DB4D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26CE7C6-892E-248E-872F-86C260A30E95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No use on servers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F44ED93-433E-4EAC-C42A-9E508FACF572}"/>
              </a:ext>
            </a:extLst>
          </p:cNvPr>
          <p:cNvGrpSpPr/>
          <p:nvPr/>
        </p:nvGrpSpPr>
        <p:grpSpPr>
          <a:xfrm>
            <a:off x="9305206" y="6226973"/>
            <a:ext cx="2581874" cy="428049"/>
            <a:chOff x="5320171" y="2874153"/>
            <a:chExt cx="2581874" cy="428049"/>
          </a:xfrm>
        </p:grpSpPr>
        <p:pic>
          <p:nvPicPr>
            <p:cNvPr id="62" name="Graphic 61" descr="Checkbox Checked with solid fill">
              <a:extLst>
                <a:ext uri="{FF2B5EF4-FFF2-40B4-BE49-F238E27FC236}">
                  <a16:creationId xmlns:a16="http://schemas.microsoft.com/office/drawing/2014/main" id="{219ED7BF-37F7-5704-E79A-33A0866AB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C50970C-81E6-C869-0BD7-867D7BB7CA16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01A3748-3430-F2DC-6D7C-F688C57300E3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No use on servers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B7CCE3-7366-262E-3DD1-6FB958E0A6D5}"/>
              </a:ext>
            </a:extLst>
          </p:cNvPr>
          <p:cNvGrpSpPr/>
          <p:nvPr/>
        </p:nvGrpSpPr>
        <p:grpSpPr>
          <a:xfrm>
            <a:off x="9296321" y="5609857"/>
            <a:ext cx="2581874" cy="428049"/>
            <a:chOff x="5320171" y="2874153"/>
            <a:chExt cx="2581874" cy="428049"/>
          </a:xfrm>
        </p:grpSpPr>
        <p:pic>
          <p:nvPicPr>
            <p:cNvPr id="67" name="Graphic 66" descr="Badge Cross with solid fill">
              <a:extLst>
                <a:ext uri="{FF2B5EF4-FFF2-40B4-BE49-F238E27FC236}">
                  <a16:creationId xmlns:a16="http://schemas.microsoft.com/office/drawing/2014/main" id="{95FC7807-E520-69C3-442E-278BF2F55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F3487BD-E677-149B-66E7-FF1CF2D8F6F0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33F8C86-C618-59C0-4A1F-7D3DD10DAB9B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Needed for work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42BF820-7354-8238-E6EC-A98CE94507FD}"/>
              </a:ext>
            </a:extLst>
          </p:cNvPr>
          <p:cNvGrpSpPr/>
          <p:nvPr/>
        </p:nvGrpSpPr>
        <p:grpSpPr>
          <a:xfrm>
            <a:off x="6369556" y="4519964"/>
            <a:ext cx="2581874" cy="428049"/>
            <a:chOff x="5320171" y="2874153"/>
            <a:chExt cx="2581874" cy="428049"/>
          </a:xfrm>
        </p:grpSpPr>
        <p:pic>
          <p:nvPicPr>
            <p:cNvPr id="71" name="Graphic 70" descr="Badge Cross with solid fill">
              <a:extLst>
                <a:ext uri="{FF2B5EF4-FFF2-40B4-BE49-F238E27FC236}">
                  <a16:creationId xmlns:a16="http://schemas.microsoft.com/office/drawing/2014/main" id="{2CF3DF66-D505-9642-FFCC-5C39071C4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E0B88B2-98DF-9C8B-6B25-BFEBEBFAB43F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0F40503-0B82-3F4C-88FD-B69F52F39999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Needed for work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2196F19-297F-1212-925E-A5A435F60E3B}"/>
              </a:ext>
            </a:extLst>
          </p:cNvPr>
          <p:cNvGrpSpPr/>
          <p:nvPr/>
        </p:nvGrpSpPr>
        <p:grpSpPr>
          <a:xfrm>
            <a:off x="6369556" y="5004745"/>
            <a:ext cx="2581874" cy="428049"/>
            <a:chOff x="5320171" y="2874153"/>
            <a:chExt cx="2581874" cy="428049"/>
          </a:xfrm>
        </p:grpSpPr>
        <p:pic>
          <p:nvPicPr>
            <p:cNvPr id="75" name="Graphic 74" descr="Badge Cross with solid fill">
              <a:extLst>
                <a:ext uri="{FF2B5EF4-FFF2-40B4-BE49-F238E27FC236}">
                  <a16:creationId xmlns:a16="http://schemas.microsoft.com/office/drawing/2014/main" id="{BE300DB7-673E-1280-0D90-5DD5FCD10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66E7503-4DB5-CF38-8237-10C24276B27A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BF0EC76-8081-F53A-BE10-915658A2F0EE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Needed for work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B3D48B2-BB7F-4E14-2C4C-472E4B1941CD}"/>
              </a:ext>
            </a:extLst>
          </p:cNvPr>
          <p:cNvGrpSpPr/>
          <p:nvPr/>
        </p:nvGrpSpPr>
        <p:grpSpPr>
          <a:xfrm>
            <a:off x="6369556" y="5609857"/>
            <a:ext cx="2581874" cy="428049"/>
            <a:chOff x="5320171" y="2874153"/>
            <a:chExt cx="2581874" cy="428049"/>
          </a:xfrm>
        </p:grpSpPr>
        <p:pic>
          <p:nvPicPr>
            <p:cNvPr id="79" name="Graphic 78" descr="Badge Cross with solid fill">
              <a:extLst>
                <a:ext uri="{FF2B5EF4-FFF2-40B4-BE49-F238E27FC236}">
                  <a16:creationId xmlns:a16="http://schemas.microsoft.com/office/drawing/2014/main" id="{7A3C92A8-4A6B-2D55-3299-31D42C50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901C47D-55DC-BE64-7A3D-5D0925890EF4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3609191-25C0-1CC2-4330-20BBBDB40D97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Needed for work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D65E447-6E04-7B20-05CA-763DE70E93FF}"/>
              </a:ext>
            </a:extLst>
          </p:cNvPr>
          <p:cNvGrpSpPr/>
          <p:nvPr/>
        </p:nvGrpSpPr>
        <p:grpSpPr>
          <a:xfrm>
            <a:off x="6369556" y="6233616"/>
            <a:ext cx="2581874" cy="428049"/>
            <a:chOff x="5320171" y="2874153"/>
            <a:chExt cx="2581874" cy="428049"/>
          </a:xfrm>
        </p:grpSpPr>
        <p:pic>
          <p:nvPicPr>
            <p:cNvPr id="83" name="Graphic 82" descr="Badge Cross with solid fill">
              <a:extLst>
                <a:ext uri="{FF2B5EF4-FFF2-40B4-BE49-F238E27FC236}">
                  <a16:creationId xmlns:a16="http://schemas.microsoft.com/office/drawing/2014/main" id="{69E0C5DF-FB23-0D5F-C3DA-FA36BE8D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5320171" y="2874153"/>
              <a:ext cx="379738" cy="379738"/>
            </a:xfrm>
            <a:prstGeom prst="rect">
              <a:avLst/>
            </a:prstGeom>
          </p:spPr>
        </p:pic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533ACB3-A925-4AA4-7DB7-5FB239AE4DA5}"/>
                </a:ext>
              </a:extLst>
            </p:cNvPr>
            <p:cNvCxnSpPr>
              <a:cxnSpLocks/>
            </p:cNvCxnSpPr>
            <p:nvPr/>
          </p:nvCxnSpPr>
          <p:spPr>
            <a:xfrm>
              <a:off x="5320171" y="3302202"/>
              <a:ext cx="2581874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E4DC7E6-C48B-8E54-EDB0-234E1AEF1EE9}"/>
                </a:ext>
              </a:extLst>
            </p:cNvPr>
            <p:cNvSpPr txBox="1"/>
            <p:nvPr/>
          </p:nvSpPr>
          <p:spPr>
            <a:xfrm>
              <a:off x="5699909" y="2894745"/>
              <a:ext cx="2202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Needed for work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51049A5-5C5C-0B45-A28A-B2CD3C3489DD}"/>
              </a:ext>
            </a:extLst>
          </p:cNvPr>
          <p:cNvSpPr/>
          <p:nvPr/>
        </p:nvSpPr>
        <p:spPr>
          <a:xfrm>
            <a:off x="2325685" y="1578173"/>
            <a:ext cx="9561395" cy="1220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765C50-AA86-F5AB-5912-E59FBBD91E27}"/>
              </a:ext>
            </a:extLst>
          </p:cNvPr>
          <p:cNvSpPr/>
          <p:nvPr/>
        </p:nvSpPr>
        <p:spPr>
          <a:xfrm>
            <a:off x="4542353" y="1686543"/>
            <a:ext cx="694066" cy="63080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5" name="Graphic 14" descr="Contract with solid fill">
            <a:extLst>
              <a:ext uri="{FF2B5EF4-FFF2-40B4-BE49-F238E27FC236}">
                <a16:creationId xmlns:a16="http://schemas.microsoft.com/office/drawing/2014/main" id="{A018D97B-6E80-EFB9-18BB-ABDA5B712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69787" y="1682076"/>
            <a:ext cx="639199" cy="63919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46BC0C-7DCE-AB41-8416-E5CADB73457F}"/>
              </a:ext>
            </a:extLst>
          </p:cNvPr>
          <p:cNvSpPr txBox="1"/>
          <p:nvPr/>
        </p:nvSpPr>
        <p:spPr>
          <a:xfrm>
            <a:off x="4453550" y="2367670"/>
            <a:ext cx="871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Document</a:t>
            </a:r>
          </a:p>
          <a:p>
            <a:pPr algn="ctr"/>
            <a:r>
              <a:rPr lang="en-US" sz="1100" b="1"/>
              <a:t>(CV)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2810CB6-DC55-5645-42B9-AC35006A3D64}"/>
              </a:ext>
            </a:extLst>
          </p:cNvPr>
          <p:cNvSpPr/>
          <p:nvPr/>
        </p:nvSpPr>
        <p:spPr>
          <a:xfrm>
            <a:off x="6305313" y="1686543"/>
            <a:ext cx="694066" cy="63080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86" name="Graphic 85" descr="Anger Symbol with solid fill">
            <a:extLst>
              <a:ext uri="{FF2B5EF4-FFF2-40B4-BE49-F238E27FC236}">
                <a16:creationId xmlns:a16="http://schemas.microsoft.com/office/drawing/2014/main" id="{B496D494-D613-587A-CACF-B2499EA71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332747" y="1678149"/>
            <a:ext cx="639199" cy="6392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BF391D8A-6E0E-8C92-FE3A-A6BFE5D44162}"/>
              </a:ext>
            </a:extLst>
          </p:cNvPr>
          <p:cNvSpPr txBox="1"/>
          <p:nvPr/>
        </p:nvSpPr>
        <p:spPr>
          <a:xfrm>
            <a:off x="6216510" y="2367671"/>
            <a:ext cx="871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Macro VBA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3799F8E6-AAFA-514A-6151-B60A7C17117C}"/>
              </a:ext>
            </a:extLst>
          </p:cNvPr>
          <p:cNvSpPr/>
          <p:nvPr/>
        </p:nvSpPr>
        <p:spPr>
          <a:xfrm>
            <a:off x="8267236" y="1686543"/>
            <a:ext cx="694067" cy="63080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2" name="Graphic 91" descr="Cmd Terminal with solid fill">
            <a:extLst>
              <a:ext uri="{FF2B5EF4-FFF2-40B4-BE49-F238E27FC236}">
                <a16:creationId xmlns:a16="http://schemas.microsoft.com/office/drawing/2014/main" id="{CAFC7F87-C285-CD27-4FE5-53E72F8DEA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294669" y="1678149"/>
            <a:ext cx="639199" cy="639200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2974EE89-DC45-C49D-A725-D927C5AA6DEB}"/>
              </a:ext>
            </a:extLst>
          </p:cNvPr>
          <p:cNvSpPr txBox="1"/>
          <p:nvPr/>
        </p:nvSpPr>
        <p:spPr>
          <a:xfrm>
            <a:off x="8041141" y="2367671"/>
            <a:ext cx="1146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PowerShell</a:t>
            </a:r>
          </a:p>
          <a:p>
            <a:pPr algn="ctr"/>
            <a:r>
              <a:rPr lang="en-US" sz="1100" b="1"/>
              <a:t>Payload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E7525F38-D539-488A-D43A-147DBC6E4422}"/>
              </a:ext>
            </a:extLst>
          </p:cNvPr>
          <p:cNvSpPr/>
          <p:nvPr/>
        </p:nvSpPr>
        <p:spPr>
          <a:xfrm>
            <a:off x="10229159" y="1686543"/>
            <a:ext cx="694068" cy="6308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6" name="Graphic 95" descr="Stop with solid fill">
            <a:extLst>
              <a:ext uri="{FF2B5EF4-FFF2-40B4-BE49-F238E27FC236}">
                <a16:creationId xmlns:a16="http://schemas.microsoft.com/office/drawing/2014/main" id="{1480A8F2-0A8B-EE6B-DCF7-B778BF3AC5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0256593" y="1678149"/>
            <a:ext cx="639200" cy="639200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1BC647D-0F33-682A-A431-A1648B0717DD}"/>
              </a:ext>
            </a:extLst>
          </p:cNvPr>
          <p:cNvSpPr txBox="1"/>
          <p:nvPr/>
        </p:nvSpPr>
        <p:spPr>
          <a:xfrm>
            <a:off x="10140356" y="2367670"/>
            <a:ext cx="871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Breach</a:t>
            </a:r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3864565C-5CD8-35F6-40EE-84A6A972BFE8}"/>
              </a:ext>
            </a:extLst>
          </p:cNvPr>
          <p:cNvSpPr/>
          <p:nvPr/>
        </p:nvSpPr>
        <p:spPr>
          <a:xfrm>
            <a:off x="3835488" y="1864010"/>
            <a:ext cx="344836" cy="16431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9" name="Arrow: Right 98">
            <a:extLst>
              <a:ext uri="{FF2B5EF4-FFF2-40B4-BE49-F238E27FC236}">
                <a16:creationId xmlns:a16="http://schemas.microsoft.com/office/drawing/2014/main" id="{26FC5349-3FB3-669A-5D12-D7CB25384952}"/>
              </a:ext>
            </a:extLst>
          </p:cNvPr>
          <p:cNvSpPr/>
          <p:nvPr/>
        </p:nvSpPr>
        <p:spPr>
          <a:xfrm>
            <a:off x="5587484" y="1864010"/>
            <a:ext cx="344836" cy="16431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0" name="Arrow: Right 99">
            <a:extLst>
              <a:ext uri="{FF2B5EF4-FFF2-40B4-BE49-F238E27FC236}">
                <a16:creationId xmlns:a16="http://schemas.microsoft.com/office/drawing/2014/main" id="{66180046-2B8C-4312-AC49-E1F6B633CA7A}"/>
              </a:ext>
            </a:extLst>
          </p:cNvPr>
          <p:cNvSpPr/>
          <p:nvPr/>
        </p:nvSpPr>
        <p:spPr>
          <a:xfrm>
            <a:off x="7529858" y="1864010"/>
            <a:ext cx="344836" cy="16431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47D07421-DA2A-AFB8-471A-0711F29DD16E}"/>
              </a:ext>
            </a:extLst>
          </p:cNvPr>
          <p:cNvSpPr/>
          <p:nvPr/>
        </p:nvSpPr>
        <p:spPr>
          <a:xfrm>
            <a:off x="9436035" y="1864010"/>
            <a:ext cx="344836" cy="16431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925FE96-750B-BDFC-3C48-9E91B4469CF0}"/>
              </a:ext>
            </a:extLst>
          </p:cNvPr>
          <p:cNvSpPr/>
          <p:nvPr/>
        </p:nvSpPr>
        <p:spPr>
          <a:xfrm>
            <a:off x="198243" y="1589535"/>
            <a:ext cx="2133850" cy="1207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</a:rPr>
              <a:t>Ransomware-Angriff
</a:t>
            </a:r>
            <a:r>
              <a:rPr lang="de-DE" sz="1400" dirty="0">
                <a:solidFill>
                  <a:schemeClr val="tx1"/>
                </a:solidFill>
              </a:rPr>
              <a:t>Ein häufiger Ransomware-Angriff per E-Mail.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80E5605E-B822-27E6-6D15-91D74E23D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720725"/>
            <a:ext cx="11425073" cy="568960"/>
          </a:xfrm>
        </p:spPr>
        <p:txBody>
          <a:bodyPr/>
          <a:lstStyle/>
          <a:p>
            <a:r>
              <a:rPr lang="en-US">
                <a:latin typeface="IBM Plex Sans SemiBold"/>
              </a:rPr>
              <a:t>Reduzierung der Angriffsfläche</a:t>
            </a:r>
            <a:endParaRPr lang="en-US" dirty="0">
              <a:latin typeface="IBM Plex Sans SemiBold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34DD208-1C8E-6DEF-CE3A-99B2EF5F2FFC}"/>
              </a:ext>
            </a:extLst>
          </p:cNvPr>
          <p:cNvSpPr/>
          <p:nvPr/>
        </p:nvSpPr>
        <p:spPr>
          <a:xfrm>
            <a:off x="2718551" y="2797107"/>
            <a:ext cx="6563649" cy="11381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>
                <a:latin typeface="IBM Plex Sans"/>
              </a:rPr>
              <a:t>Die Schlussfolgerung lautet:</a:t>
            </a:r>
            <a:br>
              <a:rPr lang="de-DE">
                <a:latin typeface="IBM Plex Sans"/>
              </a:rPr>
            </a:br>
            <a:r>
              <a:rPr lang="de-DE">
                <a:latin typeface="IBM Plex Sans"/>
              </a:rPr>
              <a:t>ES GIBT KEINE PERFEKTE SICHERHEIT, DIE ALLEN BEDÜRFNISSEN ENTSPRICHT</a:t>
            </a:r>
            <a:endParaRPr lang="en-US" dirty="0">
              <a:solidFill>
                <a:schemeClr val="bg1"/>
              </a:solidFill>
              <a:latin typeface="IBM Plex Sans SemiBold"/>
              <a:cs typeface="Arial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3EF4451-B80D-7687-51FA-5E310A576C31}"/>
              </a:ext>
            </a:extLst>
          </p:cNvPr>
          <p:cNvSpPr/>
          <p:nvPr/>
        </p:nvSpPr>
        <p:spPr>
          <a:xfrm>
            <a:off x="4281215" y="4188773"/>
            <a:ext cx="3668238" cy="11381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Benutzer sind einzigartig. </a:t>
            </a:r>
            <a:br>
              <a:rPr lang="de-DE"/>
            </a:br>
            <a:r>
              <a:rPr lang="de-DE"/>
              <a:t>Ihre Sicherheit sollte es auch sein.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FAAABA43-EFC6-8492-E299-2DC336BC39A4}"/>
              </a:ext>
            </a:extLst>
          </p:cNvPr>
          <p:cNvSpPr>
            <a:spLocks/>
          </p:cNvSpPr>
          <p:nvPr/>
        </p:nvSpPr>
        <p:spPr>
          <a:xfrm>
            <a:off x="2806489" y="1684471"/>
            <a:ext cx="694068" cy="63080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/>
          </a:p>
        </p:txBody>
      </p:sp>
      <p:pic>
        <p:nvPicPr>
          <p:cNvPr id="111" name="Graphic 138" descr="Envelope with solid fill">
            <a:extLst>
              <a:ext uri="{FF2B5EF4-FFF2-40B4-BE49-F238E27FC236}">
                <a16:creationId xmlns:a16="http://schemas.microsoft.com/office/drawing/2014/main" id="{9EC87B97-BEC8-8345-0E54-72D6EC8EC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833923" y="1676077"/>
            <a:ext cx="639200" cy="639199"/>
          </a:xfrm>
          <a:prstGeom prst="rect">
            <a:avLst/>
          </a:prstGeom>
        </p:spPr>
      </p:pic>
      <p:sp>
        <p:nvSpPr>
          <p:cNvPr id="112" name="TextBox 139">
            <a:extLst>
              <a:ext uri="{FF2B5EF4-FFF2-40B4-BE49-F238E27FC236}">
                <a16:creationId xmlns:a16="http://schemas.microsoft.com/office/drawing/2014/main" id="{22DA8651-B924-6924-61AD-15CE5C027623}"/>
              </a:ext>
            </a:extLst>
          </p:cNvPr>
          <p:cNvSpPr txBox="1">
            <a:spLocks/>
          </p:cNvSpPr>
          <p:nvPr/>
        </p:nvSpPr>
        <p:spPr>
          <a:xfrm>
            <a:off x="2717686" y="2365598"/>
            <a:ext cx="871674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4174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BDD8E4-F80C-E3C9-2055-550BC7076F1F}"/>
              </a:ext>
            </a:extLst>
          </p:cNvPr>
          <p:cNvSpPr txBox="1">
            <a:spLocks/>
          </p:cNvSpPr>
          <p:nvPr/>
        </p:nvSpPr>
        <p:spPr>
          <a:xfrm>
            <a:off x="445576" y="3884021"/>
            <a:ext cx="4123444" cy="1566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8000" b="1">
                <a:solidFill>
                  <a:schemeClr val="bg1"/>
                </a:solidFill>
                <a:latin typeface="IBM Plex Sans"/>
                <a:ea typeface="+mn-lt"/>
                <a:cs typeface="+mn-lt"/>
              </a:rPr>
              <a:t>PHASR</a:t>
            </a:r>
            <a:endParaRPr lang="en-GB" sz="4000" b="1">
              <a:solidFill>
                <a:schemeClr val="bg1"/>
              </a:solidFill>
              <a:latin typeface="IBM Plex Sans"/>
              <a:ea typeface="+mn-lt"/>
              <a:cs typeface="+mn-lt"/>
            </a:endParaRPr>
          </a:p>
        </p:txBody>
      </p:sp>
      <p:pic>
        <p:nvPicPr>
          <p:cNvPr id="4" name="Picture 3" descr="A black and white logo">
            <a:extLst>
              <a:ext uri="{FF2B5EF4-FFF2-40B4-BE49-F238E27FC236}">
                <a16:creationId xmlns:a16="http://schemas.microsoft.com/office/drawing/2014/main" id="{E5FF5EDC-9EE9-DB03-618B-B796D709F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24" y="262782"/>
            <a:ext cx="2600415" cy="61369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D691246-15DF-F2AB-8CAB-BFE65C9D8D26}"/>
              </a:ext>
            </a:extLst>
          </p:cNvPr>
          <p:cNvSpPr txBox="1">
            <a:spLocks/>
          </p:cNvSpPr>
          <p:nvPr/>
        </p:nvSpPr>
        <p:spPr>
          <a:xfrm>
            <a:off x="445576" y="2464226"/>
            <a:ext cx="3713137" cy="1924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000" b="1">
                <a:solidFill>
                  <a:schemeClr val="bg1"/>
                </a:solidFill>
                <a:latin typeface="IBM Plex Sans"/>
                <a:ea typeface="+mn-lt"/>
                <a:cs typeface="+mn-lt"/>
              </a:rPr>
              <a:t>Introducing </a:t>
            </a:r>
            <a:r>
              <a:rPr lang="en-GB" sz="4000" b="1" err="1">
                <a:solidFill>
                  <a:schemeClr val="bg1"/>
                </a:solidFill>
                <a:latin typeface="IBM Plex Sans"/>
                <a:ea typeface="+mn-lt"/>
                <a:cs typeface="+mn-lt"/>
              </a:rPr>
              <a:t>GravityZone</a:t>
            </a:r>
            <a:r>
              <a:rPr lang="en-GB" sz="4000" b="1">
                <a:solidFill>
                  <a:schemeClr val="bg1"/>
                </a:solidFill>
                <a:latin typeface="IBM Plex Sans"/>
                <a:ea typeface="+mn-lt"/>
                <a:cs typeface="+mn-lt"/>
              </a:rPr>
              <a:t> </a:t>
            </a:r>
            <a:endParaRPr lang="en-GB" sz="9600" b="1">
              <a:solidFill>
                <a:schemeClr val="bg1"/>
              </a:solidFill>
              <a:latin typeface="IBM Plex San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73577-B10C-7AC0-C763-85754CF79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Wie PHASR sich von der Konkurrenz abhebt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FDE7369-CAA5-FD50-8CF8-551B75FBE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6285105"/>
              </p:ext>
            </p:extLst>
          </p:nvPr>
        </p:nvGraphicFramePr>
        <p:xfrm>
          <a:off x="527049" y="2028825"/>
          <a:ext cx="11298074" cy="403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8933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12BC-D347-C414-DD32-D7A4BD6DD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3E34B04-7A2E-85B9-A75D-E290F5A4C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>
                <a:latin typeface="IBM Plex Sans SemiBold"/>
              </a:rPr>
              <a:t>Jeder Ihrer Benutzer ist einzigartig. Ihre Sicherheit sollte es auch sein.</a:t>
            </a:r>
            <a:endParaRPr lang="en-US" sz="3200">
              <a:latin typeface="IBM Plex Sans SemiBold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DC4B592-58C9-C4AB-944D-C740AF7DC78B}"/>
              </a:ext>
            </a:extLst>
          </p:cNvPr>
          <p:cNvSpPr/>
          <p:nvPr/>
        </p:nvSpPr>
        <p:spPr>
          <a:xfrm>
            <a:off x="1365806" y="5125803"/>
            <a:ext cx="6608015" cy="10705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PHASR verwendet für jeden Benutzer eine andere Erkennung, eine Erkennung, die dynamisch geändert wird und für diesen Benutzer (nicht für jeden) am besten geeignet ist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Rectangle: Rounded Corners 36">
            <a:extLst>
              <a:ext uri="{FF2B5EF4-FFF2-40B4-BE49-F238E27FC236}">
                <a16:creationId xmlns:a16="http://schemas.microsoft.com/office/drawing/2014/main" id="{D0C60049-B633-201C-8EF8-72344F18EB94}"/>
              </a:ext>
            </a:extLst>
          </p:cNvPr>
          <p:cNvSpPr/>
          <p:nvPr/>
        </p:nvSpPr>
        <p:spPr>
          <a:xfrm>
            <a:off x="8862337" y="5125803"/>
            <a:ext cx="1553256" cy="1011472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andere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D129934-F7E3-8617-07A2-0022A441A986}"/>
              </a:ext>
            </a:extLst>
          </p:cNvPr>
          <p:cNvGrpSpPr/>
          <p:nvPr/>
        </p:nvGrpSpPr>
        <p:grpSpPr>
          <a:xfrm>
            <a:off x="1311563" y="1858063"/>
            <a:ext cx="9316852" cy="3423361"/>
            <a:chOff x="517819" y="1337261"/>
            <a:chExt cx="10801739" cy="39689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DD4E02E-0FD3-D24B-FEF7-5F8ED0F02C2E}"/>
                </a:ext>
              </a:extLst>
            </p:cNvPr>
            <p:cNvGrpSpPr/>
            <p:nvPr/>
          </p:nvGrpSpPr>
          <p:grpSpPr>
            <a:xfrm>
              <a:off x="2565370" y="2465397"/>
              <a:ext cx="1800809" cy="1844815"/>
              <a:chOff x="2542073" y="2873091"/>
              <a:chExt cx="1800809" cy="1844815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166C9972-56A3-E186-C9F0-AD93559D4870}"/>
                  </a:ext>
                </a:extLst>
              </p:cNvPr>
              <p:cNvGrpSpPr/>
              <p:nvPr/>
            </p:nvGrpSpPr>
            <p:grpSpPr>
              <a:xfrm>
                <a:off x="2691363" y="2989657"/>
                <a:ext cx="1486678" cy="1583690"/>
                <a:chOff x="699796" y="2467881"/>
                <a:chExt cx="1486678" cy="1583690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8F31CD74-0DD4-B4B6-7385-9ECCC64DF557}"/>
                    </a:ext>
                  </a:extLst>
                </p:cNvPr>
                <p:cNvSpPr/>
                <p:nvPr/>
              </p:nvSpPr>
              <p:spPr>
                <a:xfrm>
                  <a:off x="699796" y="246788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A36FA46F-895D-C013-65E4-12A201669129}"/>
                    </a:ext>
                  </a:extLst>
                </p:cNvPr>
                <p:cNvSpPr/>
                <p:nvPr/>
              </p:nvSpPr>
              <p:spPr>
                <a:xfrm>
                  <a:off x="1095829" y="246788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8F7E6632-E668-475C-29DD-F8EF87916F15}"/>
                    </a:ext>
                  </a:extLst>
                </p:cNvPr>
                <p:cNvSpPr/>
                <p:nvPr/>
              </p:nvSpPr>
              <p:spPr>
                <a:xfrm>
                  <a:off x="1491862" y="246788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FABAE634-0456-0D0A-D766-8657DC5F265E}"/>
                    </a:ext>
                  </a:extLst>
                </p:cNvPr>
                <p:cNvSpPr/>
                <p:nvPr/>
              </p:nvSpPr>
              <p:spPr>
                <a:xfrm>
                  <a:off x="1887894" y="246788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B58CAB2-231F-762B-DC2C-E59EAEA29B25}"/>
                    </a:ext>
                  </a:extLst>
                </p:cNvPr>
                <p:cNvSpPr/>
                <p:nvPr/>
              </p:nvSpPr>
              <p:spPr>
                <a:xfrm>
                  <a:off x="699796" y="289625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B6F7368-AAF9-EFBD-2EC0-55577799BBF5}"/>
                    </a:ext>
                  </a:extLst>
                </p:cNvPr>
                <p:cNvSpPr/>
                <p:nvPr/>
              </p:nvSpPr>
              <p:spPr>
                <a:xfrm>
                  <a:off x="1095829" y="289625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4B9F190A-37A6-1E97-A709-7D92FA85C002}"/>
                    </a:ext>
                  </a:extLst>
                </p:cNvPr>
                <p:cNvSpPr/>
                <p:nvPr/>
              </p:nvSpPr>
              <p:spPr>
                <a:xfrm>
                  <a:off x="1491862" y="289625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F8B3024A-C4BA-E15D-1F57-BF02B13D1EF2}"/>
                    </a:ext>
                  </a:extLst>
                </p:cNvPr>
                <p:cNvSpPr/>
                <p:nvPr/>
              </p:nvSpPr>
              <p:spPr>
                <a:xfrm>
                  <a:off x="1887894" y="289625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731B249C-E41E-098C-8A3E-C32C78D1204C}"/>
                    </a:ext>
                  </a:extLst>
                </p:cNvPr>
                <p:cNvSpPr/>
                <p:nvPr/>
              </p:nvSpPr>
              <p:spPr>
                <a:xfrm>
                  <a:off x="699796" y="332462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5AA8F3CD-3A73-737E-C54C-E98F4DF138D3}"/>
                    </a:ext>
                  </a:extLst>
                </p:cNvPr>
                <p:cNvSpPr/>
                <p:nvPr/>
              </p:nvSpPr>
              <p:spPr>
                <a:xfrm>
                  <a:off x="1095829" y="332462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491984B2-DDF1-7D0D-CC12-0D77CC2BF4A8}"/>
                    </a:ext>
                  </a:extLst>
                </p:cNvPr>
                <p:cNvSpPr/>
                <p:nvPr/>
              </p:nvSpPr>
              <p:spPr>
                <a:xfrm>
                  <a:off x="1491862" y="332462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DC35A5DC-146E-2F2F-AFF7-46A1A46C3C42}"/>
                    </a:ext>
                  </a:extLst>
                </p:cNvPr>
                <p:cNvSpPr/>
                <p:nvPr/>
              </p:nvSpPr>
              <p:spPr>
                <a:xfrm>
                  <a:off x="1887894" y="332462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0F9A9208-7DA0-A541-23D7-5E8A7B57BF90}"/>
                    </a:ext>
                  </a:extLst>
                </p:cNvPr>
                <p:cNvSpPr/>
                <p:nvPr/>
              </p:nvSpPr>
              <p:spPr>
                <a:xfrm>
                  <a:off x="699796" y="375299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4C9EBBC0-625C-4BC6-98A0-22F129340E1B}"/>
                    </a:ext>
                  </a:extLst>
                </p:cNvPr>
                <p:cNvSpPr/>
                <p:nvPr/>
              </p:nvSpPr>
              <p:spPr>
                <a:xfrm>
                  <a:off x="1095829" y="375299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5E2264BA-30CD-8291-FA57-09280622E822}"/>
                    </a:ext>
                  </a:extLst>
                </p:cNvPr>
                <p:cNvSpPr/>
                <p:nvPr/>
              </p:nvSpPr>
              <p:spPr>
                <a:xfrm>
                  <a:off x="1491862" y="375299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4137ABC2-FDAE-027F-89F8-B5801B339B02}"/>
                    </a:ext>
                  </a:extLst>
                </p:cNvPr>
                <p:cNvSpPr/>
                <p:nvPr/>
              </p:nvSpPr>
              <p:spPr>
                <a:xfrm>
                  <a:off x="1887894" y="375299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B4E78DC-D3D3-DFA7-ABA5-30FE090767EF}"/>
                  </a:ext>
                </a:extLst>
              </p:cNvPr>
              <p:cNvSpPr/>
              <p:nvPr/>
            </p:nvSpPr>
            <p:spPr>
              <a:xfrm>
                <a:off x="2542073" y="2873091"/>
                <a:ext cx="1800809" cy="1844815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29A7583-88CB-497F-B136-5A23914390B9}"/>
                </a:ext>
              </a:extLst>
            </p:cNvPr>
            <p:cNvGrpSpPr/>
            <p:nvPr/>
          </p:nvGrpSpPr>
          <p:grpSpPr>
            <a:xfrm>
              <a:off x="4612921" y="2465397"/>
              <a:ext cx="1800809" cy="1844815"/>
              <a:chOff x="4589624" y="2873091"/>
              <a:chExt cx="1800809" cy="1844815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482C94ED-B3D2-7C1C-EB29-33A4C4622388}"/>
                  </a:ext>
                </a:extLst>
              </p:cNvPr>
              <p:cNvGrpSpPr/>
              <p:nvPr/>
            </p:nvGrpSpPr>
            <p:grpSpPr>
              <a:xfrm>
                <a:off x="4738914" y="2989657"/>
                <a:ext cx="1486678" cy="1583690"/>
                <a:chOff x="699796" y="2467881"/>
                <a:chExt cx="1486678" cy="1583690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ED8041E5-7FCA-143E-3D97-90BE4BF0C68C}"/>
                    </a:ext>
                  </a:extLst>
                </p:cNvPr>
                <p:cNvSpPr/>
                <p:nvPr/>
              </p:nvSpPr>
              <p:spPr>
                <a:xfrm>
                  <a:off x="699796" y="246788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1CDE6702-D6C8-45D5-416E-F5C45DAED550}"/>
                    </a:ext>
                  </a:extLst>
                </p:cNvPr>
                <p:cNvSpPr/>
                <p:nvPr/>
              </p:nvSpPr>
              <p:spPr>
                <a:xfrm>
                  <a:off x="1095829" y="246788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929DB4E4-0F2B-CFE0-1DE1-7CAD98A4C2AB}"/>
                    </a:ext>
                  </a:extLst>
                </p:cNvPr>
                <p:cNvSpPr/>
                <p:nvPr/>
              </p:nvSpPr>
              <p:spPr>
                <a:xfrm>
                  <a:off x="1491862" y="246788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8DFB9D36-79F6-D003-D188-7FB6653F7516}"/>
                    </a:ext>
                  </a:extLst>
                </p:cNvPr>
                <p:cNvSpPr/>
                <p:nvPr/>
              </p:nvSpPr>
              <p:spPr>
                <a:xfrm>
                  <a:off x="1887894" y="246788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6B1E553D-3F3C-0AF3-2134-A3762CF35FBF}"/>
                    </a:ext>
                  </a:extLst>
                </p:cNvPr>
                <p:cNvSpPr/>
                <p:nvPr/>
              </p:nvSpPr>
              <p:spPr>
                <a:xfrm>
                  <a:off x="699796" y="289625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9060584E-9973-D148-0EAF-B261E00FAF1F}"/>
                    </a:ext>
                  </a:extLst>
                </p:cNvPr>
                <p:cNvSpPr/>
                <p:nvPr/>
              </p:nvSpPr>
              <p:spPr>
                <a:xfrm>
                  <a:off x="1095829" y="289625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E362715B-32B5-3233-3AA2-0DE87D2AD92E}"/>
                    </a:ext>
                  </a:extLst>
                </p:cNvPr>
                <p:cNvSpPr/>
                <p:nvPr/>
              </p:nvSpPr>
              <p:spPr>
                <a:xfrm>
                  <a:off x="1491862" y="289625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2D304BEF-1F9E-C1DC-B4FF-E3D03F832E28}"/>
                    </a:ext>
                  </a:extLst>
                </p:cNvPr>
                <p:cNvSpPr/>
                <p:nvPr/>
              </p:nvSpPr>
              <p:spPr>
                <a:xfrm>
                  <a:off x="1887894" y="289625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7336709D-58E7-CFE2-D689-53628D11F0B4}"/>
                    </a:ext>
                  </a:extLst>
                </p:cNvPr>
                <p:cNvSpPr/>
                <p:nvPr/>
              </p:nvSpPr>
              <p:spPr>
                <a:xfrm>
                  <a:off x="699796" y="332462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F1191FD3-5BDC-5403-F3E2-FE48AD0705D3}"/>
                    </a:ext>
                  </a:extLst>
                </p:cNvPr>
                <p:cNvSpPr/>
                <p:nvPr/>
              </p:nvSpPr>
              <p:spPr>
                <a:xfrm>
                  <a:off x="1095829" y="332462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9BBEAED2-9FBB-7E86-6AA7-4AE25221A5CF}"/>
                    </a:ext>
                  </a:extLst>
                </p:cNvPr>
                <p:cNvSpPr/>
                <p:nvPr/>
              </p:nvSpPr>
              <p:spPr>
                <a:xfrm>
                  <a:off x="1491862" y="332462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F8818B06-B90F-C8D7-4979-D8AD5E4284B8}"/>
                    </a:ext>
                  </a:extLst>
                </p:cNvPr>
                <p:cNvSpPr/>
                <p:nvPr/>
              </p:nvSpPr>
              <p:spPr>
                <a:xfrm>
                  <a:off x="1887894" y="332462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58A88844-9F64-481D-2E85-6F48F29F982A}"/>
                    </a:ext>
                  </a:extLst>
                </p:cNvPr>
                <p:cNvSpPr/>
                <p:nvPr/>
              </p:nvSpPr>
              <p:spPr>
                <a:xfrm>
                  <a:off x="699796" y="375299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A7FFAE89-526D-D51B-7ACB-82C225105DA0}"/>
                    </a:ext>
                  </a:extLst>
                </p:cNvPr>
                <p:cNvSpPr/>
                <p:nvPr/>
              </p:nvSpPr>
              <p:spPr>
                <a:xfrm>
                  <a:off x="1095829" y="375299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99025830-8B76-29D8-CFB7-79FCD2B99860}"/>
                    </a:ext>
                  </a:extLst>
                </p:cNvPr>
                <p:cNvSpPr/>
                <p:nvPr/>
              </p:nvSpPr>
              <p:spPr>
                <a:xfrm>
                  <a:off x="1491862" y="375299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4008FF67-FE48-58AF-D014-E0E731D84BF5}"/>
                    </a:ext>
                  </a:extLst>
                </p:cNvPr>
                <p:cNvSpPr/>
                <p:nvPr/>
              </p:nvSpPr>
              <p:spPr>
                <a:xfrm>
                  <a:off x="1887894" y="375299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565D256-C32F-C1B6-D856-4F00E11460EB}"/>
                  </a:ext>
                </a:extLst>
              </p:cNvPr>
              <p:cNvSpPr/>
              <p:nvPr/>
            </p:nvSpPr>
            <p:spPr>
              <a:xfrm>
                <a:off x="4589624" y="2873091"/>
                <a:ext cx="1800809" cy="1844815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95E4B65-B655-595F-0FF3-B5F67073F140}"/>
                </a:ext>
              </a:extLst>
            </p:cNvPr>
            <p:cNvGrpSpPr/>
            <p:nvPr/>
          </p:nvGrpSpPr>
          <p:grpSpPr>
            <a:xfrm>
              <a:off x="6660472" y="2465397"/>
              <a:ext cx="1800809" cy="1844815"/>
              <a:chOff x="6637175" y="2873091"/>
              <a:chExt cx="1800809" cy="1844815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5D9A7824-BF1D-DCE8-3594-DB1F53CA8CEB}"/>
                  </a:ext>
                </a:extLst>
              </p:cNvPr>
              <p:cNvGrpSpPr/>
              <p:nvPr/>
            </p:nvGrpSpPr>
            <p:grpSpPr>
              <a:xfrm>
                <a:off x="6786465" y="2989657"/>
                <a:ext cx="1486678" cy="1583690"/>
                <a:chOff x="699796" y="2467881"/>
                <a:chExt cx="1486678" cy="1583690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2C9BA18E-AFBE-E773-A26A-9513EF32012C}"/>
                    </a:ext>
                  </a:extLst>
                </p:cNvPr>
                <p:cNvSpPr/>
                <p:nvPr/>
              </p:nvSpPr>
              <p:spPr>
                <a:xfrm>
                  <a:off x="699796" y="246788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4864A7EE-E0A8-53FF-0D6C-5C3EC8161524}"/>
                    </a:ext>
                  </a:extLst>
                </p:cNvPr>
                <p:cNvSpPr/>
                <p:nvPr/>
              </p:nvSpPr>
              <p:spPr>
                <a:xfrm>
                  <a:off x="1095829" y="246788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A8D760B5-08B2-B004-590E-73F3E71FFD75}"/>
                    </a:ext>
                  </a:extLst>
                </p:cNvPr>
                <p:cNvSpPr/>
                <p:nvPr/>
              </p:nvSpPr>
              <p:spPr>
                <a:xfrm>
                  <a:off x="1491862" y="246788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46440DDB-C413-B997-B2E4-5841D8F2B97C}"/>
                    </a:ext>
                  </a:extLst>
                </p:cNvPr>
                <p:cNvSpPr/>
                <p:nvPr/>
              </p:nvSpPr>
              <p:spPr>
                <a:xfrm>
                  <a:off x="1887894" y="246788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3941C3D-4E59-18F8-A8E6-ECB548C8CB20}"/>
                    </a:ext>
                  </a:extLst>
                </p:cNvPr>
                <p:cNvSpPr/>
                <p:nvPr/>
              </p:nvSpPr>
              <p:spPr>
                <a:xfrm>
                  <a:off x="699796" y="289625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232A58A8-7568-D9DA-9570-2E3494D89757}"/>
                    </a:ext>
                  </a:extLst>
                </p:cNvPr>
                <p:cNvSpPr/>
                <p:nvPr/>
              </p:nvSpPr>
              <p:spPr>
                <a:xfrm>
                  <a:off x="1095829" y="289625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C4FEBBEB-7B02-94BE-BD84-F080E3C2AE43}"/>
                    </a:ext>
                  </a:extLst>
                </p:cNvPr>
                <p:cNvSpPr/>
                <p:nvPr/>
              </p:nvSpPr>
              <p:spPr>
                <a:xfrm>
                  <a:off x="1491862" y="289625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A9CD8155-F6DD-96F0-7B41-0FE97DE0FCE0}"/>
                    </a:ext>
                  </a:extLst>
                </p:cNvPr>
                <p:cNvSpPr/>
                <p:nvPr/>
              </p:nvSpPr>
              <p:spPr>
                <a:xfrm>
                  <a:off x="1887894" y="289625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A9B1A53A-1A48-F2DF-928B-B1D5A8320EFD}"/>
                    </a:ext>
                  </a:extLst>
                </p:cNvPr>
                <p:cNvSpPr/>
                <p:nvPr/>
              </p:nvSpPr>
              <p:spPr>
                <a:xfrm>
                  <a:off x="699796" y="332462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D5825EFF-8EB6-13D0-68A3-D42B0E66DD56}"/>
                    </a:ext>
                  </a:extLst>
                </p:cNvPr>
                <p:cNvSpPr/>
                <p:nvPr/>
              </p:nvSpPr>
              <p:spPr>
                <a:xfrm>
                  <a:off x="1095829" y="332462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70147FEB-E07B-6E6C-C2AC-BF223539CCCA}"/>
                    </a:ext>
                  </a:extLst>
                </p:cNvPr>
                <p:cNvSpPr/>
                <p:nvPr/>
              </p:nvSpPr>
              <p:spPr>
                <a:xfrm>
                  <a:off x="1491862" y="332462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D6A018C6-D4FD-DACA-3963-4FD46C78416D}"/>
                    </a:ext>
                  </a:extLst>
                </p:cNvPr>
                <p:cNvSpPr/>
                <p:nvPr/>
              </p:nvSpPr>
              <p:spPr>
                <a:xfrm>
                  <a:off x="1887894" y="332462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593BA5AD-5294-DBA8-292E-38194DD863F4}"/>
                    </a:ext>
                  </a:extLst>
                </p:cNvPr>
                <p:cNvSpPr/>
                <p:nvPr/>
              </p:nvSpPr>
              <p:spPr>
                <a:xfrm>
                  <a:off x="699796" y="375299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07DEC3FA-1DD9-E425-413D-3417153233ED}"/>
                    </a:ext>
                  </a:extLst>
                </p:cNvPr>
                <p:cNvSpPr/>
                <p:nvPr/>
              </p:nvSpPr>
              <p:spPr>
                <a:xfrm>
                  <a:off x="1095829" y="375299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3129A2FF-73B5-0340-A37F-B893F3DA3C46}"/>
                    </a:ext>
                  </a:extLst>
                </p:cNvPr>
                <p:cNvSpPr/>
                <p:nvPr/>
              </p:nvSpPr>
              <p:spPr>
                <a:xfrm>
                  <a:off x="1491862" y="3752991"/>
                  <a:ext cx="298580" cy="298580"/>
                </a:xfrm>
                <a:prstGeom prst="ellipse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FD5486A3-BF26-8EFF-BAB8-7A0701DA31A4}"/>
                    </a:ext>
                  </a:extLst>
                </p:cNvPr>
                <p:cNvSpPr/>
                <p:nvPr/>
              </p:nvSpPr>
              <p:spPr>
                <a:xfrm>
                  <a:off x="1887894" y="3752991"/>
                  <a:ext cx="298580" cy="29858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B2B64F0-C3F7-E57E-D5A9-41E90FABF0B5}"/>
                  </a:ext>
                </a:extLst>
              </p:cNvPr>
              <p:cNvSpPr/>
              <p:nvPr/>
            </p:nvSpPr>
            <p:spPr>
              <a:xfrm>
                <a:off x="6637175" y="2873091"/>
                <a:ext cx="1800809" cy="1844815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5939494-0D47-6369-0324-7E246DED4CF7}"/>
                </a:ext>
              </a:extLst>
            </p:cNvPr>
            <p:cNvCxnSpPr>
              <a:cxnSpLocks/>
            </p:cNvCxnSpPr>
            <p:nvPr/>
          </p:nvCxnSpPr>
          <p:spPr>
            <a:xfrm>
              <a:off x="8831395" y="2207396"/>
              <a:ext cx="0" cy="271405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CFE1F0F1-4164-40FB-7096-F4DEA5D4851C}"/>
                </a:ext>
              </a:extLst>
            </p:cNvPr>
            <p:cNvSpPr/>
            <p:nvPr/>
          </p:nvSpPr>
          <p:spPr>
            <a:xfrm rot="5400000">
              <a:off x="4094724" y="939672"/>
              <a:ext cx="789650" cy="7943460"/>
            </a:xfrm>
            <a:prstGeom prst="rightBrace">
              <a:avLst>
                <a:gd name="adj1" fmla="val 0"/>
                <a:gd name="adj2" fmla="val 50000"/>
              </a:avLst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B4B5E36-35F3-9160-1774-5AD443023EA7}"/>
                </a:ext>
              </a:extLst>
            </p:cNvPr>
            <p:cNvGrpSpPr/>
            <p:nvPr/>
          </p:nvGrpSpPr>
          <p:grpSpPr>
            <a:xfrm>
              <a:off x="517819" y="1922550"/>
              <a:ext cx="10801739" cy="2756994"/>
              <a:chOff x="517819" y="1922550"/>
              <a:chExt cx="10801739" cy="275699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DF93E1-4FF3-E9FC-183B-128AF3C1C0FE}"/>
                  </a:ext>
                </a:extLst>
              </p:cNvPr>
              <p:cNvSpPr txBox="1"/>
              <p:nvPr/>
            </p:nvSpPr>
            <p:spPr>
              <a:xfrm>
                <a:off x="943917" y="4310212"/>
                <a:ext cx="9112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/>
                  <a:t>User</a:t>
                </a:r>
                <a:r>
                  <a:rPr lang="en-US" b="1" baseline="-25000"/>
                  <a:t>1</a:t>
                </a:r>
                <a:endParaRPr lang="en-US" b="1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BF13291-78E5-5E42-E665-F59ECACC7200}"/>
                  </a:ext>
                </a:extLst>
              </p:cNvPr>
              <p:cNvGrpSpPr/>
              <p:nvPr/>
            </p:nvGrpSpPr>
            <p:grpSpPr>
              <a:xfrm>
                <a:off x="517819" y="2465397"/>
                <a:ext cx="1800809" cy="1844815"/>
                <a:chOff x="494522" y="2873091"/>
                <a:chExt cx="1800809" cy="1844815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601FDF88-511C-EB63-2238-AA3BCEA92011}"/>
                    </a:ext>
                  </a:extLst>
                </p:cNvPr>
                <p:cNvGrpSpPr/>
                <p:nvPr/>
              </p:nvGrpSpPr>
              <p:grpSpPr>
                <a:xfrm>
                  <a:off x="643812" y="2989657"/>
                  <a:ext cx="1486678" cy="1583690"/>
                  <a:chOff x="699796" y="2467881"/>
                  <a:chExt cx="1486678" cy="1583690"/>
                </a:xfrm>
              </p:grpSpPr>
              <p:sp>
                <p:nvSpPr>
                  <p:cNvPr id="2" name="Oval 1">
                    <a:extLst>
                      <a:ext uri="{FF2B5EF4-FFF2-40B4-BE49-F238E27FC236}">
                        <a16:creationId xmlns:a16="http://schemas.microsoft.com/office/drawing/2014/main" id="{25831057-F63D-17ED-0A77-AAFD64E37022}"/>
                      </a:ext>
                    </a:extLst>
                  </p:cNvPr>
                  <p:cNvSpPr/>
                  <p:nvPr/>
                </p:nvSpPr>
                <p:spPr>
                  <a:xfrm>
                    <a:off x="699796" y="246788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" name="Oval 2">
                    <a:extLst>
                      <a:ext uri="{FF2B5EF4-FFF2-40B4-BE49-F238E27FC236}">
                        <a16:creationId xmlns:a16="http://schemas.microsoft.com/office/drawing/2014/main" id="{635AFBF0-5919-378C-3564-6357A735D14D}"/>
                      </a:ext>
                    </a:extLst>
                  </p:cNvPr>
                  <p:cNvSpPr/>
                  <p:nvPr/>
                </p:nvSpPr>
                <p:spPr>
                  <a:xfrm>
                    <a:off x="1095829" y="246788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3496B39B-4A17-A3D8-F1A5-68583AEA95CE}"/>
                      </a:ext>
                    </a:extLst>
                  </p:cNvPr>
                  <p:cNvSpPr/>
                  <p:nvPr/>
                </p:nvSpPr>
                <p:spPr>
                  <a:xfrm>
                    <a:off x="1491862" y="246788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7AB9FBED-8E40-E942-2A66-1DF85508CDB3}"/>
                      </a:ext>
                    </a:extLst>
                  </p:cNvPr>
                  <p:cNvSpPr/>
                  <p:nvPr/>
                </p:nvSpPr>
                <p:spPr>
                  <a:xfrm>
                    <a:off x="1887894" y="246788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8A6BE978-B357-D144-9040-2AB9F32D76C5}"/>
                      </a:ext>
                    </a:extLst>
                  </p:cNvPr>
                  <p:cNvSpPr/>
                  <p:nvPr/>
                </p:nvSpPr>
                <p:spPr>
                  <a:xfrm>
                    <a:off x="699796" y="289625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40A44F04-4EEF-E1F3-157D-E99ACC307F4A}"/>
                      </a:ext>
                    </a:extLst>
                  </p:cNvPr>
                  <p:cNvSpPr/>
                  <p:nvPr/>
                </p:nvSpPr>
                <p:spPr>
                  <a:xfrm>
                    <a:off x="1095829" y="289625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F10712FF-41FD-E0C8-4DC3-141DB92D7658}"/>
                      </a:ext>
                    </a:extLst>
                  </p:cNvPr>
                  <p:cNvSpPr/>
                  <p:nvPr/>
                </p:nvSpPr>
                <p:spPr>
                  <a:xfrm>
                    <a:off x="1491862" y="2896251"/>
                    <a:ext cx="298580" cy="298580"/>
                  </a:xfrm>
                  <a:prstGeom prst="ellipse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6AD87CCF-E316-4DF8-CAEE-3CA021CF8F0F}"/>
                      </a:ext>
                    </a:extLst>
                  </p:cNvPr>
                  <p:cNvSpPr/>
                  <p:nvPr/>
                </p:nvSpPr>
                <p:spPr>
                  <a:xfrm>
                    <a:off x="1887894" y="289625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6944E877-2324-94C9-6C00-D911F6950178}"/>
                      </a:ext>
                    </a:extLst>
                  </p:cNvPr>
                  <p:cNvSpPr/>
                  <p:nvPr/>
                </p:nvSpPr>
                <p:spPr>
                  <a:xfrm>
                    <a:off x="699796" y="3324621"/>
                    <a:ext cx="298580" cy="29858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E8F57ED0-1381-1D8A-8969-AE9DAD2ACB16}"/>
                      </a:ext>
                    </a:extLst>
                  </p:cNvPr>
                  <p:cNvSpPr/>
                  <p:nvPr/>
                </p:nvSpPr>
                <p:spPr>
                  <a:xfrm>
                    <a:off x="1095829" y="3324621"/>
                    <a:ext cx="298580" cy="29858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8D8450B2-727E-565E-A387-797B596757B1}"/>
                      </a:ext>
                    </a:extLst>
                  </p:cNvPr>
                  <p:cNvSpPr/>
                  <p:nvPr/>
                </p:nvSpPr>
                <p:spPr>
                  <a:xfrm>
                    <a:off x="1491862" y="3324621"/>
                    <a:ext cx="298580" cy="29858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8088B4C7-438C-66B3-680D-28077FD62C95}"/>
                      </a:ext>
                    </a:extLst>
                  </p:cNvPr>
                  <p:cNvSpPr/>
                  <p:nvPr/>
                </p:nvSpPr>
                <p:spPr>
                  <a:xfrm>
                    <a:off x="1887894" y="332462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3E142F9-0109-65FB-F4A9-F8BA16F062E8}"/>
                      </a:ext>
                    </a:extLst>
                  </p:cNvPr>
                  <p:cNvSpPr/>
                  <p:nvPr/>
                </p:nvSpPr>
                <p:spPr>
                  <a:xfrm>
                    <a:off x="699796" y="375299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655F8B39-2782-D60D-68C0-D38BD49F71A4}"/>
                      </a:ext>
                    </a:extLst>
                  </p:cNvPr>
                  <p:cNvSpPr/>
                  <p:nvPr/>
                </p:nvSpPr>
                <p:spPr>
                  <a:xfrm>
                    <a:off x="1095829" y="375299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26C11BB5-26F4-9AEA-8BBF-86B66E3236A2}"/>
                      </a:ext>
                    </a:extLst>
                  </p:cNvPr>
                  <p:cNvSpPr/>
                  <p:nvPr/>
                </p:nvSpPr>
                <p:spPr>
                  <a:xfrm>
                    <a:off x="1491862" y="3752991"/>
                    <a:ext cx="298580" cy="298580"/>
                  </a:xfrm>
                  <a:prstGeom prst="ellipse">
                    <a:avLst/>
                  </a:prstGeom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74038B39-C28B-917E-5DCF-8757D971ADAD}"/>
                      </a:ext>
                    </a:extLst>
                  </p:cNvPr>
                  <p:cNvSpPr/>
                  <p:nvPr/>
                </p:nvSpPr>
                <p:spPr>
                  <a:xfrm>
                    <a:off x="1887894" y="3752991"/>
                    <a:ext cx="298580" cy="29858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571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89EB8BF-1B4B-2E82-7105-5F2E7D975052}"/>
                    </a:ext>
                  </a:extLst>
                </p:cNvPr>
                <p:cNvSpPr/>
                <p:nvPr/>
              </p:nvSpPr>
              <p:spPr>
                <a:xfrm>
                  <a:off x="494522" y="2873091"/>
                  <a:ext cx="1800809" cy="1844815"/>
                </a:xfrm>
                <a:prstGeom prst="rect">
                  <a:avLst/>
                </a:prstGeom>
                <a:noFill/>
                <a:ln w="190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2191B31-40D9-F266-54A6-7887E9EA6A6F}"/>
                  </a:ext>
                </a:extLst>
              </p:cNvPr>
              <p:cNvSpPr txBox="1"/>
              <p:nvPr/>
            </p:nvSpPr>
            <p:spPr>
              <a:xfrm>
                <a:off x="2991468" y="4310212"/>
                <a:ext cx="9112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/>
                  <a:t>User</a:t>
                </a:r>
                <a:r>
                  <a:rPr lang="en-US" b="1" baseline="-25000"/>
                  <a:t>2</a:t>
                </a:r>
                <a:endParaRPr lang="en-US" b="1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12C74D2-60A9-70AD-016F-1EB11AE97562}"/>
                  </a:ext>
                </a:extLst>
              </p:cNvPr>
              <p:cNvSpPr txBox="1"/>
              <p:nvPr/>
            </p:nvSpPr>
            <p:spPr>
              <a:xfrm>
                <a:off x="5039019" y="4310212"/>
                <a:ext cx="9112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/>
                  <a:t>User</a:t>
                </a:r>
                <a:r>
                  <a:rPr lang="en-US" b="1" baseline="-25000"/>
                  <a:t>3</a:t>
                </a:r>
                <a:endParaRPr lang="en-US" b="1"/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FBACD5C5-1632-E21C-A0C5-651FBEF1C962}"/>
                  </a:ext>
                </a:extLst>
              </p:cNvPr>
              <p:cNvSpPr txBox="1"/>
              <p:nvPr/>
            </p:nvSpPr>
            <p:spPr>
              <a:xfrm>
                <a:off x="7086570" y="4310212"/>
                <a:ext cx="9112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/>
                  <a:t>User</a:t>
                </a:r>
                <a:r>
                  <a:rPr lang="en-US" b="1" baseline="-25000"/>
                  <a:t>4</a:t>
                </a:r>
                <a:endParaRPr lang="en-US" b="1"/>
              </a:p>
            </p:txBody>
          </p: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38CE98C7-34EE-1A67-2990-DFD31C6FB1CF}"/>
                  </a:ext>
                </a:extLst>
              </p:cNvPr>
              <p:cNvGrpSpPr/>
              <p:nvPr/>
            </p:nvGrpSpPr>
            <p:grpSpPr>
              <a:xfrm>
                <a:off x="8952695" y="2178878"/>
                <a:ext cx="2366863" cy="2472148"/>
                <a:chOff x="9322322" y="4274767"/>
                <a:chExt cx="2366863" cy="2472148"/>
              </a:xfrm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1F827347-C849-F639-7996-AB5710A4DC53}"/>
                    </a:ext>
                  </a:extLst>
                </p:cNvPr>
                <p:cNvSpPr/>
                <p:nvPr/>
              </p:nvSpPr>
              <p:spPr>
                <a:xfrm>
                  <a:off x="9322322" y="4274767"/>
                  <a:ext cx="2366863" cy="24721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0447890B-E16B-CF8B-4C93-632927A70B51}"/>
                    </a:ext>
                  </a:extLst>
                </p:cNvPr>
                <p:cNvGrpSpPr/>
                <p:nvPr/>
              </p:nvGrpSpPr>
              <p:grpSpPr>
                <a:xfrm>
                  <a:off x="9641634" y="4601251"/>
                  <a:ext cx="1800809" cy="1844815"/>
                  <a:chOff x="494522" y="2873091"/>
                  <a:chExt cx="1800809" cy="1844815"/>
                </a:xfrm>
              </p:grpSpPr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82DE20BA-EBDD-45D2-7BC7-9D11701BC557}"/>
                      </a:ext>
                    </a:extLst>
                  </p:cNvPr>
                  <p:cNvGrpSpPr/>
                  <p:nvPr/>
                </p:nvGrpSpPr>
                <p:grpSpPr>
                  <a:xfrm>
                    <a:off x="643812" y="2989657"/>
                    <a:ext cx="1486678" cy="1583690"/>
                    <a:chOff x="699796" y="2467881"/>
                    <a:chExt cx="1486678" cy="1583690"/>
                  </a:xfrm>
                </p:grpSpPr>
                <p:sp>
                  <p:nvSpPr>
                    <p:cNvPr id="238" name="Oval 237">
                      <a:extLst>
                        <a:ext uri="{FF2B5EF4-FFF2-40B4-BE49-F238E27FC236}">
                          <a16:creationId xmlns:a16="http://schemas.microsoft.com/office/drawing/2014/main" id="{80698C56-6D19-E07F-D95F-C3F661F863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796" y="246788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9" name="Oval 238">
                      <a:extLst>
                        <a:ext uri="{FF2B5EF4-FFF2-40B4-BE49-F238E27FC236}">
                          <a16:creationId xmlns:a16="http://schemas.microsoft.com/office/drawing/2014/main" id="{067A3F97-5B78-3EF0-395D-C44040292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5829" y="246788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0" name="Oval 239">
                      <a:extLst>
                        <a:ext uri="{FF2B5EF4-FFF2-40B4-BE49-F238E27FC236}">
                          <a16:creationId xmlns:a16="http://schemas.microsoft.com/office/drawing/2014/main" id="{8BC628EC-E927-CE15-3205-0DDAC56DA4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862" y="246788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1" name="Oval 240">
                      <a:extLst>
                        <a:ext uri="{FF2B5EF4-FFF2-40B4-BE49-F238E27FC236}">
                          <a16:creationId xmlns:a16="http://schemas.microsoft.com/office/drawing/2014/main" id="{3F2BE237-D2F2-33A3-4532-26C492D623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7894" y="246788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2" name="Oval 241">
                      <a:extLst>
                        <a:ext uri="{FF2B5EF4-FFF2-40B4-BE49-F238E27FC236}">
                          <a16:creationId xmlns:a16="http://schemas.microsoft.com/office/drawing/2014/main" id="{2E4D543A-183A-92EF-1271-DF67BC809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796" y="289625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Oval 242">
                      <a:extLst>
                        <a:ext uri="{FF2B5EF4-FFF2-40B4-BE49-F238E27FC236}">
                          <a16:creationId xmlns:a16="http://schemas.microsoft.com/office/drawing/2014/main" id="{C900F096-DC9F-41D8-D431-3E61E94964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5829" y="289625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Oval 243">
                      <a:extLst>
                        <a:ext uri="{FF2B5EF4-FFF2-40B4-BE49-F238E27FC236}">
                          <a16:creationId xmlns:a16="http://schemas.microsoft.com/office/drawing/2014/main" id="{1BA391EB-AFD5-364C-DA35-40D482A987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862" y="2896251"/>
                      <a:ext cx="298580" cy="298580"/>
                    </a:xfrm>
                    <a:prstGeom prst="ellipse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Oval 244">
                      <a:extLst>
                        <a:ext uri="{FF2B5EF4-FFF2-40B4-BE49-F238E27FC236}">
                          <a16:creationId xmlns:a16="http://schemas.microsoft.com/office/drawing/2014/main" id="{B6AC80A5-D51E-9E89-D23F-B231149655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7894" y="289625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Oval 245">
                      <a:extLst>
                        <a:ext uri="{FF2B5EF4-FFF2-40B4-BE49-F238E27FC236}">
                          <a16:creationId xmlns:a16="http://schemas.microsoft.com/office/drawing/2014/main" id="{E8B2ADE9-86B1-2275-0A54-8AE9F136B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796" y="3324621"/>
                      <a:ext cx="298580" cy="2985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7" name="Oval 246">
                      <a:extLst>
                        <a:ext uri="{FF2B5EF4-FFF2-40B4-BE49-F238E27FC236}">
                          <a16:creationId xmlns:a16="http://schemas.microsoft.com/office/drawing/2014/main" id="{93FA5FB9-1F2E-5466-CFDE-91F8BF636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5829" y="3324621"/>
                      <a:ext cx="298580" cy="298580"/>
                    </a:xfrm>
                    <a:prstGeom prst="ellipse">
                      <a:avLst/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8" name="Oval 247">
                      <a:extLst>
                        <a:ext uri="{FF2B5EF4-FFF2-40B4-BE49-F238E27FC236}">
                          <a16:creationId xmlns:a16="http://schemas.microsoft.com/office/drawing/2014/main" id="{A1562CCE-72A6-902C-AF4F-509301596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862" y="3324621"/>
                      <a:ext cx="298580" cy="298580"/>
                    </a:xfrm>
                    <a:prstGeom prst="ellipse">
                      <a:avLst/>
                    </a:prstGeom>
                    <a:solidFill>
                      <a:schemeClr val="accent4">
                        <a:lumMod val="40000"/>
                        <a:lumOff val="60000"/>
                      </a:schemeClr>
                    </a:solidFill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Oval 248">
                      <a:extLst>
                        <a:ext uri="{FF2B5EF4-FFF2-40B4-BE49-F238E27FC236}">
                          <a16:creationId xmlns:a16="http://schemas.microsoft.com/office/drawing/2014/main" id="{65192071-592B-40C7-06D8-CC601DBF02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7894" y="332462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Oval 249">
                      <a:extLst>
                        <a:ext uri="{FF2B5EF4-FFF2-40B4-BE49-F238E27FC236}">
                          <a16:creationId xmlns:a16="http://schemas.microsoft.com/office/drawing/2014/main" id="{A10BB91F-8F24-F2B8-BF0D-9E5DBA9EE2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9796" y="375299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Oval 250">
                      <a:extLst>
                        <a:ext uri="{FF2B5EF4-FFF2-40B4-BE49-F238E27FC236}">
                          <a16:creationId xmlns:a16="http://schemas.microsoft.com/office/drawing/2014/main" id="{90D19D9C-9025-D333-8187-53CB17E991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5829" y="375299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Oval 251">
                      <a:extLst>
                        <a:ext uri="{FF2B5EF4-FFF2-40B4-BE49-F238E27FC236}">
                          <a16:creationId xmlns:a16="http://schemas.microsoft.com/office/drawing/2014/main" id="{0D51C9C1-3B37-2303-78DC-AC0701C98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1862" y="3752991"/>
                      <a:ext cx="298580" cy="298580"/>
                    </a:xfrm>
                    <a:prstGeom prst="ellipse">
                      <a:avLst/>
                    </a:prstGeom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Oval 252">
                      <a:extLst>
                        <a:ext uri="{FF2B5EF4-FFF2-40B4-BE49-F238E27FC236}">
                          <a16:creationId xmlns:a16="http://schemas.microsoft.com/office/drawing/2014/main" id="{51272173-FE57-7B1C-DF3B-46DCE0052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7894" y="3752991"/>
                      <a:ext cx="298580" cy="29858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571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AF1248E3-C0FE-D49B-0D85-64C3B6E4E189}"/>
                      </a:ext>
                    </a:extLst>
                  </p:cNvPr>
                  <p:cNvSpPr/>
                  <p:nvPr/>
                </p:nvSpPr>
                <p:spPr>
                  <a:xfrm>
                    <a:off x="494522" y="2873091"/>
                    <a:ext cx="1800809" cy="1844815"/>
                  </a:xfrm>
                  <a:prstGeom prst="rect">
                    <a:avLst/>
                  </a:prstGeom>
                  <a:noFill/>
                  <a:ln w="1905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12B29B2A-E849-0CA7-8036-A0D71CB35801}"/>
                  </a:ext>
                </a:extLst>
              </p:cNvPr>
              <p:cNvGrpSpPr/>
              <p:nvPr/>
            </p:nvGrpSpPr>
            <p:grpSpPr>
              <a:xfrm>
                <a:off x="1018462" y="2928693"/>
                <a:ext cx="9546124" cy="902729"/>
                <a:chOff x="1018462" y="2928693"/>
                <a:chExt cx="9546124" cy="902729"/>
              </a:xfrm>
            </p:grpSpPr>
            <p:sp>
              <p:nvSpPr>
                <p:cNvPr id="4" name="L-Shape 3">
                  <a:extLst>
                    <a:ext uri="{FF2B5EF4-FFF2-40B4-BE49-F238E27FC236}">
                      <a16:creationId xmlns:a16="http://schemas.microsoft.com/office/drawing/2014/main" id="{67816B1D-7AC3-5349-7704-740A1F509034}"/>
                    </a:ext>
                  </a:extLst>
                </p:cNvPr>
                <p:cNvSpPr/>
                <p:nvPr/>
              </p:nvSpPr>
              <p:spPr>
                <a:xfrm flipH="1">
                  <a:off x="9772650" y="2973083"/>
                  <a:ext cx="791936" cy="858339"/>
                </a:xfrm>
                <a:prstGeom prst="corner">
                  <a:avLst>
                    <a:gd name="adj1" fmla="val 51301"/>
                    <a:gd name="adj2" fmla="val 50000"/>
                  </a:avLst>
                </a:prstGeom>
                <a:solidFill>
                  <a:srgbClr val="FF0000">
                    <a:alpha val="25098"/>
                  </a:srgbClr>
                </a:solidFill>
                <a:ln w="381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L-Shape 4">
                  <a:extLst>
                    <a:ext uri="{FF2B5EF4-FFF2-40B4-BE49-F238E27FC236}">
                      <a16:creationId xmlns:a16="http://schemas.microsoft.com/office/drawing/2014/main" id="{C60821D5-D37A-D4E6-3C50-F38A4013225E}"/>
                    </a:ext>
                  </a:extLst>
                </p:cNvPr>
                <p:cNvSpPr/>
                <p:nvPr/>
              </p:nvSpPr>
              <p:spPr>
                <a:xfrm flipH="1">
                  <a:off x="7146247" y="2928693"/>
                  <a:ext cx="791936" cy="858339"/>
                </a:xfrm>
                <a:prstGeom prst="corner">
                  <a:avLst>
                    <a:gd name="adj1" fmla="val 51301"/>
                    <a:gd name="adj2" fmla="val 50000"/>
                  </a:avLst>
                </a:prstGeom>
                <a:solidFill>
                  <a:srgbClr val="FF0000">
                    <a:alpha val="25098"/>
                  </a:srgbClr>
                </a:solidFill>
                <a:ln w="381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L-Shape 7">
                  <a:extLst>
                    <a:ext uri="{FF2B5EF4-FFF2-40B4-BE49-F238E27FC236}">
                      <a16:creationId xmlns:a16="http://schemas.microsoft.com/office/drawing/2014/main" id="{C3A0179C-6AAD-DE74-AF12-D52257099477}"/>
                    </a:ext>
                  </a:extLst>
                </p:cNvPr>
                <p:cNvSpPr/>
                <p:nvPr/>
              </p:nvSpPr>
              <p:spPr>
                <a:xfrm flipH="1">
                  <a:off x="5098696" y="2928693"/>
                  <a:ext cx="791936" cy="858339"/>
                </a:xfrm>
                <a:prstGeom prst="corner">
                  <a:avLst>
                    <a:gd name="adj1" fmla="val 51301"/>
                    <a:gd name="adj2" fmla="val 50000"/>
                  </a:avLst>
                </a:prstGeom>
                <a:solidFill>
                  <a:srgbClr val="FF0000">
                    <a:alpha val="25098"/>
                  </a:srgbClr>
                </a:solidFill>
                <a:ln w="381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L-Shape 23">
                  <a:extLst>
                    <a:ext uri="{FF2B5EF4-FFF2-40B4-BE49-F238E27FC236}">
                      <a16:creationId xmlns:a16="http://schemas.microsoft.com/office/drawing/2014/main" id="{30975115-3175-A506-5474-D882095356AA}"/>
                    </a:ext>
                  </a:extLst>
                </p:cNvPr>
                <p:cNvSpPr/>
                <p:nvPr/>
              </p:nvSpPr>
              <p:spPr>
                <a:xfrm flipH="1">
                  <a:off x="3066013" y="2928693"/>
                  <a:ext cx="791936" cy="858339"/>
                </a:xfrm>
                <a:prstGeom prst="corner">
                  <a:avLst>
                    <a:gd name="adj1" fmla="val 51301"/>
                    <a:gd name="adj2" fmla="val 50000"/>
                  </a:avLst>
                </a:prstGeom>
                <a:solidFill>
                  <a:srgbClr val="FF0000">
                    <a:alpha val="25098"/>
                  </a:srgbClr>
                </a:solidFill>
                <a:ln w="381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L-Shape 26">
                  <a:extLst>
                    <a:ext uri="{FF2B5EF4-FFF2-40B4-BE49-F238E27FC236}">
                      <a16:creationId xmlns:a16="http://schemas.microsoft.com/office/drawing/2014/main" id="{09535AEC-72CC-E77D-8D6F-0C702CBFDB3D}"/>
                    </a:ext>
                  </a:extLst>
                </p:cNvPr>
                <p:cNvSpPr/>
                <p:nvPr/>
              </p:nvSpPr>
              <p:spPr>
                <a:xfrm flipH="1">
                  <a:off x="1018462" y="2928693"/>
                  <a:ext cx="791936" cy="858339"/>
                </a:xfrm>
                <a:prstGeom prst="corner">
                  <a:avLst>
                    <a:gd name="adj1" fmla="val 51301"/>
                    <a:gd name="adj2" fmla="val 50000"/>
                  </a:avLst>
                </a:prstGeom>
                <a:solidFill>
                  <a:srgbClr val="FF0000">
                    <a:alpha val="25098"/>
                  </a:srgbClr>
                </a:solidFill>
                <a:ln w="38100"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1EB6C81-36B8-46DE-001E-19861FCCA0B5}"/>
                  </a:ext>
                </a:extLst>
              </p:cNvPr>
              <p:cNvGrpSpPr/>
              <p:nvPr/>
            </p:nvGrpSpPr>
            <p:grpSpPr>
              <a:xfrm>
                <a:off x="1612414" y="1922550"/>
                <a:ext cx="6114662" cy="868466"/>
                <a:chOff x="1612414" y="1922550"/>
                <a:chExt cx="6114662" cy="868466"/>
              </a:xfrm>
            </p:grpSpPr>
            <p:cxnSp>
              <p:nvCxnSpPr>
                <p:cNvPr id="38" name="Connector: Elbow 37">
                  <a:extLst>
                    <a:ext uri="{FF2B5EF4-FFF2-40B4-BE49-F238E27FC236}">
                      <a16:creationId xmlns:a16="http://schemas.microsoft.com/office/drawing/2014/main" id="{BF77D2E2-1020-499D-C69D-200EC68950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593631" y="955263"/>
                  <a:ext cx="840766" cy="2803199"/>
                </a:xfrm>
                <a:prstGeom prst="bentConnector3">
                  <a:avLst>
                    <a:gd name="adj1" fmla="val 50000"/>
                  </a:avLst>
                </a:prstGeom>
                <a:ln w="57150">
                  <a:tailEnd type="triangle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or: Elbow 39">
                  <a:extLst>
                    <a:ext uri="{FF2B5EF4-FFF2-40B4-BE49-F238E27FC236}">
                      <a16:creationId xmlns:a16="http://schemas.microsoft.com/office/drawing/2014/main" id="{6C0595FB-3529-FB10-73FC-6706230DAF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602113" y="1981833"/>
                  <a:ext cx="867035" cy="751332"/>
                </a:xfrm>
                <a:prstGeom prst="bentConnector3">
                  <a:avLst>
                    <a:gd name="adj1" fmla="val 50000"/>
                  </a:avLst>
                </a:prstGeom>
                <a:ln w="57150">
                  <a:tailEnd type="triangle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or: Elbow 43">
                  <a:extLst>
                    <a:ext uri="{FF2B5EF4-FFF2-40B4-BE49-F238E27FC236}">
                      <a16:creationId xmlns:a16="http://schemas.microsoft.com/office/drawing/2014/main" id="{810AEC85-037D-7FC4-EB68-1A75B58ABA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4618453" y="1716264"/>
                  <a:ext cx="867035" cy="1281352"/>
                </a:xfrm>
                <a:prstGeom prst="bentConnector3">
                  <a:avLst>
                    <a:gd name="adj1" fmla="val 50000"/>
                  </a:avLst>
                </a:prstGeom>
                <a:ln w="57150">
                  <a:tailEnd type="triangle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or: Elbow 47">
                  <a:extLst>
                    <a:ext uri="{FF2B5EF4-FFF2-40B4-BE49-F238E27FC236}">
                      <a16:creationId xmlns:a16="http://schemas.microsoft.com/office/drawing/2014/main" id="{D0520BCC-6797-D10F-3285-6CB45CAEB4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5644400" y="680639"/>
                  <a:ext cx="840766" cy="3324587"/>
                </a:xfrm>
                <a:prstGeom prst="bentConnector3">
                  <a:avLst>
                    <a:gd name="adj1" fmla="val 50000"/>
                  </a:avLst>
                </a:prstGeom>
                <a:ln w="57150">
                  <a:tailEnd type="triangle"/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Rectangle: Rounded Corners 36">
              <a:extLst>
                <a:ext uri="{FF2B5EF4-FFF2-40B4-BE49-F238E27FC236}">
                  <a16:creationId xmlns:a16="http://schemas.microsoft.com/office/drawing/2014/main" id="{65DBE058-4868-83AC-E4E3-6F7F1CEDF6E1}"/>
                </a:ext>
              </a:extLst>
            </p:cNvPr>
            <p:cNvSpPr/>
            <p:nvPr/>
          </p:nvSpPr>
          <p:spPr>
            <a:xfrm>
              <a:off x="580707" y="1337261"/>
              <a:ext cx="7661177" cy="724397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/>
                <a:t>Bei klassischen Security-Lösungen werden nur gängige Angriffsflächen gemanagt</a:t>
              </a:r>
              <a:endParaRPr lang="en-US" sz="1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2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652E-7FC0-3660-1889-05558D3C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9DF42B4-912C-5790-8A72-56F579388103}"/>
              </a:ext>
            </a:extLst>
          </p:cNvPr>
          <p:cNvSpPr/>
          <p:nvPr/>
        </p:nvSpPr>
        <p:spPr>
          <a:xfrm>
            <a:off x="3051865" y="4081812"/>
            <a:ext cx="9048904" cy="4512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bg1"/>
                </a:solidFill>
              </a:rPr>
              <a:t>Unternehmen X durch PHASR geschützt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2D3C332-B6BF-6408-732B-84146CAF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IBM Plex Sans SemiBold"/>
                <a:ea typeface="+mj-lt"/>
                <a:cs typeface="+mj-lt"/>
              </a:rPr>
              <a:t>Der Wettbewerbsvorteil von PHASR</a:t>
            </a:r>
            <a:endParaRPr lang="en-US" dirty="0">
              <a:latin typeface="IBM Plex Sans SemiBold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E092F7E-E4FD-7F66-1BC7-B87107D5B173}"/>
              </a:ext>
            </a:extLst>
          </p:cNvPr>
          <p:cNvCxnSpPr/>
          <p:nvPr/>
        </p:nvCxnSpPr>
        <p:spPr>
          <a:xfrm>
            <a:off x="3044587" y="1670304"/>
            <a:ext cx="0" cy="4992197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E016C7A-4FE3-961A-60C5-35A47639AD15}"/>
              </a:ext>
            </a:extLst>
          </p:cNvPr>
          <p:cNvSpPr/>
          <p:nvPr/>
        </p:nvSpPr>
        <p:spPr>
          <a:xfrm>
            <a:off x="3054344" y="1678253"/>
            <a:ext cx="9048904" cy="45124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Company X protected by </a:t>
            </a:r>
            <a:r>
              <a:rPr lang="en-US" b="1">
                <a:solidFill>
                  <a:srgbClr val="FFFF00"/>
                </a:solidFill>
              </a:rPr>
              <a:t>Product A</a:t>
            </a:r>
            <a:endParaRPr lang="en-US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3EF92A-DBA3-ED85-5848-A3D36BA71B0A}"/>
              </a:ext>
            </a:extLst>
          </p:cNvPr>
          <p:cNvSpPr/>
          <p:nvPr/>
        </p:nvSpPr>
        <p:spPr>
          <a:xfrm>
            <a:off x="213365" y="1678253"/>
            <a:ext cx="2674802" cy="4665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Attacker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69F3BB-1CD3-A7E0-1806-626A0CEB938F}"/>
              </a:ext>
            </a:extLst>
          </p:cNvPr>
          <p:cNvGrpSpPr/>
          <p:nvPr/>
        </p:nvGrpSpPr>
        <p:grpSpPr>
          <a:xfrm>
            <a:off x="78127" y="3429000"/>
            <a:ext cx="2888250" cy="1930513"/>
            <a:chOff x="369609" y="3453669"/>
            <a:chExt cx="2888250" cy="1930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C0DCEAC-E542-ABBB-F4C5-353699216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0322" y="3453669"/>
              <a:ext cx="1266825" cy="1247917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33D053-555D-49A9-CE27-AF176D790A13}"/>
                </a:ext>
              </a:extLst>
            </p:cNvPr>
            <p:cNvGrpSpPr/>
            <p:nvPr/>
          </p:nvGrpSpPr>
          <p:grpSpPr>
            <a:xfrm>
              <a:off x="1243822" y="3489934"/>
              <a:ext cx="1009193" cy="1160056"/>
              <a:chOff x="1039678" y="3317395"/>
              <a:chExt cx="1009193" cy="1160056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592FF5A-48E1-318E-2F90-E12B4D610193}"/>
                  </a:ext>
                </a:extLst>
              </p:cNvPr>
              <p:cNvSpPr/>
              <p:nvPr/>
            </p:nvSpPr>
            <p:spPr>
              <a:xfrm>
                <a:off x="1334178" y="3317395"/>
                <a:ext cx="138980" cy="138980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33B737E-E4E1-6C7F-D187-EF9CE89317F7}"/>
                  </a:ext>
                </a:extLst>
              </p:cNvPr>
              <p:cNvSpPr/>
              <p:nvPr/>
            </p:nvSpPr>
            <p:spPr>
              <a:xfrm>
                <a:off x="1334178" y="3602816"/>
                <a:ext cx="138980" cy="138980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29794C8-BA1C-48E5-ECDE-FCC534C5EC6F}"/>
                  </a:ext>
                </a:extLst>
              </p:cNvPr>
              <p:cNvSpPr/>
              <p:nvPr/>
            </p:nvSpPr>
            <p:spPr>
              <a:xfrm>
                <a:off x="1039678" y="3602816"/>
                <a:ext cx="138980" cy="138980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74A3B18-E5B7-B4D0-8898-271C9F5B2620}"/>
                  </a:ext>
                </a:extLst>
              </p:cNvPr>
              <p:cNvSpPr/>
              <p:nvPr/>
            </p:nvSpPr>
            <p:spPr>
              <a:xfrm>
                <a:off x="1039678" y="4072629"/>
                <a:ext cx="138980" cy="138980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7AA3106-9B47-4704-F11D-9DE8E64EC986}"/>
                  </a:ext>
                </a:extLst>
              </p:cNvPr>
              <p:cNvSpPr/>
              <p:nvPr/>
            </p:nvSpPr>
            <p:spPr>
              <a:xfrm>
                <a:off x="1178658" y="4064106"/>
                <a:ext cx="138980" cy="138980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1FAB2980-858D-1D2C-7407-9366413B4EEB}"/>
                  </a:ext>
                </a:extLst>
              </p:cNvPr>
              <p:cNvSpPr/>
              <p:nvPr/>
            </p:nvSpPr>
            <p:spPr>
              <a:xfrm>
                <a:off x="1178658" y="4338471"/>
                <a:ext cx="138980" cy="138980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CA6F433-BF14-CB0D-BCCA-9F2AA0246A22}"/>
                  </a:ext>
                </a:extLst>
              </p:cNvPr>
              <p:cNvSpPr/>
              <p:nvPr/>
            </p:nvSpPr>
            <p:spPr>
              <a:xfrm>
                <a:off x="1909891" y="4338471"/>
                <a:ext cx="138980" cy="138980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3EEBAA4C-B8DA-0847-0FB9-C8B1CF3039C2}"/>
                  </a:ext>
                </a:extLst>
              </p:cNvPr>
              <p:cNvSpPr/>
              <p:nvPr/>
            </p:nvSpPr>
            <p:spPr>
              <a:xfrm>
                <a:off x="1359300" y="3456375"/>
                <a:ext cx="88736" cy="138980"/>
              </a:xfrm>
              <a:prstGeom prst="down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Arrow: Down 21">
                <a:extLst>
                  <a:ext uri="{FF2B5EF4-FFF2-40B4-BE49-F238E27FC236}">
                    <a16:creationId xmlns:a16="http://schemas.microsoft.com/office/drawing/2014/main" id="{71ADEA5E-3AC3-F9E6-C781-A448AE11E721}"/>
                  </a:ext>
                </a:extLst>
              </p:cNvPr>
              <p:cNvSpPr/>
              <p:nvPr/>
            </p:nvSpPr>
            <p:spPr>
              <a:xfrm>
                <a:off x="1057574" y="3748960"/>
                <a:ext cx="88736" cy="314522"/>
              </a:xfrm>
              <a:prstGeom prst="down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Arrow: Down 22">
                <a:extLst>
                  <a:ext uri="{FF2B5EF4-FFF2-40B4-BE49-F238E27FC236}">
                    <a16:creationId xmlns:a16="http://schemas.microsoft.com/office/drawing/2014/main" id="{2659DB87-8D8E-1C05-4FC5-1F1060E4C385}"/>
                  </a:ext>
                </a:extLst>
              </p:cNvPr>
              <p:cNvSpPr/>
              <p:nvPr/>
            </p:nvSpPr>
            <p:spPr>
              <a:xfrm>
                <a:off x="1203780" y="4211609"/>
                <a:ext cx="88736" cy="126862"/>
              </a:xfrm>
              <a:prstGeom prst="down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row: Down 23">
                <a:extLst>
                  <a:ext uri="{FF2B5EF4-FFF2-40B4-BE49-F238E27FC236}">
                    <a16:creationId xmlns:a16="http://schemas.microsoft.com/office/drawing/2014/main" id="{1CCCDE76-14D1-52AA-7D9B-AB79BBF69E84}"/>
                  </a:ext>
                </a:extLst>
              </p:cNvPr>
              <p:cNvSpPr/>
              <p:nvPr/>
            </p:nvSpPr>
            <p:spPr>
              <a:xfrm rot="16200000">
                <a:off x="1573531" y="4115969"/>
                <a:ext cx="88736" cy="583983"/>
              </a:xfrm>
              <a:prstGeom prst="down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0BCEDC75-F2C2-843C-963B-E00579DE05AA}"/>
                  </a:ext>
                </a:extLst>
              </p:cNvPr>
              <p:cNvSpPr/>
              <p:nvPr/>
            </p:nvSpPr>
            <p:spPr>
              <a:xfrm rot="5400000">
                <a:off x="1210564" y="3603128"/>
                <a:ext cx="88736" cy="138980"/>
              </a:xfrm>
              <a:prstGeom prst="down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F7B53F1D-8B19-E183-6C8B-B38BC64FEEE7}"/>
                  </a:ext>
                </a:extLst>
              </p:cNvPr>
              <p:cNvSpPr/>
              <p:nvPr/>
            </p:nvSpPr>
            <p:spPr>
              <a:xfrm rot="16200000" flipH="1">
                <a:off x="1167719" y="4079672"/>
                <a:ext cx="45720" cy="124894"/>
              </a:xfrm>
              <a:prstGeom prst="downArrow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FA101A-C693-6919-E6A8-FC6E717C9313}"/>
                </a:ext>
              </a:extLst>
            </p:cNvPr>
            <p:cNvSpPr txBox="1"/>
            <p:nvPr/>
          </p:nvSpPr>
          <p:spPr>
            <a:xfrm>
              <a:off x="369609" y="4737851"/>
              <a:ext cx="2888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Angriffsmuster: Vom Angreifer identifiziert</a:t>
              </a:r>
              <a:endParaRPr lang="en-US" b="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CDC959-F279-D888-D738-AA50D6E0125C}"/>
              </a:ext>
            </a:extLst>
          </p:cNvPr>
          <p:cNvGrpSpPr/>
          <p:nvPr/>
        </p:nvGrpSpPr>
        <p:grpSpPr>
          <a:xfrm>
            <a:off x="3201008" y="2191240"/>
            <a:ext cx="9019713" cy="1738607"/>
            <a:chOff x="3201008" y="2191240"/>
            <a:chExt cx="9019713" cy="173860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F74A11D-EBC2-1194-7ACF-4160DEC271C5}"/>
                </a:ext>
              </a:extLst>
            </p:cNvPr>
            <p:cNvGrpSpPr/>
            <p:nvPr/>
          </p:nvGrpSpPr>
          <p:grpSpPr>
            <a:xfrm>
              <a:off x="3201008" y="2191240"/>
              <a:ext cx="2152185" cy="1738607"/>
              <a:chOff x="3178097" y="2458348"/>
              <a:chExt cx="2152185" cy="1738607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F19BC55-6546-403E-5973-AD01CD5D8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0776" y="2458348"/>
                <a:ext cx="1266825" cy="1247917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B303C8-A028-708C-DCBA-574F332D682D}"/>
                  </a:ext>
                </a:extLst>
              </p:cNvPr>
              <p:cNvSpPr txBox="1"/>
              <p:nvPr/>
            </p:nvSpPr>
            <p:spPr>
              <a:xfrm>
                <a:off x="3178097" y="3673735"/>
                <a:ext cx="2152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User</a:t>
                </a:r>
                <a:r>
                  <a:rPr lang="en-US" sz="1400" baseline="-25000"/>
                  <a:t>1 </a:t>
                </a:r>
                <a:r>
                  <a:rPr lang="en-US" sz="1400"/>
                  <a:t>Attack </a:t>
                </a:r>
                <a:br>
                  <a:rPr lang="en-US" sz="1400"/>
                </a:br>
                <a:r>
                  <a:rPr lang="en-US" sz="1400"/>
                  <a:t>Surface Protection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3A3102C-30D5-EEB7-4777-115E9D4A4D67}"/>
                </a:ext>
              </a:extLst>
            </p:cNvPr>
            <p:cNvGrpSpPr/>
            <p:nvPr/>
          </p:nvGrpSpPr>
          <p:grpSpPr>
            <a:xfrm>
              <a:off x="5189184" y="2191240"/>
              <a:ext cx="2152185" cy="1738607"/>
              <a:chOff x="3178097" y="2458348"/>
              <a:chExt cx="2152185" cy="1738607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402F6716-16E7-35B0-0382-4EAF52DF3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0776" y="2458348"/>
                <a:ext cx="1266825" cy="1247917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2FA44E8-822A-AF34-AF13-B08B9F7BB766}"/>
                  </a:ext>
                </a:extLst>
              </p:cNvPr>
              <p:cNvSpPr txBox="1"/>
              <p:nvPr/>
            </p:nvSpPr>
            <p:spPr>
              <a:xfrm>
                <a:off x="3178097" y="3673735"/>
                <a:ext cx="2152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User</a:t>
                </a:r>
                <a:r>
                  <a:rPr lang="en-US" sz="1400" baseline="-25000"/>
                  <a:t>2 </a:t>
                </a:r>
                <a:r>
                  <a:rPr lang="en-US" sz="1400"/>
                  <a:t>Attack </a:t>
                </a:r>
                <a:br>
                  <a:rPr lang="en-US" sz="1400"/>
                </a:br>
                <a:r>
                  <a:rPr lang="en-US" sz="1400"/>
                  <a:t>Surface Protection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153B4D0-50AB-4729-BCF0-6D2F233ECA19}"/>
                </a:ext>
              </a:extLst>
            </p:cNvPr>
            <p:cNvGrpSpPr/>
            <p:nvPr/>
          </p:nvGrpSpPr>
          <p:grpSpPr>
            <a:xfrm>
              <a:off x="7177360" y="2191240"/>
              <a:ext cx="2152185" cy="1738607"/>
              <a:chOff x="3178097" y="2458348"/>
              <a:chExt cx="2152185" cy="1738607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86482EB-4972-8BCD-803B-0BD4013BF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0776" y="2458348"/>
                <a:ext cx="1266825" cy="1247917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8E5A16A-5F67-E4A0-EC86-AB1CAD04ECCA}"/>
                  </a:ext>
                </a:extLst>
              </p:cNvPr>
              <p:cNvSpPr txBox="1"/>
              <p:nvPr/>
            </p:nvSpPr>
            <p:spPr>
              <a:xfrm>
                <a:off x="3178097" y="3673735"/>
                <a:ext cx="2152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User</a:t>
                </a:r>
                <a:r>
                  <a:rPr lang="en-US" sz="1400" baseline="-25000"/>
                  <a:t>3  </a:t>
                </a:r>
                <a:r>
                  <a:rPr lang="en-US" sz="1400"/>
                  <a:t>Attack </a:t>
                </a:r>
                <a:br>
                  <a:rPr lang="en-US" sz="1400"/>
                </a:br>
                <a:r>
                  <a:rPr lang="en-US" sz="1400"/>
                  <a:t>Surface Protection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C458EBA-AD16-6D84-87CB-20ADC6EBDE1F}"/>
                </a:ext>
              </a:extLst>
            </p:cNvPr>
            <p:cNvGrpSpPr/>
            <p:nvPr/>
          </p:nvGrpSpPr>
          <p:grpSpPr>
            <a:xfrm>
              <a:off x="10068536" y="2191240"/>
              <a:ext cx="2152185" cy="1738607"/>
              <a:chOff x="3178097" y="2458348"/>
              <a:chExt cx="2152185" cy="1738607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448871F-41F6-26CD-1517-D77D5E7977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0776" y="2458348"/>
                <a:ext cx="1266825" cy="1247917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74322C-AE7E-DB32-38B5-6A65190741E6}"/>
                  </a:ext>
                </a:extLst>
              </p:cNvPr>
              <p:cNvSpPr txBox="1"/>
              <p:nvPr/>
            </p:nvSpPr>
            <p:spPr>
              <a:xfrm>
                <a:off x="3178097" y="3673735"/>
                <a:ext cx="2152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err="1"/>
                  <a:t>User</a:t>
                </a:r>
                <a:r>
                  <a:rPr lang="en-US" sz="1400" baseline="-25000" err="1"/>
                  <a:t>n</a:t>
                </a:r>
                <a:r>
                  <a:rPr lang="en-US" sz="1400" baseline="-25000"/>
                  <a:t>  </a:t>
                </a:r>
                <a:r>
                  <a:rPr lang="en-US" sz="1400"/>
                  <a:t>Attack </a:t>
                </a:r>
                <a:br>
                  <a:rPr lang="en-US" sz="1400"/>
                </a:br>
                <a:r>
                  <a:rPr lang="en-US" sz="1400"/>
                  <a:t>Surface Protection</a:t>
                </a:r>
              </a:p>
            </p:txBody>
          </p: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287CF8B-7F15-D04B-FA97-84D77F439872}"/>
                </a:ext>
              </a:extLst>
            </p:cNvPr>
            <p:cNvCxnSpPr>
              <a:stCxn id="36" idx="3"/>
              <a:endCxn id="39" idx="1"/>
            </p:cNvCxnSpPr>
            <p:nvPr/>
          </p:nvCxnSpPr>
          <p:spPr>
            <a:xfrm>
              <a:off x="8886864" y="2815199"/>
              <a:ext cx="1624351" cy="0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90EF2C2-90BF-710E-2E50-68F82C36AC14}"/>
              </a:ext>
            </a:extLst>
          </p:cNvPr>
          <p:cNvGrpSpPr/>
          <p:nvPr/>
        </p:nvGrpSpPr>
        <p:grpSpPr>
          <a:xfrm>
            <a:off x="3201008" y="4792575"/>
            <a:ext cx="9019713" cy="1738316"/>
            <a:chOff x="3201008" y="2191531"/>
            <a:chExt cx="9019713" cy="1738316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ED26E27-DD2C-25C4-4EE5-AAB5D9413B73}"/>
                </a:ext>
              </a:extLst>
            </p:cNvPr>
            <p:cNvGrpSpPr/>
            <p:nvPr/>
          </p:nvGrpSpPr>
          <p:grpSpPr>
            <a:xfrm>
              <a:off x="3201008" y="2191531"/>
              <a:ext cx="2152185" cy="1738316"/>
              <a:chOff x="3178097" y="2458639"/>
              <a:chExt cx="2152185" cy="1738316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8BC9E0BA-513B-9BF4-75FD-E352C1F77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0776" y="2458639"/>
                <a:ext cx="1266825" cy="1247335"/>
              </a:xfrm>
              <a:prstGeom prst="rect">
                <a:avLst/>
              </a:prstGeom>
            </p:spPr>
          </p:pic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210C1378-A1AF-717F-EC54-07727E402DC4}"/>
                  </a:ext>
                </a:extLst>
              </p:cNvPr>
              <p:cNvSpPr txBox="1"/>
              <p:nvPr/>
            </p:nvSpPr>
            <p:spPr>
              <a:xfrm>
                <a:off x="3178097" y="3673735"/>
                <a:ext cx="2152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User</a:t>
                </a:r>
                <a:r>
                  <a:rPr lang="en-US" sz="1400" baseline="-25000"/>
                  <a:t>1 </a:t>
                </a:r>
                <a:r>
                  <a:rPr lang="en-US" sz="1400"/>
                  <a:t>Attack </a:t>
                </a:r>
                <a:br>
                  <a:rPr lang="en-US" sz="1400"/>
                </a:br>
                <a:r>
                  <a:rPr lang="en-US" sz="1400"/>
                  <a:t>Surface Protection</a:t>
                </a: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F2FC5345-E47E-979D-F91E-D7F3AD9FF822}"/>
                </a:ext>
              </a:extLst>
            </p:cNvPr>
            <p:cNvGrpSpPr/>
            <p:nvPr/>
          </p:nvGrpSpPr>
          <p:grpSpPr>
            <a:xfrm>
              <a:off x="5189184" y="2191531"/>
              <a:ext cx="2152185" cy="1738316"/>
              <a:chOff x="3178097" y="2458639"/>
              <a:chExt cx="2152185" cy="1738316"/>
            </a:xfrm>
          </p:grpSpPr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E1EC79C7-CFCE-2B40-8425-00F465988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0776" y="2458639"/>
                <a:ext cx="1266825" cy="1247335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E64F7EF9-ABE8-9613-4AF3-EF61F1C8388E}"/>
                  </a:ext>
                </a:extLst>
              </p:cNvPr>
              <p:cNvSpPr txBox="1"/>
              <p:nvPr/>
            </p:nvSpPr>
            <p:spPr>
              <a:xfrm>
                <a:off x="3178097" y="3673735"/>
                <a:ext cx="2152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User</a:t>
                </a:r>
                <a:r>
                  <a:rPr lang="en-US" sz="1400" baseline="-25000"/>
                  <a:t>2 </a:t>
                </a:r>
                <a:r>
                  <a:rPr lang="en-US" sz="1400"/>
                  <a:t>Attack </a:t>
                </a:r>
                <a:br>
                  <a:rPr lang="en-US" sz="1400"/>
                </a:br>
                <a:r>
                  <a:rPr lang="en-US" sz="1400"/>
                  <a:t>Surface Protection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5119F78-EE3A-935A-C934-CAE3421231A2}"/>
                </a:ext>
              </a:extLst>
            </p:cNvPr>
            <p:cNvGrpSpPr/>
            <p:nvPr/>
          </p:nvGrpSpPr>
          <p:grpSpPr>
            <a:xfrm>
              <a:off x="7177360" y="2191531"/>
              <a:ext cx="2152185" cy="1738316"/>
              <a:chOff x="3178097" y="2458639"/>
              <a:chExt cx="2152185" cy="1738316"/>
            </a:xfrm>
          </p:grpSpPr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F0B10F61-45E6-C16D-5929-442B7C2EA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0776" y="2458639"/>
                <a:ext cx="1266825" cy="1247335"/>
              </a:xfrm>
              <a:prstGeom prst="rect">
                <a:avLst/>
              </a:prstGeom>
            </p:spPr>
          </p:pic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9490F56-D296-7F29-8520-F72C197484AB}"/>
                  </a:ext>
                </a:extLst>
              </p:cNvPr>
              <p:cNvSpPr txBox="1"/>
              <p:nvPr/>
            </p:nvSpPr>
            <p:spPr>
              <a:xfrm>
                <a:off x="3178097" y="3673735"/>
                <a:ext cx="2152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/>
                  <a:t>User</a:t>
                </a:r>
                <a:r>
                  <a:rPr lang="en-US" sz="1400" baseline="-25000"/>
                  <a:t>3  </a:t>
                </a:r>
                <a:r>
                  <a:rPr lang="en-US" sz="1400"/>
                  <a:t>Attack </a:t>
                </a:r>
                <a:br>
                  <a:rPr lang="en-US" sz="1400"/>
                </a:br>
                <a:r>
                  <a:rPr lang="en-US" sz="1400"/>
                  <a:t>Surface Protection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2A2703D-382B-9F76-9983-BBABE97B9588}"/>
                </a:ext>
              </a:extLst>
            </p:cNvPr>
            <p:cNvGrpSpPr/>
            <p:nvPr/>
          </p:nvGrpSpPr>
          <p:grpSpPr>
            <a:xfrm>
              <a:off x="10068536" y="2191531"/>
              <a:ext cx="2152185" cy="1738316"/>
              <a:chOff x="3178097" y="2458639"/>
              <a:chExt cx="2152185" cy="1738316"/>
            </a:xfrm>
          </p:grpSpPr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0F7CB0E5-7763-51D1-36E2-B27E9DD9BB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0776" y="2458639"/>
                <a:ext cx="1266825" cy="1247335"/>
              </a:xfrm>
              <a:prstGeom prst="rect">
                <a:avLst/>
              </a:prstGeom>
            </p:spPr>
          </p:pic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BF9ADFE-1EB1-2B13-E798-6B1271290D3B}"/>
                  </a:ext>
                </a:extLst>
              </p:cNvPr>
              <p:cNvSpPr txBox="1"/>
              <p:nvPr/>
            </p:nvSpPr>
            <p:spPr>
              <a:xfrm>
                <a:off x="3178097" y="3673735"/>
                <a:ext cx="21521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err="1"/>
                  <a:t>User</a:t>
                </a:r>
                <a:r>
                  <a:rPr lang="en-US" sz="1400" baseline="-25000" err="1"/>
                  <a:t>n</a:t>
                </a:r>
                <a:r>
                  <a:rPr lang="en-US" sz="1400" baseline="-25000"/>
                  <a:t>  </a:t>
                </a:r>
                <a:r>
                  <a:rPr lang="en-US" sz="1400"/>
                  <a:t>Attack </a:t>
                </a:r>
                <a:br>
                  <a:rPr lang="en-US" sz="1400"/>
                </a:br>
                <a:r>
                  <a:rPr lang="en-US" sz="1400"/>
                  <a:t>Surface Protection</a:t>
                </a:r>
              </a:p>
            </p:txBody>
          </p: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47E481E-2AF5-5272-E0A3-91420C9309E3}"/>
                </a:ext>
              </a:extLst>
            </p:cNvPr>
            <p:cNvCxnSpPr>
              <a:stCxn id="103" idx="3"/>
              <a:endCxn id="101" idx="1"/>
            </p:cNvCxnSpPr>
            <p:nvPr/>
          </p:nvCxnSpPr>
          <p:spPr>
            <a:xfrm>
              <a:off x="8886864" y="2815199"/>
              <a:ext cx="1624351" cy="0"/>
            </a:xfrm>
            <a:prstGeom prst="line">
              <a:avLst/>
            </a:prstGeom>
            <a:ln w="571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19DDC41-3E96-54D9-DECE-C5C9652B6040}"/>
              </a:ext>
            </a:extLst>
          </p:cNvPr>
          <p:cNvSpPr/>
          <p:nvPr/>
        </p:nvSpPr>
        <p:spPr>
          <a:xfrm>
            <a:off x="3090647" y="1572989"/>
            <a:ext cx="9101352" cy="237646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D6FBDA-B038-3EF2-0E97-6ED12466F28B}"/>
              </a:ext>
            </a:extLst>
          </p:cNvPr>
          <p:cNvSpPr/>
          <p:nvPr/>
        </p:nvSpPr>
        <p:spPr>
          <a:xfrm>
            <a:off x="3703766" y="2179413"/>
            <a:ext cx="7875113" cy="108302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bg1"/>
                </a:solidFill>
              </a:rPr>
              <a:t>So sieht PHASR in der Realität aus
(ständig im Wandel &amp; in der Weiterentwicklung)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8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74742-C3E1-4DFD-13F5-4AB605E33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EC0FB5-C762-E34C-CDE0-9BC6BC8F3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IBM Plex Sans SemiBold"/>
                <a:ea typeface="+mj-lt"/>
                <a:cs typeface="+mj-lt"/>
              </a:rPr>
              <a:t>Bitdefender GravityZone Stack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6487A-FFC9-1A8B-6C43-BC063FF31A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0049" y="1289685"/>
            <a:ext cx="6882493" cy="706059"/>
          </a:xfrm>
        </p:spPr>
        <p:txBody>
          <a:bodyPr>
            <a:normAutofit/>
          </a:bodyPr>
          <a:lstStyle/>
          <a:p>
            <a:r>
              <a:rPr lang="en-US" sz="1600">
                <a:latin typeface="IBM Plex Sans Medium"/>
              </a:rPr>
              <a:t>Integrated coverage across attack surfaces</a:t>
            </a:r>
            <a:endParaRPr lang="en-US" sz="1600">
              <a:latin typeface="IBM Plex Sans Medium"/>
              <a:cs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D9C90E-6D0E-B4C2-FB33-7D7548FB8858}"/>
              </a:ext>
            </a:extLst>
          </p:cNvPr>
          <p:cNvGrpSpPr/>
          <p:nvPr/>
        </p:nvGrpSpPr>
        <p:grpSpPr>
          <a:xfrm>
            <a:off x="223150" y="1960940"/>
            <a:ext cx="3013622" cy="1111595"/>
            <a:chOff x="223150" y="1960940"/>
            <a:chExt cx="3013622" cy="11115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A84945-E054-71FF-F594-95AEB5D16DF1}"/>
                </a:ext>
              </a:extLst>
            </p:cNvPr>
            <p:cNvSpPr txBox="1"/>
            <p:nvPr/>
          </p:nvSpPr>
          <p:spPr>
            <a:xfrm>
              <a:off x="1138551" y="1964539"/>
              <a:ext cx="2098221" cy="110799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IBM Plex Sans SemiBold"/>
                </a:rPr>
                <a:t>Proactive</a:t>
              </a:r>
              <a:endParaRPr kumimoji="0" lang="en-US" sz="18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BM Plex Sans SemiBold"/>
              </a:endParaRPr>
            </a:p>
            <a:p>
              <a:r>
                <a:rPr lang="en-US" sz="1600" dirty="0">
                  <a:solidFill>
                    <a:srgbClr val="002266"/>
                  </a:solidFill>
                  <a:latin typeface="IBM Plex Sans ExtraLight"/>
                </a:rPr>
                <a:t>Identify and address risks before they materialize.</a:t>
              </a:r>
            </a:p>
          </p:txBody>
        </p:sp>
        <p:pic>
          <p:nvPicPr>
            <p:cNvPr id="11" name="Graphic 10" descr="Shield Tick outline">
              <a:extLst>
                <a:ext uri="{FF2B5EF4-FFF2-40B4-BE49-F238E27FC236}">
                  <a16:creationId xmlns:a16="http://schemas.microsoft.com/office/drawing/2014/main" id="{AE486AEA-8DF6-8924-F352-409445183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3150" y="1960940"/>
              <a:ext cx="914741" cy="93395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936152-3B48-E3AE-551D-C04D8FC8ED6F}"/>
              </a:ext>
            </a:extLst>
          </p:cNvPr>
          <p:cNvGrpSpPr/>
          <p:nvPr/>
        </p:nvGrpSpPr>
        <p:grpSpPr>
          <a:xfrm>
            <a:off x="271943" y="3332966"/>
            <a:ext cx="3588284" cy="1354218"/>
            <a:chOff x="287183" y="3226286"/>
            <a:chExt cx="3588284" cy="13542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28A3BC-13D6-3945-1F2D-84D1555604B5}"/>
                </a:ext>
              </a:extLst>
            </p:cNvPr>
            <p:cNvSpPr txBox="1"/>
            <p:nvPr/>
          </p:nvSpPr>
          <p:spPr>
            <a:xfrm>
              <a:off x="1203059" y="3226287"/>
              <a:ext cx="2672408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0" lang="en-US" sz="1800" b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IBM Plex Sans SemiBold"/>
                </a:rPr>
                <a:t>Effortless</a:t>
              </a:r>
            </a:p>
            <a:p>
              <a:r>
                <a:rPr lang="en-US" sz="1600" dirty="0">
                  <a:solidFill>
                    <a:srgbClr val="002266"/>
                  </a:solidFill>
                  <a:latin typeface="IBM Plex Sans ExtraLight"/>
                </a:rPr>
                <a:t>Enterprise-grade security, risk and compliance management, made accessible and easy.</a:t>
              </a:r>
            </a:p>
          </p:txBody>
        </p:sp>
        <p:pic>
          <p:nvPicPr>
            <p:cNvPr id="13" name="Graphic 12" descr="Bar chart outline">
              <a:extLst>
                <a:ext uri="{FF2B5EF4-FFF2-40B4-BE49-F238E27FC236}">
                  <a16:creationId xmlns:a16="http://schemas.microsoft.com/office/drawing/2014/main" id="{C4E278F7-FDCB-FD79-5E9D-A9DAFBA3E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7183" y="3226286"/>
              <a:ext cx="914741" cy="92114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FB6434-E481-7A40-B53C-35ECBBF16188}"/>
              </a:ext>
            </a:extLst>
          </p:cNvPr>
          <p:cNvGrpSpPr/>
          <p:nvPr/>
        </p:nvGrpSpPr>
        <p:grpSpPr>
          <a:xfrm>
            <a:off x="290198" y="4802304"/>
            <a:ext cx="3172873" cy="1354217"/>
            <a:chOff x="297818" y="4467024"/>
            <a:chExt cx="3172873" cy="13542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3C8F03-ED95-381A-E891-C50C95A0D605}"/>
                </a:ext>
              </a:extLst>
            </p:cNvPr>
            <p:cNvSpPr txBox="1"/>
            <p:nvPr/>
          </p:nvSpPr>
          <p:spPr>
            <a:xfrm>
              <a:off x="1173423" y="4467024"/>
              <a:ext cx="2297268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0" lang="en-US" sz="1800" b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IBM Plex Sans SemiBold"/>
                </a:rPr>
                <a:t>Proven</a:t>
              </a:r>
            </a:p>
            <a:p>
              <a:r>
                <a:rPr lang="en-US" sz="1600" dirty="0">
                  <a:solidFill>
                    <a:srgbClr val="002266"/>
                  </a:solidFill>
                  <a:latin typeface="IBM Plex Sans ExtraLight"/>
                </a:rPr>
                <a:t>Consistently top-ranked, widely trusted technology</a:t>
              </a:r>
            </a:p>
            <a:p>
              <a:endParaRPr lang="en-RO" sz="1600" dirty="0">
                <a:latin typeface="IBM Plex Sans ExtraLight"/>
              </a:endParaRPr>
            </a:p>
          </p:txBody>
        </p:sp>
        <p:pic>
          <p:nvPicPr>
            <p:cNvPr id="15" name="Graphic 14" descr="Badge Tick1 outline">
              <a:extLst>
                <a:ext uri="{FF2B5EF4-FFF2-40B4-BE49-F238E27FC236}">
                  <a16:creationId xmlns:a16="http://schemas.microsoft.com/office/drawing/2014/main" id="{BDFD68F2-872D-9E88-C347-7605784C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7818" y="4467024"/>
              <a:ext cx="901934" cy="90193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FC1CDB-4287-E8E1-E265-994306F001C9}"/>
              </a:ext>
            </a:extLst>
          </p:cNvPr>
          <p:cNvGrpSpPr/>
          <p:nvPr/>
        </p:nvGrpSpPr>
        <p:grpSpPr>
          <a:xfrm>
            <a:off x="2911155" y="5870508"/>
            <a:ext cx="9036678" cy="987491"/>
            <a:chOff x="4221153" y="5763986"/>
            <a:chExt cx="8821556" cy="1094014"/>
          </a:xfr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</p:grpSpPr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D476115-83FC-188D-E8DB-6CBE7A175382}"/>
                </a:ext>
              </a:extLst>
            </p:cNvPr>
            <p:cNvSpPr/>
            <p:nvPr/>
          </p:nvSpPr>
          <p:spPr>
            <a:xfrm>
              <a:off x="4221153" y="5763986"/>
              <a:ext cx="1126830" cy="1094014"/>
            </a:xfrm>
            <a:prstGeom prst="parallelogram">
              <a:avLst>
                <a:gd name="adj" fmla="val 36425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B35EFF85-9740-96BD-A24B-E31F1E4B9AFD}"/>
                </a:ext>
              </a:extLst>
            </p:cNvPr>
            <p:cNvSpPr/>
            <p:nvPr/>
          </p:nvSpPr>
          <p:spPr>
            <a:xfrm>
              <a:off x="4627418" y="5763986"/>
              <a:ext cx="8415291" cy="1094014"/>
            </a:xfrm>
            <a:prstGeom prst="roundRect">
              <a:avLst>
                <a:gd name="adj" fmla="val 9841"/>
              </a:avLst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7278BC8-DD7A-89B6-3484-F75BE7A108DC}"/>
              </a:ext>
            </a:extLst>
          </p:cNvPr>
          <p:cNvSpPr txBox="1"/>
          <p:nvPr/>
        </p:nvSpPr>
        <p:spPr>
          <a:xfrm>
            <a:off x="4450700" y="5887615"/>
            <a:ext cx="5215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1600">
                <a:solidFill>
                  <a:schemeClr val="bg1"/>
                </a:solidFill>
                <a:latin typeface="IBM Plex Sans" panose="020B0503050203000203" pitchFamily="34" charset="0"/>
              </a:rPr>
              <a:t>Foundational Endpoint Controls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C022BE8-2F8A-AAD3-BA6D-B2723C3DBE72}"/>
              </a:ext>
            </a:extLst>
          </p:cNvPr>
          <p:cNvGrpSpPr/>
          <p:nvPr/>
        </p:nvGrpSpPr>
        <p:grpSpPr>
          <a:xfrm>
            <a:off x="3953276" y="3226286"/>
            <a:ext cx="7994558" cy="791579"/>
            <a:chOff x="5054290" y="3724840"/>
            <a:chExt cx="7994558" cy="899518"/>
          </a:xfr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/>
              </a:gs>
            </a:gsLst>
            <a:lin ang="5400000" scaled="1"/>
          </a:gradFill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297B658-CB1A-B92A-95A7-5ECF81E28A99}"/>
                </a:ext>
              </a:extLst>
            </p:cNvPr>
            <p:cNvGrpSpPr/>
            <p:nvPr/>
          </p:nvGrpSpPr>
          <p:grpSpPr>
            <a:xfrm>
              <a:off x="5054290" y="3724840"/>
              <a:ext cx="7994558" cy="899518"/>
              <a:chOff x="5054290" y="3724840"/>
              <a:chExt cx="7994558" cy="899518"/>
            </a:xfrm>
            <a:grpFill/>
          </p:grpSpPr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A45C1918-DAC4-3596-3540-6B289F298E1F}"/>
                  </a:ext>
                </a:extLst>
              </p:cNvPr>
              <p:cNvSpPr/>
              <p:nvPr/>
            </p:nvSpPr>
            <p:spPr>
              <a:xfrm>
                <a:off x="5054290" y="3724840"/>
                <a:ext cx="1126830" cy="899518"/>
              </a:xfrm>
              <a:prstGeom prst="parallelogram">
                <a:avLst>
                  <a:gd name="adj" fmla="val 36425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37F891E7-AA9B-AD96-E9C2-0377F1B83286}"/>
                  </a:ext>
                </a:extLst>
              </p:cNvPr>
              <p:cNvSpPr/>
              <p:nvPr/>
            </p:nvSpPr>
            <p:spPr>
              <a:xfrm>
                <a:off x="5451446" y="3724840"/>
                <a:ext cx="7597402" cy="899518"/>
              </a:xfrm>
              <a:prstGeom prst="roundRect">
                <a:avLst>
                  <a:gd name="adj" fmla="val 9841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2FD933-34A0-2CF4-F310-B53651836961}"/>
                </a:ext>
              </a:extLst>
            </p:cNvPr>
            <p:cNvSpPr txBox="1"/>
            <p:nvPr/>
          </p:nvSpPr>
          <p:spPr>
            <a:xfrm>
              <a:off x="5606358" y="3834933"/>
              <a:ext cx="5948950" cy="629541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IBM Plex Sans" panose="020B0503050203000203" pitchFamily="34" charset="0"/>
                </a:rPr>
                <a:t>Advanced Protection, Endpoint Detection and Response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>
                  <a:solidFill>
                    <a:schemeClr val="bg1"/>
                  </a:solidFill>
                  <a:latin typeface="IBM Plex Sans" panose="020B0503050203000203" pitchFamily="34" charset="0"/>
                </a:rPr>
                <a:t>GravityZone Business Security Enterprise</a:t>
              </a:r>
              <a:endParaRPr lang="en-RO" sz="1400">
                <a:solidFill>
                  <a:schemeClr val="bg1"/>
                </a:solidFill>
                <a:latin typeface="IBM Plex Sans" panose="020B0503050203000203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A806358-840E-6339-BD6A-BDBAEB81FEDB}"/>
              </a:ext>
            </a:extLst>
          </p:cNvPr>
          <p:cNvGrpSpPr/>
          <p:nvPr/>
        </p:nvGrpSpPr>
        <p:grpSpPr>
          <a:xfrm>
            <a:off x="3531627" y="4047259"/>
            <a:ext cx="8416205" cy="1094014"/>
            <a:chOff x="4648969" y="4647165"/>
            <a:chExt cx="8416205" cy="1094014"/>
          </a:xfrm>
          <a:gradFill>
            <a:gsLst>
              <a:gs pos="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BFC559D-BC4C-FB55-1F28-EF1136E1B897}"/>
                </a:ext>
              </a:extLst>
            </p:cNvPr>
            <p:cNvGrpSpPr/>
            <p:nvPr/>
          </p:nvGrpSpPr>
          <p:grpSpPr>
            <a:xfrm>
              <a:off x="4648969" y="4647165"/>
              <a:ext cx="8416205" cy="1094014"/>
              <a:chOff x="4648969" y="4647165"/>
              <a:chExt cx="8416205" cy="1094014"/>
            </a:xfrm>
            <a:grpFill/>
          </p:grpSpPr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0C849B49-58E4-3768-ABB8-DBB775777F0D}"/>
                  </a:ext>
                </a:extLst>
              </p:cNvPr>
              <p:cNvSpPr/>
              <p:nvPr/>
            </p:nvSpPr>
            <p:spPr>
              <a:xfrm>
                <a:off x="4648969" y="4647165"/>
                <a:ext cx="1126830" cy="1094014"/>
              </a:xfrm>
              <a:prstGeom prst="parallelogram">
                <a:avLst>
                  <a:gd name="adj" fmla="val 36425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A1BF464A-520B-ACB4-E424-B7DEBE4C6FE9}"/>
                  </a:ext>
                </a:extLst>
              </p:cNvPr>
              <p:cNvSpPr/>
              <p:nvPr/>
            </p:nvSpPr>
            <p:spPr>
              <a:xfrm>
                <a:off x="5054289" y="4647165"/>
                <a:ext cx="8010885" cy="1094014"/>
              </a:xfrm>
              <a:prstGeom prst="roundRect">
                <a:avLst>
                  <a:gd name="adj" fmla="val 9841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2F2696F-5A67-A71C-1834-D363DA045EF2}"/>
                </a:ext>
              </a:extLst>
            </p:cNvPr>
            <p:cNvSpPr txBox="1"/>
            <p:nvPr/>
          </p:nvSpPr>
          <p:spPr>
            <a:xfrm>
              <a:off x="5635371" y="4685337"/>
              <a:ext cx="6100882" cy="10464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RO" sz="1400" dirty="0">
                  <a:latin typeface="IBM Plex Sans" panose="020B0503050203000203" pitchFamily="34" charset="0"/>
                </a:rPr>
                <a:t>Unified Risk &amp; Compliance</a:t>
              </a:r>
              <a:r>
                <a:rPr lang="en-US" sz="1400" dirty="0">
                  <a:latin typeface="IBM Plex Sans" panose="020B0503050203000203" pitchFamily="34" charset="0"/>
                </a:rPr>
                <a:t> </a:t>
              </a:r>
              <a:r>
                <a:rPr lang="en-US" sz="1200" dirty="0">
                  <a:latin typeface="IBM Plex Sans" panose="020B0503050203000203" pitchFamily="34" charset="0"/>
                </a:rPr>
                <a:t>(Visibility, Prioritization, Resolution)</a:t>
              </a:r>
              <a:endParaRPr lang="en-US" sz="1400" dirty="0">
                <a:latin typeface="IBM Plex Sans" panose="020B0503050203000203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IBM Plex Sans" panose="020B0503050203000203" pitchFamily="34" charset="0"/>
                </a:rPr>
                <a:t>CSPM+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IBM Plex Sans" panose="020B0503050203000203" pitchFamily="34" charset="0"/>
                </a:rPr>
                <a:t>Offensive Services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IBM Plex Sans" panose="020B0503050203000203" pitchFamily="34" charset="0"/>
                </a:rPr>
                <a:t>External Attack Surface Management (H1, 2025)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IBM Plex Sans" panose="020B0503050203000203" pitchFamily="34" charset="0"/>
                </a:rPr>
                <a:t>Compliance Manager (H1, 2025)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EBF5451-CE74-241C-D93C-A016EF458A7A}"/>
              </a:ext>
            </a:extLst>
          </p:cNvPr>
          <p:cNvSpPr txBox="1"/>
          <p:nvPr/>
        </p:nvSpPr>
        <p:spPr>
          <a:xfrm>
            <a:off x="4505344" y="6221277"/>
            <a:ext cx="320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400">
                <a:solidFill>
                  <a:schemeClr val="bg1"/>
                </a:solidFill>
                <a:latin typeface="IBM Plex Sans Thin" panose="020B0203050203000203" pitchFamily="34" charset="0"/>
              </a:rPr>
              <a:t>Endpoint Risk Analytics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>
                <a:solidFill>
                  <a:schemeClr val="bg1"/>
                </a:solidFill>
                <a:latin typeface="IBM Plex Sans Thin" panose="020B0203050203000203" pitchFamily="34" charset="0"/>
              </a:rPr>
              <a:t>Patching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BCED5EB-BF94-AB75-30E0-6CCFD15DEC49}"/>
              </a:ext>
            </a:extLst>
          </p:cNvPr>
          <p:cNvSpPr txBox="1"/>
          <p:nvPr/>
        </p:nvSpPr>
        <p:spPr>
          <a:xfrm>
            <a:off x="8094846" y="6201519"/>
            <a:ext cx="2830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400">
                <a:solidFill>
                  <a:schemeClr val="bg1"/>
                </a:solidFill>
                <a:latin typeface="IBM Plex Sans Thin" panose="020B0203050203000203" pitchFamily="34" charset="0"/>
              </a:rPr>
              <a:t>Encryption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400">
                <a:solidFill>
                  <a:schemeClr val="bg1"/>
                </a:solidFill>
                <a:latin typeface="IBM Plex Sans Thin" panose="020B0203050203000203" pitchFamily="34" charset="0"/>
              </a:rPr>
              <a:t>Content and Device Control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182D563-65C4-0C3F-C0F6-5717D5302612}"/>
              </a:ext>
            </a:extLst>
          </p:cNvPr>
          <p:cNvGrpSpPr/>
          <p:nvPr/>
        </p:nvGrpSpPr>
        <p:grpSpPr>
          <a:xfrm>
            <a:off x="3280672" y="5170667"/>
            <a:ext cx="8667161" cy="670448"/>
            <a:chOff x="4230262" y="5763986"/>
            <a:chExt cx="8991435" cy="1094014"/>
          </a:xfr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11271DFD-9A43-E761-F118-53124FBF0739}"/>
                </a:ext>
              </a:extLst>
            </p:cNvPr>
            <p:cNvSpPr/>
            <p:nvPr/>
          </p:nvSpPr>
          <p:spPr>
            <a:xfrm>
              <a:off x="4230262" y="5763986"/>
              <a:ext cx="1126830" cy="1094014"/>
            </a:xfrm>
            <a:prstGeom prst="parallelogram">
              <a:avLst>
                <a:gd name="adj" fmla="val 36425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/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56E3A3DD-2C3D-B2C3-2C1D-21CD53BE2EF1}"/>
                </a:ext>
              </a:extLst>
            </p:cNvPr>
            <p:cNvSpPr/>
            <p:nvPr/>
          </p:nvSpPr>
          <p:spPr>
            <a:xfrm>
              <a:off x="4627418" y="5763986"/>
              <a:ext cx="8594279" cy="1094014"/>
            </a:xfrm>
            <a:prstGeom prst="roundRect">
              <a:avLst>
                <a:gd name="adj" fmla="val 9841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O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601EBF8-D03A-2E80-9511-3EFE48D3E54C}"/>
              </a:ext>
            </a:extLst>
          </p:cNvPr>
          <p:cNvSpPr txBox="1"/>
          <p:nvPr/>
        </p:nvSpPr>
        <p:spPr>
          <a:xfrm>
            <a:off x="4450700" y="5190729"/>
            <a:ext cx="5215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O" sz="1600">
                <a:solidFill>
                  <a:schemeClr val="bg1"/>
                </a:solidFill>
                <a:latin typeface="IBM Plex Sans" panose="020B0503050203000203" pitchFamily="34" charset="0"/>
              </a:rPr>
              <a:t>Groundbreaking Hardening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A81532B-DA60-BA25-E815-59A20EC99B79}"/>
              </a:ext>
            </a:extLst>
          </p:cNvPr>
          <p:cNvSpPr txBox="1"/>
          <p:nvPr/>
        </p:nvSpPr>
        <p:spPr>
          <a:xfrm>
            <a:off x="4516691" y="5491964"/>
            <a:ext cx="6102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400">
                <a:solidFill>
                  <a:schemeClr val="bg1"/>
                </a:solidFill>
                <a:latin typeface="IBM Plex Sans Thin" panose="020B0203050203000203" pitchFamily="34" charset="0"/>
              </a:rPr>
              <a:t>Proactive Hardening and Attack Surface Reduction </a:t>
            </a:r>
            <a:r>
              <a:rPr lang="en-GB" sz="1400" b="1">
                <a:solidFill>
                  <a:schemeClr val="bg1"/>
                </a:solidFill>
                <a:latin typeface="IBM Plex Sans Thin" panose="020B0203050203000203" pitchFamily="34" charset="0"/>
              </a:rPr>
              <a:t>(PHASR)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7A412B-8A4C-425B-9EAA-E9CF586F49FE}"/>
              </a:ext>
            </a:extLst>
          </p:cNvPr>
          <p:cNvGrpSpPr/>
          <p:nvPr/>
        </p:nvGrpSpPr>
        <p:grpSpPr>
          <a:xfrm>
            <a:off x="4276723" y="1916114"/>
            <a:ext cx="7671109" cy="1273212"/>
            <a:chOff x="5054290" y="3724840"/>
            <a:chExt cx="7994558" cy="899518"/>
          </a:xfr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tx2"/>
              </a:gs>
            </a:gsLst>
            <a:lin ang="5400000" scaled="1"/>
          </a:gra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62A612-879A-FF40-7BC0-53BF76224A52}"/>
                </a:ext>
              </a:extLst>
            </p:cNvPr>
            <p:cNvGrpSpPr/>
            <p:nvPr/>
          </p:nvGrpSpPr>
          <p:grpSpPr>
            <a:xfrm>
              <a:off x="5054290" y="3724840"/>
              <a:ext cx="7994558" cy="899518"/>
              <a:chOff x="5054290" y="3724840"/>
              <a:chExt cx="7994558" cy="899518"/>
            </a:xfrm>
            <a:grpFill/>
          </p:grpSpPr>
          <p:sp>
            <p:nvSpPr>
              <p:cNvPr id="10" name="Parallelogram 9">
                <a:extLst>
                  <a:ext uri="{FF2B5EF4-FFF2-40B4-BE49-F238E27FC236}">
                    <a16:creationId xmlns:a16="http://schemas.microsoft.com/office/drawing/2014/main" id="{DE3B96A8-5B0D-BB8F-0772-56C181A3B5CC}"/>
                  </a:ext>
                </a:extLst>
              </p:cNvPr>
              <p:cNvSpPr/>
              <p:nvPr/>
            </p:nvSpPr>
            <p:spPr>
              <a:xfrm>
                <a:off x="5054290" y="3724840"/>
                <a:ext cx="1126830" cy="899518"/>
              </a:xfrm>
              <a:prstGeom prst="parallelogram">
                <a:avLst>
                  <a:gd name="adj" fmla="val 36425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  <p:sp>
            <p:nvSpPr>
              <p:cNvPr id="12" name="Rounded Rectangle 32">
                <a:extLst>
                  <a:ext uri="{FF2B5EF4-FFF2-40B4-BE49-F238E27FC236}">
                    <a16:creationId xmlns:a16="http://schemas.microsoft.com/office/drawing/2014/main" id="{B213235E-7C17-72B6-4227-7C24D5073242}"/>
                  </a:ext>
                </a:extLst>
              </p:cNvPr>
              <p:cNvSpPr/>
              <p:nvPr/>
            </p:nvSpPr>
            <p:spPr>
              <a:xfrm>
                <a:off x="5451446" y="3724840"/>
                <a:ext cx="7597402" cy="899518"/>
              </a:xfrm>
              <a:prstGeom prst="roundRect">
                <a:avLst>
                  <a:gd name="adj" fmla="val 9841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RO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A86D55-435A-7E4A-71D1-22781622DC40}"/>
                </a:ext>
              </a:extLst>
            </p:cNvPr>
            <p:cNvSpPr txBox="1"/>
            <p:nvPr/>
          </p:nvSpPr>
          <p:spPr>
            <a:xfrm>
              <a:off x="5376294" y="4102285"/>
              <a:ext cx="7172690" cy="23918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600">
                  <a:latin typeface="IBM Plex Sans"/>
                </a:rPr>
                <a:t>Extended Detection and Response &amp; Managed Detection and 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6440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09B5D6-C595-38E5-0865-C0955F2912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704" y="1964111"/>
            <a:ext cx="6273127" cy="1896821"/>
          </a:xfrm>
        </p:spPr>
        <p:txBody>
          <a:bodyPr/>
          <a:lstStyle/>
          <a:p>
            <a:pPr marL="14351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 err="1"/>
              <a:t>Reduzierung</a:t>
            </a:r>
            <a:r>
              <a:rPr lang="en-US" b="1" dirty="0"/>
              <a:t> der </a:t>
            </a:r>
            <a:r>
              <a:rPr lang="en-US" b="1" dirty="0" err="1"/>
              <a:t>Angriffsfläche</a:t>
            </a:r>
            <a:r>
              <a:rPr lang="en-US" b="1" dirty="0"/>
              <a:t> -</a:t>
            </a:r>
            <a:r>
              <a:rPr lang="en-US" dirty="0"/>
              <a:t> </a:t>
            </a:r>
            <a:r>
              <a:rPr lang="de-DE" sz="1400" dirty="0"/>
              <a:t>identifiziert die 20% der Maßnahmen, die 80% der Verbesserungen generieren</a:t>
            </a:r>
          </a:p>
          <a:p>
            <a:pPr marL="14351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b="1" dirty="0"/>
              <a:t>Proaktive Prävention von </a:t>
            </a:r>
            <a:r>
              <a:rPr lang="de-DE" b="1" dirty="0" err="1"/>
              <a:t>LotL</a:t>
            </a:r>
            <a:r>
              <a:rPr lang="de-DE" b="1" dirty="0"/>
              <a:t> und gezielten Angriffen</a:t>
            </a:r>
          </a:p>
          <a:p>
            <a:pPr marL="14351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b="1" dirty="0"/>
              <a:t>Verbesserte Produktivität und betriebliche Effizienz</a:t>
            </a:r>
          </a:p>
          <a:p>
            <a:pPr marL="14351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 err="1"/>
              <a:t>Reduzierte</a:t>
            </a:r>
            <a:r>
              <a:rPr lang="en-US" b="1" dirty="0"/>
              <a:t> </a:t>
            </a:r>
            <a:r>
              <a:rPr lang="en-US" b="1" dirty="0" err="1"/>
              <a:t>Alarmmüdigkeit</a:t>
            </a:r>
            <a:endParaRPr lang="en-US" dirty="0">
              <a:cs typeface="Arial" panose="020B0604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17F46D-91F6-50C3-8B89-DA73BAC47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BM Plex Sans SemiBold"/>
              </a:rPr>
              <a:t>Wichtige Funktionen und Vorteile</a:t>
            </a:r>
            <a:endParaRPr lang="en-US" dirty="0">
              <a:latin typeface="IBM Plex Sans SemiBold"/>
            </a:endParaRPr>
          </a:p>
        </p:txBody>
      </p:sp>
      <p:pic>
        <p:nvPicPr>
          <p:cNvPr id="7" name="Picture 6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A2B44C79-F924-562B-665F-458C0C246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77" y="1788983"/>
            <a:ext cx="4556957" cy="207194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3206FA-8D50-AD81-E031-097BECF542D6}"/>
              </a:ext>
            </a:extLst>
          </p:cNvPr>
          <p:cNvSpPr txBox="1"/>
          <p:nvPr/>
        </p:nvSpPr>
        <p:spPr>
          <a:xfrm>
            <a:off x="2935341" y="4450493"/>
            <a:ext cx="8884177" cy="20621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"Bitdefender has consistently performed well in independent tests including MITRE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Engenuity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and has introduced innovative features such as Deep Process Inspector and Advanced Reasoning. </a:t>
            </a: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Most recently, in 2024 Bitdefender 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Proactive Hardening and Attack Surface Reduction</a:t>
            </a:r>
            <a:r>
              <a:rPr lang="en-US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(PHASR), a groundbreaking technology </a:t>
            </a:r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that transforms how defense-in-depth-security is applied and managed across businesses."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br>
              <a:rPr lang="en-US" sz="14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IDC, IDC </a:t>
            </a:r>
            <a:r>
              <a:rPr lang="en-US" sz="1200" b="0" i="0" dirty="0" err="1">
                <a:solidFill>
                  <a:srgbClr val="1D1C1D"/>
                </a:solidFill>
                <a:effectLst/>
                <a:latin typeface="Slack-Lato"/>
              </a:rPr>
              <a:t>ProductScape</a:t>
            </a:r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: Worldwide Small and Medium-Sized Business Endpoint Protection Market, </a:t>
            </a:r>
            <a:b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</a:br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2024–2025: Technology Supplier Solution Functionality, doc #US52830124, January 2025</a:t>
            </a:r>
            <a:endParaRPr lang="en-US" sz="1200" dirty="0">
              <a:latin typeface="Aptos"/>
            </a:endParaRPr>
          </a:p>
        </p:txBody>
      </p:sp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394EFB15-35DC-A301-26B5-02A4EB362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4718405"/>
            <a:ext cx="2442043" cy="15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55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B973F-DBF0-568E-61AD-333B5FF53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grid with white squares&#10;&#10;AI-generated content may be incorrect.">
            <a:extLst>
              <a:ext uri="{FF2B5EF4-FFF2-40B4-BE49-F238E27FC236}">
                <a16:creationId xmlns:a16="http://schemas.microsoft.com/office/drawing/2014/main" id="{87AF3A0B-4AB2-BA4C-7708-6E4FE96AC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AF46E-FA2B-A9FF-DE1F-F7D5BCA5C3E4}"/>
              </a:ext>
            </a:extLst>
          </p:cNvPr>
          <p:cNvSpPr/>
          <p:nvPr/>
        </p:nvSpPr>
        <p:spPr>
          <a:xfrm>
            <a:off x="1021579" y="1796607"/>
            <a:ext cx="6109956" cy="30284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2C54D-1D84-B862-CF4A-F9B2F3D6A550}"/>
              </a:ext>
            </a:extLst>
          </p:cNvPr>
          <p:cNvSpPr txBox="1"/>
          <p:nvPr/>
        </p:nvSpPr>
        <p:spPr>
          <a:xfrm>
            <a:off x="1024759" y="2397886"/>
            <a:ext cx="6103620" cy="15976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8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/>
                <a:ea typeface="+mn-lt"/>
                <a:cs typeface="+mn-lt"/>
              </a:rPr>
              <a:t>Thank</a:t>
            </a:r>
            <a:r>
              <a:rPr kumimoji="0" lang="ro-RO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/>
                <a:ea typeface="+mn-lt"/>
                <a:cs typeface="+mn-lt"/>
              </a:rPr>
              <a:t> </a:t>
            </a:r>
            <a:r>
              <a:rPr kumimoji="0" lang="ro-RO" sz="8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/>
                <a:ea typeface="+mn-lt"/>
                <a:cs typeface="+mn-lt"/>
              </a:rPr>
              <a:t>you</a:t>
            </a:r>
            <a:r>
              <a:rPr kumimoji="0" lang="ro-RO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BM Plex Sans"/>
                <a:ea typeface="+mn-lt"/>
                <a:cs typeface="+mn-lt"/>
              </a:rPr>
              <a:t>!</a:t>
            </a:r>
            <a:endParaRPr lang="en-GB" sz="8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236253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Kacktor des Monats: Wählt jetzt!, Januar 2025 - Zeigler ...">
            <a:extLst>
              <a:ext uri="{FF2B5EF4-FFF2-40B4-BE49-F238E27FC236}">
                <a16:creationId xmlns:a16="http://schemas.microsoft.com/office/drawing/2014/main" id="{C6F4D64A-B8EF-E7AF-743C-C13FA83B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r="29362"/>
          <a:stretch/>
        </p:blipFill>
        <p:spPr bwMode="auto">
          <a:xfrm>
            <a:off x="6758602" y="946554"/>
            <a:ext cx="5433398" cy="5911446"/>
          </a:xfrm>
          <a:custGeom>
            <a:avLst/>
            <a:gdLst>
              <a:gd name="connsiteX0" fmla="*/ 3356913 w 5433398"/>
              <a:gd name="connsiteY0" fmla="*/ 0 h 5911446"/>
              <a:gd name="connsiteX1" fmla="*/ 5233795 w 5433398"/>
              <a:gd name="connsiteY1" fmla="*/ 574205 h 5911446"/>
              <a:gd name="connsiteX2" fmla="*/ 5433398 w 5433398"/>
              <a:gd name="connsiteY2" fmla="*/ 723699 h 5911446"/>
              <a:gd name="connsiteX3" fmla="*/ 5433398 w 5433398"/>
              <a:gd name="connsiteY3" fmla="*/ 5911446 h 5911446"/>
              <a:gd name="connsiteX4" fmla="*/ 1172032 w 5433398"/>
              <a:gd name="connsiteY4" fmla="*/ 5911446 h 5911446"/>
              <a:gd name="connsiteX5" fmla="*/ 983217 w 5433398"/>
              <a:gd name="connsiteY5" fmla="*/ 5739571 h 5911446"/>
              <a:gd name="connsiteX6" fmla="*/ 0 w 5433398"/>
              <a:gd name="connsiteY6" fmla="*/ 3362163 h 5911446"/>
              <a:gd name="connsiteX7" fmla="*/ 3356913 w 5433398"/>
              <a:gd name="connsiteY7" fmla="*/ 0 h 591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3398" h="5911446">
                <a:moveTo>
                  <a:pt x="3356913" y="0"/>
                </a:moveTo>
                <a:cubicBezTo>
                  <a:pt x="4052152" y="0"/>
                  <a:pt x="4698028" y="211682"/>
                  <a:pt x="5233795" y="574205"/>
                </a:cubicBezTo>
                <a:lnTo>
                  <a:pt x="5433398" y="723699"/>
                </a:lnTo>
                <a:lnTo>
                  <a:pt x="5433398" y="5911446"/>
                </a:lnTo>
                <a:lnTo>
                  <a:pt x="1172032" y="5911446"/>
                </a:lnTo>
                <a:lnTo>
                  <a:pt x="983217" y="5739571"/>
                </a:lnTo>
                <a:cubicBezTo>
                  <a:pt x="375735" y="5131139"/>
                  <a:pt x="0" y="4290598"/>
                  <a:pt x="0" y="3362163"/>
                </a:cubicBezTo>
                <a:cubicBezTo>
                  <a:pt x="0" y="1505292"/>
                  <a:pt x="1502941" y="0"/>
                  <a:pt x="3356913" y="0"/>
                </a:cubicBezTo>
                <a:close/>
              </a:path>
            </a:pathLst>
          </a:cu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Text Placeholder 2">
            <a:extLst>
              <a:ext uri="{FF2B5EF4-FFF2-40B4-BE49-F238E27FC236}">
                <a16:creationId xmlns:a16="http://schemas.microsoft.com/office/drawing/2014/main" id="{44345BB7-40FD-BA62-2B14-7D46890C7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219" y="1871625"/>
            <a:ext cx="5663461" cy="46889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63" name="Title 3">
            <a:extLst>
              <a:ext uri="{FF2B5EF4-FFF2-40B4-BE49-F238E27FC236}">
                <a16:creationId xmlns:a16="http://schemas.microsoft.com/office/drawing/2014/main" id="{C7905428-E421-1FCA-6E74-1FB9B1D7A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720725"/>
            <a:ext cx="7515224" cy="568960"/>
          </a:xfrm>
        </p:spPr>
        <p:txBody>
          <a:bodyPr/>
          <a:lstStyle/>
          <a:p>
            <a:r>
              <a:rPr lang="en-US" dirty="0"/>
              <a:t>Um es </a:t>
            </a:r>
            <a:r>
              <a:rPr lang="en-US" dirty="0" err="1"/>
              <a:t>mit</a:t>
            </a:r>
            <a:r>
              <a:rPr lang="en-US" dirty="0"/>
              <a:t> Arnd Zeigler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halten</a:t>
            </a:r>
            <a:r>
              <a:rPr lang="en-US" dirty="0"/>
              <a:t>….</a:t>
            </a:r>
          </a:p>
        </p:txBody>
      </p:sp>
      <p:sp>
        <p:nvSpPr>
          <p:cNvPr id="2065" name="Text Placeholder 4">
            <a:extLst>
              <a:ext uri="{FF2B5EF4-FFF2-40B4-BE49-F238E27FC236}">
                <a16:creationId xmlns:a16="http://schemas.microsoft.com/office/drawing/2014/main" id="{A6ACC6D5-97D6-8E80-9200-5493007C55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4432" y="1341737"/>
            <a:ext cx="6660401" cy="337718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2" descr="HSV feiert Aufstieg: So ramponiert sieht das Volksparkstadion aus">
            <a:extLst>
              <a:ext uri="{FF2B5EF4-FFF2-40B4-BE49-F238E27FC236}">
                <a16:creationId xmlns:a16="http://schemas.microsoft.com/office/drawing/2014/main" id="{4E13C0C0-63A1-17C7-8FBD-CDB9DE3092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218" y="1810562"/>
            <a:ext cx="6060689" cy="3409138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18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E9DD-055F-7C22-3E04-6A9C0099E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96">
            <a:extLst>
              <a:ext uri="{FF2B5EF4-FFF2-40B4-BE49-F238E27FC236}">
                <a16:creationId xmlns:a16="http://schemas.microsoft.com/office/drawing/2014/main" id="{5761A6AB-70C3-800F-5974-4B690ABBF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720725"/>
            <a:ext cx="11652250" cy="795047"/>
          </a:xfrm>
        </p:spPr>
        <p:txBody>
          <a:bodyPr/>
          <a:lstStyle/>
          <a:p>
            <a:r>
              <a:rPr lang="de-DE" sz="3100">
                <a:latin typeface="IBM Plex Sans SemiBold"/>
              </a:rPr>
              <a:t>Schwachstellen und Angriffsflächen nehmen rasant zu</a:t>
            </a:r>
            <a:endParaRPr lang="en-US" sz="3100">
              <a:latin typeface="IBM Plex Sans SemiBold"/>
              <a:cs typeface="Arial"/>
            </a:endParaRPr>
          </a:p>
        </p:txBody>
      </p:sp>
      <p:pic>
        <p:nvPicPr>
          <p:cNvPr id="81" name="Picture 80" descr="A graph of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ECC973B5-B0A5-E077-D96E-137AA85F5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62"/>
          <a:stretch/>
        </p:blipFill>
        <p:spPr>
          <a:xfrm>
            <a:off x="1131605" y="2792139"/>
            <a:ext cx="3670523" cy="243971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5437B7-895A-3213-6C2F-005DFDBA7713}"/>
              </a:ext>
            </a:extLst>
          </p:cNvPr>
          <p:cNvSpPr txBox="1"/>
          <p:nvPr/>
        </p:nvSpPr>
        <p:spPr>
          <a:xfrm>
            <a:off x="6277562" y="1567348"/>
            <a:ext cx="468530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IBM Plex Sans Medium"/>
              </a:rPr>
              <a:t>Wachsende Angriffsfläche</a:t>
            </a:r>
            <a:endParaRPr lang="en-US" b="1">
              <a:solidFill>
                <a:schemeClr val="tx1"/>
              </a:solidFill>
              <a:latin typeface="IBM Plex Sans Medium"/>
              <a:cs typeface="Arial"/>
            </a:endParaRPr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77C01422-1F8A-8C93-C885-5F275208902A}"/>
              </a:ext>
            </a:extLst>
          </p:cNvPr>
          <p:cNvGraphicFramePr/>
          <p:nvPr/>
        </p:nvGraphicFramePr>
        <p:xfrm>
          <a:off x="5002967" y="1850536"/>
          <a:ext cx="7255089" cy="483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0" name="Group 69">
            <a:extLst>
              <a:ext uri="{FF2B5EF4-FFF2-40B4-BE49-F238E27FC236}">
                <a16:creationId xmlns:a16="http://schemas.microsoft.com/office/drawing/2014/main" id="{B6C5E300-D566-300C-A561-30FD204FBE86}"/>
              </a:ext>
            </a:extLst>
          </p:cNvPr>
          <p:cNvGrpSpPr/>
          <p:nvPr/>
        </p:nvGrpSpPr>
        <p:grpSpPr>
          <a:xfrm>
            <a:off x="6843123" y="1752015"/>
            <a:ext cx="4119744" cy="4139925"/>
            <a:chOff x="7233230" y="1489833"/>
            <a:chExt cx="4119744" cy="413992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312EC8-D8C2-7F50-5521-1A2AD4D96174}"/>
                </a:ext>
              </a:extLst>
            </p:cNvPr>
            <p:cNvGrpSpPr/>
            <p:nvPr/>
          </p:nvGrpSpPr>
          <p:grpSpPr>
            <a:xfrm>
              <a:off x="7233230" y="2557814"/>
              <a:ext cx="3153969" cy="3071944"/>
              <a:chOff x="7233230" y="2557814"/>
              <a:chExt cx="3153969" cy="3071944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F3E851C-BE9B-F125-098A-97B546E850D4}"/>
                  </a:ext>
                </a:extLst>
              </p:cNvPr>
              <p:cNvSpPr txBox="1"/>
              <p:nvPr/>
            </p:nvSpPr>
            <p:spPr>
              <a:xfrm>
                <a:off x="9193172" y="5183554"/>
                <a:ext cx="1032814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>
                    <a:solidFill>
                      <a:schemeClr val="accent3"/>
                    </a:solidFill>
                  </a:rPr>
                  <a:t>Compromised credential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993D15A-AC63-99C3-69D1-15DC6E8CA71B}"/>
                  </a:ext>
                </a:extLst>
              </p:cNvPr>
              <p:cNvSpPr txBox="1"/>
              <p:nvPr/>
            </p:nvSpPr>
            <p:spPr>
              <a:xfrm>
                <a:off x="8048803" y="5260426"/>
                <a:ext cx="730351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>
                    <a:solidFill>
                      <a:schemeClr val="accent3"/>
                    </a:solidFill>
                  </a:rPr>
                  <a:t>Phishing </a:t>
                </a:r>
                <a:br>
                  <a:rPr lang="en-US" sz="900">
                    <a:solidFill>
                      <a:schemeClr val="accent3"/>
                    </a:solidFill>
                  </a:rPr>
                </a:br>
                <a:r>
                  <a:rPr lang="en-US" sz="900">
                    <a:solidFill>
                      <a:schemeClr val="accent3"/>
                    </a:solidFill>
                  </a:rPr>
                  <a:t>Email 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395AFDB-F81E-99B5-E779-2691B26E859D}"/>
                  </a:ext>
                </a:extLst>
              </p:cNvPr>
              <p:cNvSpPr txBox="1"/>
              <p:nvPr/>
            </p:nvSpPr>
            <p:spPr>
              <a:xfrm>
                <a:off x="7882380" y="4742282"/>
                <a:ext cx="73035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>
                    <a:solidFill>
                      <a:schemeClr val="accent3"/>
                    </a:solidFill>
                  </a:rPr>
                  <a:t>Exfiltrate files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5611B94-D2BE-405D-8F3C-8AB9E93CC785}"/>
                  </a:ext>
                </a:extLst>
              </p:cNvPr>
              <p:cNvSpPr txBox="1"/>
              <p:nvPr/>
            </p:nvSpPr>
            <p:spPr>
              <a:xfrm>
                <a:off x="9072460" y="2975764"/>
                <a:ext cx="909739" cy="2308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accent3"/>
                    </a:solidFill>
                  </a:defRPr>
                </a:lvl1pPr>
              </a:lstStyle>
              <a:p>
                <a:r>
                  <a:rPr lang="en-US"/>
                  <a:t>Ransomware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DDBC8D2-6CE6-C079-81F2-59ACBEBDA2AC}"/>
                  </a:ext>
                </a:extLst>
              </p:cNvPr>
              <p:cNvSpPr txBox="1"/>
              <p:nvPr/>
            </p:nvSpPr>
            <p:spPr>
              <a:xfrm>
                <a:off x="9023179" y="2603945"/>
                <a:ext cx="1260880" cy="2308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accent3"/>
                    </a:solidFill>
                  </a:defRPr>
                </a:lvl1pPr>
              </a:lstStyle>
              <a:p>
                <a:r>
                  <a:rPr lang="en-US"/>
                  <a:t>Password Stealer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CC3FC3E-34B3-1557-E9C2-1CE0CDA2E8D5}"/>
                  </a:ext>
                </a:extLst>
              </p:cNvPr>
              <p:cNvSpPr txBox="1"/>
              <p:nvPr/>
            </p:nvSpPr>
            <p:spPr>
              <a:xfrm>
                <a:off x="9743864" y="3754006"/>
                <a:ext cx="643335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accent3"/>
                    </a:solidFill>
                  </a:defRPr>
                </a:lvl1pPr>
              </a:lstStyle>
              <a:p>
                <a:r>
                  <a:rPr lang="en-US"/>
                  <a:t>Scan network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F9118DF0-0E3E-0E08-7C35-135DDE16EF8F}"/>
                  </a:ext>
                </a:extLst>
              </p:cNvPr>
              <p:cNvSpPr txBox="1"/>
              <p:nvPr/>
            </p:nvSpPr>
            <p:spPr>
              <a:xfrm>
                <a:off x="8043948" y="2557814"/>
                <a:ext cx="73035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accent3"/>
                    </a:solidFill>
                  </a:defRPr>
                </a:lvl1pPr>
              </a:lstStyle>
              <a:p>
                <a:r>
                  <a:rPr lang="en-US"/>
                  <a:t>Mobile Exploit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64C0350-B129-CCE7-04C8-437C9C23553E}"/>
                  </a:ext>
                </a:extLst>
              </p:cNvPr>
              <p:cNvSpPr txBox="1"/>
              <p:nvPr/>
            </p:nvSpPr>
            <p:spPr>
              <a:xfrm>
                <a:off x="7233230" y="3762700"/>
                <a:ext cx="730352" cy="5078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900">
                    <a:solidFill>
                      <a:schemeClr val="accent3"/>
                    </a:solidFill>
                  </a:defRPr>
                </a:lvl1pPr>
              </a:lstStyle>
              <a:p>
                <a:r>
                  <a:rPr lang="en-US"/>
                  <a:t>Azure</a:t>
                </a:r>
              </a:p>
              <a:p>
                <a:r>
                  <a:rPr lang="en-US" err="1"/>
                  <a:t>workloadsexfiltration</a:t>
                </a:r>
                <a:endParaRPr lang="en-US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3CFB84F-EA03-9DBE-D721-7D4D2106EF62}"/>
                  </a:ext>
                </a:extLst>
              </p:cNvPr>
              <p:cNvSpPr txBox="1"/>
              <p:nvPr/>
            </p:nvSpPr>
            <p:spPr>
              <a:xfrm>
                <a:off x="8984102" y="4522601"/>
                <a:ext cx="73035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900">
                    <a:solidFill>
                      <a:schemeClr val="accent3"/>
                    </a:solidFill>
                  </a:rPr>
                  <a:t>New user created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F13D5A-079E-AD40-4F0C-81569AACB1D5}"/>
                </a:ext>
              </a:extLst>
            </p:cNvPr>
            <p:cNvGrpSpPr/>
            <p:nvPr/>
          </p:nvGrpSpPr>
          <p:grpSpPr>
            <a:xfrm>
              <a:off x="7963582" y="1489833"/>
              <a:ext cx="3389392" cy="3878387"/>
              <a:chOff x="7963582" y="1489833"/>
              <a:chExt cx="3389392" cy="3878387"/>
            </a:xfrm>
          </p:grpSpPr>
          <p:cxnSp>
            <p:nvCxnSpPr>
              <p:cNvPr id="53" name="Connector: Curved 52">
                <a:extLst>
                  <a:ext uri="{FF2B5EF4-FFF2-40B4-BE49-F238E27FC236}">
                    <a16:creationId xmlns:a16="http://schemas.microsoft.com/office/drawing/2014/main" id="{F9F05B88-33C4-1678-F466-1611A97C647F}"/>
                  </a:ext>
                </a:extLst>
              </p:cNvPr>
              <p:cNvCxnSpPr>
                <a:cxnSpLocks/>
                <a:stCxn id="24" idx="0"/>
              </p:cNvCxnSpPr>
              <p:nvPr/>
            </p:nvCxnSpPr>
            <p:spPr>
              <a:xfrm rot="5400000" flipH="1" flipV="1">
                <a:off x="7448047" y="3685294"/>
                <a:ext cx="2541065" cy="609200"/>
              </a:xfrm>
              <a:prstGeom prst="curvedConnector2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or: Curved 53">
                <a:extLst>
                  <a:ext uri="{FF2B5EF4-FFF2-40B4-BE49-F238E27FC236}">
                    <a16:creationId xmlns:a16="http://schemas.microsoft.com/office/drawing/2014/main" id="{416533BA-6E2C-ADB4-4984-7E55EB5782F8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rot="10800000">
                <a:off x="8612732" y="4914900"/>
                <a:ext cx="580440" cy="45332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or: Curved 54">
                <a:extLst>
                  <a:ext uri="{FF2B5EF4-FFF2-40B4-BE49-F238E27FC236}">
                    <a16:creationId xmlns:a16="http://schemas.microsoft.com/office/drawing/2014/main" id="{23CD93FC-F43A-45DF-7A32-D0499BA0F036}"/>
                  </a:ext>
                </a:extLst>
              </p:cNvPr>
              <p:cNvCxnSpPr>
                <a:cxnSpLocks/>
                <a:stCxn id="22" idx="3"/>
                <a:endCxn id="32" idx="3"/>
              </p:cNvCxnSpPr>
              <p:nvPr/>
            </p:nvCxnSpPr>
            <p:spPr>
              <a:xfrm flipH="1" flipV="1">
                <a:off x="9714454" y="4707267"/>
                <a:ext cx="511532" cy="660953"/>
              </a:xfrm>
              <a:prstGeom prst="curvedConnector3">
                <a:avLst>
                  <a:gd name="adj1" fmla="val -44689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or: Curved 55">
                <a:extLst>
                  <a:ext uri="{FF2B5EF4-FFF2-40B4-BE49-F238E27FC236}">
                    <a16:creationId xmlns:a16="http://schemas.microsoft.com/office/drawing/2014/main" id="{A4C0C623-13E2-161A-70AE-A66B86C9B8B6}"/>
                  </a:ext>
                </a:extLst>
              </p:cNvPr>
              <p:cNvCxnSpPr>
                <a:cxnSpLocks/>
                <a:endCxn id="26" idx="3"/>
              </p:cNvCxnSpPr>
              <p:nvPr/>
            </p:nvCxnSpPr>
            <p:spPr>
              <a:xfrm rot="5400000" flipH="1" flipV="1">
                <a:off x="10203752" y="1570140"/>
                <a:ext cx="1229529" cy="1068915"/>
              </a:xfrm>
              <a:prstGeom prst="curvedConnector4">
                <a:avLst>
                  <a:gd name="adj1" fmla="val 42490"/>
                  <a:gd name="adj2" fmla="val 121386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or: Curved 56">
                <a:extLst>
                  <a:ext uri="{FF2B5EF4-FFF2-40B4-BE49-F238E27FC236}">
                    <a16:creationId xmlns:a16="http://schemas.microsoft.com/office/drawing/2014/main" id="{138BBC41-0F98-38ED-1538-5452AA52AA86}"/>
                  </a:ext>
                </a:extLst>
              </p:cNvPr>
              <p:cNvCxnSpPr>
                <a:cxnSpLocks/>
                <a:stCxn id="26" idx="2"/>
                <a:endCxn id="28" idx="1"/>
              </p:cNvCxnSpPr>
              <p:nvPr/>
            </p:nvCxnSpPr>
            <p:spPr>
              <a:xfrm rot="16200000" flipH="1">
                <a:off x="8245006" y="2439814"/>
                <a:ext cx="2264174" cy="733542"/>
              </a:xfrm>
              <a:prstGeom prst="curvedConnector4">
                <a:avLst>
                  <a:gd name="adj1" fmla="val 50000"/>
                  <a:gd name="adj2" fmla="val 350526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or: Curved 57">
                <a:extLst>
                  <a:ext uri="{FF2B5EF4-FFF2-40B4-BE49-F238E27FC236}">
                    <a16:creationId xmlns:a16="http://schemas.microsoft.com/office/drawing/2014/main" id="{1502EC9D-16B2-6C79-1ACD-A27BBED78144}"/>
                  </a:ext>
                </a:extLst>
              </p:cNvPr>
              <p:cNvCxnSpPr>
                <a:cxnSpLocks/>
                <a:endCxn id="22" idx="3"/>
              </p:cNvCxnSpPr>
              <p:nvPr/>
            </p:nvCxnSpPr>
            <p:spPr>
              <a:xfrm rot="16200000" flipH="1">
                <a:off x="8673081" y="3815314"/>
                <a:ext cx="2533443" cy="572367"/>
              </a:xfrm>
              <a:prstGeom prst="curvedConnector4">
                <a:avLst>
                  <a:gd name="adj1" fmla="val 4748"/>
                  <a:gd name="adj2" fmla="val 150086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or: Curved 58">
                <a:extLst>
                  <a:ext uri="{FF2B5EF4-FFF2-40B4-BE49-F238E27FC236}">
                    <a16:creationId xmlns:a16="http://schemas.microsoft.com/office/drawing/2014/main" id="{CDCE696F-67F1-8740-37E3-2EF3A629D253}"/>
                  </a:ext>
                </a:extLst>
              </p:cNvPr>
              <p:cNvCxnSpPr>
                <a:cxnSpLocks/>
                <a:stCxn id="32" idx="1"/>
                <a:endCxn id="31" idx="3"/>
              </p:cNvCxnSpPr>
              <p:nvPr/>
            </p:nvCxnSpPr>
            <p:spPr>
              <a:xfrm rot="10800000">
                <a:off x="7963582" y="4016617"/>
                <a:ext cx="1020520" cy="690651"/>
              </a:xfrm>
              <a:prstGeom prst="curvedConnector3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or: Curved 59">
                <a:extLst>
                  <a:ext uri="{FF2B5EF4-FFF2-40B4-BE49-F238E27FC236}">
                    <a16:creationId xmlns:a16="http://schemas.microsoft.com/office/drawing/2014/main" id="{0A7A59DA-9020-C226-5426-3164AE8AC1FF}"/>
                  </a:ext>
                </a:extLst>
              </p:cNvPr>
              <p:cNvCxnSpPr>
                <a:endCxn id="29" idx="1"/>
              </p:cNvCxnSpPr>
              <p:nvPr/>
            </p:nvCxnSpPr>
            <p:spPr>
              <a:xfrm rot="16200000" flipV="1">
                <a:off x="7540851" y="3245577"/>
                <a:ext cx="1946348" cy="940154"/>
              </a:xfrm>
              <a:prstGeom prst="curvedConnector4">
                <a:avLst>
                  <a:gd name="adj1" fmla="val 14262"/>
                  <a:gd name="adj2" fmla="val 124315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80EA211-1297-E46B-A06D-8ED882049D43}"/>
              </a:ext>
            </a:extLst>
          </p:cNvPr>
          <p:cNvSpPr txBox="1"/>
          <p:nvPr/>
        </p:nvSpPr>
        <p:spPr>
          <a:xfrm>
            <a:off x="1039692" y="5311573"/>
            <a:ext cx="35294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2">
                    <a:lumMod val="50000"/>
                  </a:schemeClr>
                </a:solidFill>
              </a:rPr>
              <a:t>Source: https://www.cvedetails.com/</a:t>
            </a: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DA6AD451-2B1A-223E-090F-EB735162A0C9}"/>
              </a:ext>
            </a:extLst>
          </p:cNvPr>
          <p:cNvSpPr/>
          <p:nvPr/>
        </p:nvSpPr>
        <p:spPr>
          <a:xfrm>
            <a:off x="417268" y="-879594"/>
            <a:ext cx="4375727" cy="496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r>
              <a:rPr lang="en-US" sz="1600" b="1">
                <a:solidFill>
                  <a:schemeClr val="tx1"/>
                </a:solidFill>
                <a:latin typeface="IBM Plex Sans Medium"/>
                <a:ea typeface="+mn-lt"/>
                <a:cs typeface="+mn-lt"/>
              </a:rPr>
              <a:t>More Vulnerabilities, faster exploitation</a:t>
            </a:r>
            <a:endParaRPr lang="en-US" sz="1600">
              <a:solidFill>
                <a:schemeClr val="tx1"/>
              </a:solidFill>
              <a:latin typeface="IBM Plex Sans Medium"/>
              <a:ea typeface="+mn-lt"/>
              <a:cs typeface="+mn-lt"/>
            </a:endParaRPr>
          </a:p>
        </p:txBody>
      </p:sp>
      <p:sp>
        <p:nvSpPr>
          <p:cNvPr id="5" name="TextBox 79">
            <a:extLst>
              <a:ext uri="{FF2B5EF4-FFF2-40B4-BE49-F238E27FC236}">
                <a16:creationId xmlns:a16="http://schemas.microsoft.com/office/drawing/2014/main" id="{631D4290-D59E-3097-8EAE-FA466351375F}"/>
              </a:ext>
            </a:extLst>
          </p:cNvPr>
          <p:cNvSpPr txBox="1"/>
          <p:nvPr/>
        </p:nvSpPr>
        <p:spPr>
          <a:xfrm>
            <a:off x="551027" y="1567348"/>
            <a:ext cx="468530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latin typeface="IBM Plex Sans Medium"/>
              </a:rPr>
              <a:t>Mehr Schwachstellen, schnellere Ausnutzung</a:t>
            </a:r>
            <a:endParaRPr lang="en-US" b="1" dirty="0">
              <a:latin typeface="IBM Plex Sans Medium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079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B170E-459C-8E5A-843C-0966EC36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aph with blue lines&#10;&#10;AI-generated content may be incorrect.">
            <a:extLst>
              <a:ext uri="{FF2B5EF4-FFF2-40B4-BE49-F238E27FC236}">
                <a16:creationId xmlns:a16="http://schemas.microsoft.com/office/drawing/2014/main" id="{794A64C0-2F4E-E3DD-3EE2-08A02D621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692358"/>
            <a:ext cx="11184358" cy="4165037"/>
          </a:xfrm>
          <a:prstGeom prst="rect">
            <a:avLst/>
          </a:prstGeom>
        </p:spPr>
      </p:pic>
      <p:sp>
        <p:nvSpPr>
          <p:cNvPr id="15" name="Callout: Down Arrow 14">
            <a:extLst>
              <a:ext uri="{FF2B5EF4-FFF2-40B4-BE49-F238E27FC236}">
                <a16:creationId xmlns:a16="http://schemas.microsoft.com/office/drawing/2014/main" id="{916A2EB1-D76E-A407-6713-96C5F514108F}"/>
              </a:ext>
            </a:extLst>
          </p:cNvPr>
          <p:cNvSpPr/>
          <p:nvPr/>
        </p:nvSpPr>
        <p:spPr>
          <a:xfrm>
            <a:off x="94784" y="2085975"/>
            <a:ext cx="3088889" cy="3198100"/>
          </a:xfrm>
          <a:prstGeom prst="downArrowCallout">
            <a:avLst>
              <a:gd name="adj1" fmla="val 11534"/>
              <a:gd name="adj2" fmla="val 19165"/>
              <a:gd name="adj3" fmla="val 15574"/>
              <a:gd name="adj4" fmla="val 77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  <a:latin typeface="IBM Plex Sans"/>
              </a:rPr>
              <a:t>Bitsadmin</a:t>
            </a:r>
            <a:r>
              <a:rPr lang="de-DE" sz="1200" dirty="0">
                <a:solidFill>
                  <a:schemeClr val="tx1"/>
                </a:solidFill>
                <a:latin typeface="IBM Plex Sans"/>
              </a:rPr>
              <a:t> ist ein Microsoft-Befehlszeilentool, das Dateiübertragungen im Hintergrund erleichtert und oft von Angreifern ausgenutzt wird. Laut einer Bitdefender-Studie nutzen nur 0,22 % der Unternehmen die App tatsächlich. Das bedeutet, dass es für 99,8 % der Unternehmen deaktiviert werden kann, wodurch die Wahrscheinlichkeit eines erfolgreichen Angriffs verringert wird, ohne die Geschäftstätigkeit zu beeinträchtigen.</a:t>
            </a:r>
            <a:endParaRPr lang="en-US" sz="1600" dirty="0">
              <a:solidFill>
                <a:schemeClr val="tx1"/>
              </a:solidFill>
              <a:cs typeface="Arial" panose="020B0604020202020204"/>
            </a:endParaRPr>
          </a:p>
        </p:txBody>
      </p:sp>
      <p:sp>
        <p:nvSpPr>
          <p:cNvPr id="5" name="Callout: Down Arrow 3">
            <a:extLst>
              <a:ext uri="{FF2B5EF4-FFF2-40B4-BE49-F238E27FC236}">
                <a16:creationId xmlns:a16="http://schemas.microsoft.com/office/drawing/2014/main" id="{BE31232C-B66B-13FB-0102-D0125F1F481A}"/>
              </a:ext>
            </a:extLst>
          </p:cNvPr>
          <p:cNvSpPr/>
          <p:nvPr/>
        </p:nvSpPr>
        <p:spPr>
          <a:xfrm>
            <a:off x="9091526" y="2680717"/>
            <a:ext cx="3088889" cy="2074418"/>
          </a:xfrm>
          <a:prstGeom prst="downArrowCallout">
            <a:avLst>
              <a:gd name="adj1" fmla="val 11534"/>
              <a:gd name="adj2" fmla="val 19165"/>
              <a:gd name="adj3" fmla="val 15574"/>
              <a:gd name="adj4" fmla="val 7709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  <a:latin typeface="IBM Plex Sans"/>
              </a:rPr>
              <a:t>cscript</a:t>
            </a:r>
            <a:r>
              <a:rPr lang="de-DE" sz="1200" dirty="0">
                <a:solidFill>
                  <a:schemeClr val="tx1"/>
                </a:solidFill>
                <a:latin typeface="IBM Plex Sans"/>
              </a:rPr>
              <a:t> und </a:t>
            </a:r>
            <a:r>
              <a:rPr lang="de-DE" sz="1200" dirty="0" err="1">
                <a:solidFill>
                  <a:schemeClr val="tx1"/>
                </a:solidFill>
                <a:latin typeface="IBM Plex Sans"/>
              </a:rPr>
              <a:t>wscript</a:t>
            </a:r>
            <a:r>
              <a:rPr lang="de-DE" sz="1200" dirty="0">
                <a:solidFill>
                  <a:schemeClr val="tx1"/>
                </a:solidFill>
                <a:latin typeface="IBM Plex Sans"/>
              </a:rPr>
              <a:t> haben selten Einschränkungen auf Windows-Rechnern, aber weniger als 20 % der Unternehmen verwenden diese Tools tatsächlich. Dies hinterlässt eine Angriffsfläche von </a:t>
            </a:r>
            <a:r>
              <a:rPr lang="de-DE" sz="1200" dirty="0">
                <a:solidFill>
                  <a:schemeClr val="accent1"/>
                </a:solidFill>
                <a:latin typeface="IBM Plex Sans SemiBold"/>
                <a:ea typeface="+mj-lt"/>
                <a:cs typeface="+mj-lt"/>
              </a:rPr>
              <a:t>80 %</a:t>
            </a:r>
            <a:r>
              <a:rPr lang="de-DE" sz="1200" dirty="0">
                <a:solidFill>
                  <a:schemeClr val="tx1"/>
                </a:solidFill>
                <a:latin typeface="IBM Plex Sans"/>
              </a:rPr>
              <a:t>, auf der diese Dienstprogramme von Angreifern ausgenutzt werden können.</a:t>
            </a:r>
            <a:endParaRPr lang="en-US" sz="1200" dirty="0">
              <a:solidFill>
                <a:schemeClr val="tx1"/>
              </a:solidFill>
              <a:latin typeface="IBM Plex Sans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862057-DDCF-4A18-B382-88988701EB1B}"/>
              </a:ext>
            </a:extLst>
          </p:cNvPr>
          <p:cNvGrpSpPr/>
          <p:nvPr/>
        </p:nvGrpSpPr>
        <p:grpSpPr>
          <a:xfrm>
            <a:off x="1349298" y="5014074"/>
            <a:ext cx="9746165" cy="996433"/>
            <a:chOff x="1349298" y="5014074"/>
            <a:chExt cx="9746165" cy="99643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9CAD81-E9F2-4E9B-9515-666044C2A296}"/>
                </a:ext>
              </a:extLst>
            </p:cNvPr>
            <p:cNvSpPr/>
            <p:nvPr/>
          </p:nvSpPr>
          <p:spPr>
            <a:xfrm>
              <a:off x="1349298" y="5352585"/>
              <a:ext cx="579863" cy="6579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54F3FE8-B157-EFAE-8A60-1F602E6574ED}"/>
                </a:ext>
              </a:extLst>
            </p:cNvPr>
            <p:cNvSpPr/>
            <p:nvPr/>
          </p:nvSpPr>
          <p:spPr>
            <a:xfrm>
              <a:off x="10515600" y="5014074"/>
              <a:ext cx="579863" cy="6579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387CDC7-D950-648A-DF15-757A267F3B7A}"/>
                </a:ext>
              </a:extLst>
            </p:cNvPr>
            <p:cNvSpPr/>
            <p:nvPr/>
          </p:nvSpPr>
          <p:spPr>
            <a:xfrm flipH="1">
              <a:off x="3166946" y="5067641"/>
              <a:ext cx="579863" cy="6579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onnector: Elbow 5">
              <a:extLst>
                <a:ext uri="{FF2B5EF4-FFF2-40B4-BE49-F238E27FC236}">
                  <a16:creationId xmlns:a16="http://schemas.microsoft.com/office/drawing/2014/main" id="{2A2F3FDA-DB21-F224-1E17-C517F1E7B14F}"/>
                </a:ext>
              </a:extLst>
            </p:cNvPr>
            <p:cNvCxnSpPr>
              <a:cxnSpLocks/>
              <a:stCxn id="6" idx="0"/>
              <a:endCxn id="4" idx="0"/>
            </p:cNvCxnSpPr>
            <p:nvPr/>
          </p:nvCxnSpPr>
          <p:spPr>
            <a:xfrm rot="5400000" flipH="1" flipV="1">
              <a:off x="7104421" y="1366531"/>
              <a:ext cx="53567" cy="7348655"/>
            </a:xfrm>
            <a:prstGeom prst="bentConnector3">
              <a:avLst>
                <a:gd name="adj1" fmla="val 526755"/>
              </a:avLst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E1AB3D9-BF76-3B4D-F2D4-09ECE4D49953}"/>
              </a:ext>
            </a:extLst>
          </p:cNvPr>
          <p:cNvSpPr/>
          <p:nvPr/>
        </p:nvSpPr>
        <p:spPr>
          <a:xfrm flipH="1">
            <a:off x="7047568" y="3039911"/>
            <a:ext cx="579863" cy="2970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629B062B-97A5-8DF2-2FAA-BFDB82EC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720725"/>
            <a:ext cx="11425073" cy="568960"/>
          </a:xfrm>
        </p:spPr>
        <p:txBody>
          <a:bodyPr/>
          <a:lstStyle/>
          <a:p>
            <a:r>
              <a:rPr lang="en-GB" sz="2600">
                <a:latin typeface="IBM Plex Sans SemiBold"/>
                <a:ea typeface="+mj-lt"/>
                <a:cs typeface="+mj-lt"/>
              </a:rPr>
              <a:t>Unnötige Angriffsvektoren</a:t>
            </a:r>
            <a:endParaRPr lang="en-US" sz="2600" dirty="0">
              <a:latin typeface="IBM Plex Sans SemiBold"/>
            </a:endParaRPr>
          </a:p>
        </p:txBody>
      </p:sp>
      <p:sp>
        <p:nvSpPr>
          <p:cNvPr id="8" name="Callout: Down Arrow 3">
            <a:extLst>
              <a:ext uri="{FF2B5EF4-FFF2-40B4-BE49-F238E27FC236}">
                <a16:creationId xmlns:a16="http://schemas.microsoft.com/office/drawing/2014/main" id="{F68C03A1-D6F2-90A7-5C51-5480F3B2F90E}"/>
              </a:ext>
            </a:extLst>
          </p:cNvPr>
          <p:cNvSpPr/>
          <p:nvPr/>
        </p:nvSpPr>
        <p:spPr>
          <a:xfrm>
            <a:off x="4906116" y="1182373"/>
            <a:ext cx="4862767" cy="1709852"/>
          </a:xfrm>
          <a:prstGeom prst="downArrowCallout">
            <a:avLst>
              <a:gd name="adj1" fmla="val 11534"/>
              <a:gd name="adj2" fmla="val 19165"/>
              <a:gd name="adj3" fmla="val 15574"/>
              <a:gd name="adj4" fmla="val 77096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IBM Plex Sans"/>
              </a:rPr>
              <a:t>PowerShell wird jedoch von 83,6 % der Unternehmen verwendet. Dies bedeutet immer noch, dass ein Angreifer in ca. </a:t>
            </a:r>
            <a:r>
              <a:rPr lang="de-DE" sz="1400" dirty="0">
                <a:solidFill>
                  <a:schemeClr val="accent1"/>
                </a:solidFill>
                <a:latin typeface="IBM Plex Sans SemiBold"/>
                <a:ea typeface="+mj-lt"/>
                <a:cs typeface="+mj-lt"/>
              </a:rPr>
              <a:t>17 % der Fälle </a:t>
            </a:r>
            <a:r>
              <a:rPr lang="de-DE" sz="1400" dirty="0">
                <a:solidFill>
                  <a:schemeClr val="tx1"/>
                </a:solidFill>
                <a:latin typeface="IBM Plex Sans"/>
              </a:rPr>
              <a:t>potenziell bösartige </a:t>
            </a:r>
            <a:r>
              <a:rPr lang="de-DE" sz="1400" dirty="0" err="1">
                <a:solidFill>
                  <a:schemeClr val="tx1"/>
                </a:solidFill>
                <a:latin typeface="IBM Plex Sans"/>
              </a:rPr>
              <a:t>Payloads</a:t>
            </a:r>
            <a:r>
              <a:rPr lang="de-DE" sz="1400" dirty="0">
                <a:solidFill>
                  <a:schemeClr val="tx1"/>
                </a:solidFill>
                <a:latin typeface="IBM Plex Sans"/>
              </a:rPr>
              <a:t> auf Geräten ausführen kann, auf denen der Benutzer </a:t>
            </a:r>
            <a:r>
              <a:rPr lang="de-DE" sz="1400" dirty="0" err="1">
                <a:solidFill>
                  <a:schemeClr val="tx1"/>
                </a:solidFill>
                <a:latin typeface="IBM Plex Sans"/>
              </a:rPr>
              <a:t>Powershell</a:t>
            </a:r>
            <a:r>
              <a:rPr lang="de-DE" sz="1400" dirty="0">
                <a:solidFill>
                  <a:schemeClr val="tx1"/>
                </a:solidFill>
                <a:latin typeface="IBM Plex Sans"/>
              </a:rPr>
              <a:t> noch nie verwendet hat.</a:t>
            </a:r>
            <a:endParaRPr lang="en-US" sz="1400" dirty="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3" name="Callout: Down Arrow 3">
            <a:extLst>
              <a:ext uri="{FF2B5EF4-FFF2-40B4-BE49-F238E27FC236}">
                <a16:creationId xmlns:a16="http://schemas.microsoft.com/office/drawing/2014/main" id="{63D77291-B3F3-B193-DBDF-D66229F1DA2A}"/>
              </a:ext>
            </a:extLst>
          </p:cNvPr>
          <p:cNvSpPr/>
          <p:nvPr/>
        </p:nvSpPr>
        <p:spPr>
          <a:xfrm>
            <a:off x="4903660" y="82345"/>
            <a:ext cx="4867676" cy="1011453"/>
          </a:xfrm>
          <a:prstGeom prst="downArrowCallout">
            <a:avLst>
              <a:gd name="adj1" fmla="val 11534"/>
              <a:gd name="adj2" fmla="val 19165"/>
              <a:gd name="adj3" fmla="val 15574"/>
              <a:gd name="adj4" fmla="val 77096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IBM Plex Sans"/>
              </a:rPr>
              <a:t>Darüber hinaus umfassen 90 % der PowerShell-Nutzung Administratorkonten, was bedeutet, dass PowerShell für lokale Benutzer deaktiviert werden könnte.</a:t>
            </a:r>
            <a:endParaRPr lang="en-US" sz="1400" dirty="0">
              <a:solidFill>
                <a:schemeClr val="tx1"/>
              </a:solidFill>
              <a:latin typeface="IBM Plex Sans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328DCD11-93D5-3DB1-F841-469C65F33C4A}"/>
              </a:ext>
            </a:extLst>
          </p:cNvPr>
          <p:cNvSpPr txBox="1">
            <a:spLocks/>
          </p:cNvSpPr>
          <p:nvPr/>
        </p:nvSpPr>
        <p:spPr>
          <a:xfrm>
            <a:off x="400051" y="1232535"/>
            <a:ext cx="3981450" cy="568960"/>
          </a:xfrm>
          <a:prstGeom prst="rect">
            <a:avLst/>
          </a:prstGeom>
        </p:spPr>
        <p:txBody>
          <a:bodyPr vert="horz" lIns="0" tIns="7200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>
                <a:solidFill>
                  <a:schemeClr val="tx1"/>
                </a:solidFill>
                <a:latin typeface="IBM Plex Sans Medium"/>
                <a:ea typeface="+mj-lt"/>
                <a:cs typeface="+mj-lt"/>
              </a:rPr>
              <a:t>BEISPIELE AUS DER PRAXIS</a:t>
            </a:r>
            <a:endParaRPr lang="en-US" sz="1800" dirty="0">
              <a:solidFill>
                <a:schemeClr val="tx1"/>
              </a:solidFill>
              <a:latin typeface="IBM Plex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8631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9" grpId="0" animBg="1"/>
      <p:bldP spid="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E3F91A-6DAA-2B33-E674-2A53CEFF72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7707" y="1576803"/>
            <a:ext cx="11415696" cy="1585943"/>
          </a:xfrm>
        </p:spPr>
        <p:txBody>
          <a:bodyPr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IBM Plex Sans" panose="020B0503050203000203" pitchFamily="34" charset="0"/>
              </a:rPr>
              <a:t>Wir stellen uns eine Welt vor, in der alle Unternehmen </a:t>
            </a:r>
            <a:r>
              <a:rPr lang="de-DE" sz="3600" b="1" dirty="0">
                <a:solidFill>
                  <a:schemeClr val="tx2"/>
                </a:solidFill>
                <a:latin typeface="IBM Plex Sans" panose="020B0503050203000203" pitchFamily="34" charset="0"/>
              </a:rPr>
              <a:t>Risiken proaktiv managen, Compliance mühelos erreichen und schnell auf Bedrohungen reagieren </a:t>
            </a:r>
            <a:r>
              <a:rPr lang="de-DE" sz="3600" dirty="0">
                <a:solidFill>
                  <a:schemeClr val="tx2"/>
                </a:solidFill>
                <a:latin typeface="IBM Plex Sans" panose="020B0503050203000203" pitchFamily="34" charset="0"/>
              </a:rPr>
              <a:t>können.</a:t>
            </a:r>
            <a:endParaRPr lang="en-RO" sz="3600" dirty="0">
              <a:solidFill>
                <a:schemeClr val="tx2"/>
              </a:solidFill>
              <a:latin typeface="IBM Plex Sans" panose="020B050305020300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4188AA-6AF2-EF76-606C-396CB4EE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Unsere Vision</a:t>
            </a:r>
            <a:endParaRPr lang="en-RO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9C3F7B-22FD-AD92-3DDA-F3395DC7FE33}"/>
              </a:ext>
            </a:extLst>
          </p:cNvPr>
          <p:cNvGrpSpPr/>
          <p:nvPr/>
        </p:nvGrpSpPr>
        <p:grpSpPr>
          <a:xfrm>
            <a:off x="875608" y="3695253"/>
            <a:ext cx="3070287" cy="2705548"/>
            <a:chOff x="875608" y="3695253"/>
            <a:chExt cx="3070287" cy="27055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F1BE80-88A7-5281-5A68-A0C4B068DCB6}"/>
                </a:ext>
              </a:extLst>
            </p:cNvPr>
            <p:cNvSpPr/>
            <p:nvPr/>
          </p:nvSpPr>
          <p:spPr bwMode="ltGray">
            <a:xfrm>
              <a:off x="875608" y="3695253"/>
              <a:ext cx="3058740" cy="270554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lvl="0" algn="ctr">
                <a:lnSpc>
                  <a:spcPct val="90000"/>
                </a:lnSpc>
                <a:defRPr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PROAKTIV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826486-04EB-F97D-9945-CF8E7D04D5B1}"/>
                </a:ext>
              </a:extLst>
            </p:cNvPr>
            <p:cNvSpPr txBox="1"/>
            <p:nvPr/>
          </p:nvSpPr>
          <p:spPr>
            <a:xfrm>
              <a:off x="887155" y="5579152"/>
              <a:ext cx="3058740" cy="555184"/>
            </a:xfrm>
            <a:prstGeom prst="rect">
              <a:avLst/>
            </a:prstGeom>
            <a:noFill/>
          </p:spPr>
          <p:txBody>
            <a:bodyPr wrap="square" lIns="182880" tIns="91440" rIns="182880" bIns="91440" rtlCol="0" anchor="t">
              <a:noAutofit/>
            </a:bodyPr>
            <a:lstStyle/>
            <a:p>
              <a:pPr lvl="0" algn="ctr">
                <a:lnSpc>
                  <a:spcPct val="90000"/>
                </a:lnSpc>
                <a:defRPr/>
              </a:pPr>
              <a:r>
                <a:rPr lang="de-DE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Identifizieren und adressieren Sie Risiken, bevor sie eintreten.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13E1D6-AC28-71FA-9EA7-17E27D71B6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62079" y="4627933"/>
              <a:ext cx="685799" cy="457200"/>
              <a:chOff x="4877672" y="1837822"/>
              <a:chExt cx="294575" cy="196384"/>
            </a:xfrm>
            <a:solidFill>
              <a:schemeClr val="tx1"/>
            </a:solidFill>
          </p:grpSpPr>
          <p:sp>
            <p:nvSpPr>
              <p:cNvPr id="10" name="Freeform 91">
                <a:extLst>
                  <a:ext uri="{FF2B5EF4-FFF2-40B4-BE49-F238E27FC236}">
                    <a16:creationId xmlns:a16="http://schemas.microsoft.com/office/drawing/2014/main" id="{9B5628A7-EA52-BD78-0BA6-53AA6ED21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7672" y="1837822"/>
                <a:ext cx="294575" cy="196384"/>
              </a:xfrm>
              <a:custGeom>
                <a:avLst/>
                <a:gdLst>
                  <a:gd name="T0" fmla="*/ 12 w 702"/>
                  <a:gd name="T1" fmla="*/ 467 h 468"/>
                  <a:gd name="T2" fmla="*/ 12 w 702"/>
                  <a:gd name="T3" fmla="*/ 467 h 468"/>
                  <a:gd name="T4" fmla="*/ 690 w 702"/>
                  <a:gd name="T5" fmla="*/ 467 h 468"/>
                  <a:gd name="T6" fmla="*/ 701 w 702"/>
                  <a:gd name="T7" fmla="*/ 456 h 468"/>
                  <a:gd name="T8" fmla="*/ 701 w 702"/>
                  <a:gd name="T9" fmla="*/ 11 h 468"/>
                  <a:gd name="T10" fmla="*/ 690 w 702"/>
                  <a:gd name="T11" fmla="*/ 0 h 468"/>
                  <a:gd name="T12" fmla="*/ 12 w 702"/>
                  <a:gd name="T13" fmla="*/ 0 h 468"/>
                  <a:gd name="T14" fmla="*/ 0 w 702"/>
                  <a:gd name="T15" fmla="*/ 11 h 468"/>
                  <a:gd name="T16" fmla="*/ 0 w 702"/>
                  <a:gd name="T17" fmla="*/ 456 h 468"/>
                  <a:gd name="T18" fmla="*/ 12 w 702"/>
                  <a:gd name="T19" fmla="*/ 467 h 468"/>
                  <a:gd name="T20" fmla="*/ 23 w 702"/>
                  <a:gd name="T21" fmla="*/ 24 h 468"/>
                  <a:gd name="T22" fmla="*/ 23 w 702"/>
                  <a:gd name="T23" fmla="*/ 24 h 468"/>
                  <a:gd name="T24" fmla="*/ 677 w 702"/>
                  <a:gd name="T25" fmla="*/ 24 h 468"/>
                  <a:gd name="T26" fmla="*/ 677 w 702"/>
                  <a:gd name="T27" fmla="*/ 443 h 468"/>
                  <a:gd name="T28" fmla="*/ 23 w 702"/>
                  <a:gd name="T29" fmla="*/ 443 h 468"/>
                  <a:gd name="T30" fmla="*/ 23 w 702"/>
                  <a:gd name="T31" fmla="*/ 24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02" h="468">
                    <a:moveTo>
                      <a:pt x="12" y="467"/>
                    </a:moveTo>
                    <a:lnTo>
                      <a:pt x="12" y="467"/>
                    </a:lnTo>
                    <a:cubicBezTo>
                      <a:pt x="690" y="467"/>
                      <a:pt x="690" y="467"/>
                      <a:pt x="690" y="467"/>
                    </a:cubicBezTo>
                    <a:cubicBezTo>
                      <a:pt x="696" y="467"/>
                      <a:pt x="701" y="462"/>
                      <a:pt x="701" y="456"/>
                    </a:cubicBezTo>
                    <a:cubicBezTo>
                      <a:pt x="701" y="11"/>
                      <a:pt x="701" y="11"/>
                      <a:pt x="701" y="11"/>
                    </a:cubicBezTo>
                    <a:cubicBezTo>
                      <a:pt x="701" y="5"/>
                      <a:pt x="696" y="0"/>
                      <a:pt x="69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1"/>
                    </a:cubicBezTo>
                    <a:cubicBezTo>
                      <a:pt x="0" y="456"/>
                      <a:pt x="0" y="456"/>
                      <a:pt x="0" y="456"/>
                    </a:cubicBezTo>
                    <a:cubicBezTo>
                      <a:pt x="0" y="462"/>
                      <a:pt x="6" y="467"/>
                      <a:pt x="12" y="467"/>
                    </a:cubicBezTo>
                    <a:close/>
                    <a:moveTo>
                      <a:pt x="23" y="24"/>
                    </a:moveTo>
                    <a:lnTo>
                      <a:pt x="23" y="24"/>
                    </a:lnTo>
                    <a:cubicBezTo>
                      <a:pt x="677" y="24"/>
                      <a:pt x="677" y="24"/>
                      <a:pt x="677" y="24"/>
                    </a:cubicBezTo>
                    <a:cubicBezTo>
                      <a:pt x="677" y="443"/>
                      <a:pt x="677" y="443"/>
                      <a:pt x="677" y="443"/>
                    </a:cubicBezTo>
                    <a:cubicBezTo>
                      <a:pt x="23" y="443"/>
                      <a:pt x="23" y="443"/>
                      <a:pt x="23" y="443"/>
                    </a:cubicBezTo>
                    <a:lnTo>
                      <a:pt x="23" y="24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92">
                <a:extLst>
                  <a:ext uri="{FF2B5EF4-FFF2-40B4-BE49-F238E27FC236}">
                    <a16:creationId xmlns:a16="http://schemas.microsoft.com/office/drawing/2014/main" id="{3579F81E-FD53-3515-5CCA-D598784F9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5127" y="1906372"/>
                <a:ext cx="72254" cy="11116"/>
              </a:xfrm>
              <a:custGeom>
                <a:avLst/>
                <a:gdLst>
                  <a:gd name="T0" fmla="*/ 13 w 172"/>
                  <a:gd name="T1" fmla="*/ 24 h 25"/>
                  <a:gd name="T2" fmla="*/ 13 w 172"/>
                  <a:gd name="T3" fmla="*/ 24 h 25"/>
                  <a:gd name="T4" fmla="*/ 160 w 172"/>
                  <a:gd name="T5" fmla="*/ 24 h 25"/>
                  <a:gd name="T6" fmla="*/ 171 w 172"/>
                  <a:gd name="T7" fmla="*/ 12 h 25"/>
                  <a:gd name="T8" fmla="*/ 160 w 172"/>
                  <a:gd name="T9" fmla="*/ 0 h 25"/>
                  <a:gd name="T10" fmla="*/ 13 w 172"/>
                  <a:gd name="T11" fmla="*/ 0 h 25"/>
                  <a:gd name="T12" fmla="*/ 0 w 172"/>
                  <a:gd name="T13" fmla="*/ 12 h 25"/>
                  <a:gd name="T14" fmla="*/ 13 w 172"/>
                  <a:gd name="T15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2" h="25">
                    <a:moveTo>
                      <a:pt x="13" y="24"/>
                    </a:moveTo>
                    <a:lnTo>
                      <a:pt x="13" y="24"/>
                    </a:lnTo>
                    <a:cubicBezTo>
                      <a:pt x="160" y="24"/>
                      <a:pt x="160" y="24"/>
                      <a:pt x="160" y="24"/>
                    </a:cubicBezTo>
                    <a:cubicBezTo>
                      <a:pt x="166" y="24"/>
                      <a:pt x="171" y="19"/>
                      <a:pt x="171" y="12"/>
                    </a:cubicBezTo>
                    <a:cubicBezTo>
                      <a:pt x="171" y="6"/>
                      <a:pt x="166" y="0"/>
                      <a:pt x="16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19"/>
                      <a:pt x="6" y="24"/>
                      <a:pt x="13" y="24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93">
                <a:extLst>
                  <a:ext uri="{FF2B5EF4-FFF2-40B4-BE49-F238E27FC236}">
                    <a16:creationId xmlns:a16="http://schemas.microsoft.com/office/drawing/2014/main" id="{6B0F247B-487E-EBA0-037A-CEA49CD94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9926" y="1945278"/>
                <a:ext cx="142657" cy="9264"/>
              </a:xfrm>
              <a:custGeom>
                <a:avLst/>
                <a:gdLst>
                  <a:gd name="T0" fmla="*/ 327 w 340"/>
                  <a:gd name="T1" fmla="*/ 0 h 24"/>
                  <a:gd name="T2" fmla="*/ 327 w 340"/>
                  <a:gd name="T3" fmla="*/ 0 h 24"/>
                  <a:gd name="T4" fmla="*/ 12 w 340"/>
                  <a:gd name="T5" fmla="*/ 0 h 24"/>
                  <a:gd name="T6" fmla="*/ 0 w 340"/>
                  <a:gd name="T7" fmla="*/ 12 h 24"/>
                  <a:gd name="T8" fmla="*/ 12 w 340"/>
                  <a:gd name="T9" fmla="*/ 23 h 24"/>
                  <a:gd name="T10" fmla="*/ 327 w 340"/>
                  <a:gd name="T11" fmla="*/ 23 h 24"/>
                  <a:gd name="T12" fmla="*/ 339 w 340"/>
                  <a:gd name="T13" fmla="*/ 12 h 24"/>
                  <a:gd name="T14" fmla="*/ 327 w 34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0" h="24">
                    <a:moveTo>
                      <a:pt x="327" y="0"/>
                    </a:moveTo>
                    <a:lnTo>
                      <a:pt x="327" y="0"/>
                    </a:ln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18"/>
                      <a:pt x="5" y="23"/>
                      <a:pt x="12" y="23"/>
                    </a:cubicBezTo>
                    <a:cubicBezTo>
                      <a:pt x="327" y="23"/>
                      <a:pt x="327" y="23"/>
                      <a:pt x="327" y="23"/>
                    </a:cubicBezTo>
                    <a:cubicBezTo>
                      <a:pt x="333" y="23"/>
                      <a:pt x="339" y="18"/>
                      <a:pt x="339" y="12"/>
                    </a:cubicBezTo>
                    <a:cubicBezTo>
                      <a:pt x="339" y="5"/>
                      <a:pt x="333" y="0"/>
                      <a:pt x="327" y="0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94">
                <a:extLst>
                  <a:ext uri="{FF2B5EF4-FFF2-40B4-BE49-F238E27FC236}">
                    <a16:creationId xmlns:a16="http://schemas.microsoft.com/office/drawing/2014/main" id="{F55808EA-8EE1-4725-6142-D7BEDDE50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9926" y="1965658"/>
                <a:ext cx="142657" cy="9263"/>
              </a:xfrm>
              <a:custGeom>
                <a:avLst/>
                <a:gdLst>
                  <a:gd name="T0" fmla="*/ 327 w 340"/>
                  <a:gd name="T1" fmla="*/ 0 h 24"/>
                  <a:gd name="T2" fmla="*/ 327 w 340"/>
                  <a:gd name="T3" fmla="*/ 0 h 24"/>
                  <a:gd name="T4" fmla="*/ 12 w 340"/>
                  <a:gd name="T5" fmla="*/ 0 h 24"/>
                  <a:gd name="T6" fmla="*/ 0 w 340"/>
                  <a:gd name="T7" fmla="*/ 11 h 24"/>
                  <a:gd name="T8" fmla="*/ 12 w 340"/>
                  <a:gd name="T9" fmla="*/ 23 h 24"/>
                  <a:gd name="T10" fmla="*/ 327 w 340"/>
                  <a:gd name="T11" fmla="*/ 23 h 24"/>
                  <a:gd name="T12" fmla="*/ 339 w 340"/>
                  <a:gd name="T13" fmla="*/ 11 h 24"/>
                  <a:gd name="T14" fmla="*/ 327 w 34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0" h="24">
                    <a:moveTo>
                      <a:pt x="327" y="0"/>
                    </a:moveTo>
                    <a:lnTo>
                      <a:pt x="327" y="0"/>
                    </a:ln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8"/>
                      <a:pt x="5" y="23"/>
                      <a:pt x="12" y="23"/>
                    </a:cubicBezTo>
                    <a:cubicBezTo>
                      <a:pt x="327" y="23"/>
                      <a:pt x="327" y="23"/>
                      <a:pt x="327" y="23"/>
                    </a:cubicBezTo>
                    <a:cubicBezTo>
                      <a:pt x="333" y="23"/>
                      <a:pt x="339" y="18"/>
                      <a:pt x="339" y="11"/>
                    </a:cubicBezTo>
                    <a:cubicBezTo>
                      <a:pt x="339" y="5"/>
                      <a:pt x="333" y="0"/>
                      <a:pt x="327" y="0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95">
                <a:extLst>
                  <a:ext uri="{FF2B5EF4-FFF2-40B4-BE49-F238E27FC236}">
                    <a16:creationId xmlns:a16="http://schemas.microsoft.com/office/drawing/2014/main" id="{9654D3F1-EBDC-8530-1D05-9E1C836C6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1399" y="1926751"/>
                <a:ext cx="187121" cy="11116"/>
              </a:xfrm>
              <a:custGeom>
                <a:avLst/>
                <a:gdLst>
                  <a:gd name="T0" fmla="*/ 12 w 445"/>
                  <a:gd name="T1" fmla="*/ 24 h 25"/>
                  <a:gd name="T2" fmla="*/ 12 w 445"/>
                  <a:gd name="T3" fmla="*/ 24 h 25"/>
                  <a:gd name="T4" fmla="*/ 433 w 445"/>
                  <a:gd name="T5" fmla="*/ 24 h 25"/>
                  <a:gd name="T6" fmla="*/ 444 w 445"/>
                  <a:gd name="T7" fmla="*/ 12 h 25"/>
                  <a:gd name="T8" fmla="*/ 433 w 445"/>
                  <a:gd name="T9" fmla="*/ 0 h 25"/>
                  <a:gd name="T10" fmla="*/ 12 w 445"/>
                  <a:gd name="T11" fmla="*/ 0 h 25"/>
                  <a:gd name="T12" fmla="*/ 0 w 445"/>
                  <a:gd name="T13" fmla="*/ 12 h 25"/>
                  <a:gd name="T14" fmla="*/ 12 w 445"/>
                  <a:gd name="T15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5" h="25">
                    <a:moveTo>
                      <a:pt x="12" y="24"/>
                    </a:moveTo>
                    <a:lnTo>
                      <a:pt x="12" y="24"/>
                    </a:lnTo>
                    <a:cubicBezTo>
                      <a:pt x="433" y="24"/>
                      <a:pt x="433" y="24"/>
                      <a:pt x="433" y="24"/>
                    </a:cubicBezTo>
                    <a:cubicBezTo>
                      <a:pt x="439" y="24"/>
                      <a:pt x="444" y="18"/>
                      <a:pt x="444" y="12"/>
                    </a:cubicBezTo>
                    <a:cubicBezTo>
                      <a:pt x="444" y="5"/>
                      <a:pt x="439" y="0"/>
                      <a:pt x="43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18"/>
                      <a:pt x="6" y="24"/>
                      <a:pt x="12" y="24"/>
                    </a:cubicBezTo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96">
                <a:extLst>
                  <a:ext uri="{FF2B5EF4-FFF2-40B4-BE49-F238E27FC236}">
                    <a16:creationId xmlns:a16="http://schemas.microsoft.com/office/drawing/2014/main" id="{D0439CCF-55F6-3670-ECAF-7F69EEE55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7315" y="1867465"/>
                <a:ext cx="235290" cy="138952"/>
              </a:xfrm>
              <a:custGeom>
                <a:avLst/>
                <a:gdLst>
                  <a:gd name="T0" fmla="*/ 549 w 562"/>
                  <a:gd name="T1" fmla="*/ 0 h 329"/>
                  <a:gd name="T2" fmla="*/ 549 w 562"/>
                  <a:gd name="T3" fmla="*/ 0 h 329"/>
                  <a:gd name="T4" fmla="*/ 12 w 562"/>
                  <a:gd name="T5" fmla="*/ 0 h 329"/>
                  <a:gd name="T6" fmla="*/ 0 w 562"/>
                  <a:gd name="T7" fmla="*/ 12 h 329"/>
                  <a:gd name="T8" fmla="*/ 0 w 562"/>
                  <a:gd name="T9" fmla="*/ 315 h 329"/>
                  <a:gd name="T10" fmla="*/ 12 w 562"/>
                  <a:gd name="T11" fmla="*/ 328 h 329"/>
                  <a:gd name="T12" fmla="*/ 549 w 562"/>
                  <a:gd name="T13" fmla="*/ 328 h 329"/>
                  <a:gd name="T14" fmla="*/ 561 w 562"/>
                  <a:gd name="T15" fmla="*/ 315 h 329"/>
                  <a:gd name="T16" fmla="*/ 561 w 562"/>
                  <a:gd name="T17" fmla="*/ 12 h 329"/>
                  <a:gd name="T18" fmla="*/ 549 w 562"/>
                  <a:gd name="T19" fmla="*/ 0 h 329"/>
                  <a:gd name="T20" fmla="*/ 537 w 562"/>
                  <a:gd name="T21" fmla="*/ 304 h 329"/>
                  <a:gd name="T22" fmla="*/ 537 w 562"/>
                  <a:gd name="T23" fmla="*/ 304 h 329"/>
                  <a:gd name="T24" fmla="*/ 24 w 562"/>
                  <a:gd name="T25" fmla="*/ 304 h 329"/>
                  <a:gd name="T26" fmla="*/ 24 w 562"/>
                  <a:gd name="T27" fmla="*/ 24 h 329"/>
                  <a:gd name="T28" fmla="*/ 537 w 562"/>
                  <a:gd name="T29" fmla="*/ 24 h 329"/>
                  <a:gd name="T30" fmla="*/ 537 w 562"/>
                  <a:gd name="T31" fmla="*/ 304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2" h="329">
                    <a:moveTo>
                      <a:pt x="549" y="0"/>
                    </a:moveTo>
                    <a:lnTo>
                      <a:pt x="549" y="0"/>
                    </a:ln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315"/>
                      <a:pt x="0" y="315"/>
                      <a:pt x="0" y="315"/>
                    </a:cubicBezTo>
                    <a:cubicBezTo>
                      <a:pt x="0" y="322"/>
                      <a:pt x="5" y="328"/>
                      <a:pt x="12" y="328"/>
                    </a:cubicBezTo>
                    <a:cubicBezTo>
                      <a:pt x="549" y="328"/>
                      <a:pt x="549" y="328"/>
                      <a:pt x="549" y="328"/>
                    </a:cubicBezTo>
                    <a:cubicBezTo>
                      <a:pt x="556" y="328"/>
                      <a:pt x="561" y="322"/>
                      <a:pt x="561" y="315"/>
                    </a:cubicBezTo>
                    <a:cubicBezTo>
                      <a:pt x="561" y="12"/>
                      <a:pt x="561" y="12"/>
                      <a:pt x="561" y="12"/>
                    </a:cubicBezTo>
                    <a:cubicBezTo>
                      <a:pt x="561" y="5"/>
                      <a:pt x="556" y="0"/>
                      <a:pt x="549" y="0"/>
                    </a:cubicBezTo>
                    <a:close/>
                    <a:moveTo>
                      <a:pt x="537" y="304"/>
                    </a:moveTo>
                    <a:lnTo>
                      <a:pt x="537" y="304"/>
                    </a:lnTo>
                    <a:cubicBezTo>
                      <a:pt x="24" y="304"/>
                      <a:pt x="24" y="304"/>
                      <a:pt x="24" y="30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37" y="24"/>
                      <a:pt x="537" y="24"/>
                      <a:pt x="537" y="24"/>
                    </a:cubicBezTo>
                    <a:lnTo>
                      <a:pt x="537" y="304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5DE62B2-CF78-8980-4960-B54BF935165B}"/>
              </a:ext>
            </a:extLst>
          </p:cNvPr>
          <p:cNvSpPr/>
          <p:nvPr/>
        </p:nvSpPr>
        <p:spPr bwMode="ltGray">
          <a:xfrm>
            <a:off x="8258309" y="3695253"/>
            <a:ext cx="3058740" cy="2705548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t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Bewährt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FCE552-CA46-E4E7-5CA5-A1085F682901}"/>
              </a:ext>
            </a:extLst>
          </p:cNvPr>
          <p:cNvSpPr txBox="1"/>
          <p:nvPr/>
        </p:nvSpPr>
        <p:spPr>
          <a:xfrm>
            <a:off x="8258307" y="5579152"/>
            <a:ext cx="3067128" cy="555184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de-DE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Durchweg erstklassige, weithin vertrauenswürdige Technologie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47F45C-44AF-5428-3C62-F077371B7B30}"/>
              </a:ext>
            </a:extLst>
          </p:cNvPr>
          <p:cNvGrpSpPr/>
          <p:nvPr/>
        </p:nvGrpSpPr>
        <p:grpSpPr>
          <a:xfrm>
            <a:off x="4565650" y="3695253"/>
            <a:ext cx="3072902" cy="2705548"/>
            <a:chOff x="4516056" y="3695253"/>
            <a:chExt cx="3072902" cy="27055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4D0F65-D31B-67BF-1FF2-EBB02153FFE6}"/>
                </a:ext>
              </a:extLst>
            </p:cNvPr>
            <p:cNvSpPr/>
            <p:nvPr/>
          </p:nvSpPr>
          <p:spPr bwMode="ltGray">
            <a:xfrm>
              <a:off x="4516056" y="3695253"/>
              <a:ext cx="3058740" cy="270554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tIns="182880" rIns="182880" bIns="182880" rtlCol="0" anchor="t"/>
            <a:lstStyle/>
            <a:p>
              <a:pPr lvl="0" algn="ctr">
                <a:lnSpc>
                  <a:spcPct val="90000"/>
                </a:lnSpc>
                <a:defRPr/>
              </a:pPr>
              <a:r>
                <a:rPr 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MÜHELOS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8F57E2-D50F-32C1-E6F9-345589E0FA68}"/>
                </a:ext>
              </a:extLst>
            </p:cNvPr>
            <p:cNvSpPr txBox="1"/>
            <p:nvPr/>
          </p:nvSpPr>
          <p:spPr>
            <a:xfrm>
              <a:off x="4521830" y="5559597"/>
              <a:ext cx="3067128" cy="555184"/>
            </a:xfrm>
            <a:prstGeom prst="rect">
              <a:avLst/>
            </a:prstGeom>
            <a:noFill/>
          </p:spPr>
          <p:txBody>
            <a:bodyPr wrap="square" lIns="182880" tIns="91440" rIns="182880" bIns="91440" rtlCol="0" anchor="t">
              <a:noAutofit/>
            </a:bodyPr>
            <a:lstStyle/>
            <a:p>
              <a:pPr lvl="0" algn="ctr">
                <a:lnSpc>
                  <a:spcPct val="90000"/>
                </a:lnSpc>
                <a:defRPr/>
              </a:pPr>
              <a:r>
                <a:rPr lang="de-DE"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Funktionen der Enterprise-Klasse, zugänglich und einfach zu bedienen.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10" descr="Imagini pentru priority icon">
              <a:extLst>
                <a:ext uri="{FF2B5EF4-FFF2-40B4-BE49-F238E27FC236}">
                  <a16:creationId xmlns:a16="http://schemas.microsoft.com/office/drawing/2014/main" id="{673A8729-BDC0-89DC-5FE3-0BC9F535B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522" y="4600508"/>
              <a:ext cx="603809" cy="555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Graphic 4" descr="Medal with solid fill">
            <a:extLst>
              <a:ext uri="{FF2B5EF4-FFF2-40B4-BE49-F238E27FC236}">
                <a16:creationId xmlns:a16="http://schemas.microsoft.com/office/drawing/2014/main" id="{4416265A-9DC3-5B6A-A55D-4C030B2B1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2555" y="4593429"/>
            <a:ext cx="707366" cy="70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0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5FB8E-225E-AEA8-8548-047CF4CB4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windows and a tree in the middle&#10;&#10;AI-generated content may be incorrect.">
            <a:extLst>
              <a:ext uri="{FF2B5EF4-FFF2-40B4-BE49-F238E27FC236}">
                <a16:creationId xmlns:a16="http://schemas.microsoft.com/office/drawing/2014/main" id="{15B3F39A-B0C1-79D0-D19A-BA835D4D2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 pressure="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1" y="1859978"/>
            <a:ext cx="4038343" cy="4038343"/>
          </a:xfrm>
          <a:prstGeom prst="rect">
            <a:avLst/>
          </a:prstGeom>
        </p:spPr>
      </p:pic>
      <p:pic>
        <p:nvPicPr>
          <p:cNvPr id="8" name="Picture 7" descr="A group of buildings with glass walls&#10;&#10;AI-generated content may be incorrect.">
            <a:extLst>
              <a:ext uri="{FF2B5EF4-FFF2-40B4-BE49-F238E27FC236}">
                <a16:creationId xmlns:a16="http://schemas.microsoft.com/office/drawing/2014/main" id="{C996E315-4730-D49B-45D8-49066CA13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 pressure="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1" y="1859978"/>
            <a:ext cx="4038343" cy="4038343"/>
          </a:xfrm>
          <a:prstGeom prst="rect">
            <a:avLst/>
          </a:prstGeom>
        </p:spPr>
      </p:pic>
      <p:pic>
        <p:nvPicPr>
          <p:cNvPr id="3" name="Picture 2" descr="A group of buildings with glass walls&#10;&#10;AI-generated content may be incorrect.">
            <a:extLst>
              <a:ext uri="{FF2B5EF4-FFF2-40B4-BE49-F238E27FC236}">
                <a16:creationId xmlns:a16="http://schemas.microsoft.com/office/drawing/2014/main" id="{69FC28CF-1A04-6C04-DCC1-715790108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1" y="1859978"/>
            <a:ext cx="4038343" cy="4038343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12A63206-2BF3-A0AE-44CE-43B006578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IBM Plex Sans SemiBold"/>
                <a:cs typeface="Arial"/>
              </a:rPr>
              <a:t>GZ Risk Management Vision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A9ABEA5-2FD0-7D8F-2751-69C63C5F6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2407553"/>
              </p:ext>
            </p:extLst>
          </p:nvPr>
        </p:nvGraphicFramePr>
        <p:xfrm>
          <a:off x="713628" y="2063267"/>
          <a:ext cx="4650154" cy="363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9E895217-61E5-EDF6-17FE-11621902486A}"/>
              </a:ext>
            </a:extLst>
          </p:cNvPr>
          <p:cNvSpPr/>
          <p:nvPr/>
        </p:nvSpPr>
        <p:spPr>
          <a:xfrm>
            <a:off x="1084217" y="3331029"/>
            <a:ext cx="3749040" cy="2567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B93BBD-793D-D084-1E7F-468E83880BFF}"/>
              </a:ext>
            </a:extLst>
          </p:cNvPr>
          <p:cNvSpPr txBox="1"/>
          <p:nvPr/>
        </p:nvSpPr>
        <p:spPr>
          <a:xfrm>
            <a:off x="400050" y="1400291"/>
            <a:ext cx="42750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006DFF"/>
                </a:solidFill>
                <a:latin typeface="IBM Plex Sans ExtraLight"/>
              </a:rPr>
              <a:t>GravityZone bietet Ihnen:</a:t>
            </a:r>
            <a:endParaRPr lang="en-US" sz="2400" b="1" dirty="0">
              <a:solidFill>
                <a:srgbClr val="006DFF"/>
              </a:solidFill>
              <a:latin typeface="IBM Plex Sans Extra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6943F5-009B-503D-AD54-B4858DCE41E2}"/>
              </a:ext>
            </a:extLst>
          </p:cNvPr>
          <p:cNvSpPr txBox="1"/>
          <p:nvPr/>
        </p:nvSpPr>
        <p:spPr>
          <a:xfrm>
            <a:off x="8272560" y="5995851"/>
            <a:ext cx="2024743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Vorher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4CA485-6FBC-570C-D3D8-E452BFB3E546}"/>
              </a:ext>
            </a:extLst>
          </p:cNvPr>
          <p:cNvSpPr txBox="1"/>
          <p:nvPr/>
        </p:nvSpPr>
        <p:spPr>
          <a:xfrm>
            <a:off x="8695213" y="5995851"/>
            <a:ext cx="117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Nachher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47F0B-581E-2620-62E2-5054193C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ildings with glass walls&#10;&#10;AI-generated content may be incorrect.">
            <a:extLst>
              <a:ext uri="{FF2B5EF4-FFF2-40B4-BE49-F238E27FC236}">
                <a16:creationId xmlns:a16="http://schemas.microsoft.com/office/drawing/2014/main" id="{F8F660DB-C5B1-DC30-CC5A-C1BE77988A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859979"/>
            <a:ext cx="4038343" cy="4038343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CD1332D8-744F-0FC4-F425-17C8A356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BM Plex Sans SemiBold"/>
              </a:rPr>
              <a:t>GZ Risk Management Vision</a:t>
            </a:r>
          </a:p>
        </p:txBody>
      </p:sp>
      <p:pic>
        <p:nvPicPr>
          <p:cNvPr id="14" name="Picture 13" descr="A group of buildings with glass walls&#10;&#10;AI-generated content may be incorrect.">
            <a:extLst>
              <a:ext uri="{FF2B5EF4-FFF2-40B4-BE49-F238E27FC236}">
                <a16:creationId xmlns:a16="http://schemas.microsoft.com/office/drawing/2014/main" id="{9A532AC9-131C-B264-2702-C9D9F2D5EE4C}"/>
              </a:ext>
            </a:extLst>
          </p:cNvPr>
          <p:cNvPicPr/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859976"/>
            <a:ext cx="4038343" cy="4038343"/>
          </a:xfrm>
          <a:prstGeom prst="rect">
            <a:avLst/>
          </a:prstGeom>
        </p:spPr>
      </p:pic>
      <p:pic>
        <p:nvPicPr>
          <p:cNvPr id="12" name="Picture 11" descr="A group of windows with plants on them&#10;&#10;AI-generated content may be incorrect.">
            <a:extLst>
              <a:ext uri="{FF2B5EF4-FFF2-40B4-BE49-F238E27FC236}">
                <a16:creationId xmlns:a16="http://schemas.microsoft.com/office/drawing/2014/main" id="{E6D6851F-15A7-10B9-10A7-DF3BC043F6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967551"/>
            <a:ext cx="4038343" cy="4038343"/>
          </a:xfrm>
          <a:prstGeom prst="rect">
            <a:avLst/>
          </a:prstGeom>
        </p:spPr>
      </p:pic>
      <p:pic>
        <p:nvPicPr>
          <p:cNvPr id="5" name="Picture 4" descr="A group of windows with lights in the background&#10;&#10;AI-generated content may be incorrect." hidden="1">
            <a:extLst>
              <a:ext uri="{FF2B5EF4-FFF2-40B4-BE49-F238E27FC236}">
                <a16:creationId xmlns:a16="http://schemas.microsoft.com/office/drawing/2014/main" id="{314E1B10-5F02-0C83-F8C1-F1645C18615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1" y="1967630"/>
            <a:ext cx="4038344" cy="4038344"/>
          </a:xfrm>
          <a:prstGeom prst="rect">
            <a:avLst/>
          </a:prstGeom>
        </p:spPr>
      </p:pic>
      <p:pic>
        <p:nvPicPr>
          <p:cNvPr id="10" name="Picture 9" descr="A group of windows with plants on them&#10;&#10;AI-generated content may be incorrect." hidden="1">
            <a:extLst>
              <a:ext uri="{FF2B5EF4-FFF2-40B4-BE49-F238E27FC236}">
                <a16:creationId xmlns:a16="http://schemas.microsoft.com/office/drawing/2014/main" id="{9D6E6164-51E6-9409-A592-869E17BDB21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967631"/>
            <a:ext cx="4038343" cy="4038343"/>
          </a:xfrm>
          <a:prstGeom prst="rect">
            <a:avLst/>
          </a:prstGeom>
        </p:spPr>
      </p:pic>
      <p:pic>
        <p:nvPicPr>
          <p:cNvPr id="19" name="Picture 18" descr="A group of rectangular objects on a black background&#10;&#10;AI-generated content may be incorrect." hidden="1">
            <a:extLst>
              <a:ext uri="{FF2B5EF4-FFF2-40B4-BE49-F238E27FC236}">
                <a16:creationId xmlns:a16="http://schemas.microsoft.com/office/drawing/2014/main" id="{2CDCFF64-B97C-47A5-D06F-B211C9CCF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1" y="2082861"/>
            <a:ext cx="4038344" cy="4038344"/>
          </a:xfrm>
          <a:prstGeom prst="rect">
            <a:avLst/>
          </a:prstGeom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3C183B28-2CFA-94E7-9E22-1FA7D89276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5956657"/>
              </p:ext>
            </p:extLst>
          </p:nvPr>
        </p:nvGraphicFramePr>
        <p:xfrm>
          <a:off x="713628" y="2063267"/>
          <a:ext cx="4650154" cy="363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8ABCE7D6-BEC9-8A43-E5FE-EC50EB4D7A5E}"/>
              </a:ext>
            </a:extLst>
          </p:cNvPr>
          <p:cNvSpPr/>
          <p:nvPr/>
        </p:nvSpPr>
        <p:spPr>
          <a:xfrm>
            <a:off x="1084217" y="4493623"/>
            <a:ext cx="3749040" cy="1404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9D5CF0-AF86-03CE-7462-742AF27B63D0}"/>
              </a:ext>
            </a:extLst>
          </p:cNvPr>
          <p:cNvSpPr/>
          <p:nvPr/>
        </p:nvSpPr>
        <p:spPr>
          <a:xfrm>
            <a:off x="2007325" y="3964144"/>
            <a:ext cx="2172789" cy="215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9">
            <a:extLst>
              <a:ext uri="{FF2B5EF4-FFF2-40B4-BE49-F238E27FC236}">
                <a16:creationId xmlns:a16="http://schemas.microsoft.com/office/drawing/2014/main" id="{57D9ED6D-BE51-4E51-D584-F34396F9ECB8}"/>
              </a:ext>
            </a:extLst>
          </p:cNvPr>
          <p:cNvSpPr txBox="1"/>
          <p:nvPr/>
        </p:nvSpPr>
        <p:spPr>
          <a:xfrm>
            <a:off x="8272560" y="5995851"/>
            <a:ext cx="2024743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Vorher</a:t>
            </a:r>
            <a:endParaRPr lang="en-US" dirty="0"/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F2EBCC1D-F47B-8B57-6722-BC2DDFD85DD9}"/>
              </a:ext>
            </a:extLst>
          </p:cNvPr>
          <p:cNvSpPr txBox="1"/>
          <p:nvPr/>
        </p:nvSpPr>
        <p:spPr>
          <a:xfrm>
            <a:off x="8695213" y="5995851"/>
            <a:ext cx="117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Nachher</a:t>
            </a:r>
            <a:endParaRPr lang="en-US" dirty="0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3C1644F6-839E-D31C-3FC5-1C6E95CC3444}"/>
              </a:ext>
            </a:extLst>
          </p:cNvPr>
          <p:cNvSpPr txBox="1"/>
          <p:nvPr/>
        </p:nvSpPr>
        <p:spPr>
          <a:xfrm>
            <a:off x="400050" y="1400291"/>
            <a:ext cx="42750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006DFF"/>
                </a:solidFill>
                <a:latin typeface="IBM Plex Sans ExtraLight"/>
              </a:rPr>
              <a:t>GravityZone bietet Ihnen:</a:t>
            </a:r>
            <a:endParaRPr lang="en-US" sz="2400" b="1" dirty="0">
              <a:solidFill>
                <a:srgbClr val="006DFF"/>
              </a:solidFill>
              <a:latin typeface="IBM Plex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56661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10EDB-13D3-C59D-C05E-B28C95170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ildings with glass walls&#10;&#10;AI-generated content may be incorrect.">
            <a:extLst>
              <a:ext uri="{FF2B5EF4-FFF2-40B4-BE49-F238E27FC236}">
                <a16:creationId xmlns:a16="http://schemas.microsoft.com/office/drawing/2014/main" id="{2735BE1E-7D9F-F2C2-9289-09A9AB15F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859979"/>
            <a:ext cx="4038343" cy="4038343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079E1FDB-B542-1211-A8AF-60458FFA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BM Plex Sans SemiBold"/>
              </a:rPr>
              <a:t>GZ Risk Management Vision</a:t>
            </a:r>
          </a:p>
        </p:txBody>
      </p:sp>
      <p:pic>
        <p:nvPicPr>
          <p:cNvPr id="14" name="Picture 13" descr="A group of buildings with glass walls&#10;&#10;AI-generated content may be incorrect.">
            <a:extLst>
              <a:ext uri="{FF2B5EF4-FFF2-40B4-BE49-F238E27FC236}">
                <a16:creationId xmlns:a16="http://schemas.microsoft.com/office/drawing/2014/main" id="{A03E6447-8BAC-A596-C96B-E879EFF862E1}"/>
              </a:ext>
            </a:extLst>
          </p:cNvPr>
          <p:cNvPicPr/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859976"/>
            <a:ext cx="4038343" cy="4038343"/>
          </a:xfrm>
          <a:prstGeom prst="rect">
            <a:avLst/>
          </a:prstGeom>
        </p:spPr>
      </p:pic>
      <p:pic>
        <p:nvPicPr>
          <p:cNvPr id="12" name="Picture 11" descr="A group of windows with plants on them&#10;&#10;AI-generated content may be incorrect.">
            <a:extLst>
              <a:ext uri="{FF2B5EF4-FFF2-40B4-BE49-F238E27FC236}">
                <a16:creationId xmlns:a16="http://schemas.microsoft.com/office/drawing/2014/main" id="{5E03F30E-34EC-8234-DF30-36E08B744B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967551"/>
            <a:ext cx="4038343" cy="4038343"/>
          </a:xfrm>
          <a:prstGeom prst="rect">
            <a:avLst/>
          </a:prstGeom>
        </p:spPr>
      </p:pic>
      <p:pic>
        <p:nvPicPr>
          <p:cNvPr id="5" name="Picture 4" descr="A group of windows with lights in the background&#10;&#10;AI-generated content may be incorrect.">
            <a:extLst>
              <a:ext uri="{FF2B5EF4-FFF2-40B4-BE49-F238E27FC236}">
                <a16:creationId xmlns:a16="http://schemas.microsoft.com/office/drawing/2014/main" id="{9CCD86F3-4ADC-F6FF-BA30-3165ACCF18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1" y="1967630"/>
            <a:ext cx="4038344" cy="4038344"/>
          </a:xfrm>
          <a:prstGeom prst="rect">
            <a:avLst/>
          </a:prstGeom>
        </p:spPr>
      </p:pic>
      <p:pic>
        <p:nvPicPr>
          <p:cNvPr id="10" name="Picture 9" descr="A group of windows with plants on them&#10;&#10;AI-generated content may be incorrect.">
            <a:extLst>
              <a:ext uri="{FF2B5EF4-FFF2-40B4-BE49-F238E27FC236}">
                <a16:creationId xmlns:a16="http://schemas.microsoft.com/office/drawing/2014/main" id="{CFF50195-5242-6767-67E2-6CF5532EB6C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967631"/>
            <a:ext cx="4038343" cy="4038343"/>
          </a:xfrm>
          <a:prstGeom prst="rect">
            <a:avLst/>
          </a:prstGeom>
        </p:spPr>
      </p:pic>
      <p:pic>
        <p:nvPicPr>
          <p:cNvPr id="19" name="Picture 18" descr="A group of rectangular objects on a black background&#10;&#10;AI-generated content may be incorrect." hidden="1">
            <a:extLst>
              <a:ext uri="{FF2B5EF4-FFF2-40B4-BE49-F238E27FC236}">
                <a16:creationId xmlns:a16="http://schemas.microsoft.com/office/drawing/2014/main" id="{46C0832F-A7B3-886D-1B05-382BC789E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1" y="2082861"/>
            <a:ext cx="4038344" cy="403834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83A6665-D3F3-560F-FA82-11D256D707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242349"/>
              </p:ext>
            </p:extLst>
          </p:nvPr>
        </p:nvGraphicFramePr>
        <p:xfrm>
          <a:off x="713628" y="2063267"/>
          <a:ext cx="4650154" cy="363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431FCD7-220C-67F0-D63E-A2A126182B9B}"/>
              </a:ext>
            </a:extLst>
          </p:cNvPr>
          <p:cNvSpPr/>
          <p:nvPr/>
        </p:nvSpPr>
        <p:spPr>
          <a:xfrm>
            <a:off x="1084217" y="4493623"/>
            <a:ext cx="3749040" cy="1404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C59DE398-7072-6758-25F4-3879B4C9283A}"/>
              </a:ext>
            </a:extLst>
          </p:cNvPr>
          <p:cNvSpPr txBox="1"/>
          <p:nvPr/>
        </p:nvSpPr>
        <p:spPr>
          <a:xfrm>
            <a:off x="8272560" y="5995851"/>
            <a:ext cx="2024743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Vorher</a:t>
            </a:r>
            <a:endParaRPr lang="en-US" dirty="0"/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F1234301-4CA0-D3E4-CD63-E844EE3BBB10}"/>
              </a:ext>
            </a:extLst>
          </p:cNvPr>
          <p:cNvSpPr txBox="1"/>
          <p:nvPr/>
        </p:nvSpPr>
        <p:spPr>
          <a:xfrm>
            <a:off x="8695213" y="5995851"/>
            <a:ext cx="117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Nachher</a:t>
            </a:r>
            <a:endParaRPr lang="en-US" dirty="0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5F0355D7-9747-9C92-AE0E-B609FDE02D06}"/>
              </a:ext>
            </a:extLst>
          </p:cNvPr>
          <p:cNvSpPr txBox="1"/>
          <p:nvPr/>
        </p:nvSpPr>
        <p:spPr>
          <a:xfrm>
            <a:off x="400050" y="1400291"/>
            <a:ext cx="42750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006DFF"/>
                </a:solidFill>
                <a:latin typeface="IBM Plex Sans ExtraLight"/>
              </a:rPr>
              <a:t>GravityZone bietet Ihnen:</a:t>
            </a:r>
            <a:endParaRPr lang="en-US" sz="2400" b="1" dirty="0">
              <a:solidFill>
                <a:srgbClr val="006DFF"/>
              </a:solidFill>
              <a:latin typeface="IBM Plex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490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45B72-C162-D4D1-E6A6-22690DCD2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ildings with glass walls&#10;&#10;AI-generated content may be incorrect." hidden="1">
            <a:extLst>
              <a:ext uri="{FF2B5EF4-FFF2-40B4-BE49-F238E27FC236}">
                <a16:creationId xmlns:a16="http://schemas.microsoft.com/office/drawing/2014/main" id="{D43069BE-C904-3DFF-CE45-C844AF7C53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859979"/>
            <a:ext cx="4038343" cy="4038343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CD7EB712-4D00-C505-A90A-293B8731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BM Plex Sans SemiBold"/>
              </a:rPr>
              <a:t>GZ Risk Management Vision</a:t>
            </a:r>
          </a:p>
        </p:txBody>
      </p:sp>
      <p:pic>
        <p:nvPicPr>
          <p:cNvPr id="14" name="Picture 13" descr="A group of buildings with glass walls&#10;&#10;AI-generated content may be incorrect.">
            <a:extLst>
              <a:ext uri="{FF2B5EF4-FFF2-40B4-BE49-F238E27FC236}">
                <a16:creationId xmlns:a16="http://schemas.microsoft.com/office/drawing/2014/main" id="{4B816732-12A3-F1A1-5227-626C4C1A59AF}"/>
              </a:ext>
            </a:extLst>
          </p:cNvPr>
          <p:cNvPicPr/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859976"/>
            <a:ext cx="4038343" cy="4038343"/>
          </a:xfrm>
          <a:prstGeom prst="rect">
            <a:avLst/>
          </a:prstGeom>
        </p:spPr>
      </p:pic>
      <p:pic>
        <p:nvPicPr>
          <p:cNvPr id="12" name="Picture 11" descr="A group of windows with plants on them&#10;&#10;AI-generated content may be incorrect.">
            <a:extLst>
              <a:ext uri="{FF2B5EF4-FFF2-40B4-BE49-F238E27FC236}">
                <a16:creationId xmlns:a16="http://schemas.microsoft.com/office/drawing/2014/main" id="{18738D3A-6538-B183-7EA5-ADDC5F6409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967551"/>
            <a:ext cx="4038343" cy="4038343"/>
          </a:xfrm>
          <a:prstGeom prst="rect">
            <a:avLst/>
          </a:prstGeom>
        </p:spPr>
      </p:pic>
      <p:pic>
        <p:nvPicPr>
          <p:cNvPr id="5" name="Picture 4" descr="A group of windows with lights in the background&#10;&#10;AI-generated content may be incorrect.">
            <a:extLst>
              <a:ext uri="{FF2B5EF4-FFF2-40B4-BE49-F238E27FC236}">
                <a16:creationId xmlns:a16="http://schemas.microsoft.com/office/drawing/2014/main" id="{2D33C3C1-10F2-E8BD-0B98-D6550EA1855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1" y="1967630"/>
            <a:ext cx="4038344" cy="4038344"/>
          </a:xfrm>
          <a:prstGeom prst="rect">
            <a:avLst/>
          </a:prstGeom>
        </p:spPr>
      </p:pic>
      <p:pic>
        <p:nvPicPr>
          <p:cNvPr id="10" name="Picture 9" descr="A group of windows with plants on them&#10;&#10;AI-generated content may be incorrect.">
            <a:extLst>
              <a:ext uri="{FF2B5EF4-FFF2-40B4-BE49-F238E27FC236}">
                <a16:creationId xmlns:a16="http://schemas.microsoft.com/office/drawing/2014/main" id="{359FD33A-5A7C-17B8-787D-6EFC0E69708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1967631"/>
            <a:ext cx="4038343" cy="4038343"/>
          </a:xfrm>
          <a:prstGeom prst="rect">
            <a:avLst/>
          </a:prstGeom>
        </p:spPr>
      </p:pic>
      <p:pic>
        <p:nvPicPr>
          <p:cNvPr id="19" name="Picture 18" descr="A group of rectangular objects on a black background&#10;&#10;AI-generated content may be incorrect.">
            <a:extLst>
              <a:ext uri="{FF2B5EF4-FFF2-40B4-BE49-F238E27FC236}">
                <a16:creationId xmlns:a16="http://schemas.microsoft.com/office/drawing/2014/main" id="{928A7A66-BDAC-EBA2-328C-8CAF4FB17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1" y="2082861"/>
            <a:ext cx="4038344" cy="403834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CFA8A4F-E150-2B95-BB95-9D0106FFE5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8846930"/>
              </p:ext>
            </p:extLst>
          </p:nvPr>
        </p:nvGraphicFramePr>
        <p:xfrm>
          <a:off x="713628" y="2063267"/>
          <a:ext cx="4650154" cy="363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TextBox 19">
            <a:extLst>
              <a:ext uri="{FF2B5EF4-FFF2-40B4-BE49-F238E27FC236}">
                <a16:creationId xmlns:a16="http://schemas.microsoft.com/office/drawing/2014/main" id="{7313FBE8-2FDB-DE6F-8154-1747169EADB4}"/>
              </a:ext>
            </a:extLst>
          </p:cNvPr>
          <p:cNvSpPr txBox="1"/>
          <p:nvPr/>
        </p:nvSpPr>
        <p:spPr>
          <a:xfrm>
            <a:off x="8272560" y="5995851"/>
            <a:ext cx="2024743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Vorher</a:t>
            </a:r>
            <a:endParaRPr lang="en-US" dirty="0"/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D3EFD536-8D16-F95A-8DC0-E922B14FE8ED}"/>
              </a:ext>
            </a:extLst>
          </p:cNvPr>
          <p:cNvSpPr txBox="1"/>
          <p:nvPr/>
        </p:nvSpPr>
        <p:spPr>
          <a:xfrm>
            <a:off x="8695213" y="5995851"/>
            <a:ext cx="117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Nachher</a:t>
            </a:r>
            <a:endParaRPr lang="en-US" dirty="0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06FCAE77-9C84-8A67-DAA3-43E97364A989}"/>
              </a:ext>
            </a:extLst>
          </p:cNvPr>
          <p:cNvSpPr txBox="1"/>
          <p:nvPr/>
        </p:nvSpPr>
        <p:spPr>
          <a:xfrm>
            <a:off x="400050" y="1400291"/>
            <a:ext cx="42750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rgbClr val="006DFF"/>
                </a:solidFill>
                <a:latin typeface="IBM Plex Sans ExtraLight"/>
              </a:rPr>
              <a:t>GravityZone bietet Ihnen:</a:t>
            </a:r>
            <a:endParaRPr lang="en-US" sz="2400" b="1" dirty="0">
              <a:solidFill>
                <a:srgbClr val="006DFF"/>
              </a:solidFill>
              <a:latin typeface="IBM Plex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9737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Bitdefender Corporate Presentation">
  <a:themeElements>
    <a:clrScheme name="Bitdefender 2023">
      <a:dk1>
        <a:srgbClr val="000000"/>
      </a:dk1>
      <a:lt1>
        <a:srgbClr val="FFFFFF"/>
      </a:lt1>
      <a:dk2>
        <a:srgbClr val="006EFF"/>
      </a:dk2>
      <a:lt2>
        <a:srgbClr val="F2F2F2"/>
      </a:lt2>
      <a:accent1>
        <a:srgbClr val="006EFF"/>
      </a:accent1>
      <a:accent2>
        <a:srgbClr val="002266"/>
      </a:accent2>
      <a:accent3>
        <a:srgbClr val="FF0000"/>
      </a:accent3>
      <a:accent4>
        <a:srgbClr val="00A71A"/>
      </a:accent4>
      <a:accent5>
        <a:srgbClr val="FF7500"/>
      </a:accent5>
      <a:accent6>
        <a:srgbClr val="597080"/>
      </a:accent6>
      <a:hlink>
        <a:srgbClr val="65B0FB"/>
      </a:hlink>
      <a:folHlink>
        <a:srgbClr val="597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presentations_v2.2" id="{F5D5B5AE-1BEF-4E95-AD7C-0924FBEE53B9}" vid="{8C318EF2-6A42-4450-A757-E4FE70A0A573}"/>
    </a:ext>
  </a:extLst>
</a:theme>
</file>

<file path=ppt/theme/theme2.xml><?xml version="1.0" encoding="utf-8"?>
<a:theme xmlns:a="http://schemas.openxmlformats.org/drawingml/2006/main" name="BSG">
  <a:themeElements>
    <a:clrScheme name="BitdefenderNewBrand CSG">
      <a:dk1>
        <a:srgbClr val="000000"/>
      </a:dk1>
      <a:lt1>
        <a:srgbClr val="FFFFFF"/>
      </a:lt1>
      <a:dk2>
        <a:srgbClr val="006EFF"/>
      </a:dk2>
      <a:lt2>
        <a:srgbClr val="F2F2F2"/>
      </a:lt2>
      <a:accent1>
        <a:srgbClr val="006DFF"/>
      </a:accent1>
      <a:accent2>
        <a:srgbClr val="002266"/>
      </a:accent2>
      <a:accent3>
        <a:srgbClr val="FF0000"/>
      </a:accent3>
      <a:accent4>
        <a:srgbClr val="00A71A"/>
      </a:accent4>
      <a:accent5>
        <a:srgbClr val="FF7500"/>
      </a:accent5>
      <a:accent6>
        <a:srgbClr val="597080"/>
      </a:accent6>
      <a:hlink>
        <a:srgbClr val="65B0FB"/>
      </a:hlink>
      <a:folHlink>
        <a:srgbClr val="597080"/>
      </a:folHlink>
    </a:clrScheme>
    <a:fontScheme name="BitdefenderNew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presentations_v2.2" id="{F5D5B5AE-1BEF-4E95-AD7C-0924FBEE53B9}" vid="{58B86CF6-60B3-4877-8E82-DF9E790AA225}"/>
    </a:ext>
  </a:extLst>
</a:theme>
</file>

<file path=ppt/theme/theme3.xml><?xml version="1.0" encoding="utf-8"?>
<a:theme xmlns:a="http://schemas.openxmlformats.org/drawingml/2006/main" name="CSG">
  <a:themeElements>
    <a:clrScheme name="BitdefenderNewBrand CSG">
      <a:dk1>
        <a:srgbClr val="000000"/>
      </a:dk1>
      <a:lt1>
        <a:srgbClr val="FFFFFF"/>
      </a:lt1>
      <a:dk2>
        <a:srgbClr val="006EFF"/>
      </a:dk2>
      <a:lt2>
        <a:srgbClr val="F2F2F2"/>
      </a:lt2>
      <a:accent1>
        <a:srgbClr val="006DFF"/>
      </a:accent1>
      <a:accent2>
        <a:srgbClr val="002266"/>
      </a:accent2>
      <a:accent3>
        <a:srgbClr val="FF0000"/>
      </a:accent3>
      <a:accent4>
        <a:srgbClr val="00A71A"/>
      </a:accent4>
      <a:accent5>
        <a:srgbClr val="FF7500"/>
      </a:accent5>
      <a:accent6>
        <a:srgbClr val="597080"/>
      </a:accent6>
      <a:hlink>
        <a:srgbClr val="65B0FB"/>
      </a:hlink>
      <a:folHlink>
        <a:srgbClr val="597080"/>
      </a:folHlink>
    </a:clrScheme>
    <a:fontScheme name="BitdefenderNew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presentations_v2.2" id="{F5D5B5AE-1BEF-4E95-AD7C-0924FBEE53B9}" vid="{D09DCD02-9E40-49C7-915B-F29E0AE5347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itdefender Business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BitdefenderNewBrand CSG">
      <a:dk1>
        <a:srgbClr val="000000"/>
      </a:dk1>
      <a:lt1>
        <a:srgbClr val="FFFFFF"/>
      </a:lt1>
      <a:dk2>
        <a:srgbClr val="006EFF"/>
      </a:dk2>
      <a:lt2>
        <a:srgbClr val="F2F2F2"/>
      </a:lt2>
      <a:accent1>
        <a:srgbClr val="006DFF"/>
      </a:accent1>
      <a:accent2>
        <a:srgbClr val="002266"/>
      </a:accent2>
      <a:accent3>
        <a:srgbClr val="FF0000"/>
      </a:accent3>
      <a:accent4>
        <a:srgbClr val="00A71A"/>
      </a:accent4>
      <a:accent5>
        <a:srgbClr val="FF7500"/>
      </a:accent5>
      <a:accent6>
        <a:srgbClr val="597080"/>
      </a:accent6>
      <a:hlink>
        <a:srgbClr val="65B0FB"/>
      </a:hlink>
      <a:folHlink>
        <a:srgbClr val="597080"/>
      </a:folHlink>
    </a:clrScheme>
    <a:fontScheme name="BitdefenderNewBr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presentations_byBitdefender[77]  -  Read-Only" id="{017F093E-0D88-C94A-A91C-599EDCF2625B}" vid="{670A47CD-53FA-0F49-896B-333828430E3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Bitdefender 2023">
      <a:dk1>
        <a:srgbClr val="000000"/>
      </a:dk1>
      <a:lt1>
        <a:srgbClr val="FFFFFF"/>
      </a:lt1>
      <a:dk2>
        <a:srgbClr val="006EFF"/>
      </a:dk2>
      <a:lt2>
        <a:srgbClr val="F2F2F2"/>
      </a:lt2>
      <a:accent1>
        <a:srgbClr val="FF0000"/>
      </a:accent1>
      <a:accent2>
        <a:srgbClr val="002266"/>
      </a:accent2>
      <a:accent3>
        <a:srgbClr val="006DFF"/>
      </a:accent3>
      <a:accent4>
        <a:srgbClr val="00A71A"/>
      </a:accent4>
      <a:accent5>
        <a:srgbClr val="FF7500"/>
      </a:accent5>
      <a:accent6>
        <a:srgbClr val="597080"/>
      </a:accent6>
      <a:hlink>
        <a:srgbClr val="65B0FB"/>
      </a:hlink>
      <a:folHlink>
        <a:srgbClr val="597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C72B444475541B526A954CD00F3ED" ma:contentTypeVersion="31" ma:contentTypeDescription="Create a new document." ma:contentTypeScope="" ma:versionID="62222fdb257481b3f080daa2afd3cece">
  <xsd:schema xmlns:xsd="http://www.w3.org/2001/XMLSchema" xmlns:xs="http://www.w3.org/2001/XMLSchema" xmlns:p="http://schemas.microsoft.com/office/2006/metadata/properties" xmlns:ns2="4d86c24f-f141-4f57-a0d6-288956f853c5" xmlns:ns3="13d78048-8545-4fc0-bd16-dbf3a84820a4" targetNamespace="http://schemas.microsoft.com/office/2006/metadata/properties" ma:root="true" ma:fieldsID="ec760904757396f81bf9854a37bf2770" ns2:_="" ns3:_="">
    <xsd:import namespace="4d86c24f-f141-4f57-a0d6-288956f853c5"/>
    <xsd:import namespace="13d78048-8545-4fc0-bd16-dbf3a84820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Viewed" minOccurs="0"/>
                <xsd:element ref="ns2:Date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Enablement_x0020_Type" minOccurs="0"/>
                <xsd:element ref="ns2:GTM" minOccurs="0"/>
                <xsd:element ref="ns2:Competitor" minOccurs="0"/>
                <xsd:element ref="ns2:Audience" minOccurs="0"/>
                <xsd:element ref="ns2:Industry" minOccurs="0"/>
                <xsd:element ref="ns2:PAN" minOccurs="0"/>
                <xsd:element ref="ns2:Language" minOccurs="0"/>
                <xsd:element ref="ns2:lcf76f155ced4ddcb4097134ff3c332f" minOccurs="0"/>
                <xsd:element ref="ns3:TaxCatchAll" minOccurs="0"/>
                <xsd:element ref="ns2:Partner_x0020_Notified" minOccurs="0"/>
                <xsd:element ref="ns2:Country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86c24f-f141-4f57-a0d6-288956f853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Viewed" ma:index="13" nillable="true" ma:displayName="Viewed" ma:description="who viewed the content" ma:format="Dropdown" ma:list="UserInfo" ma:SharePointGroup="0" ma:internalName="Viewed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te" ma:index="14" ma:displayName="Date" ma:default="[today]" ma:format="DateTime" ma:indexed="true" ma:internalName="Date">
      <xsd:simpleType>
        <xsd:restriction base="dms:DateTim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Enablement_x0020_Type" ma:index="23" nillable="true" ma:displayName="Enablement Type" ma:list="{129fcfaa-6c1b-40c6-ac79-6411da0391fb}" ma:internalName="Enablement_x0020_Type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TM" ma:index="24" nillable="true" ma:displayName="GTM" ma:list="{8f72adc8-e968-4a66-b98c-fec39f8de77c}" ma:internalName="GTM" ma:showField="ShortText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petitor" ma:index="25" nillable="true" ma:displayName="Competitor" ma:list="{7ea43d78-d3cb-4c6f-8f93-55e7d7ad7ec1}" ma:internalName="Competitor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udience" ma:index="26" nillable="true" ma:displayName="Audience" ma:default="Prospect and Customers" ma:format="Dropdown" ma:internalName="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ternal Only"/>
                    <xsd:enumeration value="Prospect and Customers"/>
                    <xsd:enumeration value="Partners"/>
                    <xsd:enumeration value="Internal US/ANZ"/>
                    <xsd:enumeration value="Internal EMEA"/>
                    <xsd:enumeration value="Internal Onboarding"/>
                  </xsd:restriction>
                </xsd:simpleType>
              </xsd:element>
            </xsd:sequence>
          </xsd:extension>
        </xsd:complexContent>
      </xsd:complexType>
    </xsd:element>
    <xsd:element name="Industry" ma:index="27" nillable="true" ma:displayName="Industry" ma:format="Dropdown" ma:internalName="Industry">
      <xsd:simpleType>
        <xsd:restriction base="dms:Choice">
          <xsd:enumeration value="Consulting"/>
          <xsd:enumeration value="Construction"/>
          <xsd:enumeration value="Education"/>
          <xsd:enumeration value="Financial Services"/>
          <xsd:enumeration value="Government"/>
          <xsd:enumeration value="Healthcare"/>
          <xsd:enumeration value="IT Managed Services"/>
          <xsd:enumeration value="Manufacturing"/>
          <xsd:enumeration value="Transportation"/>
          <xsd:enumeration value="Technology"/>
          <xsd:enumeration value="Utilities"/>
          <xsd:enumeration value="Non-profit"/>
          <xsd:enumeration value="Retail"/>
          <xsd:enumeration value="Entertainment"/>
          <xsd:enumeration value="Insurance"/>
          <xsd:enumeration value="Other"/>
          <xsd:enumeration value="Engineering"/>
        </xsd:restriction>
      </xsd:simpleType>
    </xsd:element>
    <xsd:element name="PAN" ma:index="28" nillable="true" ma:displayName="PAN" ma:format="Dropdown" ma:internalName="PAN">
      <xsd:simpleType>
        <xsd:restriction base="dms:Choice">
          <xsd:enumeration value="Files Repository"/>
          <xsd:enumeration value="Starter Pack"/>
          <xsd:enumeration value="Both"/>
        </xsd:restriction>
      </xsd:simpleType>
    </xsd:element>
    <xsd:element name="Language" ma:index="29" nillable="true" ma:displayName="Language" ma:default="EN" ma:format="Dropdown" ma:internalName="Language">
      <xsd:simpleType>
        <xsd:restriction base="dms:Choice">
          <xsd:enumeration value="EN"/>
          <xsd:enumeration value="FR"/>
          <xsd:enumeration value="IT"/>
          <xsd:enumeration value="ES"/>
          <xsd:enumeration value="PT_BR"/>
          <xsd:enumeration value="DE"/>
          <xsd:enumeration value="RO"/>
          <xsd:enumeration value="NL"/>
        </xsd:restriction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9fad4e8a-af43-410d-902c-65eb5df9ef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artner_x0020_Notified" ma:index="33" nillable="true" ma:displayName="Partner Notified" ma:format="DateOnly" ma:internalName="Partner_x0020_Notified">
      <xsd:simpleType>
        <xsd:restriction base="dms:DateTime"/>
      </xsd:simpleType>
    </xsd:element>
    <xsd:element name="Country" ma:index="34" nillable="true" ma:displayName="Country" ma:format="Dropdown" ma:internalName="Country">
      <xsd:simpleType>
        <xsd:restriction base="dms:Choice">
          <xsd:enumeration value="Afghanistan"/>
          <xsd:enumeration value="Albania"/>
          <xsd:enumeration value="Algeria"/>
          <xsd:enumeration value="American Samoa"/>
          <xsd:enumeration value="Andorra"/>
          <xsd:enumeration value="Angola"/>
          <xsd:enumeration value="Argentina"/>
          <xsd:enumeration value="Armenia"/>
          <xsd:enumeration value="Aruba"/>
          <xsd:enumeration value="Australia"/>
          <xsd:enumeration value="Austria"/>
          <xsd:enumeration value="Bahamas"/>
          <xsd:enumeration value="Bangladesh"/>
          <xsd:enumeration value="Barbados"/>
          <xsd:enumeration value="Belgium"/>
          <xsd:enumeration value="Belize"/>
          <xsd:enumeration value="Bosnia and Herzegovina"/>
          <xsd:enumeration value="Botswana"/>
          <xsd:enumeration value="Brazil"/>
          <xsd:enumeration value="Bulgaria"/>
          <xsd:enumeration value="Cambodia"/>
          <xsd:enumeration value="Cameroon"/>
          <xsd:enumeration value="Canada"/>
          <xsd:enumeration value="Cape Verde"/>
          <xsd:enumeration value="Cayman Islands"/>
          <xsd:enumeration value="Central African Replublic"/>
          <xsd:enumeration value="Chad"/>
          <xsd:enumeration value="Chile"/>
          <xsd:enumeration value="China"/>
          <xsd:enumeration value="Christmas Island"/>
          <xsd:enumeration value="Colombia"/>
          <xsd:enumeration value="Congo"/>
          <xsd:enumeration value="Cook Islands"/>
          <xsd:enumeration value="Costa Rica"/>
          <xsd:enumeration value="Cote d'Ivoire"/>
          <xsd:enumeration value="Croatia"/>
          <xsd:enumeration value="Cyprus"/>
          <xsd:enumeration value="Czech Replublic"/>
          <xsd:enumeration value="Denmark"/>
          <xsd:enumeration value="Dominican Republic"/>
          <xsd:enumeration value="Ecuador"/>
          <xsd:enumeration value="Egypt"/>
          <xsd:enumeration value="El Salvador"/>
          <xsd:enumeration value="Estonia"/>
          <xsd:enumeration value="Ethiopia"/>
          <xsd:enumeration value="Fiji"/>
          <xsd:enumeration value="Finland"/>
          <xsd:enumeration value="France"/>
          <xsd:enumeration value="French Guiana"/>
          <xsd:enumeration value="French Polynesia"/>
          <xsd:enumeration value="Georgia"/>
          <xsd:enumeration value="Germany"/>
          <xsd:enumeration value="Ghana"/>
          <xsd:enumeration value="Gibraltar"/>
          <xsd:enumeration value="Greece"/>
          <xsd:enumeration value="Greenland"/>
          <xsd:enumeration value="Grenada"/>
          <xsd:enumeration value="Guadeloupe"/>
          <xsd:enumeration value="Guam"/>
          <xsd:enumeration value="Guatemala"/>
          <xsd:enumeration value="Guinea"/>
          <xsd:enumeration value="Guyana"/>
          <xsd:enumeration value="Haiti"/>
          <xsd:enumeration value="Honduras"/>
          <xsd:enumeration value="Hong Kong"/>
          <xsd:enumeration value="Hungary"/>
          <xsd:enumeration value="Iceland"/>
          <xsd:enumeration value="India"/>
          <xsd:enumeration value="Indonesia"/>
          <xsd:enumeration value="Ireland"/>
          <xsd:enumeration value="Isle of Man"/>
          <xsd:enumeration value="Israel"/>
          <xsd:enumeration value="Italy"/>
          <xsd:enumeration value="Jamaica"/>
          <xsd:enumeration value="Japan"/>
          <xsd:enumeration value="Jersey"/>
          <xsd:enumeration value="Jordan"/>
          <xsd:enumeration value="Kenya"/>
          <xsd:enumeration value="Kuwait "/>
          <xsd:enumeration value="Latvia"/>
          <xsd:enumeration value="Lebanon"/>
          <xsd:enumeration value="Liechtenstein "/>
          <xsd:enumeration value="Lithuania"/>
          <xsd:enumeration value="Luxembourg"/>
          <xsd:enumeration value="Macao"/>
          <xsd:enumeration value="Macedonia"/>
          <xsd:enumeration value="Madagascar"/>
          <xsd:enumeration value="Malaysia"/>
          <xsd:enumeration value="Maldives"/>
          <xsd:enumeration value="Mali"/>
          <xsd:enumeration value="Malta"/>
          <xsd:enumeration value="Marshall Islands"/>
          <xsd:enumeration value="Martinique "/>
          <xsd:enumeration value="Mauritania"/>
          <xsd:enumeration value="Mauritius"/>
          <xsd:enumeration value="Mexico"/>
          <xsd:enumeration value="Moldova"/>
          <xsd:enumeration value="Monaco"/>
          <xsd:enumeration value="Mongolia"/>
          <xsd:enumeration value="Montenegro "/>
          <xsd:enumeration value="Montserrat "/>
          <xsd:enumeration value="Morocco"/>
          <xsd:enumeration value="Mozambique "/>
          <xsd:enumeration value="Myanmar "/>
          <xsd:enumeration value="Nepal"/>
          <xsd:enumeration value="Netherlands "/>
          <xsd:enumeration value="New Zealand "/>
          <xsd:enumeration value="Nicaragua"/>
          <xsd:enumeration value="Norfolk Island "/>
          <xsd:enumeration value="Northern Ireland "/>
          <xsd:enumeration value="Norway "/>
          <xsd:enumeration value="Oman"/>
          <xsd:enumeration value="Pakistan "/>
          <xsd:enumeration value="Panama"/>
          <xsd:enumeration value="Paraguay "/>
          <xsd:enumeration value="Peru"/>
          <xsd:enumeration value="Philippines "/>
          <xsd:enumeration value="Poland"/>
          <xsd:enumeration value="Portugal"/>
          <xsd:enumeration value="Puerto Rico"/>
          <xsd:enumeration value="Qatar"/>
          <xsd:enumeration value="Reunion "/>
          <xsd:enumeration value="Romania "/>
          <xsd:enumeration value="Russian Federation"/>
          <xsd:enumeration value="Saint Martin"/>
          <xsd:enumeration value="San Marino"/>
          <xsd:enumeration value="Saudi Arabia"/>
          <xsd:enumeration value="Senegal"/>
          <xsd:enumeration value="Serbia "/>
          <xsd:enumeration value="Seychelles "/>
          <xsd:enumeration value="Sierra Leone"/>
          <xsd:enumeration value="Singapore"/>
          <xsd:enumeration value="Slovakia "/>
          <xsd:enumeration value="Slovenia"/>
          <xsd:enumeration value="Solomon Islands"/>
          <xsd:enumeration value="South Africa"/>
          <xsd:enumeration value="South Korea"/>
          <xsd:enumeration value="Spain"/>
          <xsd:enumeration value="Sri Lanka"/>
          <xsd:enumeration value="Sudan "/>
          <xsd:enumeration value="Suriname"/>
          <xsd:enumeration value="Swaziland"/>
          <xsd:enumeration value="Switzerland"/>
          <xsd:enumeration value="Sweden "/>
          <xsd:enumeration value="Taiwan "/>
          <xsd:enumeration value="Thailand"/>
          <xsd:enumeration value="Trinidad and Tobago"/>
          <xsd:enumeration value="Tunisia"/>
          <xsd:enumeration value="Turkey"/>
          <xsd:enumeration value="Tuvalu"/>
          <xsd:enumeration value="Ukraine"/>
          <xsd:enumeration value="United Arab Emirates"/>
          <xsd:enumeration value="United Kingdom"/>
          <xsd:enumeration value="United States"/>
          <xsd:enumeration value="Uruguay "/>
          <xsd:enumeration value="Vanuatu"/>
          <xsd:enumeration value="Venezuela"/>
          <xsd:enumeration value="Vietnam"/>
          <xsd:enumeration value="Virgin Islands"/>
          <xsd:enumeration value="Yemen "/>
          <xsd:enumeration value="Zambia "/>
          <xsd:enumeration value="Zimbabwe "/>
        </xsd:restriction>
      </xsd:simple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d78048-8545-4fc0-bd16-dbf3a84820a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2" nillable="true" ma:displayName="Taxonomy Catch All Column" ma:hidden="true" ma:list="{d68610d4-7dc6-4948-94d1-551f412979d9}" ma:internalName="TaxCatchAll" ma:showField="CatchAllData" ma:web="13d78048-8545-4fc0-bd16-dbf3a84820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d78048-8545-4fc0-bd16-dbf3a84820a4" xsi:nil="true"/>
    <lcf76f155ced4ddcb4097134ff3c332f xmlns="4d86c24f-f141-4f57-a0d6-288956f853c5">
      <Terms xmlns="http://schemas.microsoft.com/office/infopath/2007/PartnerControls"/>
    </lcf76f155ced4ddcb4097134ff3c332f>
    <Date xmlns="4d86c24f-f141-4f57-a0d6-288956f853c5">2025-04-22T12:27:43Z</Date>
    <PAN xmlns="4d86c24f-f141-4f57-a0d6-288956f853c5" xsi:nil="true"/>
    <Enablement_x0020_Type xmlns="4d86c24f-f141-4f57-a0d6-288956f853c5" xsi:nil="true"/>
    <Country xmlns="4d86c24f-f141-4f57-a0d6-288956f853c5" xsi:nil="true"/>
    <Industry xmlns="4d86c24f-f141-4f57-a0d6-288956f853c5" xsi:nil="true"/>
    <Language xmlns="4d86c24f-f141-4f57-a0d6-288956f853c5">EN</Language>
    <Competitor xmlns="4d86c24f-f141-4f57-a0d6-288956f853c5" xsi:nil="true"/>
    <Partner_x0020_Notified xmlns="4d86c24f-f141-4f57-a0d6-288956f853c5" xsi:nil="true"/>
    <Audience xmlns="4d86c24f-f141-4f57-a0d6-288956f853c5">
      <Value>Prospect and Customers</Value>
    </Audience>
    <Viewed xmlns="4d86c24f-f141-4f57-a0d6-288956f853c5">
      <UserInfo>
        <DisplayName/>
        <AccountId xsi:nil="true"/>
        <AccountType/>
      </UserInfo>
    </Viewed>
    <GTM xmlns="4d86c24f-f141-4f57-a0d6-288956f853c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9EC55F-9E82-4DF5-A5F6-5C7AAC9F8A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86c24f-f141-4f57-a0d6-288956f853c5"/>
    <ds:schemaRef ds:uri="13d78048-8545-4fc0-bd16-dbf3a84820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E7867F-F05D-424C-BFEF-73F00FB61CEE}">
  <ds:schemaRefs>
    <ds:schemaRef ds:uri="82f5425f-dd63-4333-b7c7-d3a925f743bf"/>
    <ds:schemaRef ds:uri="8bd0dcde-5f26-4b83-98a1-2e55fe52f1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3d78048-8545-4fc0-bd16-dbf3a84820a4"/>
    <ds:schemaRef ds:uri="4d86c24f-f141-4f57-a0d6-288956f853c5"/>
  </ds:schemaRefs>
</ds:datastoreItem>
</file>

<file path=customXml/itemProps3.xml><?xml version="1.0" encoding="utf-8"?>
<ds:datastoreItem xmlns:ds="http://schemas.openxmlformats.org/officeDocument/2006/customXml" ds:itemID="{921B01B6-B31D-4BC7-9134-A5C322FC5B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Bitdefender_PowerPointTemplate-v2.2</Template>
  <TotalTime>0</TotalTime>
  <Words>1129</Words>
  <Application>Microsoft Office PowerPoint</Application>
  <PresentationFormat>Breitbild</PresentationFormat>
  <Paragraphs>191</Paragraphs>
  <Slides>19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19</vt:i4>
      </vt:variant>
    </vt:vector>
  </HeadingPairs>
  <TitlesOfParts>
    <vt:vector size="38" baseType="lpstr">
      <vt:lpstr>Aptos</vt:lpstr>
      <vt:lpstr>Arial</vt:lpstr>
      <vt:lpstr>Calibri</vt:lpstr>
      <vt:lpstr>Cambria Math</vt:lpstr>
      <vt:lpstr>IBM Plex Sans</vt:lpstr>
      <vt:lpstr>IBM Plex Sans ExtraLight</vt:lpstr>
      <vt:lpstr>IBM Plex Sans Medium</vt:lpstr>
      <vt:lpstr>IBM Plex Sans SemiBold</vt:lpstr>
      <vt:lpstr>IBM Plex Sans Thin</vt:lpstr>
      <vt:lpstr>Roboto</vt:lpstr>
      <vt:lpstr>Roboto Thin</vt:lpstr>
      <vt:lpstr>Segoe UI Web (West European)</vt:lpstr>
      <vt:lpstr>Slack-Lato</vt:lpstr>
      <vt:lpstr>Wingdings</vt:lpstr>
      <vt:lpstr>Bitdefender Corporate Presentation</vt:lpstr>
      <vt:lpstr>BSG</vt:lpstr>
      <vt:lpstr>CSG</vt:lpstr>
      <vt:lpstr>Office Theme</vt:lpstr>
      <vt:lpstr>1_Office Theme</vt:lpstr>
      <vt:lpstr>PowerPoint-Präsentation</vt:lpstr>
      <vt:lpstr>Um es mit Arnd Zeigler zu halten….</vt:lpstr>
      <vt:lpstr>Schwachstellen und Angriffsflächen nehmen rasant zu</vt:lpstr>
      <vt:lpstr>Unnötige Angriffsvektoren</vt:lpstr>
      <vt:lpstr>Unsere Vision</vt:lpstr>
      <vt:lpstr>GZ Risk Management Vision</vt:lpstr>
      <vt:lpstr>GZ Risk Management Vision</vt:lpstr>
      <vt:lpstr>GZ Risk Management Vision</vt:lpstr>
      <vt:lpstr>GZ Risk Management Vision</vt:lpstr>
      <vt:lpstr>Angriffe nutzen legitime Werkzeuge, um sich anzupassen</vt:lpstr>
      <vt:lpstr>Unternehmen wollen das Risiko reduzieren, aber...</vt:lpstr>
      <vt:lpstr>Reduzierung der Angriffsfläche</vt:lpstr>
      <vt:lpstr>PowerPoint-Präsentation</vt:lpstr>
      <vt:lpstr>Wie PHASR sich von der Konkurrenz abhebt</vt:lpstr>
      <vt:lpstr>Jeder Ihrer Benutzer ist einzigartig. Ihre Sicherheit sollte es auch sein.</vt:lpstr>
      <vt:lpstr>Der Wettbewerbsvorteil von PHASR</vt:lpstr>
      <vt:lpstr>Bitdefender GravityZone Stack</vt:lpstr>
      <vt:lpstr>Wichtige Funktionen und Vorteile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Cristian IORDACHE</dc:creator>
  <cp:lastModifiedBy>Michael Benjamin GISEVIUS</cp:lastModifiedBy>
  <cp:revision>11</cp:revision>
  <dcterms:created xsi:type="dcterms:W3CDTF">2024-10-06T08:30:27Z</dcterms:created>
  <dcterms:modified xsi:type="dcterms:W3CDTF">2025-05-12T14:24:05Z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0x010100975C72B444475541B526A954CD00F3ED</vt:lpwstr>
  </property>
  <property fmtid="{D5CDD505-2E9C-101B-9397-08002B2CF9AE}" pid="3" name="MediaServiceImageTags">
    <vt:lpwstr/>
  </property>
  <property fmtid="{D5CDD505-2E9C-101B-9397-08002B2CF9AE}" pid="4" name="ClassificationContentMarkingHeaderLocations">
    <vt:lpwstr>Bitdefender Corporate Presentation:6\BSG:3\CSG:3</vt:lpwstr>
  </property>
  <property fmtid="{D5CDD505-2E9C-101B-9397-08002B2CF9AE}" pid="5" name="ClassificationContentMarkingHeaderText">
    <vt:lpwstr>Internal Use Only</vt:lpwstr>
  </property>
  <property fmtid="{D5CDD505-2E9C-101B-9397-08002B2CF9AE}" pid="6" name="MSIP_Label_9d9c527f-5235-45cb-bea5-98c00c666442_Enabled">
    <vt:lpwstr>true</vt:lpwstr>
  </property>
  <property fmtid="{D5CDD505-2E9C-101B-9397-08002B2CF9AE}" pid="7" name="MSIP_Label_9d9c527f-5235-45cb-bea5-98c00c666442_SetDate">
    <vt:lpwstr>2025-04-14T09:10:09Z</vt:lpwstr>
  </property>
  <property fmtid="{D5CDD505-2E9C-101B-9397-08002B2CF9AE}" pid="8" name="MSIP_Label_9d9c527f-5235-45cb-bea5-98c00c666442_Method">
    <vt:lpwstr>Standard</vt:lpwstr>
  </property>
  <property fmtid="{D5CDD505-2E9C-101B-9397-08002B2CF9AE}" pid="9" name="MSIP_Label_9d9c527f-5235-45cb-bea5-98c00c666442_Name">
    <vt:lpwstr>INTERNAL</vt:lpwstr>
  </property>
  <property fmtid="{D5CDD505-2E9C-101B-9397-08002B2CF9AE}" pid="10" name="MSIP_Label_9d9c527f-5235-45cb-bea5-98c00c666442_SiteId">
    <vt:lpwstr>487baf29-f1da-469a-9221-243f830c36f3</vt:lpwstr>
  </property>
  <property fmtid="{D5CDD505-2E9C-101B-9397-08002B2CF9AE}" pid="11" name="MSIP_Label_9d9c527f-5235-45cb-bea5-98c00c666442_ActionId">
    <vt:lpwstr>fff5efe1-083e-4507-8030-e22faf574ae8</vt:lpwstr>
  </property>
  <property fmtid="{D5CDD505-2E9C-101B-9397-08002B2CF9AE}" pid="12" name="MSIP_Label_9d9c527f-5235-45cb-bea5-98c00c666442_ContentBits">
    <vt:lpwstr>1</vt:lpwstr>
  </property>
  <property fmtid="{D5CDD505-2E9C-101B-9397-08002B2CF9AE}" pid="13" name="MSIP_Label_9d9c527f-5235-45cb-bea5-98c00c666442_Tag">
    <vt:lpwstr>10, 3, 0, 2</vt:lpwstr>
  </property>
</Properties>
</file>