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9"/>
  </p:notesMasterIdLst>
  <p:sldIdLst>
    <p:sldId id="256" r:id="rId6"/>
    <p:sldId id="259" r:id="rId7"/>
    <p:sldId id="399" r:id="rId8"/>
    <p:sldId id="409" r:id="rId9"/>
    <p:sldId id="405" r:id="rId10"/>
    <p:sldId id="406" r:id="rId11"/>
    <p:sldId id="356" r:id="rId12"/>
    <p:sldId id="382" r:id="rId13"/>
    <p:sldId id="398" r:id="rId14"/>
    <p:sldId id="400" r:id="rId15"/>
    <p:sldId id="407" r:id="rId16"/>
    <p:sldId id="404" r:id="rId17"/>
    <p:sldId id="272" r:id="rId18"/>
    <p:sldId id="375" r:id="rId19"/>
    <p:sldId id="269" r:id="rId20"/>
    <p:sldId id="268" r:id="rId21"/>
    <p:sldId id="365" r:id="rId22"/>
    <p:sldId id="368" r:id="rId23"/>
    <p:sldId id="369" r:id="rId24"/>
    <p:sldId id="302" r:id="rId25"/>
    <p:sldId id="346" r:id="rId26"/>
    <p:sldId id="381" r:id="rId27"/>
    <p:sldId id="408" r:id="rId28"/>
    <p:sldId id="349" r:id="rId29"/>
    <p:sldId id="341" r:id="rId30"/>
    <p:sldId id="383" r:id="rId31"/>
    <p:sldId id="389" r:id="rId32"/>
    <p:sldId id="390" r:id="rId33"/>
    <p:sldId id="388" r:id="rId34"/>
    <p:sldId id="392" r:id="rId35"/>
    <p:sldId id="393" r:id="rId36"/>
    <p:sldId id="394" r:id="rId37"/>
    <p:sldId id="395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02A"/>
    <a:srgbClr val="DE653C"/>
    <a:srgbClr val="030F29"/>
    <a:srgbClr val="FB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30"/>
    <p:restoredTop sz="93061"/>
  </p:normalViewPr>
  <p:slideViewPr>
    <p:cSldViewPr snapToGrid="0">
      <p:cViewPr varScale="1">
        <p:scale>
          <a:sx n="100" d="100"/>
          <a:sy n="100" d="100"/>
        </p:scale>
        <p:origin x="1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E489D-CF00-414B-9145-B44E3DDC6EF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C090B-6329-4341-9CD4-E4D1DBA43C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49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146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D2953-271C-7493-3595-92A46EDB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291BC5-9F9B-B9D0-55EE-96507F33A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185403-287F-D34C-EDA2-DB162378D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11356B-678C-B850-4C85-4F710B166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43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32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7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843A-A693-F75F-93E9-6ECB4D830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8E27045-C55D-DAB6-6967-3C113EE29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30D1C-E89F-C96D-41A1-E6EDFF7B7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85A195-4219-29BC-530D-947B5C5E2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228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03AD2-3211-C383-38F4-9B6E15DA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A807F1-2113-A420-4013-3CFB795E8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54B91F-AFDB-1C30-E4CF-0BB0F19C5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CB3462-C352-0766-C54F-0D3ECA1C3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43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31A3-AAD6-4B91-E0B0-602B7550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15B9B02-219B-D70C-8124-CAE25E556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AF68C1-54A6-6CC7-BF57-AFD35E34D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E5DE8C-EBC8-5EBA-BED3-8EDA75D11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33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B68BC-BF3F-F940-B45C-81367FED73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6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2842-7BF1-4D27-2B7A-E4F1AFBBB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0CCF68-6D94-24B3-FC37-53BC5007E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9D23CAA-8B11-7005-5E81-00577354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E6D73D-70F7-6FB6-8E96-70BA1ED9E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634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1EF0-8BF9-DB07-1445-810BE1DDF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3F9430-FA8C-C2EB-DFB9-0E1C4885A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3742E8-B896-1362-7F28-D59246120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5C16-C9C3-23D5-9523-7C17C5033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B68BC-BF3F-F940-B45C-81367FED73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136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743F1-7DC4-DAF7-2C97-AD2B7CC61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672790-3DD3-9851-E636-C1F8251A4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A3FC33-5334-B5F2-CA51-FFAD6555C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FEB2FD-63D3-A153-0C98-2A4994864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B68BC-BF3F-F940-B45C-81367FED73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95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54425-E44D-EFB0-7AE5-6E683559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9434BB-07C2-E92E-79C1-39346752A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8BF24A-EFA0-8512-EB9F-A5E801357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40ED79-0A64-12F7-5816-9BA0FFB13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480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2966-9FD2-92BE-9A04-117C9F2AB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D040BA-7D33-4700-9A04-5325D089D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EE6D6B-F4BD-736F-59D7-9115BFEA2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  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07E3EE-B60E-E7AB-5811-996D8537F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644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825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A5852-F102-2472-69D8-718DEB508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5F6D69-3489-CAF8-CACD-1D1CBA327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F512B2-3052-EE82-AC39-5E8543D3C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8DEE5-6869-CE0C-BCE0-DFF3CE8AA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03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7AD9-5F61-6286-354A-A9A5C309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0CFE25-84A5-50B5-7EC6-3D5597A6E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BCAF58-D442-665D-223E-A50728FA2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021932-BC0E-E1C8-DB8F-41D913BFE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69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14F4-F4E7-F1F0-5AB3-5D4C60E7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55C005-043B-10C0-0E9E-1E11C8CBB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9AC8A4-ABFF-3FDA-77C1-7533C84B4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665AA1-6273-03F6-B667-94177E201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94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8EA32-DA38-390E-91E1-1EF2C2416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03F33B-F751-CF22-9531-69ACD3AC0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9583F7-733D-5DC4-42BB-BF74CCB4F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6F5C95-ECB2-8775-A7A5-25C014087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7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E6918-B4E9-6064-F707-002C61E1F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B45088-EDE7-080D-587C-72391F93D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BA438D-B6B2-88EE-440D-33274E36A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41D7E-523E-4F6E-5F36-07E37AB0B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82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97A4-DA4D-A3EA-3077-F9C87281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44E6C6-146D-A93C-4532-23F6B66DF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4FD9AB-BDE1-35BB-2ECB-0ED5E8A2A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FF644-13E2-FCFB-72A3-6F41E2A0B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023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C3DE-CD52-9DA1-8779-2CFAF8AE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7BB143-B8EA-AD5A-FE17-AD4A673C1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39F1FC-7853-8753-55FA-FD6C11527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CF4F5A-1C89-4420-E282-359D96EAD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C090B-6329-4341-9CD4-E4D1DBA43CF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95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5758A-6AB1-8AC4-E7C2-9A5D932E3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1CA9BD-4C10-2537-3BCA-21B62F2C5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89A6CB-1E7B-26EF-DB14-57A91C637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FA0234-5DF5-D3F5-372E-A0CE170A9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69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EF0-0361-17FA-CE34-C05D70D83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50C515-E6DF-198A-EBFE-C0BA80D3D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2A96F1-E621-261A-F29E-99923B648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C37D5E-8480-FEB7-3B13-79FBF36AD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408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16E04-7777-C98F-8B7D-1A3221F6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8EEA3E-157F-494F-7E91-95DCB05D2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692AD4-92D6-2E4B-0F86-FDF2091DD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6BEFDF-B881-7F9B-CF02-A7DCD1361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4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30843-F074-98BC-90C2-232FA6D2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184FF2-814C-4302-99E1-CDDA43E6F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B983DF-6036-AC8E-00B2-137DABB0A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63F80C-B483-FE5A-7E69-ADC972C64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89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1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C090B-6329-4341-9CD4-E4D1DBA43CF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71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B68BC-BF3F-F940-B45C-81367FED735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89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D13A9-B81E-CBA6-6F3E-8BD9461C7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E9AC1D-0D5F-0F2E-75DA-A0D9CE10F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B554CE-2D66-564E-C21C-F45DF23C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2A81F9-E64C-6E77-FA86-AFC252DE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FE99D-3056-599C-275F-45A3A739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6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D474B-D369-996E-C999-34872354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E52CA0-70A9-FA3F-E5E2-8B253431C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B9570E-F2F0-0214-0169-8D94795D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308A5B-6356-E890-9B2E-589BD66D4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7164AD-1F55-F4FF-8516-7E2B5200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75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A1A01AB-27F0-8E0C-1EE6-507B48742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DE565E-1637-9B21-6572-12687847B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2F393E-62BF-8E48-C74E-1F51AC29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072FE0-9446-0534-5340-B7541938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4E9B23-7B67-4A9B-15F0-A5FA1324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82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0CB337B-A5EB-3757-2C5E-E279888E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111469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Cybersense Deception</a:t>
            </a:r>
            <a:endParaRPr lang="en-GB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6256C57-740F-61BE-C349-D3F902B6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787060"/>
            <a:ext cx="111469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Lexend ExtraLight" pitchFamily="2" charset="77"/>
              </a:defRPr>
            </a:lvl1pPr>
            <a:lvl2pPr>
              <a:defRPr sz="2000" b="0" i="0">
                <a:solidFill>
                  <a:schemeClr val="bg1"/>
                </a:solidFill>
                <a:latin typeface="Lexend ExtraLight" pitchFamily="2" charset="77"/>
              </a:defRPr>
            </a:lvl2pPr>
            <a:lvl3pPr>
              <a:defRPr sz="2000" b="0" i="0">
                <a:solidFill>
                  <a:schemeClr val="bg1"/>
                </a:solidFill>
                <a:latin typeface="Lexend ExtraLight" pitchFamily="2" charset="77"/>
              </a:defRPr>
            </a:lvl3pPr>
            <a:lvl4pPr>
              <a:defRPr sz="2000" b="0" i="0">
                <a:solidFill>
                  <a:schemeClr val="bg1"/>
                </a:solidFill>
                <a:latin typeface="Lexend ExtraLight" pitchFamily="2" charset="77"/>
              </a:defRPr>
            </a:lvl4pPr>
            <a:lvl5pPr>
              <a:defRPr sz="2000" b="0" i="0">
                <a:solidFill>
                  <a:schemeClr val="bg1"/>
                </a:solidFill>
                <a:latin typeface="Lexend Extra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10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7FEB9B77-0E08-37F9-6E02-5CFBBD3A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111469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Cybersense Deception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07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7EF73-266D-4EC8-AA05-C41107CB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7516A-EBA2-7832-9031-617D6B7B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F5D11F-732B-2B21-A3AB-8BB2CD2B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8B0747-256F-52F4-B0D6-40BBA155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49D9E3-BAED-643C-5EA7-29589A11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68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9E260-C727-A4E3-4619-EA7BFEBB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1EAC07-4DBA-E509-939B-897DC03E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97671B-9CB2-F1FD-4AE1-320F8932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BDBF9E-7930-F58D-D48E-C9C460C8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2D146-A303-F5E9-4225-A111ACDB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1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31986-059E-0519-6504-6DAFB519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BB8141-00E6-23A7-1746-F0DCC8F68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92DFF1-5F73-14A5-79AB-4C020AD8B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74F02D-74CD-A432-E7BE-916AE7B2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452533-551A-6120-6AB9-6FCBEE7D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EA489A-DBF4-5F81-347D-2E7DA7D3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91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67AEC-3584-DC79-CD31-486DAF1D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8DB55D-1554-0575-7DA2-19C9FD97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3B12D3-5585-1023-EDB7-18885323B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AF64D9-BB08-E4B2-5024-A44BE3D9C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4DDAC5-175F-9380-5FB7-2592352BE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2A2708-F6FC-2AA7-1DFF-0D611657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6F793FB-F464-3FE1-538E-7DBA9D59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4313F9-6200-D7A4-F437-34702937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8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19A57-1D56-EA74-2233-DE801B4B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AF4148-19DB-9131-3DB8-129BE447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568A56-3CCA-9336-C303-6476AEEE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19D35D-A8E3-13D6-8CFB-F2DD1B7D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20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60DFF6-3156-31CB-E870-C4820E4F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6F8E71-612D-E40A-8639-BA7002A8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D23876-EAED-700E-1DE6-9A72B39F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04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91D32-6B73-3BC0-11A4-DD7E5F12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D9AD5B-28E8-826C-D6BA-14797109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CBAD7-68DC-D879-56C1-DB04D8F8E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1BEDC9-E28D-06C4-EFE0-CFE6B570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CD3B86-9E84-6E8A-907A-4A30C25C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C85613-63D0-5249-2F1A-18E418EE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01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089B5-B095-719E-7F0C-B0D011D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FA0115-439B-246D-4AF6-94679A9EE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BE591E-5646-FB28-2131-7A9D8BCF0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B41386-DE87-5B83-7304-F16992F7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2B8443-921D-E352-1EEF-2A9B94BB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4F205C-4694-9AC8-B0EE-00545D66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25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A04475-6D5A-6AFA-DDE1-0579025F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AE6EF-8630-BA53-C38F-0EA32D92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55EEE8-8E8B-7A18-7A45-36E57FE2E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97D58-F140-EB47-81D1-07B82971F5ED}" type="datetimeFigureOut">
              <a:rPr lang="de-DE" smtClean="0"/>
              <a:t>07.05.25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687EBC-4890-4791-5B4F-3A288C754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C362FB-4BBF-59CF-EFEF-7F299CE7C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8C092-1159-9044-8849-44072882EF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99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C8F64BE5-A406-D96E-1694-103735D0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111469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Cybersense Deception</a:t>
            </a:r>
            <a:endParaRPr lang="en-GB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F8477DF-8B71-331E-BF60-9351BAC41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1787060"/>
            <a:ext cx="111469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8E23F1FD-FE50-8EEB-D9C4-31F8065F64C8}"/>
              </a:ext>
            </a:extLst>
          </p:cNvPr>
          <p:cNvSpPr/>
          <p:nvPr userDrawn="1"/>
        </p:nvSpPr>
        <p:spPr>
          <a:xfrm>
            <a:off x="652605" y="6377753"/>
            <a:ext cx="2722601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ight" panose="020B0402020203020204" pitchFamily="34" charset="77"/>
                <a:ea typeface="Century Gothic"/>
                <a:cs typeface="Century Gothic"/>
              </a:rPr>
              <a:t>Cybersense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ight" panose="020B0402020203020204" pitchFamily="34" charset="77"/>
                <a:ea typeface="Century Gothic"/>
                <a:cs typeface="Century Gothic"/>
              </a:rPr>
              <a:t> GmbH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Light" panose="020B0402020203020204" pitchFamily="34" charset="77"/>
                <a:ea typeface="Century Gothic"/>
                <a:cs typeface="Century Gothic"/>
              </a:rPr>
              <a:t>vertraulich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Light" panose="020B0402020203020204" pitchFamily="34" charset="77"/>
              <a:ea typeface="Century Gothic"/>
              <a:cs typeface="Century Gothic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3CE989DA-5B2F-B8AF-ED69-5EFC20BAF624}"/>
              </a:ext>
            </a:extLst>
          </p:cNvPr>
          <p:cNvSpPr txBox="1"/>
          <p:nvPr userDrawn="1"/>
        </p:nvSpPr>
        <p:spPr>
          <a:xfrm>
            <a:off x="363103" y="6398930"/>
            <a:ext cx="3690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61C23"/>
              </a:buClr>
              <a:buSzPct val="90000"/>
              <a:buFont typeface="Wingdings" pitchFamily="2" charset="2"/>
              <a:buNone/>
            </a:pPr>
            <a:fld id="{3F2F667F-5B3C-4CD2-BC7F-A65273AAF06E}" type="slidenum">
              <a:rPr lang="en-US" sz="700" baseline="0" smtClean="0">
                <a:solidFill>
                  <a:schemeClr val="bg1"/>
                </a:solidFill>
                <a:latin typeface="Avenir Book" panose="02000503020000020003" pitchFamily="2" charset="0"/>
                <a:cs typeface="Century Gothic"/>
              </a:rPr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61C23"/>
                </a:buClr>
                <a:buSzPct val="90000"/>
                <a:buFont typeface="Wingdings" pitchFamily="2" charset="2"/>
                <a:buNone/>
              </a:pPr>
              <a:t>‹Nr.›</a:t>
            </a:fld>
            <a:endParaRPr lang="en-US" sz="700" baseline="0">
              <a:solidFill>
                <a:schemeClr val="bg1"/>
              </a:solidFill>
              <a:latin typeface="Avenir Book" panose="02000503020000020003" pitchFamily="2" charset="0"/>
              <a:cs typeface="Century Gothic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8F544A3-7F1D-8BFD-759A-A38041AD2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9879"/>
          <a:stretch/>
        </p:blipFill>
        <p:spPr>
          <a:xfrm>
            <a:off x="10510735" y="6423860"/>
            <a:ext cx="1114155" cy="1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B642B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Avenir Light" panose="020B0402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642B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Avenir Light" panose="020B0402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642B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Avenir Light" panose="020B0402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642B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Avenir Light" panose="020B0402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B642B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Avenir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4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6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emf"/><Relationship Id="rId11" Type="http://schemas.openxmlformats.org/officeDocument/2006/relationships/image" Target="../media/image95.emf"/><Relationship Id="rId5" Type="http://schemas.openxmlformats.org/officeDocument/2006/relationships/image" Target="../media/image90.emf"/><Relationship Id="rId10" Type="http://schemas.openxmlformats.org/officeDocument/2006/relationships/image" Target="../media/image94.emf"/><Relationship Id="rId4" Type="http://schemas.openxmlformats.org/officeDocument/2006/relationships/image" Target="../media/image89.emf"/><Relationship Id="rId9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emf"/><Relationship Id="rId18" Type="http://schemas.openxmlformats.org/officeDocument/2006/relationships/image" Target="../media/image6.png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12" Type="http://schemas.openxmlformats.org/officeDocument/2006/relationships/image" Target="../media/image97.emf"/><Relationship Id="rId17" Type="http://schemas.openxmlformats.org/officeDocument/2006/relationships/image" Target="../media/image96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emf"/><Relationship Id="rId11" Type="http://schemas.openxmlformats.org/officeDocument/2006/relationships/image" Target="../media/image95.emf"/><Relationship Id="rId5" Type="http://schemas.openxmlformats.org/officeDocument/2006/relationships/image" Target="../media/image90.emf"/><Relationship Id="rId15" Type="http://schemas.openxmlformats.org/officeDocument/2006/relationships/image" Target="../media/image99.emf"/><Relationship Id="rId10" Type="http://schemas.openxmlformats.org/officeDocument/2006/relationships/image" Target="../media/image94.emf"/><Relationship Id="rId19" Type="http://schemas.openxmlformats.org/officeDocument/2006/relationships/image" Target="../media/image7.svg"/><Relationship Id="rId4" Type="http://schemas.openxmlformats.org/officeDocument/2006/relationships/image" Target="../media/image89.emf"/><Relationship Id="rId9" Type="http://schemas.openxmlformats.org/officeDocument/2006/relationships/image" Target="../media/image16.emf"/><Relationship Id="rId1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26" Type="http://schemas.openxmlformats.org/officeDocument/2006/relationships/image" Target="../media/image107.png"/><Relationship Id="rId3" Type="http://schemas.openxmlformats.org/officeDocument/2006/relationships/image" Target="../media/image88.emf"/><Relationship Id="rId21" Type="http://schemas.openxmlformats.org/officeDocument/2006/relationships/image" Target="../media/image7.svg"/><Relationship Id="rId7" Type="http://schemas.openxmlformats.org/officeDocument/2006/relationships/image" Target="../media/image102.svg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5" Type="http://schemas.openxmlformats.org/officeDocument/2006/relationships/image" Target="../media/image106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em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6.emf"/><Relationship Id="rId24" Type="http://schemas.openxmlformats.org/officeDocument/2006/relationships/image" Target="../media/image105.png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23" Type="http://schemas.openxmlformats.org/officeDocument/2006/relationships/image" Target="../media/image104.svg"/><Relationship Id="rId10" Type="http://schemas.openxmlformats.org/officeDocument/2006/relationships/image" Target="../media/image93.emf"/><Relationship Id="rId19" Type="http://schemas.openxmlformats.org/officeDocument/2006/relationships/image" Target="../media/image96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Relationship Id="rId22" Type="http://schemas.openxmlformats.org/officeDocument/2006/relationships/image" Target="../media/image103.png"/><Relationship Id="rId27" Type="http://schemas.openxmlformats.org/officeDocument/2006/relationships/image" Target="../media/image10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3" Type="http://schemas.openxmlformats.org/officeDocument/2006/relationships/image" Target="../media/image88.emf"/><Relationship Id="rId21" Type="http://schemas.openxmlformats.org/officeDocument/2006/relationships/image" Target="../media/image7.svg"/><Relationship Id="rId7" Type="http://schemas.openxmlformats.org/officeDocument/2006/relationships/image" Target="../media/image102.svg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7.em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6.emf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23" Type="http://schemas.openxmlformats.org/officeDocument/2006/relationships/image" Target="../media/image110.svg"/><Relationship Id="rId10" Type="http://schemas.openxmlformats.org/officeDocument/2006/relationships/image" Target="../media/image93.emf"/><Relationship Id="rId19" Type="http://schemas.openxmlformats.org/officeDocument/2006/relationships/image" Target="../media/image96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Relationship Id="rId22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3" Type="http://schemas.openxmlformats.org/officeDocument/2006/relationships/image" Target="../media/image88.emf"/><Relationship Id="rId21" Type="http://schemas.openxmlformats.org/officeDocument/2006/relationships/image" Target="../media/image7.svg"/><Relationship Id="rId7" Type="http://schemas.openxmlformats.org/officeDocument/2006/relationships/image" Target="../media/image102.svg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7.em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6.emf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23" Type="http://schemas.openxmlformats.org/officeDocument/2006/relationships/image" Target="../media/image110.svg"/><Relationship Id="rId10" Type="http://schemas.openxmlformats.org/officeDocument/2006/relationships/image" Target="../media/image93.emf"/><Relationship Id="rId19" Type="http://schemas.openxmlformats.org/officeDocument/2006/relationships/image" Target="../media/image96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Relationship Id="rId22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3" Type="http://schemas.openxmlformats.org/officeDocument/2006/relationships/image" Target="../media/image88.emf"/><Relationship Id="rId21" Type="http://schemas.openxmlformats.org/officeDocument/2006/relationships/image" Target="../media/image7.svg"/><Relationship Id="rId7" Type="http://schemas.openxmlformats.org/officeDocument/2006/relationships/image" Target="../media/image102.svg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.em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6.emf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23" Type="http://schemas.openxmlformats.org/officeDocument/2006/relationships/image" Target="../media/image110.svg"/><Relationship Id="rId10" Type="http://schemas.openxmlformats.org/officeDocument/2006/relationships/image" Target="../media/image93.emf"/><Relationship Id="rId19" Type="http://schemas.openxmlformats.org/officeDocument/2006/relationships/image" Target="../media/image96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Relationship Id="rId22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3" Type="http://schemas.openxmlformats.org/officeDocument/2006/relationships/image" Target="../media/image88.emf"/><Relationship Id="rId21" Type="http://schemas.openxmlformats.org/officeDocument/2006/relationships/image" Target="../media/image7.svg"/><Relationship Id="rId7" Type="http://schemas.openxmlformats.org/officeDocument/2006/relationships/image" Target="../media/image102.svg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7.em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6.emf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23" Type="http://schemas.openxmlformats.org/officeDocument/2006/relationships/image" Target="../media/image110.svg"/><Relationship Id="rId10" Type="http://schemas.openxmlformats.org/officeDocument/2006/relationships/image" Target="../media/image93.emf"/><Relationship Id="rId19" Type="http://schemas.openxmlformats.org/officeDocument/2006/relationships/image" Target="../media/image96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Relationship Id="rId22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5.svg"/><Relationship Id="rId4" Type="http://schemas.openxmlformats.org/officeDocument/2006/relationships/image" Target="../media/image12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9DB48DD-490B-74CF-7514-1E16F6ADDBC7}"/>
              </a:ext>
            </a:extLst>
          </p:cNvPr>
          <p:cNvSpPr txBox="1"/>
          <p:nvPr/>
        </p:nvSpPr>
        <p:spPr>
          <a:xfrm>
            <a:off x="763571" y="575035"/>
            <a:ext cx="1054859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de-DE" sz="1400" b="1" dirty="0">
                <a:effectLst/>
                <a:latin typeface="Calibri" panose="020F0502020204030204" pitchFamily="34" charset="0"/>
              </a:rPr>
              <a:t>Anforderungen</a:t>
            </a:r>
            <a:r>
              <a:rPr lang="de-DE" sz="1400" b="1" dirty="0">
                <a:latin typeface="Calibri" panose="020F0502020204030204" pitchFamily="34" charset="0"/>
              </a:rPr>
              <a:t> und</a:t>
            </a:r>
            <a:r>
              <a:rPr lang="de-DE" sz="1400" b="1" dirty="0">
                <a:effectLst/>
                <a:latin typeface="Calibri" panose="020F0502020204030204" pitchFamily="34" charset="0"/>
              </a:rPr>
              <a:t> Konzept der technischen Präsentation</a:t>
            </a:r>
          </a:p>
          <a:p>
            <a:pPr marL="0" marR="0"/>
            <a:endParaRPr lang="de-DE" sz="1100" dirty="0">
              <a:latin typeface="Calibri" panose="020F0502020204030204" pitchFamily="34" charset="0"/>
            </a:endParaRPr>
          </a:p>
          <a:p>
            <a:pPr marL="0" marR="0"/>
            <a:r>
              <a:rPr lang="de-DE" sz="1100" dirty="0">
                <a:effectLst/>
                <a:latin typeface="Calibri" panose="020F0502020204030204" pitchFamily="34" charset="0"/>
              </a:rPr>
              <a:t>Was ist für eine </a:t>
            </a:r>
            <a:r>
              <a:rPr lang="de-DE" sz="1100" b="1" dirty="0">
                <a:effectLst/>
                <a:latin typeface="Calibri" panose="020F0502020204030204" pitchFamily="34" charset="0"/>
              </a:rPr>
              <a:t>technische</a:t>
            </a:r>
            <a:r>
              <a:rPr lang="de-DE" sz="1100" dirty="0">
                <a:effectLst/>
                <a:latin typeface="Calibri" panose="020F0502020204030204" pitchFamily="34" charset="0"/>
              </a:rPr>
              <a:t> Präsentation wichtig?</a:t>
            </a:r>
          </a:p>
          <a:p>
            <a:pPr marL="0" marR="0"/>
            <a:r>
              <a:rPr lang="de-DE" sz="1100" dirty="0">
                <a:latin typeface="Calibri" panose="020F0502020204030204" pitchFamily="34" charset="0"/>
              </a:rPr>
              <a:t>Welches ist das Auditorium? (Technisch/nicht-technisch, Marktsegment (Industrie(-Sektor – welcher?), Regierung, NGO, Verwaltung, …))</a:t>
            </a:r>
          </a:p>
          <a:p>
            <a:pPr marL="0" marR="0"/>
            <a:endParaRPr lang="de-DE" sz="1100" dirty="0">
              <a:effectLst/>
              <a:latin typeface="Calibri" panose="020F0502020204030204" pitchFamily="34" charset="0"/>
            </a:endParaRPr>
          </a:p>
          <a:p>
            <a:pPr marL="0" marR="0"/>
            <a:r>
              <a:rPr lang="de-DE" sz="1100" b="1" dirty="0">
                <a:latin typeface="Calibri" panose="020F0502020204030204" pitchFamily="34" charset="0"/>
              </a:rPr>
              <a:t>Inhalte:</a:t>
            </a:r>
            <a:endParaRPr lang="de-DE" sz="1100" b="0" i="0" dirty="0">
              <a:effectLst/>
              <a:latin typeface="Calibri" panose="020F0502020204030204" pitchFamily="34" charset="0"/>
            </a:endParaRPr>
          </a:p>
          <a:p>
            <a:pPr rtl="0" fontAlgn="ctr">
              <a:buFont typeface="+mj-lt"/>
              <a:buAutoNum type="arabicPeriod"/>
            </a:pPr>
            <a:r>
              <a:rPr lang="de-DE" sz="1100" dirty="0">
                <a:latin typeface="Calibri" panose="020F0502020204030204" pitchFamily="34" charset="0"/>
              </a:rPr>
              <a:t>Was ist das Problem des Kunden, was wir lösen (Siehe 2)? Das muss sich als roter Faden durch die ganze Präsentation ziehen.</a:t>
            </a:r>
            <a:endParaRPr lang="de-DE" sz="1100" b="0" i="0" dirty="0">
              <a:effectLst/>
              <a:latin typeface="Calibri" panose="020F0502020204030204" pitchFamily="34" charset="0"/>
            </a:endParaRPr>
          </a:p>
          <a:p>
            <a:pPr rtl="0" fontAlgn="ctr">
              <a:buFont typeface="+mj-lt"/>
              <a:buAutoNum type="arabicPeriod"/>
            </a:pPr>
            <a:r>
              <a:rPr lang="de-DE" sz="1100" dirty="0">
                <a:latin typeface="Calibri" panose="020F0502020204030204" pitchFamily="34" charset="0"/>
              </a:rPr>
              <a:t>V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orteile und Nutzen für den Kunden (wird in der Sales-Präsentation schon genannt und kann nicht genug betont werden)</a:t>
            </a: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Echte Alarme! Keine Fehlalarme. "Hervorragende Signal-</a:t>
            </a:r>
            <a:r>
              <a:rPr lang="de-DE" sz="1100" b="0" i="0" dirty="0" err="1">
                <a:effectLst/>
                <a:latin typeface="Calibri" panose="020F0502020204030204" pitchFamily="34" charset="0"/>
              </a:rPr>
              <a:t>to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-Noise-Ratio“</a:t>
            </a: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Jederzeit konfliktfrei zu anderen Sicherheitslösungen installierbar</a:t>
            </a: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dirty="0">
                <a:latin typeface="Calibri" panose="020F0502020204030204" pitchFamily="34" charset="0"/>
              </a:rPr>
              <a:t>Mehrwert durch die gemeinsame Nutzung mit anderen Sicherheitslösungen</a:t>
            </a:r>
            <a:endParaRPr lang="de-DE" sz="1100" b="0" i="0" dirty="0"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Schnell implementierbar</a:t>
            </a: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Geringe Kosten</a:t>
            </a:r>
          </a:p>
          <a:p>
            <a:pPr marL="742950" lvl="1" indent="-285750" rtl="0" fontAlgn="ctr">
              <a:buFont typeface="+mj-lt"/>
              <a:buAutoNum type="alphaL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Als Service verfügbar - kein eigenes SOC Team oder Schulung des eigenen SOC Teams notwendig.</a:t>
            </a:r>
          </a:p>
          <a:p>
            <a:pPr rtl="0" fontAlgn="ctr">
              <a:buFont typeface="+mj-lt"/>
              <a:buAutoNum type="arabi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Architektur und Komponenten der Technologie</a:t>
            </a: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de-DE" sz="1100" b="0" i="0" dirty="0" err="1">
                <a:effectLst/>
                <a:latin typeface="Calibri" panose="020F0502020204030204" pitchFamily="34" charset="0"/>
              </a:rPr>
              <a:t>Decoys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 und </a:t>
            </a:r>
            <a:r>
              <a:rPr lang="de-DE" sz="1100" b="0" i="0" dirty="0" err="1">
                <a:effectLst/>
                <a:latin typeface="Calibri" panose="020F0502020204030204" pitchFamily="34" charset="0"/>
              </a:rPr>
              <a:t>Breadcrumbs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, Management Server</a:t>
            </a:r>
          </a:p>
          <a:p>
            <a:pPr rtl="0" fontAlgn="ctr">
              <a:buFont typeface="+mj-lt"/>
              <a:buAutoNum type="arabi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Funktionsweise – Erkennung und Reaktion</a:t>
            </a:r>
          </a:p>
          <a:p>
            <a:pPr rtl="0" fontAlgn="ctr">
              <a:buFont typeface="+mj-lt"/>
              <a:buAutoNum type="arabi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Demonstration/Vorführung</a:t>
            </a:r>
          </a:p>
          <a:p>
            <a:pPr rtl="0" fontAlgn="ctr">
              <a:buFont typeface="+mj-lt"/>
              <a:buAutoNum type="arabi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Nächste mögliche Schritte: PoC</a:t>
            </a:r>
          </a:p>
          <a:p>
            <a:pPr rtl="0" fontAlgn="ctr">
              <a:buFont typeface="+mj-lt"/>
              <a:buAutoNum type="arabicPeriod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Abschluss: Wiederholung der Vorteile für den Kunden</a:t>
            </a:r>
          </a:p>
          <a:p>
            <a:pPr rtl="0" fontAlgn="ctr">
              <a:buFont typeface="+mj-lt"/>
              <a:buAutoNum type="arabicPeriod"/>
            </a:pPr>
            <a:endParaRPr lang="de-DE" sz="1100" dirty="0">
              <a:latin typeface="Calibri" panose="020F0502020204030204" pitchFamily="34" charset="0"/>
            </a:endParaRPr>
          </a:p>
          <a:p>
            <a:pPr rtl="0" fontAlgn="ctr"/>
            <a:r>
              <a:rPr lang="de-DE" sz="1100" b="1" i="0" dirty="0">
                <a:effectLst/>
                <a:latin typeface="Calibri" panose="020F0502020204030204" pitchFamily="34" charset="0"/>
              </a:rPr>
              <a:t>Notizen/Gedanken:</a:t>
            </a:r>
          </a:p>
          <a:p>
            <a:pPr marL="171450" indent="-171450" rtl="0" fontAlgn="ctr">
              <a:buFontTx/>
              <a:buChar char="-"/>
            </a:pPr>
            <a:r>
              <a:rPr lang="de-DE" sz="1100" b="1" i="0" dirty="0">
                <a:effectLst/>
                <a:latin typeface="Calibri" panose="020F0502020204030204" pitchFamily="34" charset="0"/>
              </a:rPr>
              <a:t>Was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 wir machen steht im Vordergrund (Ziel: Intrusion </a:t>
            </a:r>
            <a:r>
              <a:rPr lang="de-DE" sz="1100" b="0" i="0" dirty="0" err="1">
                <a:effectLst/>
                <a:latin typeface="Calibri" panose="020F0502020204030204" pitchFamily="34" charset="0"/>
              </a:rPr>
              <a:t>Detection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), nicht </a:t>
            </a:r>
            <a:r>
              <a:rPr lang="de-DE" sz="1100" b="1" i="0" dirty="0">
                <a:effectLst/>
                <a:latin typeface="Calibri" panose="020F0502020204030204" pitchFamily="34" charset="0"/>
              </a:rPr>
              <a:t>wie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 (Technik: </a:t>
            </a:r>
            <a:r>
              <a:rPr lang="de-DE" sz="1100" b="0" i="0" dirty="0" err="1">
                <a:effectLst/>
                <a:latin typeface="Calibri" panose="020F0502020204030204" pitchFamily="34" charset="0"/>
              </a:rPr>
              <a:t>Deception</a:t>
            </a:r>
            <a:r>
              <a:rPr lang="de-DE" sz="1100" b="0" i="0" dirty="0">
                <a:effectLst/>
                <a:latin typeface="Calibri" panose="020F0502020204030204" pitchFamily="34" charset="0"/>
              </a:rPr>
              <a:t>).</a:t>
            </a:r>
          </a:p>
          <a:p>
            <a:pPr marL="171450" indent="-171450" rtl="0" fontAlgn="ctr">
              <a:buFontTx/>
              <a:buChar char="-"/>
            </a:pPr>
            <a:r>
              <a:rPr lang="de-DE" sz="1100" dirty="0">
                <a:latin typeface="Calibri" panose="020F0502020204030204" pitchFamily="34" charset="0"/>
              </a:rPr>
              <a:t>Wichtige Punkte wiederholen (Mitbekommen, wenn jemand ausforscht)</a:t>
            </a:r>
          </a:p>
          <a:p>
            <a:pPr marL="171450" indent="-171450" rtl="0" fontAlgn="ctr">
              <a:buFontTx/>
              <a:buChar char="-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Abgrenzung zu traditionellen Erkennungsmethoden:</a:t>
            </a:r>
          </a:p>
          <a:p>
            <a:pPr marL="628650" lvl="1" indent="-171450" fontAlgn="ctr">
              <a:buFontTx/>
              <a:buChar char="-"/>
            </a:pPr>
            <a:r>
              <a:rPr lang="de-DE" sz="1100" dirty="0">
                <a:latin typeface="Calibri" panose="020F0502020204030204" pitchFamily="34" charset="0"/>
              </a:rPr>
              <a:t>Wie? Signatur, Verhalten, Identity Management, Zero Trust,  …</a:t>
            </a:r>
          </a:p>
          <a:p>
            <a:pPr marL="628650" lvl="1" indent="-171450" fontAlgn="ctr">
              <a:buFontTx/>
              <a:buChar char="-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Wo? Perimeter, Host, Netz, …</a:t>
            </a:r>
          </a:p>
          <a:p>
            <a:pPr marL="628650" lvl="1" indent="-171450" fontAlgn="ctr">
              <a:buFontTx/>
              <a:buChar char="-"/>
            </a:pPr>
            <a:r>
              <a:rPr lang="de-DE" sz="1100" dirty="0">
                <a:latin typeface="Calibri" panose="020F0502020204030204" pitchFamily="34" charset="0"/>
              </a:rPr>
              <a:t>Ziel: Prevent, </a:t>
            </a:r>
            <a:r>
              <a:rPr lang="de-DE" sz="1100" dirty="0" err="1">
                <a:latin typeface="Calibri" panose="020F0502020204030204" pitchFamily="34" charset="0"/>
              </a:rPr>
              <a:t>Detect</a:t>
            </a:r>
            <a:r>
              <a:rPr lang="de-DE" sz="1100" dirty="0">
                <a:latin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</a:rPr>
              <a:t>React</a:t>
            </a:r>
            <a:r>
              <a:rPr lang="de-DE" sz="1100" dirty="0">
                <a:latin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</a:rPr>
              <a:t>Decept</a:t>
            </a:r>
            <a:r>
              <a:rPr lang="de-DE" sz="1100" dirty="0">
                <a:latin typeface="Calibri" panose="020F0502020204030204" pitchFamily="34" charset="0"/>
              </a:rPr>
              <a:t> (inklusive </a:t>
            </a:r>
            <a:r>
              <a:rPr lang="de-DE" sz="1100" dirty="0" err="1">
                <a:latin typeface="Calibri" panose="020F0502020204030204" pitchFamily="34" charset="0"/>
              </a:rPr>
              <a:t>Application</a:t>
            </a:r>
            <a:r>
              <a:rPr lang="de-DE" sz="1100" dirty="0">
                <a:latin typeface="Calibri" panose="020F0502020204030204" pitchFamily="34" charset="0"/>
              </a:rPr>
              <a:t> Layer!)</a:t>
            </a:r>
            <a:endParaRPr lang="de-DE" sz="1100" b="0" i="0" dirty="0">
              <a:effectLst/>
              <a:latin typeface="Calibri" panose="020F0502020204030204" pitchFamily="34" charset="0"/>
            </a:endParaRPr>
          </a:p>
          <a:p>
            <a:pPr rtl="0" fontAlgn="ctr"/>
            <a:endParaRPr lang="de-DE" sz="1100" b="0" i="0" dirty="0">
              <a:effectLst/>
              <a:latin typeface="Calibri" panose="020F0502020204030204" pitchFamily="34" charset="0"/>
            </a:endParaRPr>
          </a:p>
          <a:p>
            <a:pPr rtl="0" fontAlgn="ctr"/>
            <a:r>
              <a:rPr lang="de-DE" sz="1100" b="1" dirty="0" err="1">
                <a:latin typeface="Calibri" panose="020F0502020204030204" pitchFamily="34" charset="0"/>
              </a:rPr>
              <a:t>To</a:t>
            </a:r>
            <a:r>
              <a:rPr lang="de-DE" sz="1100" b="1" dirty="0">
                <a:latin typeface="Calibri" panose="020F0502020204030204" pitchFamily="34" charset="0"/>
              </a:rPr>
              <a:t> do:</a:t>
            </a:r>
            <a:endParaRPr lang="de-DE" sz="1100" b="1" i="0" dirty="0">
              <a:effectLst/>
              <a:latin typeface="Calibri" panose="020F0502020204030204" pitchFamily="34" charset="0"/>
            </a:endParaRPr>
          </a:p>
          <a:p>
            <a:pPr marL="171450" indent="-171450" rtl="0" fontAlgn="ctr">
              <a:buFontTx/>
              <a:buChar char="-"/>
            </a:pPr>
            <a:r>
              <a:rPr lang="de-DE" sz="1100" dirty="0">
                <a:latin typeface="Calibri" panose="020F0502020204030204" pitchFamily="34" charset="0"/>
              </a:rPr>
              <a:t>Designelemente (Server, Clients, </a:t>
            </a:r>
            <a:r>
              <a:rPr lang="de-DE" sz="1100" dirty="0" err="1">
                <a:latin typeface="Calibri" panose="020F0502020204030204" pitchFamily="34" charset="0"/>
              </a:rPr>
              <a:t>Breadcrums</a:t>
            </a:r>
            <a:r>
              <a:rPr lang="de-DE" sz="1100" dirty="0">
                <a:latin typeface="Calibri" panose="020F0502020204030204" pitchFamily="34" charset="0"/>
              </a:rPr>
              <a:t>, …) einheitlich gestalten, wenn das neue Design fest steht.</a:t>
            </a:r>
          </a:p>
          <a:p>
            <a:pPr marL="171450" indent="-171450" rtl="0" fontAlgn="ctr">
              <a:buFontTx/>
              <a:buChar char="-"/>
            </a:pPr>
            <a:r>
              <a:rPr lang="de-DE" sz="1100" b="0" i="0" dirty="0">
                <a:effectLst/>
                <a:latin typeface="Calibri" panose="020F0502020204030204" pitchFamily="34" charset="0"/>
              </a:rPr>
              <a:t>Was machen wir? S</a:t>
            </a:r>
            <a:r>
              <a:rPr lang="de-DE" sz="1100" dirty="0">
                <a:latin typeface="Calibri" panose="020F0502020204030204" pitchFamily="34" charset="0"/>
              </a:rPr>
              <a:t>ICHTBARKEIT schaffen, wo ich bislang keine hatte!</a:t>
            </a:r>
            <a:endParaRPr lang="de-DE" sz="1100" b="0" i="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7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65C7E-DE0B-F7D8-4F34-C1A5E6C1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werden Einbrüche erkannt?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550F13A-AC28-EE4F-29A2-28E37AA323EB}"/>
              </a:ext>
            </a:extLst>
          </p:cNvPr>
          <p:cNvSpPr txBox="1">
            <a:spLocks/>
          </p:cNvSpPr>
          <p:nvPr/>
        </p:nvSpPr>
        <p:spPr>
          <a:xfrm>
            <a:off x="5012120" y="2103437"/>
            <a:ext cx="6958296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8000" b="1" dirty="0">
                <a:latin typeface="Avenir Heavy" panose="02000503020000020003" pitchFamily="2" charset="0"/>
              </a:rPr>
              <a:t>27 Tage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F6ED87A-482A-CDE5-1295-60FD228EF573}"/>
              </a:ext>
            </a:extLst>
          </p:cNvPr>
          <p:cNvSpPr txBox="1">
            <a:spLocks/>
          </p:cNvSpPr>
          <p:nvPr/>
        </p:nvSpPr>
        <p:spPr>
          <a:xfrm>
            <a:off x="5012120" y="3429000"/>
            <a:ext cx="443668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 err="1">
                <a:latin typeface="Avenir Light" panose="020B0402020203020204" pitchFamily="34" charset="77"/>
              </a:rPr>
              <a:t>dauert</a:t>
            </a:r>
            <a:r>
              <a:rPr lang="en-US" dirty="0">
                <a:latin typeface="Avenir Light" panose="020B0402020203020204" pitchFamily="34" charset="77"/>
              </a:rPr>
              <a:t> es in Europa </a:t>
            </a:r>
            <a:r>
              <a:rPr lang="en-US" dirty="0" err="1">
                <a:latin typeface="Avenir Light" panose="020B0402020203020204" pitchFamily="34" charset="77"/>
              </a:rPr>
              <a:t>im</a:t>
            </a:r>
            <a:r>
              <a:rPr lang="en-US" dirty="0">
                <a:latin typeface="Avenir Light" panose="020B0402020203020204" pitchFamily="34" charset="77"/>
              </a:rPr>
              <a:t> </a:t>
            </a:r>
            <a:r>
              <a:rPr lang="en-US" dirty="0" err="1">
                <a:latin typeface="Avenir Light" panose="020B0402020203020204" pitchFamily="34" charset="77"/>
              </a:rPr>
              <a:t>Schnitt</a:t>
            </a:r>
            <a:r>
              <a:rPr lang="en-US" dirty="0">
                <a:latin typeface="Avenir Light" panose="020B0402020203020204" pitchFamily="34" charset="77"/>
              </a:rPr>
              <a:t>, </a:t>
            </a:r>
            <a:br>
              <a:rPr lang="en-US" dirty="0">
                <a:latin typeface="Avenir Light" panose="020B0402020203020204" pitchFamily="34" charset="77"/>
              </a:rPr>
            </a:br>
            <a:r>
              <a:rPr lang="en-US" dirty="0">
                <a:latin typeface="Avenir Light" panose="020B0402020203020204" pitchFamily="34" charset="77"/>
              </a:rPr>
              <a:t>bis </a:t>
            </a:r>
            <a:r>
              <a:rPr lang="en-US" dirty="0" err="1">
                <a:latin typeface="Avenir Light" panose="020B0402020203020204" pitchFamily="34" charset="77"/>
              </a:rPr>
              <a:t>ein</a:t>
            </a:r>
            <a:r>
              <a:rPr lang="en-US" dirty="0">
                <a:latin typeface="Avenir Light" panose="020B0402020203020204" pitchFamily="34" charset="77"/>
              </a:rPr>
              <a:t> </a:t>
            </a:r>
            <a:r>
              <a:rPr lang="en-US" dirty="0" err="1">
                <a:latin typeface="Avenir Light" panose="020B0402020203020204" pitchFamily="34" charset="77"/>
              </a:rPr>
              <a:t>Einbruch</a:t>
            </a:r>
            <a:r>
              <a:rPr lang="en-US" dirty="0">
                <a:latin typeface="Avenir Light" panose="020B0402020203020204" pitchFamily="34" charset="77"/>
              </a:rPr>
              <a:t> </a:t>
            </a:r>
            <a:r>
              <a:rPr lang="en-US" dirty="0" err="1">
                <a:latin typeface="Avenir Light" panose="020B0402020203020204" pitchFamily="34" charset="77"/>
              </a:rPr>
              <a:t>entdeckt</a:t>
            </a:r>
            <a:r>
              <a:rPr lang="en-US" dirty="0">
                <a:latin typeface="Avenir Light" panose="020B0402020203020204" pitchFamily="34" charset="77"/>
              </a:rPr>
              <a:t> </a:t>
            </a:r>
            <a:r>
              <a:rPr lang="en-US" dirty="0" err="1">
                <a:latin typeface="Avenir Light" panose="020B0402020203020204" pitchFamily="34" charset="77"/>
              </a:rPr>
              <a:t>wird</a:t>
            </a:r>
            <a:r>
              <a:rPr lang="en-US" dirty="0">
                <a:latin typeface="Avenir Light" panose="020B0402020203020204" pitchFamily="34" charset="77"/>
              </a:rPr>
              <a:t>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008042D-8483-266C-5896-F1196719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0" y="1657350"/>
            <a:ext cx="3797300" cy="35433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A21C8DF-C796-0612-C25E-F3A2F86CC1E2}"/>
              </a:ext>
            </a:extLst>
          </p:cNvPr>
          <p:cNvSpPr txBox="1">
            <a:spLocks/>
          </p:cNvSpPr>
          <p:nvPr/>
        </p:nvSpPr>
        <p:spPr>
          <a:xfrm>
            <a:off x="5012120" y="4754563"/>
            <a:ext cx="3107824" cy="431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Avenir Book" panose="02000503020000020003" pitchFamily="2" charset="0"/>
              </a:rPr>
              <a:t>Quelle: Mandiant</a:t>
            </a:r>
            <a:r>
              <a:rPr lang="de-DE" sz="1100" dirty="0">
                <a:latin typeface="Avenir Book" panose="02000503020000020003" pitchFamily="2" charset="0"/>
              </a:rPr>
              <a:t> M-Trends 2025, Seite 42</a:t>
            </a:r>
            <a:endParaRPr lang="en-US" sz="1100" dirty="0">
              <a:latin typeface="Avenir Book" panose="02000503020000020003" pitchFamily="2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833C6CD-374E-0AFE-F650-2B1EAE2C546F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1153240-57C8-D779-A492-CB376E8EB6B8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F566A761-BACA-0FA9-B700-B7B2DDAE962A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D481F45-81B4-BAEB-C790-187D0B72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6878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89D1A-B968-932F-0E4F-20CEFE11C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FF497-2EB7-81F3-1810-4E4188AB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 der Angriffserkennung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F4F3449-BA53-011D-EE7D-93045508340B}"/>
              </a:ext>
            </a:extLst>
          </p:cNvPr>
          <p:cNvSpPr txBox="1">
            <a:spLocks/>
          </p:cNvSpPr>
          <p:nvPr/>
        </p:nvSpPr>
        <p:spPr>
          <a:xfrm>
            <a:off x="2496066" y="1501599"/>
            <a:ext cx="8188660" cy="48361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Wo?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Endpunkte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(Clients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&amp; Server): EDR, EP, 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Netzwerk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 Firewalls, IDR, IPS, NDR,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Wie?</a:t>
            </a:r>
          </a:p>
          <a:p>
            <a:pPr lvl="0">
              <a:lnSpc>
                <a:spcPct val="100000"/>
              </a:lnSpc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Methodik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Signaturbasiert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Verhaltensbasiert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heuristisch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Strategie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Präventiv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proaktiv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oder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reaktiv</a:t>
            </a:r>
            <a:b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</a:b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Strategie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Prevention, Detection and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Schwierigkeit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 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Unterscheidung von legalen und illegalen Aktionen auf produktiven Endpunkten, Konten und Daten.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Gefahr: </a:t>
            </a:r>
            <a:r>
              <a:rPr lang="de-DE" dirty="0">
                <a:solidFill>
                  <a:srgbClr val="FF0000"/>
                </a:solidFill>
                <a:latin typeface="Avenir Light" panose="020B0402020203020204" pitchFamily="34" charset="77"/>
              </a:rPr>
              <a:t>hoher Analyseaufwand, falsche Alarme, Alert Fatigue, lange Entdeckungszeit</a:t>
            </a:r>
            <a:endParaRPr lang="en-US" dirty="0">
              <a:solidFill>
                <a:srgbClr val="FF0000"/>
              </a:solidFill>
              <a:latin typeface="Avenir Light" panose="020B0402020203020204" pitchFamily="34" charset="77"/>
            </a:endParaRPr>
          </a:p>
        </p:txBody>
      </p:sp>
      <p:pic>
        <p:nvPicPr>
          <p:cNvPr id="14" name="Grafik 13" descr="Schild Häkchen mit einfarbiger Füllung">
            <a:extLst>
              <a:ext uri="{FF2B5EF4-FFF2-40B4-BE49-F238E27FC236}">
                <a16:creationId xmlns:a16="http://schemas.microsoft.com/office/drawing/2014/main" id="{EB5201EF-1131-B3FC-17FA-AA69C710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4394" y="4395130"/>
            <a:ext cx="914400" cy="9144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BE25D73-EDE3-BA23-8E8B-AE720EAAC3F0}"/>
              </a:ext>
            </a:extLst>
          </p:cNvPr>
          <p:cNvSpPr txBox="1"/>
          <p:nvPr/>
        </p:nvSpPr>
        <p:spPr>
          <a:xfrm>
            <a:off x="601557" y="4529164"/>
            <a:ext cx="84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SIEM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SOAR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0900BE-1760-405E-C504-1E6B3F96B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37" y="1661504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556A76-BCA2-DB03-3314-BFD75278A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79" y="1686981"/>
            <a:ext cx="430395" cy="385563"/>
          </a:xfrm>
          <a:prstGeom prst="rect">
            <a:avLst/>
          </a:prstGeom>
        </p:spPr>
      </p:pic>
      <p:pic>
        <p:nvPicPr>
          <p:cNvPr id="7" name="Grafik 6" descr="Netzplandiagramm mit einfarbiger Füllung">
            <a:extLst>
              <a:ext uri="{FF2B5EF4-FFF2-40B4-BE49-F238E27FC236}">
                <a16:creationId xmlns:a16="http://schemas.microsoft.com/office/drawing/2014/main" id="{A53A9BAE-E959-8653-686B-F944DFC86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709" y="2161190"/>
            <a:ext cx="731520" cy="7315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A0EB881-16A2-E391-FE71-064101E36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980" y="3290453"/>
            <a:ext cx="495032" cy="5175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2C6F2E-8F2E-872A-EE69-46A7BD6D43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80296" y="3282398"/>
            <a:ext cx="586956" cy="586956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0CCC00D-4958-2952-3A3B-7DEBD45B3AF5}"/>
              </a:ext>
            </a:extLst>
          </p:cNvPr>
          <p:cNvGrpSpPr/>
          <p:nvPr/>
        </p:nvGrpSpPr>
        <p:grpSpPr>
          <a:xfrm>
            <a:off x="10301910" y="4766304"/>
            <a:ext cx="1583621" cy="1427013"/>
            <a:chOff x="9274029" y="909007"/>
            <a:chExt cx="1583621" cy="142701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B6795B5-2292-1CB6-C40F-F9399EBFD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651393" y="1062751"/>
              <a:ext cx="1206257" cy="1206257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3F19031-EAE2-0A69-EA12-05CF41C9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74029" y="909007"/>
              <a:ext cx="1539672" cy="1427013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6B542AF-048F-4AF3-6124-49C0DAAF9E99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55DC28C-7AD2-92BA-8545-7A5DF6CCCAC4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FAA60613-A37B-0EDA-933A-E204EFA087D7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E854F26-0333-D19C-0C0F-1CF3B086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46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5B043-47B0-AEF2-DDE8-2BC05EE21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Cybersense </a:t>
            </a:r>
            <a:r>
              <a:rPr lang="de-DE" err="1"/>
              <a:t>Deception</a:t>
            </a:r>
            <a:r>
              <a:rPr lang="de-DE"/>
              <a:t>: der Ansatz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09F8C40-CCDF-64FD-1323-524CEB9F34DA}"/>
              </a:ext>
            </a:extLst>
          </p:cNvPr>
          <p:cNvSpPr txBox="1">
            <a:spLocks/>
          </p:cNvSpPr>
          <p:nvPr/>
        </p:nvSpPr>
        <p:spPr>
          <a:xfrm>
            <a:off x="3962400" y="1501599"/>
            <a:ext cx="7936230" cy="4482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lang="en-US" sz="2600" dirty="0">
                <a:solidFill>
                  <a:prstClr val="white"/>
                </a:solidFill>
                <a:latin typeface="Avenir Light" panose="020B0402020203020204" pitchFamily="34" charset="77"/>
              </a:rPr>
              <a:t>Der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</a:rPr>
              <a:t>Angreifer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muss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in der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neuen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Umgebung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zunächst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orientieren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sucht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lokal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Netz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nach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Informationen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über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die IT-Systeme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rbeitet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manuell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benutzt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Tools</a:t>
            </a:r>
          </a:p>
          <a:p>
            <a:pPr>
              <a:lnSpc>
                <a:spcPct val="100000"/>
              </a:lnSpc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sucht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nach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Schwachstellen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, die 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ausnutzen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kann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lang="en-US" sz="2600" dirty="0" err="1">
                <a:solidFill>
                  <a:srgbClr val="DE653C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Cybersense</a:t>
            </a:r>
            <a:r>
              <a:rPr lang="en-US" sz="2600" dirty="0">
                <a:solidFill>
                  <a:srgbClr val="DE653C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 Deception</a:t>
            </a:r>
            <a:r>
              <a:rPr lang="en-US" sz="2600" dirty="0">
                <a:solidFill>
                  <a:prstClr val="white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 </a:t>
            </a:r>
            <a:r>
              <a:rPr lang="en-US" sz="2600" dirty="0" err="1">
                <a:solidFill>
                  <a:prstClr val="white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macht</a:t>
            </a:r>
            <a:r>
              <a:rPr lang="en-US" sz="2600" dirty="0">
                <a:solidFill>
                  <a:prstClr val="white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 </a:t>
            </a:r>
            <a:r>
              <a:rPr lang="en-US" sz="2600" dirty="0" err="1">
                <a:solidFill>
                  <a:prstClr val="white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sich</a:t>
            </a:r>
            <a:r>
              <a:rPr lang="en-US" sz="2600" dirty="0">
                <a:solidFill>
                  <a:prstClr val="white"/>
                </a:solidFill>
                <a:highlight>
                  <a:srgbClr val="03102A"/>
                </a:highlight>
                <a:latin typeface="Avenir Light" panose="020B0402020203020204" pitchFamily="34" charset="77"/>
              </a:rPr>
              <a:t> das </a:t>
            </a:r>
            <a:r>
              <a:rPr lang="en-US" sz="2600" dirty="0" err="1">
                <a:solidFill>
                  <a:prstClr val="white"/>
                </a:solidFill>
                <a:latin typeface="Avenir Light" panose="020B0402020203020204" pitchFamily="34" charset="77"/>
              </a:rPr>
              <a:t>zum</a:t>
            </a:r>
            <a:r>
              <a:rPr lang="en-US" sz="2600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venir Light" panose="020B0402020203020204" pitchFamily="34" charset="77"/>
              </a:rPr>
              <a:t>Nutzen</a:t>
            </a:r>
            <a:endParaRPr lang="en-US" sz="2600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produktiven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IT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werden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Systeme (Decoys)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Informationen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(Breadcrumbs)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hinzugefügt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Sie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werden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von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keinem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Mitarbeitenden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genutzt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Sie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dienen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der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schnellen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Einbruchserkennung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6" name="Grafik 5" descr="Ein Bild, das Text, Screenshot, Grafikdesign, Grafiken enthält.&#10;&#10;Automatisch generierte Beschreibung">
            <a:extLst>
              <a:ext uri="{FF2B5EF4-FFF2-40B4-BE49-F238E27FC236}">
                <a16:creationId xmlns:a16="http://schemas.microsoft.com/office/drawing/2014/main" id="{4B11E41C-8D2D-5E49-8B68-D5BA1023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599"/>
            <a:ext cx="3695700" cy="47498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1F4A0D4-E099-8664-D81A-FB9D6A0A9B90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B2C1099A-DE21-D56D-772F-6252BCB0E903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05B83F9F-6560-2874-02E5-7A0EB416CD73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7990626-1037-5810-2356-A42DB0F7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26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23C79-EB0F-187C-70EF-B9A538CC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Decoys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5ED4AB-E632-447D-996A-6840C819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750"/>
            <a:ext cx="5321300" cy="450850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CED9C6E-85E1-9E7F-8472-3223B00A2CFE}"/>
              </a:ext>
            </a:extLst>
          </p:cNvPr>
          <p:cNvSpPr txBox="1">
            <a:spLocks/>
          </p:cNvSpPr>
          <p:nvPr/>
        </p:nvSpPr>
        <p:spPr>
          <a:xfrm>
            <a:off x="4666593" y="1410420"/>
            <a:ext cx="6958296" cy="40371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 err="1">
                <a:solidFill>
                  <a:prstClr val="white"/>
                </a:solidFill>
                <a:latin typeface="Avenir Heavy" panose="02000503020000020003" pitchFamily="2" charset="0"/>
              </a:rPr>
              <a:t>Zusätzliche</a:t>
            </a:r>
            <a:r>
              <a:rPr lang="en-US" b="1" dirty="0">
                <a:solidFill>
                  <a:prstClr val="white"/>
                </a:solidFill>
                <a:latin typeface="Avenir Heavy" panose="02000503020000020003" pitchFamily="2" charset="0"/>
              </a:rPr>
              <a:t> Systeme </a:t>
            </a:r>
            <a:r>
              <a:rPr lang="en-US" b="1" dirty="0" err="1">
                <a:solidFill>
                  <a:prstClr val="white"/>
                </a:solidFill>
                <a:latin typeface="Avenir Heavy" panose="02000503020000020003" pitchFamily="2" charset="0"/>
              </a:rPr>
              <a:t>als</a:t>
            </a:r>
            <a:r>
              <a:rPr lang="en-US" b="1" dirty="0">
                <a:solidFill>
                  <a:prstClr val="white"/>
                </a:solidFill>
                <a:latin typeface="Avenir Heavy" panose="02000503020000020003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Detektoren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, die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sich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nahtlos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in die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Kundenumgebung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integrieren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Echte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Server,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echte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Betriebssysteme,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echte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Dienste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de-DE" dirty="0">
                <a:solidFill>
                  <a:prstClr val="white"/>
                </a:solidFill>
                <a:latin typeface="Avenir Light" panose="020B0402020203020204" pitchFamily="34" charset="77"/>
              </a:rPr>
              <a:t>Jede Applikation ist abbildbar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Alle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Vorg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änge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auf den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Decoys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werden geloggt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Mitschneiden des gesamten Datenverkehrs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Server agieren als Schwarm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Keine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produktiven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Aufgaben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rial Narrow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Reine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 Narrow" panose="020B0604020202020204" pitchFamily="34" charset="0"/>
              </a:rPr>
              <a:t>Frühwarnsysteme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C21718A-A493-B93C-17C1-D1E4603E927F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FEFCA33-58D1-47C3-6302-E4FDD8096AD7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7721A1A7-68DE-B497-29CF-23FA8819AD98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A400C9E-2990-A2AF-B59E-F6BACE28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12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4A8A9-893E-B6CE-03D6-74A507D1C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38B6C-AE7A-DAFC-A676-3A657686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Breadcrumbs</a:t>
            </a:r>
            <a:endParaRPr lang="de-DE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5ACFA27-AFE9-43F4-1C2D-8950EBFDD78F}"/>
              </a:ext>
            </a:extLst>
          </p:cNvPr>
          <p:cNvSpPr txBox="1">
            <a:spLocks/>
          </p:cNvSpPr>
          <p:nvPr/>
        </p:nvSpPr>
        <p:spPr>
          <a:xfrm>
            <a:off x="4666593" y="1410420"/>
            <a:ext cx="6958296" cy="40371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Unauffällig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ausgestreute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Informationen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auf Clients und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anderen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Systemen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Lotsen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Angreifer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zu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den Decoys und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von 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produktiven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Systemen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Individuell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und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kundenspezifisch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Sensoren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AD,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Netlogon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Reaktion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auf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Ausforschung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z.B.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Scans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Keine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weitere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Software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nötig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Umsetzung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Windows-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Bordmitteln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BB8990-6E6B-D692-9535-76ACDB90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32" y="1590231"/>
            <a:ext cx="4348221" cy="444704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E85C5CB-A664-34B5-CBD2-C1584BB1567A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900452F-C412-6A83-823A-F746A3655D5E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BCE07261-D067-C556-DB01-ADFE522BA461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318D06E-FF96-AB64-11F1-7CED939F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892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fik 98" descr="Ein Bild, das Screenshot, Mond, Design enthält.&#10;&#10;Automatisch generierte Beschreibung">
            <a:extLst>
              <a:ext uri="{FF2B5EF4-FFF2-40B4-BE49-F238E27FC236}">
                <a16:creationId xmlns:a16="http://schemas.microsoft.com/office/drawing/2014/main" id="{1DFD83AC-53C2-516B-DBCF-E7408B09F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26" y="2344510"/>
            <a:ext cx="931792" cy="931792"/>
          </a:xfrm>
          <a:prstGeom prst="rect">
            <a:avLst/>
          </a:prstGeom>
          <a:solidFill>
            <a:srgbClr val="03102A"/>
          </a:solidFill>
        </p:spPr>
      </p:pic>
      <p:pic>
        <p:nvPicPr>
          <p:cNvPr id="98" name="Grafik 97" descr="Ein Bild, das Screenshot, Rechteck, Whiteboard, Design enthält.&#10;&#10;Automatisch generierte Beschreibung">
            <a:extLst>
              <a:ext uri="{FF2B5EF4-FFF2-40B4-BE49-F238E27FC236}">
                <a16:creationId xmlns:a16="http://schemas.microsoft.com/office/drawing/2014/main" id="{3867B57B-A34F-537B-13BC-1E2B10DE7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764" y="2826393"/>
            <a:ext cx="831439" cy="746886"/>
          </a:xfrm>
          <a:prstGeom prst="rect">
            <a:avLst/>
          </a:prstGeom>
          <a:solidFill>
            <a:srgbClr val="03102A"/>
          </a:solidFill>
        </p:spPr>
      </p:pic>
      <p:pic>
        <p:nvPicPr>
          <p:cNvPr id="97" name="Grafik 96" descr="Ein Bild, das Screenshot, Rechteck, Whiteboard, Design enthält.&#10;&#10;Automatisch generierte Beschreibung">
            <a:extLst>
              <a:ext uri="{FF2B5EF4-FFF2-40B4-BE49-F238E27FC236}">
                <a16:creationId xmlns:a16="http://schemas.microsoft.com/office/drawing/2014/main" id="{95C1151C-AD47-920C-7EAC-179E6562F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364" y="2673993"/>
            <a:ext cx="831439" cy="746886"/>
          </a:xfrm>
          <a:prstGeom prst="rect">
            <a:avLst/>
          </a:prstGeom>
          <a:solidFill>
            <a:srgbClr val="03102A"/>
          </a:solidFill>
        </p:spPr>
      </p:pic>
      <p:pic>
        <p:nvPicPr>
          <p:cNvPr id="96" name="Grafik 95" descr="Ein Bild, das Screenshot, Rechteck, Whiteboard, Design enthält.&#10;&#10;Automatisch generierte Beschreibung">
            <a:extLst>
              <a:ext uri="{FF2B5EF4-FFF2-40B4-BE49-F238E27FC236}">
                <a16:creationId xmlns:a16="http://schemas.microsoft.com/office/drawing/2014/main" id="{B3D4E003-BB2A-4A88-2049-89B6200B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964" y="2521593"/>
            <a:ext cx="831439" cy="746886"/>
          </a:xfrm>
          <a:prstGeom prst="rect">
            <a:avLst/>
          </a:prstGeom>
          <a:solidFill>
            <a:srgbClr val="03102A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BFB4AA-340D-A596-08C0-81B12522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7210967" cy="1325563"/>
          </a:xfrm>
        </p:spPr>
        <p:txBody>
          <a:bodyPr/>
          <a:lstStyle/>
          <a:p>
            <a:r>
              <a:rPr lang="de-DE" dirty="0"/>
              <a:t>Cybersense </a:t>
            </a:r>
            <a:r>
              <a:rPr lang="de-DE" dirty="0" err="1"/>
              <a:t>Deception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</p:txBody>
      </p:sp>
      <p:pic>
        <p:nvPicPr>
          <p:cNvPr id="3" name="Picture 15" descr="A white outline of a cloud&#10;&#10;Description automatically generated">
            <a:extLst>
              <a:ext uri="{FF2B5EF4-FFF2-40B4-BE49-F238E27FC236}">
                <a16:creationId xmlns:a16="http://schemas.microsoft.com/office/drawing/2014/main" id="{58E1D32B-6090-2F05-9C1F-440B38180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230" y="153403"/>
            <a:ext cx="1576057" cy="1576057"/>
          </a:xfrm>
          <a:prstGeom prst="rect">
            <a:avLst/>
          </a:prstGeom>
        </p:spPr>
      </p:pic>
      <p:pic>
        <p:nvPicPr>
          <p:cNvPr id="4" name="Picture 41" descr="A blue shield with a white circle in the center&#10;&#10;Description automatically generated">
            <a:extLst>
              <a:ext uri="{FF2B5EF4-FFF2-40B4-BE49-F238E27FC236}">
                <a16:creationId xmlns:a16="http://schemas.microsoft.com/office/drawing/2014/main" id="{7D4897E6-D7B5-1954-0D88-48DD0B35BE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601" y="618680"/>
            <a:ext cx="450036" cy="540043"/>
          </a:xfrm>
          <a:prstGeom prst="rect">
            <a:avLst/>
          </a:prstGeom>
        </p:spPr>
      </p:pic>
      <p:pic>
        <p:nvPicPr>
          <p:cNvPr id="5" name="Picture 36" descr="A blue diamond with black dots and circles&#10;&#10;Description automatically generated">
            <a:extLst>
              <a:ext uri="{FF2B5EF4-FFF2-40B4-BE49-F238E27FC236}">
                <a16:creationId xmlns:a16="http://schemas.microsoft.com/office/drawing/2014/main" id="{FA9484EA-2AED-D3E1-71CA-B25062C9F3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61" y="797028"/>
            <a:ext cx="591281" cy="557704"/>
          </a:xfrm>
          <a:prstGeom prst="rect">
            <a:avLst/>
          </a:prstGeom>
        </p:spPr>
      </p:pic>
      <p:pic>
        <p:nvPicPr>
          <p:cNvPr id="6" name="Picture 38" descr="A logo with orange text&#10;&#10;Description automatically generated">
            <a:extLst>
              <a:ext uri="{FF2B5EF4-FFF2-40B4-BE49-F238E27FC236}">
                <a16:creationId xmlns:a16="http://schemas.microsoft.com/office/drawing/2014/main" id="{DC230520-0E12-FE01-43CB-FD4E05BADD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959" y="774185"/>
            <a:ext cx="1876039" cy="871399"/>
          </a:xfrm>
          <a:prstGeom prst="rect">
            <a:avLst/>
          </a:prstGeom>
        </p:spPr>
      </p:pic>
      <p:pic>
        <p:nvPicPr>
          <p:cNvPr id="9" name="Grafik 8" descr="Ein Bild, das Screenshot, Mond, Design enthält.&#10;&#10;Automatisch generierte Beschreibung">
            <a:extLst>
              <a:ext uri="{FF2B5EF4-FFF2-40B4-BE49-F238E27FC236}">
                <a16:creationId xmlns:a16="http://schemas.microsoft.com/office/drawing/2014/main" id="{B5C27E76-2CED-AFAE-429A-AF148B6F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26" y="2192110"/>
            <a:ext cx="931792" cy="931792"/>
          </a:xfrm>
          <a:prstGeom prst="rect">
            <a:avLst/>
          </a:prstGeom>
          <a:noFill/>
        </p:spPr>
      </p:pic>
      <p:pic>
        <p:nvPicPr>
          <p:cNvPr id="11" name="Grafik 10" descr="Ein Bild, das Grafiken, Grafikdesign, Screenshot, Design enthält.&#10;&#10;Automatisch generierte Beschreibung">
            <a:extLst>
              <a:ext uri="{FF2B5EF4-FFF2-40B4-BE49-F238E27FC236}">
                <a16:creationId xmlns:a16="http://schemas.microsoft.com/office/drawing/2014/main" id="{9490343F-2E20-8002-5378-4A4DA8371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844" y="2185243"/>
            <a:ext cx="931792" cy="931792"/>
          </a:xfrm>
          <a:prstGeom prst="rect">
            <a:avLst/>
          </a:prstGeom>
        </p:spPr>
      </p:pic>
      <p:pic>
        <p:nvPicPr>
          <p:cNvPr id="12" name="Grafik 11" descr="Ein Bild, das Screenshot, Rechteck, Kreis, Design enthält.&#10;&#10;Automatisch generierte Beschreibung">
            <a:extLst>
              <a:ext uri="{FF2B5EF4-FFF2-40B4-BE49-F238E27FC236}">
                <a16:creationId xmlns:a16="http://schemas.microsoft.com/office/drawing/2014/main" id="{967197D8-08ED-B711-5003-19D9A6A28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3868" y="4609302"/>
            <a:ext cx="453312" cy="446117"/>
          </a:xfrm>
          <a:prstGeom prst="rect">
            <a:avLst/>
          </a:prstGeom>
        </p:spPr>
      </p:pic>
      <p:pic>
        <p:nvPicPr>
          <p:cNvPr id="13" name="Grafik 12" descr="Ein Bild, das Grafiken, Grafikdesign, Symbol, Clipart enthält.&#10;&#10;Automatisch generierte Beschreibung">
            <a:extLst>
              <a:ext uri="{FF2B5EF4-FFF2-40B4-BE49-F238E27FC236}">
                <a16:creationId xmlns:a16="http://schemas.microsoft.com/office/drawing/2014/main" id="{0AD3011E-0C0B-72E0-3BB5-2BA6809A0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7638" y="4620732"/>
            <a:ext cx="955603" cy="897246"/>
          </a:xfrm>
          <a:prstGeom prst="rect">
            <a:avLst/>
          </a:prstGeom>
        </p:spPr>
      </p:pic>
      <p:pic>
        <p:nvPicPr>
          <p:cNvPr id="14" name="Grafik 13" descr="Ein Bild, das Uhr, Symbol enthält.&#10;&#10;Automatisch generierte Beschreibung">
            <a:extLst>
              <a:ext uri="{FF2B5EF4-FFF2-40B4-BE49-F238E27FC236}">
                <a16:creationId xmlns:a16="http://schemas.microsoft.com/office/drawing/2014/main" id="{D9D73A31-0D36-2054-8F7E-5EC4C85BBAD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65" y="4905272"/>
            <a:ext cx="300294" cy="300294"/>
          </a:xfrm>
          <a:prstGeom prst="rect">
            <a:avLst/>
          </a:prstGeom>
        </p:spPr>
      </p:pic>
      <p:pic>
        <p:nvPicPr>
          <p:cNvPr id="15" name="Grafik 14" descr="Ein Bild, das Screenshot, Rechteck, Whiteboard, Design enthält.&#10;&#10;Automatisch generierte Beschreibung">
            <a:extLst>
              <a:ext uri="{FF2B5EF4-FFF2-40B4-BE49-F238E27FC236}">
                <a16:creationId xmlns:a16="http://schemas.microsoft.com/office/drawing/2014/main" id="{102CB387-0DDF-C447-251B-677BB8414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564" y="2369193"/>
            <a:ext cx="831439" cy="746886"/>
          </a:xfrm>
          <a:prstGeom prst="rect">
            <a:avLst/>
          </a:prstGeom>
          <a:solidFill>
            <a:srgbClr val="03102A"/>
          </a:solidFill>
        </p:spPr>
      </p:pic>
      <p:pic>
        <p:nvPicPr>
          <p:cNvPr id="16" name="Grafik 15" descr="Ein Bild, das Grafiken, Screenshot, Design, Internet enthält.&#10;&#10;Automatisch generierte Beschreibung">
            <a:extLst>
              <a:ext uri="{FF2B5EF4-FFF2-40B4-BE49-F238E27FC236}">
                <a16:creationId xmlns:a16="http://schemas.microsoft.com/office/drawing/2014/main" id="{447C3ECE-0DAC-B2FF-B3E8-3E1728184A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7" y="2262298"/>
            <a:ext cx="1358346" cy="1009057"/>
          </a:xfrm>
          <a:prstGeom prst="rect">
            <a:avLst/>
          </a:prstGeom>
        </p:spPr>
      </p:pic>
      <p:pic>
        <p:nvPicPr>
          <p:cNvPr id="17" name="Grafik 16" descr="Ein Bild, das Uhr, Symbol enthält.&#10;&#10;Automatisch generierte Beschreibung">
            <a:extLst>
              <a:ext uri="{FF2B5EF4-FFF2-40B4-BE49-F238E27FC236}">
                <a16:creationId xmlns:a16="http://schemas.microsoft.com/office/drawing/2014/main" id="{89C595B8-EA8E-7E8E-30D7-8735E113BC3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865" y="2837344"/>
            <a:ext cx="265799" cy="225288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35AB5AD-348C-520D-A684-DA5F9B173DF8}"/>
              </a:ext>
            </a:extLst>
          </p:cNvPr>
          <p:cNvGrpSpPr/>
          <p:nvPr/>
        </p:nvGrpSpPr>
        <p:grpSpPr>
          <a:xfrm>
            <a:off x="2630184" y="4907578"/>
            <a:ext cx="282009" cy="253396"/>
            <a:chOff x="793733" y="4498195"/>
            <a:chExt cx="947699" cy="873014"/>
          </a:xfrm>
        </p:grpSpPr>
        <p:pic>
          <p:nvPicPr>
            <p:cNvPr id="26" name="Grafik 25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36713BB1-675F-AE47-D3F7-F879D35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27" name="Grafik 26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C7F653BA-3447-E100-3A9F-F830D2FE3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B92A809-F6E8-EED7-ED65-6A62ADCFF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BA439E2-FBF7-A2E2-554D-FD3BE4B86AF6}"/>
              </a:ext>
            </a:extLst>
          </p:cNvPr>
          <p:cNvGrpSpPr/>
          <p:nvPr/>
        </p:nvGrpSpPr>
        <p:grpSpPr>
          <a:xfrm>
            <a:off x="4591154" y="2935109"/>
            <a:ext cx="282009" cy="253396"/>
            <a:chOff x="793733" y="4498195"/>
            <a:chExt cx="947699" cy="873014"/>
          </a:xfrm>
        </p:grpSpPr>
        <p:pic>
          <p:nvPicPr>
            <p:cNvPr id="30" name="Grafik 29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05842089-E5FA-51A2-E7FF-DE8B39EDF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31" name="Grafik 30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A7E20225-1A71-75DB-C1ED-A559EFB01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425258E2-2C38-58A9-BC7B-67635CCD3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58AEEFD-20FC-7CDD-2592-DB8356CEF15C}"/>
              </a:ext>
            </a:extLst>
          </p:cNvPr>
          <p:cNvGrpSpPr/>
          <p:nvPr/>
        </p:nvGrpSpPr>
        <p:grpSpPr>
          <a:xfrm>
            <a:off x="1734369" y="3117628"/>
            <a:ext cx="282009" cy="253396"/>
            <a:chOff x="793733" y="4498195"/>
            <a:chExt cx="947699" cy="873014"/>
          </a:xfrm>
        </p:grpSpPr>
        <p:pic>
          <p:nvPicPr>
            <p:cNvPr id="34" name="Grafik 33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740F2071-E9F7-1868-F7A0-65702B4B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35" name="Grafik 34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975E7DB8-E711-1C19-3E84-E2ED0278F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E269478-1AEC-142A-1E93-DB5C2003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D4FB2472-0339-E877-1FA6-AB69036FC5D4}"/>
              </a:ext>
            </a:extLst>
          </p:cNvPr>
          <p:cNvCxnSpPr>
            <a:cxnSpLocks/>
          </p:cNvCxnSpPr>
          <p:nvPr/>
        </p:nvCxnSpPr>
        <p:spPr>
          <a:xfrm flipV="1">
            <a:off x="9657192" y="4064418"/>
            <a:ext cx="0" cy="8880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4" descr="A white globe with black background&#10;&#10;Description automatically generated">
            <a:extLst>
              <a:ext uri="{FF2B5EF4-FFF2-40B4-BE49-F238E27FC236}">
                <a16:creationId xmlns:a16="http://schemas.microsoft.com/office/drawing/2014/main" id="{3835E1E2-240E-5343-A1C3-B2D1CB939E1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423" y="1465701"/>
            <a:ext cx="1560918" cy="1596224"/>
          </a:xfrm>
          <a:prstGeom prst="rect">
            <a:avLst/>
          </a:prstGeom>
        </p:spPr>
      </p:pic>
      <p:pic>
        <p:nvPicPr>
          <p:cNvPr id="54" name="Picture 46" descr="A white cloud with black text&#10;&#10;Description automatically generated">
            <a:extLst>
              <a:ext uri="{FF2B5EF4-FFF2-40B4-BE49-F238E27FC236}">
                <a16:creationId xmlns:a16="http://schemas.microsoft.com/office/drawing/2014/main" id="{09AE10CD-291C-DF3B-7730-B15212A8A5F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471" y="1333668"/>
            <a:ext cx="1736289" cy="1302217"/>
          </a:xfrm>
          <a:prstGeom prst="rect">
            <a:avLst/>
          </a:prstGeom>
        </p:spPr>
      </p:pic>
      <p:grpSp>
        <p:nvGrpSpPr>
          <p:cNvPr id="57" name="Group 111">
            <a:extLst>
              <a:ext uri="{FF2B5EF4-FFF2-40B4-BE49-F238E27FC236}">
                <a16:creationId xmlns:a16="http://schemas.microsoft.com/office/drawing/2014/main" id="{F1502D44-E958-32A9-E50E-D12879FDFF15}"/>
              </a:ext>
            </a:extLst>
          </p:cNvPr>
          <p:cNvGrpSpPr/>
          <p:nvPr/>
        </p:nvGrpSpPr>
        <p:grpSpPr>
          <a:xfrm>
            <a:off x="5384665" y="4447712"/>
            <a:ext cx="911681" cy="1881248"/>
            <a:chOff x="5830435" y="4447712"/>
            <a:chExt cx="911681" cy="1881248"/>
          </a:xfrm>
        </p:grpSpPr>
        <p:pic>
          <p:nvPicPr>
            <p:cNvPr id="58" name="Grafik 57" descr="Ein Bild, das Rechteck, Screenshot, Schrift, Grafiken enthält.&#10;&#10;Automatisch generierte Beschreibung">
              <a:extLst>
                <a:ext uri="{FF2B5EF4-FFF2-40B4-BE49-F238E27FC236}">
                  <a16:creationId xmlns:a16="http://schemas.microsoft.com/office/drawing/2014/main" id="{C187AFF5-0BF6-E0A7-DA48-9774DE3B3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30435" y="4447712"/>
              <a:ext cx="911681" cy="1881248"/>
            </a:xfrm>
            <a:prstGeom prst="rect">
              <a:avLst/>
            </a:prstGeom>
          </p:spPr>
        </p:pic>
        <p:pic>
          <p:nvPicPr>
            <p:cNvPr id="59" name="Picture 46">
              <a:extLst>
                <a:ext uri="{FF2B5EF4-FFF2-40B4-BE49-F238E27FC236}">
                  <a16:creationId xmlns:a16="http://schemas.microsoft.com/office/drawing/2014/main" id="{BC505978-1C1F-1DA0-0D14-BE789136E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04" r="-977"/>
            <a:stretch/>
          </p:blipFill>
          <p:spPr>
            <a:xfrm rot="16200000">
              <a:off x="5569331" y="5761270"/>
              <a:ext cx="812362" cy="97788"/>
            </a:xfrm>
            <a:prstGeom prst="rect">
              <a:avLst/>
            </a:prstGeom>
          </p:spPr>
        </p:pic>
      </p:grpSp>
      <p:grpSp>
        <p:nvGrpSpPr>
          <p:cNvPr id="60" name="Gruppieren 66">
            <a:extLst>
              <a:ext uri="{FF2B5EF4-FFF2-40B4-BE49-F238E27FC236}">
                <a16:creationId xmlns:a16="http://schemas.microsoft.com/office/drawing/2014/main" id="{68C40DC9-E18B-0A7C-95D5-97CB9D5870EC}"/>
              </a:ext>
            </a:extLst>
          </p:cNvPr>
          <p:cNvGrpSpPr/>
          <p:nvPr/>
        </p:nvGrpSpPr>
        <p:grpSpPr>
          <a:xfrm>
            <a:off x="8575311" y="1188756"/>
            <a:ext cx="282009" cy="253396"/>
            <a:chOff x="793733" y="4498195"/>
            <a:chExt cx="947699" cy="873014"/>
          </a:xfrm>
        </p:grpSpPr>
        <p:pic>
          <p:nvPicPr>
            <p:cNvPr id="61" name="Grafik 63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D139D990-A05C-4A0C-D33A-51FE94E1C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62" name="Grafik 61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15B29AD3-1E6F-2AA9-0D44-1A796D3F6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63" name="Grafik 65">
              <a:extLst>
                <a:ext uri="{FF2B5EF4-FFF2-40B4-BE49-F238E27FC236}">
                  <a16:creationId xmlns:a16="http://schemas.microsoft.com/office/drawing/2014/main" id="{CD5DB9F1-DEF3-525B-1751-7461E063F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grpSp>
        <p:nvGrpSpPr>
          <p:cNvPr id="64" name="Gruppieren 66">
            <a:extLst>
              <a:ext uri="{FF2B5EF4-FFF2-40B4-BE49-F238E27FC236}">
                <a16:creationId xmlns:a16="http://schemas.microsoft.com/office/drawing/2014/main" id="{1B720F22-3BFA-8EC6-026F-DD70A92C885E}"/>
              </a:ext>
            </a:extLst>
          </p:cNvPr>
          <p:cNvGrpSpPr/>
          <p:nvPr/>
        </p:nvGrpSpPr>
        <p:grpSpPr>
          <a:xfrm>
            <a:off x="10512729" y="2173319"/>
            <a:ext cx="282009" cy="253396"/>
            <a:chOff x="793733" y="4498195"/>
            <a:chExt cx="947699" cy="873014"/>
          </a:xfrm>
        </p:grpSpPr>
        <p:pic>
          <p:nvPicPr>
            <p:cNvPr id="65" name="Grafik 63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69C805B7-113F-6817-212F-534FCFF30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66" name="Grafik 61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4FBFA960-A0E2-11BA-2564-9E459938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67" name="Grafik 65">
              <a:extLst>
                <a:ext uri="{FF2B5EF4-FFF2-40B4-BE49-F238E27FC236}">
                  <a16:creationId xmlns:a16="http://schemas.microsoft.com/office/drawing/2014/main" id="{36B122FE-0F0C-87D5-F61C-E117B0283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grpSp>
        <p:nvGrpSpPr>
          <p:cNvPr id="68" name="Gruppieren 66">
            <a:extLst>
              <a:ext uri="{FF2B5EF4-FFF2-40B4-BE49-F238E27FC236}">
                <a16:creationId xmlns:a16="http://schemas.microsoft.com/office/drawing/2014/main" id="{A4CDFFAC-74A1-8A27-6698-585C71062413}"/>
              </a:ext>
            </a:extLst>
          </p:cNvPr>
          <p:cNvGrpSpPr/>
          <p:nvPr/>
        </p:nvGrpSpPr>
        <p:grpSpPr>
          <a:xfrm>
            <a:off x="9922532" y="1272987"/>
            <a:ext cx="282009" cy="253396"/>
            <a:chOff x="793733" y="4498195"/>
            <a:chExt cx="947699" cy="873014"/>
          </a:xfrm>
        </p:grpSpPr>
        <p:pic>
          <p:nvPicPr>
            <p:cNvPr id="69" name="Grafik 63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610D9611-3894-C952-7601-E7FD21F3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70" name="Grafik 61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E2E90F7B-75B7-1162-A1D9-ED3387ED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71" name="Grafik 65">
              <a:extLst>
                <a:ext uri="{FF2B5EF4-FFF2-40B4-BE49-F238E27FC236}">
                  <a16:creationId xmlns:a16="http://schemas.microsoft.com/office/drawing/2014/main" id="{13868F94-0CBC-F747-169C-8B46C5F8A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sp>
        <p:nvSpPr>
          <p:cNvPr id="72" name="TextBox 77">
            <a:extLst>
              <a:ext uri="{FF2B5EF4-FFF2-40B4-BE49-F238E27FC236}">
                <a16:creationId xmlns:a16="http://schemas.microsoft.com/office/drawing/2014/main" id="{908E0CD6-7A2C-0189-10F7-D9B65D6A5D64}"/>
              </a:ext>
            </a:extLst>
          </p:cNvPr>
          <p:cNvSpPr txBox="1"/>
          <p:nvPr/>
        </p:nvSpPr>
        <p:spPr>
          <a:xfrm>
            <a:off x="4184838" y="1614788"/>
            <a:ext cx="85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  <a:t>Server</a:t>
            </a:r>
            <a:endParaRPr lang="en-US" sz="16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73" name="TextBox 78">
            <a:extLst>
              <a:ext uri="{FF2B5EF4-FFF2-40B4-BE49-F238E27FC236}">
                <a16:creationId xmlns:a16="http://schemas.microsoft.com/office/drawing/2014/main" id="{90408DE4-B270-1E18-9BC6-CEF3CDEFFF4F}"/>
              </a:ext>
            </a:extLst>
          </p:cNvPr>
          <p:cNvSpPr txBox="1"/>
          <p:nvPr/>
        </p:nvSpPr>
        <p:spPr>
          <a:xfrm>
            <a:off x="1319133" y="1612740"/>
            <a:ext cx="817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Light" panose="020B0402020203020204" pitchFamily="34" charset="77"/>
              </a:rPr>
              <a:t>Clients</a:t>
            </a:r>
          </a:p>
        </p:txBody>
      </p:sp>
      <p:sp>
        <p:nvSpPr>
          <p:cNvPr id="74" name="TextBox 80">
            <a:extLst>
              <a:ext uri="{FF2B5EF4-FFF2-40B4-BE49-F238E27FC236}">
                <a16:creationId xmlns:a16="http://schemas.microsoft.com/office/drawing/2014/main" id="{45D6522D-4008-F3A4-7765-719EE7224617}"/>
              </a:ext>
            </a:extLst>
          </p:cNvPr>
          <p:cNvSpPr txBox="1"/>
          <p:nvPr/>
        </p:nvSpPr>
        <p:spPr>
          <a:xfrm>
            <a:off x="6124702" y="1604025"/>
            <a:ext cx="193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Light" panose="020B0402020203020204" pitchFamily="34" charset="77"/>
              </a:rPr>
              <a:t>Domain Controller</a:t>
            </a:r>
          </a:p>
        </p:txBody>
      </p:sp>
      <p:sp>
        <p:nvSpPr>
          <p:cNvPr id="75" name="TextBox 82">
            <a:extLst>
              <a:ext uri="{FF2B5EF4-FFF2-40B4-BE49-F238E27FC236}">
                <a16:creationId xmlns:a16="http://schemas.microsoft.com/office/drawing/2014/main" id="{F3830286-B41F-7407-13E2-834DA979FC9D}"/>
              </a:ext>
            </a:extLst>
          </p:cNvPr>
          <p:cNvSpPr txBox="1"/>
          <p:nvPr/>
        </p:nvSpPr>
        <p:spPr>
          <a:xfrm>
            <a:off x="1589793" y="5663617"/>
            <a:ext cx="2584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  <a:t>IoT / OT / PLC Decoys</a:t>
            </a:r>
          </a:p>
        </p:txBody>
      </p:sp>
      <p:sp>
        <p:nvSpPr>
          <p:cNvPr id="76" name="TextBox 84">
            <a:extLst>
              <a:ext uri="{FF2B5EF4-FFF2-40B4-BE49-F238E27FC236}">
                <a16:creationId xmlns:a16="http://schemas.microsoft.com/office/drawing/2014/main" id="{2A253A5F-E620-B2C2-2332-C7ECBE43FFC5}"/>
              </a:ext>
            </a:extLst>
          </p:cNvPr>
          <p:cNvSpPr txBox="1"/>
          <p:nvPr/>
        </p:nvSpPr>
        <p:spPr>
          <a:xfrm>
            <a:off x="7854825" y="4289583"/>
            <a:ext cx="3670632" cy="349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  <a:t>Bidirectional SIEM / SOAR Integration</a:t>
            </a:r>
          </a:p>
        </p:txBody>
      </p:sp>
      <p:sp>
        <p:nvSpPr>
          <p:cNvPr id="77" name="TextBox 104">
            <a:extLst>
              <a:ext uri="{FF2B5EF4-FFF2-40B4-BE49-F238E27FC236}">
                <a16:creationId xmlns:a16="http://schemas.microsoft.com/office/drawing/2014/main" id="{764872D1-0210-3EDD-7AB0-E81CE88B8D8C}"/>
              </a:ext>
            </a:extLst>
          </p:cNvPr>
          <p:cNvSpPr txBox="1"/>
          <p:nvPr/>
        </p:nvSpPr>
        <p:spPr>
          <a:xfrm>
            <a:off x="9867052" y="157438"/>
            <a:ext cx="217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  <a:t>Private &amp; </a:t>
            </a:r>
            <a:b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</a:br>
            <a:r>
              <a:rPr lang="en-US" sz="1600">
                <a:solidFill>
                  <a:schemeClr val="bg1"/>
                </a:solidFill>
                <a:latin typeface="Avenir Light" panose="020B0402020203020204" pitchFamily="34" charset="77"/>
              </a:rPr>
              <a:t>Public Cloud</a:t>
            </a:r>
          </a:p>
        </p:txBody>
      </p:sp>
      <p:grpSp>
        <p:nvGrpSpPr>
          <p:cNvPr id="78" name="Gruppieren 66">
            <a:extLst>
              <a:ext uri="{FF2B5EF4-FFF2-40B4-BE49-F238E27FC236}">
                <a16:creationId xmlns:a16="http://schemas.microsoft.com/office/drawing/2014/main" id="{403D4C3E-842A-9D41-8796-A216F391F26B}"/>
              </a:ext>
            </a:extLst>
          </p:cNvPr>
          <p:cNvGrpSpPr/>
          <p:nvPr/>
        </p:nvGrpSpPr>
        <p:grpSpPr>
          <a:xfrm>
            <a:off x="8876332" y="1169505"/>
            <a:ext cx="282009" cy="253396"/>
            <a:chOff x="793733" y="4498195"/>
            <a:chExt cx="947699" cy="873014"/>
          </a:xfrm>
        </p:grpSpPr>
        <p:pic>
          <p:nvPicPr>
            <p:cNvPr id="79" name="Grafik 63" descr="Ein Bild, das Grafiken, Clipart, Symbol, Grafikdesign enthält.&#10;&#10;Automatisch generierte Beschreibung">
              <a:extLst>
                <a:ext uri="{FF2B5EF4-FFF2-40B4-BE49-F238E27FC236}">
                  <a16:creationId xmlns:a16="http://schemas.microsoft.com/office/drawing/2014/main" id="{8E8E6C72-6787-EA06-EA12-F090F5F12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733" y="4692077"/>
              <a:ext cx="537132" cy="679132"/>
            </a:xfrm>
            <a:prstGeom prst="rect">
              <a:avLst/>
            </a:prstGeom>
          </p:spPr>
        </p:pic>
        <p:pic>
          <p:nvPicPr>
            <p:cNvPr id="80" name="Grafik 61" descr="Ein Bild, das Uhr, Symbol enthält.&#10;&#10;Automatisch generierte Beschreibung">
              <a:extLst>
                <a:ext uri="{FF2B5EF4-FFF2-40B4-BE49-F238E27FC236}">
                  <a16:creationId xmlns:a16="http://schemas.microsoft.com/office/drawing/2014/main" id="{3C26D494-1069-3380-B7E9-0C34E8A9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9" y="4498195"/>
              <a:ext cx="679133" cy="679133"/>
            </a:xfrm>
            <a:prstGeom prst="rect">
              <a:avLst/>
            </a:prstGeom>
          </p:spPr>
        </p:pic>
        <p:pic>
          <p:nvPicPr>
            <p:cNvPr id="81" name="Grafik 65">
              <a:extLst>
                <a:ext uri="{FF2B5EF4-FFF2-40B4-BE49-F238E27FC236}">
                  <a16:creationId xmlns:a16="http://schemas.microsoft.com/office/drawing/2014/main" id="{7B19AA99-711E-B2BF-679E-762839DF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45"/>
            <a:stretch/>
          </p:blipFill>
          <p:spPr>
            <a:xfrm>
              <a:off x="1363399" y="4779828"/>
              <a:ext cx="91329" cy="100436"/>
            </a:xfrm>
            <a:prstGeom prst="rect">
              <a:avLst/>
            </a:prstGeom>
          </p:spPr>
        </p:pic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E0E9D9F-31B1-5B48-407F-312BC1270B83}"/>
              </a:ext>
            </a:extLst>
          </p:cNvPr>
          <p:cNvGrpSpPr/>
          <p:nvPr/>
        </p:nvGrpSpPr>
        <p:grpSpPr>
          <a:xfrm>
            <a:off x="1079164" y="3061925"/>
            <a:ext cx="8787888" cy="1347687"/>
            <a:chOff x="1079164" y="3061925"/>
            <a:chExt cx="8787888" cy="1347687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C2288930-CE61-FF74-A2FC-D890427F2EEA}"/>
                </a:ext>
              </a:extLst>
            </p:cNvPr>
            <p:cNvCxnSpPr/>
            <p:nvPr/>
          </p:nvCxnSpPr>
          <p:spPr>
            <a:xfrm flipV="1">
              <a:off x="2330175" y="3872058"/>
              <a:ext cx="0" cy="537554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52C4BB84-3F71-2616-5201-DA11EAF4FE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164" y="4059349"/>
              <a:ext cx="8610977" cy="6546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A3FAECAF-10B5-7320-3BF2-BFEE716B4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2075" y="3860679"/>
              <a:ext cx="8624977" cy="11379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541629F4-A85F-A3C7-BAD1-54C3973BF676}"/>
                </a:ext>
              </a:extLst>
            </p:cNvPr>
            <p:cNvCxnSpPr/>
            <p:nvPr/>
          </p:nvCxnSpPr>
          <p:spPr>
            <a:xfrm flipV="1">
              <a:off x="2948955" y="3872058"/>
              <a:ext cx="0" cy="537554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1A42C173-E8E9-CB08-C1CC-A16FD63BB0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5082" y="3449155"/>
              <a:ext cx="0" cy="42290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18A1A7C-29FF-1086-70BD-82F56F293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0684" y="3371024"/>
              <a:ext cx="0" cy="460409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D42C2E28-45E1-80F0-9F84-FBA60CAB1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2075" y="3408530"/>
              <a:ext cx="0" cy="42290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C1EE04AD-41C6-71A2-53EF-D36259A11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5311" y="3371024"/>
              <a:ext cx="0" cy="462531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74F58F15-8C56-FE0F-DD91-958765DC5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164" y="3408530"/>
              <a:ext cx="0" cy="654830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0AA16CAE-42B4-8B79-AE19-0013E45B37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590" y="4051792"/>
              <a:ext cx="0" cy="319840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FEC7ED7C-95AF-DD39-ADDB-E00151CFA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081" y="4043305"/>
              <a:ext cx="0" cy="366307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5836C9DF-D297-4343-A16A-6E7A634CFA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3991" y="3371024"/>
              <a:ext cx="0" cy="654830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14CF67DD-0631-5EA0-9B67-67613FE02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7052" y="3884684"/>
              <a:ext cx="0" cy="26854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>
              <a:extLst>
                <a:ext uri="{FF2B5EF4-FFF2-40B4-BE49-F238E27FC236}">
                  <a16:creationId xmlns:a16="http://schemas.microsoft.com/office/drawing/2014/main" id="{16899068-6D7B-B088-CA8E-5B72181DE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317" y="3371024"/>
              <a:ext cx="0" cy="460409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37A7CF2B-7DBE-87F9-6EDD-D4B70ACE3DF7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 flipV="1">
              <a:off x="9733932" y="3061925"/>
              <a:ext cx="3950" cy="800959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79">
              <a:extLst>
                <a:ext uri="{FF2B5EF4-FFF2-40B4-BE49-F238E27FC236}">
                  <a16:creationId xmlns:a16="http://schemas.microsoft.com/office/drawing/2014/main" id="{E9CC5EA2-9B51-AEF9-6DC5-074CD66CB6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2712" y="3089856"/>
              <a:ext cx="11363" cy="929099"/>
            </a:xfrm>
            <a:prstGeom prst="line">
              <a:avLst/>
            </a:prstGeom>
            <a:ln w="28575">
              <a:solidFill>
                <a:srgbClr val="EB642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34">
            <a:extLst>
              <a:ext uri="{FF2B5EF4-FFF2-40B4-BE49-F238E27FC236}">
                <a16:creationId xmlns:a16="http://schemas.microsoft.com/office/drawing/2014/main" id="{83EF44E7-3E7D-4032-7FB0-E275E9D510C4}"/>
              </a:ext>
            </a:extLst>
          </p:cNvPr>
          <p:cNvGrpSpPr/>
          <p:nvPr/>
        </p:nvGrpSpPr>
        <p:grpSpPr>
          <a:xfrm>
            <a:off x="7832172" y="4591333"/>
            <a:ext cx="3601905" cy="1967169"/>
            <a:chOff x="7550077" y="4120064"/>
            <a:chExt cx="4489543" cy="2502406"/>
          </a:xfrm>
        </p:grpSpPr>
        <p:sp>
          <p:nvSpPr>
            <p:cNvPr id="84" name="Rectangle: Rounded Corners 35">
              <a:extLst>
                <a:ext uri="{FF2B5EF4-FFF2-40B4-BE49-F238E27FC236}">
                  <a16:creationId xmlns:a16="http://schemas.microsoft.com/office/drawing/2014/main" id="{4AE9BC78-A125-5917-1F87-D9804FA7C71E}"/>
                </a:ext>
              </a:extLst>
            </p:cNvPr>
            <p:cNvSpPr/>
            <p:nvPr/>
          </p:nvSpPr>
          <p:spPr>
            <a:xfrm>
              <a:off x="7738071" y="4189917"/>
              <a:ext cx="4233210" cy="18535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36" descr="A blue and black logo&#10;&#10;Description automatically generated">
              <a:extLst>
                <a:ext uri="{FF2B5EF4-FFF2-40B4-BE49-F238E27FC236}">
                  <a16:creationId xmlns:a16="http://schemas.microsoft.com/office/drawing/2014/main" id="{E9B0F065-EFE9-A8C9-4A10-FD94CBF31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04942" y="5610295"/>
              <a:ext cx="1880039" cy="315847"/>
            </a:xfrm>
            <a:prstGeom prst="rect">
              <a:avLst/>
            </a:prstGeom>
          </p:spPr>
        </p:pic>
        <p:pic>
          <p:nvPicPr>
            <p:cNvPr id="86" name="Picture 37" descr="A red light in the dark&#10;&#10;Description automatically generated">
              <a:extLst>
                <a:ext uri="{FF2B5EF4-FFF2-40B4-BE49-F238E27FC236}">
                  <a16:creationId xmlns:a16="http://schemas.microsoft.com/office/drawing/2014/main" id="{F97986B7-D429-4A94-BFB2-9EF888DA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50077" y="4992066"/>
              <a:ext cx="2213884" cy="805049"/>
            </a:xfrm>
            <a:prstGeom prst="rect">
              <a:avLst/>
            </a:prstGeom>
          </p:spPr>
        </p:pic>
        <p:pic>
          <p:nvPicPr>
            <p:cNvPr id="87" name="Picture 38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2687DF05-8192-6980-2974-1EF91149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26744" y="4957770"/>
              <a:ext cx="2354238" cy="436821"/>
            </a:xfrm>
            <a:prstGeom prst="rect">
              <a:avLst/>
            </a:prstGeom>
          </p:spPr>
        </p:pic>
        <p:pic>
          <p:nvPicPr>
            <p:cNvPr id="88" name="Picture 39" descr="A green circle with white text&#10;&#10;Description automatically generated">
              <a:extLst>
                <a:ext uri="{FF2B5EF4-FFF2-40B4-BE49-F238E27FC236}">
                  <a16:creationId xmlns:a16="http://schemas.microsoft.com/office/drawing/2014/main" id="{CA9B44C5-89D3-6B76-AF82-86C80EC7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1135" y="4120064"/>
              <a:ext cx="1174288" cy="1174288"/>
            </a:xfrm>
            <a:prstGeom prst="rect">
              <a:avLst/>
            </a:prstGeom>
          </p:spPr>
        </p:pic>
        <p:pic>
          <p:nvPicPr>
            <p:cNvPr id="89" name="Picture 40" descr="A blue shield with a white circle in the center&#10;&#10;Description automatically generated">
              <a:extLst>
                <a:ext uri="{FF2B5EF4-FFF2-40B4-BE49-F238E27FC236}">
                  <a16:creationId xmlns:a16="http://schemas.microsoft.com/office/drawing/2014/main" id="{CD6A7358-9BF6-BC3F-3BC7-8FAAFAEE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4853" y="4246192"/>
              <a:ext cx="723601" cy="868321"/>
            </a:xfrm>
            <a:prstGeom prst="rect">
              <a:avLst/>
            </a:prstGeom>
          </p:spPr>
        </p:pic>
        <p:pic>
          <p:nvPicPr>
            <p:cNvPr id="90" name="Picture 41" descr="A black and grey logo&#10;&#10;Description automatically generated">
              <a:extLst>
                <a:ext uri="{FF2B5EF4-FFF2-40B4-BE49-F238E27FC236}">
                  <a16:creationId xmlns:a16="http://schemas.microsoft.com/office/drawing/2014/main" id="{5FA4854C-A598-1CB7-1FA5-0566CACF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642968" y="4260300"/>
              <a:ext cx="2173799" cy="601418"/>
            </a:xfrm>
            <a:prstGeom prst="rect">
              <a:avLst/>
            </a:prstGeom>
          </p:spPr>
        </p:pic>
        <p:pic>
          <p:nvPicPr>
            <p:cNvPr id="91" name="Picture 4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0297A5C-5184-82A2-0732-5FC1B053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9711" y="5156572"/>
              <a:ext cx="2189909" cy="609525"/>
            </a:xfrm>
            <a:prstGeom prst="rect">
              <a:avLst/>
            </a:prstGeom>
          </p:spPr>
        </p:pic>
        <p:pic>
          <p:nvPicPr>
            <p:cNvPr id="92" name="Picture 43" descr="A red and blue lines on a black background&#10;&#10;Description automatically generated">
              <a:extLst>
                <a:ext uri="{FF2B5EF4-FFF2-40B4-BE49-F238E27FC236}">
                  <a16:creationId xmlns:a16="http://schemas.microsoft.com/office/drawing/2014/main" id="{B0643FCE-AF6E-5E08-A5B5-04E24391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5682" y="4971760"/>
              <a:ext cx="2063387" cy="1650710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CC58D50-E170-4A1F-A066-57F50CAEC288}"/>
              </a:ext>
            </a:extLst>
          </p:cNvPr>
          <p:cNvGrpSpPr/>
          <p:nvPr/>
        </p:nvGrpSpPr>
        <p:grpSpPr>
          <a:xfrm>
            <a:off x="6452635" y="1990373"/>
            <a:ext cx="1247100" cy="1247100"/>
            <a:chOff x="6452635" y="1990373"/>
            <a:chExt cx="1247100" cy="1247100"/>
          </a:xfrm>
        </p:grpSpPr>
        <p:pic>
          <p:nvPicPr>
            <p:cNvPr id="49" name="Grafik 48" descr="Ein Bild, das Screenshot, Mond, Design enthält.&#10;&#10;Automatisch generierte Beschreibung">
              <a:extLst>
                <a:ext uri="{FF2B5EF4-FFF2-40B4-BE49-F238E27FC236}">
                  <a16:creationId xmlns:a16="http://schemas.microsoft.com/office/drawing/2014/main" id="{21324462-CDDA-BFAF-3BCC-56E238406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2635" y="1990373"/>
              <a:ext cx="1247100" cy="1247100"/>
            </a:xfrm>
            <a:prstGeom prst="rect">
              <a:avLst/>
            </a:prstGeom>
          </p:spPr>
        </p:pic>
        <p:pic>
          <p:nvPicPr>
            <p:cNvPr id="48" name="Picture 32" descr="A fingerprint on a black background&#10;&#10;Description automatically generated">
              <a:extLst>
                <a:ext uri="{FF2B5EF4-FFF2-40B4-BE49-F238E27FC236}">
                  <a16:creationId xmlns:a16="http://schemas.microsoft.com/office/drawing/2014/main" id="{41534319-EF87-B47C-3A88-99D4D4131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0002" y="2319955"/>
              <a:ext cx="479992" cy="479992"/>
            </a:xfrm>
            <a:prstGeom prst="rect">
              <a:avLst/>
            </a:prstGeom>
          </p:spPr>
        </p:pic>
      </p:grpSp>
      <p:pic>
        <p:nvPicPr>
          <p:cNvPr id="10" name="Grafik 9" descr="Ein Bild, das Screenshot, Symbol, Rechteck, Design enthält.&#10;&#10;Automatisch generierte Beschreibung">
            <a:extLst>
              <a:ext uri="{FF2B5EF4-FFF2-40B4-BE49-F238E27FC236}">
                <a16:creationId xmlns:a16="http://schemas.microsoft.com/office/drawing/2014/main" id="{C1B190E0-5505-4884-F542-61B10CD0D6A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39700" y="2640277"/>
            <a:ext cx="481518" cy="472763"/>
          </a:xfrm>
          <a:prstGeom prst="rect">
            <a:avLst/>
          </a:prstGeom>
        </p:spPr>
      </p:pic>
      <p:pic>
        <p:nvPicPr>
          <p:cNvPr id="50" name="Grafik 49" descr="Ein Bild, das Uhr, Symbol enthält.&#10;&#10;Automatisch generierte Beschreibung">
            <a:extLst>
              <a:ext uri="{FF2B5EF4-FFF2-40B4-BE49-F238E27FC236}">
                <a16:creationId xmlns:a16="http://schemas.microsoft.com/office/drawing/2014/main" id="{CB378EFB-5AE4-6857-3A96-13A07585CE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357" y="2798606"/>
            <a:ext cx="265799" cy="2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3A791-F10D-9674-DCC3-1236FFA9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Cyber</a:t>
            </a:r>
            <a:r>
              <a:rPr lang="de-DE"/>
              <a:t> Kill Chain - Ransomware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4273B7-8272-D781-502B-D68A61D011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1" y="1947667"/>
            <a:ext cx="12712701" cy="36668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ACC388C-32FF-C7C1-6135-0F44A93C5313}"/>
              </a:ext>
            </a:extLst>
          </p:cNvPr>
          <p:cNvSpPr txBox="1"/>
          <p:nvPr/>
        </p:nvSpPr>
        <p:spPr>
          <a:xfrm>
            <a:off x="709887" y="1888734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Initiale Kompromittierung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A8BDF7-4515-13C0-970B-36364848CB6F}"/>
              </a:ext>
            </a:extLst>
          </p:cNvPr>
          <p:cNvSpPr txBox="1"/>
          <p:nvPr/>
        </p:nvSpPr>
        <p:spPr>
          <a:xfrm>
            <a:off x="3924360" y="1884167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Ausforschung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88E13F-DA75-7E8C-35C4-316B197DD9FA}"/>
              </a:ext>
            </a:extLst>
          </p:cNvPr>
          <p:cNvSpPr txBox="1"/>
          <p:nvPr/>
        </p:nvSpPr>
        <p:spPr>
          <a:xfrm>
            <a:off x="7136087" y="1884167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Ausbreitung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9D9E67-4CB5-35BA-928D-F42B76261DB6}"/>
              </a:ext>
            </a:extLst>
          </p:cNvPr>
          <p:cNvSpPr txBox="1"/>
          <p:nvPr/>
        </p:nvSpPr>
        <p:spPr>
          <a:xfrm>
            <a:off x="10323787" y="1884167"/>
            <a:ext cx="31509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Verschlüsselung</a:t>
            </a:r>
            <a:b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&amp; Erpressung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5A0AD17-DB0E-024E-7DE7-F9A95C3CFBA0}"/>
              </a:ext>
            </a:extLst>
          </p:cNvPr>
          <p:cNvSpPr txBox="1"/>
          <p:nvPr/>
        </p:nvSpPr>
        <p:spPr>
          <a:xfrm>
            <a:off x="2386287" y="5286745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Persistent sichern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7A0B8A-E105-1655-8629-FFD87B5B9F0F}"/>
              </a:ext>
            </a:extLst>
          </p:cNvPr>
          <p:cNvSpPr txBox="1"/>
          <p:nvPr/>
        </p:nvSpPr>
        <p:spPr>
          <a:xfrm>
            <a:off x="5573987" y="5288901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Rechte erhöhen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24AA6D-04FE-CA6F-A1C6-F3EB26A1B324}"/>
              </a:ext>
            </a:extLst>
          </p:cNvPr>
          <p:cNvSpPr txBox="1"/>
          <p:nvPr/>
        </p:nvSpPr>
        <p:spPr>
          <a:xfrm>
            <a:off x="8850587" y="5274045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Datendiebstahl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E54E2DA-FB91-3081-C1D9-6F0C78F81CFD}"/>
              </a:ext>
            </a:extLst>
          </p:cNvPr>
          <p:cNvSpPr txBox="1"/>
          <p:nvPr/>
        </p:nvSpPr>
        <p:spPr>
          <a:xfrm>
            <a:off x="5275559" y="6318171"/>
            <a:ext cx="208262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333" dirty="0" err="1">
                <a:solidFill>
                  <a:prstClr val="white"/>
                </a:solidFill>
                <a:latin typeface="Century Gothic"/>
              </a:rPr>
              <a:t>Cybersense</a:t>
            </a:r>
            <a:r>
              <a:rPr lang="en-US" sz="1333" dirty="0">
                <a:solidFill>
                  <a:prstClr val="white"/>
                </a:solidFill>
                <a:latin typeface="Century Gothic"/>
              </a:rPr>
              <a:t> Deception</a:t>
            </a:r>
          </a:p>
        </p:txBody>
      </p:sp>
      <p:pic>
        <p:nvPicPr>
          <p:cNvPr id="7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2729E42A-3493-8BDF-AAA2-4A8C0E75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78677" y="6277147"/>
            <a:ext cx="396882" cy="379502"/>
          </a:xfrm>
          <a:prstGeom prst="rect">
            <a:avLst/>
          </a:prstGeom>
        </p:spPr>
      </p:pic>
      <p:pic>
        <p:nvPicPr>
          <p:cNvPr id="9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3206EBD3-C3CA-A91A-F5FB-BA90E2719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47306" y="3427455"/>
            <a:ext cx="396882" cy="379502"/>
          </a:xfrm>
          <a:prstGeom prst="rect">
            <a:avLst/>
          </a:prstGeom>
        </p:spPr>
      </p:pic>
      <p:pic>
        <p:nvPicPr>
          <p:cNvPr id="11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6AAD03C5-57F8-5001-CC2B-3136EFF4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89818" y="3427455"/>
            <a:ext cx="396882" cy="379502"/>
          </a:xfrm>
          <a:prstGeom prst="rect">
            <a:avLst/>
          </a:prstGeom>
        </p:spPr>
      </p:pic>
      <p:pic>
        <p:nvPicPr>
          <p:cNvPr id="13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CF805E1F-C8FC-3B17-E253-F5DDD086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52993" y="3427455"/>
            <a:ext cx="396882" cy="379502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75DC34D-8780-1A89-2F6A-3869EEB4185C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61A8717-BECB-8D0D-0ACF-52E7A569582E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BD61F25D-97AA-65B1-8664-FE9B24404C0D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9ACBB826-236D-6F21-4716-CED8D1EA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838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F7B33-3837-99E6-E275-45A66DBF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F7D4304-EBFF-18CB-741A-30A99FB9F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18602" y="1946903"/>
            <a:ext cx="13040495" cy="3365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CEBA6-49B9-EAEB-29C4-4026A5A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Cyber</a:t>
            </a:r>
            <a:r>
              <a:rPr lang="de-DE" dirty="0"/>
              <a:t> Kill Chain - Ransomware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7036FA-CC8C-4D51-BC5B-057BBBC6E426}"/>
              </a:ext>
            </a:extLst>
          </p:cNvPr>
          <p:cNvSpPr txBox="1"/>
          <p:nvPr/>
        </p:nvSpPr>
        <p:spPr>
          <a:xfrm>
            <a:off x="525935" y="1888734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Initiale Kompromittierung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3BB352-3716-F30D-F744-6620CC203251}"/>
              </a:ext>
            </a:extLst>
          </p:cNvPr>
          <p:cNvSpPr txBox="1"/>
          <p:nvPr/>
        </p:nvSpPr>
        <p:spPr>
          <a:xfrm>
            <a:off x="3911381" y="1884167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Ausforschung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A633EE-E26F-D3E4-9D6D-03F67E245680}"/>
              </a:ext>
            </a:extLst>
          </p:cNvPr>
          <p:cNvSpPr txBox="1"/>
          <p:nvPr/>
        </p:nvSpPr>
        <p:spPr>
          <a:xfrm>
            <a:off x="7233559" y="1895976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Ausbreitung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78AE33-8449-F1E4-3206-6AD370259952}"/>
              </a:ext>
            </a:extLst>
          </p:cNvPr>
          <p:cNvSpPr txBox="1"/>
          <p:nvPr/>
        </p:nvSpPr>
        <p:spPr>
          <a:xfrm>
            <a:off x="10550585" y="1822612"/>
            <a:ext cx="31509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Verschlüsselung</a:t>
            </a:r>
            <a:b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</a:br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&amp; Erpressung</a:t>
            </a:r>
          </a:p>
          <a:p>
            <a:endParaRPr lang="de-DE" sz="1400" b="1" dirty="0">
              <a:solidFill>
                <a:srgbClr val="FFFFFF"/>
              </a:solidFill>
              <a:effectLst/>
              <a:latin typeface="Avenir Heavy" panose="02000503020000020003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07DE027-9D45-89D9-358F-7470C476094B}"/>
              </a:ext>
            </a:extLst>
          </p:cNvPr>
          <p:cNvSpPr txBox="1"/>
          <p:nvPr/>
        </p:nvSpPr>
        <p:spPr>
          <a:xfrm>
            <a:off x="2297331" y="5091992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Persistent sichern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759E66B-299D-BCEA-1804-350F86CC26A4}"/>
              </a:ext>
            </a:extLst>
          </p:cNvPr>
          <p:cNvSpPr txBox="1"/>
          <p:nvPr/>
        </p:nvSpPr>
        <p:spPr>
          <a:xfrm>
            <a:off x="5627269" y="5094148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Rechte erhöhen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492B14-8F50-3B6E-C177-3E076CF1A036}"/>
              </a:ext>
            </a:extLst>
          </p:cNvPr>
          <p:cNvSpPr txBox="1"/>
          <p:nvPr/>
        </p:nvSpPr>
        <p:spPr>
          <a:xfrm>
            <a:off x="8954779" y="5079292"/>
            <a:ext cx="3150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Datendiebstahl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46DEFD7-5B7F-37E2-D38A-6D1D231E6752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39709A2-E65B-4D56-2A6C-0AC1A4C8EED4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69362C90-7F85-34C8-5616-E118BAAF5458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87F99DE-D14E-9A31-B985-DB53A090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905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99E4-9776-BA6D-100D-9D8E1E917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A506C97B-C0A5-C519-62E8-7120C6C4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11146909" cy="1325563"/>
          </a:xfrm>
        </p:spPr>
        <p:txBody>
          <a:bodyPr/>
          <a:lstStyle/>
          <a:p>
            <a:r>
              <a:rPr lang="de-DE"/>
              <a:t>Die MITRE ATT&amp;CK Matrix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0B082B3E-01D0-4A3F-1D46-C062E2CC9C07}"/>
              </a:ext>
            </a:extLst>
          </p:cNvPr>
          <p:cNvSpPr txBox="1"/>
          <p:nvPr/>
        </p:nvSpPr>
        <p:spPr>
          <a:xfrm>
            <a:off x="5275559" y="6318171"/>
            <a:ext cx="19078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1333">
                <a:solidFill>
                  <a:prstClr val="white"/>
                </a:solidFill>
                <a:latin typeface="Century Gothic"/>
              </a:rPr>
              <a:t>Deception </a:t>
            </a:r>
            <a:r>
              <a:rPr lang="en-US" sz="1333" err="1">
                <a:solidFill>
                  <a:prstClr val="white"/>
                </a:solidFill>
                <a:latin typeface="Century Gothic"/>
              </a:rPr>
              <a:t>Plattform</a:t>
            </a:r>
            <a:endParaRPr lang="en-US" sz="1333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8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92729582-18EE-1245-E543-43FF3C9F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78677" y="6277147"/>
            <a:ext cx="396882" cy="37950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FB3B782-6EC3-379D-EFF0-F08AE288361B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942641F-3283-8E5C-BF4C-4902C10B9C1C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FEB69A1C-2DBD-7122-07A8-C622A16179A4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0CF79DC-A357-A9D1-B010-3242D00C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4709FDA8-21B5-1086-F735-C2648A45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616" y="1110673"/>
            <a:ext cx="9626767" cy="5125450"/>
          </a:xfrm>
          <a:prstGeom prst="rect">
            <a:avLst/>
          </a:prstGeom>
        </p:spPr>
      </p:pic>
      <p:pic>
        <p:nvPicPr>
          <p:cNvPr id="23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C6DBBF62-DEF8-65D2-D125-FB8F4AC4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82" y="3049021"/>
            <a:ext cx="396882" cy="379502"/>
          </a:xfrm>
          <a:prstGeom prst="rect">
            <a:avLst/>
          </a:prstGeom>
        </p:spPr>
      </p:pic>
      <p:pic>
        <p:nvPicPr>
          <p:cNvPr id="20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52557D01-F904-E7B5-4DD1-73CB20AE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0421" y="3949027"/>
            <a:ext cx="396882" cy="379502"/>
          </a:xfrm>
          <a:prstGeom prst="rect">
            <a:avLst/>
          </a:prstGeom>
        </p:spPr>
      </p:pic>
      <p:pic>
        <p:nvPicPr>
          <p:cNvPr id="19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DC048967-1290-7ED7-2A9D-489CEA40B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2580" y="2377256"/>
            <a:ext cx="396882" cy="379502"/>
          </a:xfrm>
          <a:prstGeom prst="rect">
            <a:avLst/>
          </a:prstGeom>
        </p:spPr>
      </p:pic>
      <p:pic>
        <p:nvPicPr>
          <p:cNvPr id="25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0C87AF7E-5E44-037F-C874-23C3E47D0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51434" y="2561634"/>
            <a:ext cx="396882" cy="379502"/>
          </a:xfrm>
          <a:prstGeom prst="rect">
            <a:avLst/>
          </a:prstGeom>
        </p:spPr>
      </p:pic>
      <p:pic>
        <p:nvPicPr>
          <p:cNvPr id="27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72761D19-1FFC-631A-7759-2C29C1F0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48723" y="3759276"/>
            <a:ext cx="396882" cy="379502"/>
          </a:xfrm>
          <a:prstGeom prst="rect">
            <a:avLst/>
          </a:prstGeom>
        </p:spPr>
      </p:pic>
      <p:pic>
        <p:nvPicPr>
          <p:cNvPr id="28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7FE2DA00-EF4F-6821-75EB-34ED89C4F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93121" y="2272952"/>
            <a:ext cx="396882" cy="379502"/>
          </a:xfrm>
          <a:prstGeom prst="rect">
            <a:avLst/>
          </a:prstGeom>
        </p:spPr>
      </p:pic>
      <p:pic>
        <p:nvPicPr>
          <p:cNvPr id="29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4EE64AAC-6C64-CEF1-C335-07EAF474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35738" y="3226749"/>
            <a:ext cx="396882" cy="379502"/>
          </a:xfrm>
          <a:prstGeom prst="rect">
            <a:avLst/>
          </a:prstGeom>
        </p:spPr>
      </p:pic>
      <p:pic>
        <p:nvPicPr>
          <p:cNvPr id="30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A3CA0E7A-EBE3-2CFA-CBF8-76983097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77081" y="3245000"/>
            <a:ext cx="396882" cy="379502"/>
          </a:xfrm>
          <a:prstGeom prst="rect">
            <a:avLst/>
          </a:prstGeom>
        </p:spPr>
      </p:pic>
      <p:pic>
        <p:nvPicPr>
          <p:cNvPr id="31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F631A648-6AB7-6518-3A44-0F73975D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78648" y="2748845"/>
            <a:ext cx="396882" cy="379502"/>
          </a:xfrm>
          <a:prstGeom prst="rect">
            <a:avLst/>
          </a:prstGeom>
        </p:spPr>
      </p:pic>
      <p:pic>
        <p:nvPicPr>
          <p:cNvPr id="32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6B0F811C-48B8-2B34-E60A-BE2D867C0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75522" y="5141650"/>
            <a:ext cx="396882" cy="379502"/>
          </a:xfrm>
          <a:prstGeom prst="rect">
            <a:avLst/>
          </a:prstGeom>
        </p:spPr>
      </p:pic>
      <p:pic>
        <p:nvPicPr>
          <p:cNvPr id="33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622077BF-5F2E-9C31-4405-3DDFAB00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75530" y="4455744"/>
            <a:ext cx="396882" cy="379502"/>
          </a:xfrm>
          <a:prstGeom prst="rect">
            <a:avLst/>
          </a:prstGeom>
        </p:spPr>
      </p:pic>
      <p:pic>
        <p:nvPicPr>
          <p:cNvPr id="34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EB4500CD-2B68-099A-C03E-51C9E224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0033" y="2202201"/>
            <a:ext cx="396882" cy="379502"/>
          </a:xfrm>
          <a:prstGeom prst="rect">
            <a:avLst/>
          </a:prstGeom>
        </p:spPr>
      </p:pic>
      <p:pic>
        <p:nvPicPr>
          <p:cNvPr id="35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3000F181-3F7F-B8DF-390F-15D8900C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80199" y="4416345"/>
            <a:ext cx="396882" cy="379502"/>
          </a:xfrm>
          <a:prstGeom prst="rect">
            <a:avLst/>
          </a:prstGeom>
        </p:spPr>
      </p:pic>
      <p:pic>
        <p:nvPicPr>
          <p:cNvPr id="36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9E36CD07-ACE3-C012-CE38-8116EF53C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40222" y="2938596"/>
            <a:ext cx="396882" cy="379502"/>
          </a:xfrm>
          <a:prstGeom prst="rect">
            <a:avLst/>
          </a:prstGeom>
        </p:spPr>
      </p:pic>
      <p:pic>
        <p:nvPicPr>
          <p:cNvPr id="37" name="Picture 2" descr="A diamond in a broken trap&#10;&#10;Description automatically generated">
            <a:extLst>
              <a:ext uri="{FF2B5EF4-FFF2-40B4-BE49-F238E27FC236}">
                <a16:creationId xmlns:a16="http://schemas.microsoft.com/office/drawing/2014/main" id="{4436539F-747C-9747-A511-EC62EB6E3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78648" y="5715066"/>
            <a:ext cx="396882" cy="37950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BA5AC7-70BC-FD70-BB84-13C5FDF7E5FD}"/>
              </a:ext>
            </a:extLst>
          </p:cNvPr>
          <p:cNvSpPr txBox="1"/>
          <p:nvPr/>
        </p:nvSpPr>
        <p:spPr>
          <a:xfrm rot="19610363">
            <a:off x="7575577" y="4871598"/>
            <a:ext cx="34832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>
                <a:latin typeface="Courier New" panose="02070309020205020404" pitchFamily="49" charset="0"/>
              </a:rPr>
              <a:t>https://</a:t>
            </a:r>
            <a:r>
              <a:rPr lang="de-DE" err="1">
                <a:solidFill>
                  <a:schemeClr val="accent1"/>
                </a:solidFill>
                <a:latin typeface="Courier New" panose="02070309020205020404" pitchFamily="49" charset="0"/>
              </a:rPr>
              <a:t>attack</a:t>
            </a:r>
            <a:r>
              <a:rPr lang="de-DE" err="1">
                <a:latin typeface="Courier New" panose="02070309020205020404" pitchFamily="49" charset="0"/>
              </a:rPr>
              <a:t>.mitre.org</a:t>
            </a:r>
            <a:endParaRPr lang="de-DE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07BF-8B69-3D7D-D96C-2679EE16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5A8E055B-B8A1-7419-0D36-4DFF7F7A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76036"/>
            <a:ext cx="11146909" cy="1325563"/>
          </a:xfrm>
        </p:spPr>
        <p:txBody>
          <a:bodyPr/>
          <a:lstStyle/>
          <a:p>
            <a:r>
              <a:rPr lang="de-DE"/>
              <a:t>MITRE </a:t>
            </a:r>
            <a:r>
              <a:rPr lang="de-DE" err="1"/>
              <a:t>Engage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740B56-DF8D-3B86-259E-500BE030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47300"/>
            <a:ext cx="7772400" cy="31921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62EE2CA-1470-031E-D9B6-EEB3D53C5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531574"/>
            <a:ext cx="7772400" cy="31921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DAB69F6-0E79-E8F2-6F7D-39EF8635EBF5}"/>
              </a:ext>
            </a:extLst>
          </p:cNvPr>
          <p:cNvSpPr txBox="1"/>
          <p:nvPr/>
        </p:nvSpPr>
        <p:spPr>
          <a:xfrm rot="2065664">
            <a:off x="6699618" y="4189071"/>
            <a:ext cx="34832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Courier New" panose="02070309020205020404" pitchFamily="49" charset="0"/>
              </a:rPr>
              <a:t>https://</a:t>
            </a:r>
            <a:r>
              <a:rPr lang="de-DE" dirty="0" err="1">
                <a:solidFill>
                  <a:srgbClr val="FF0000"/>
                </a:solidFill>
                <a:latin typeface="Courier New" panose="02070309020205020404" pitchFamily="49" charset="0"/>
              </a:rPr>
              <a:t>engage</a:t>
            </a:r>
            <a:r>
              <a:rPr lang="de-DE" dirty="0" err="1">
                <a:latin typeface="Courier New" panose="02070309020205020404" pitchFamily="49" charset="0"/>
              </a:rPr>
              <a:t>.mitre.org</a:t>
            </a:r>
            <a:endParaRPr lang="de-DE" dirty="0">
              <a:latin typeface="Courier New" panose="02070309020205020404" pitchFamily="49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B8D7934-2C40-D274-7B18-8DACE7D93147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8239A74-8BED-977B-59A1-FFBB2A4F9B39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9DF51466-71F7-2CB0-6501-891F5F91892D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691B25-55F0-1076-BC0E-65BCA7E86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309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DF12FA-C1F4-A481-8AF4-505116B5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318"/>
            <a:ext cx="12192000" cy="45820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2C42510-4B45-B558-D4DE-28D14ACC3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803"/>
          <a:stretch/>
        </p:blipFill>
        <p:spPr>
          <a:xfrm>
            <a:off x="576075" y="513914"/>
            <a:ext cx="7580546" cy="91819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D849DC7-BB63-DBE4-511E-15B67607E0EA}"/>
              </a:ext>
            </a:extLst>
          </p:cNvPr>
          <p:cNvSpPr txBox="1">
            <a:spLocks/>
          </p:cNvSpPr>
          <p:nvPr/>
        </p:nvSpPr>
        <p:spPr>
          <a:xfrm>
            <a:off x="393296" y="2103437"/>
            <a:ext cx="111469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Lexen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Angriffs- und Einbruchserkennung –</a:t>
            </a:r>
            <a:b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</a:b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einfach und wirksam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52BDE8-B1A4-7953-AF98-A338CFA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9669" y="7228125"/>
            <a:ext cx="3200048" cy="160002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7D57B48-A48F-55FB-14BF-2CE9E1795D66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718610A-51D5-32E0-A5DF-185FA1D210C7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F575C30D-64F2-94F3-7467-9917D1DD3054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D383D4A-0BB8-68A0-3314-72D25D216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4A52B23-A62B-0DE7-19AE-82931AFF14C7}"/>
              </a:ext>
            </a:extLst>
          </p:cNvPr>
          <p:cNvSpPr txBox="1">
            <a:spLocks/>
          </p:cNvSpPr>
          <p:nvPr/>
        </p:nvSpPr>
        <p:spPr>
          <a:xfrm>
            <a:off x="393296" y="4853817"/>
            <a:ext cx="9255668" cy="11278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Dipl.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-Inf. (Uni)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Tobias Schlattmann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Sales Engineer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Cybersense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EE10437-CE83-4DAF-F6F8-5AF038A9C213}"/>
              </a:ext>
            </a:extLst>
          </p:cNvPr>
          <p:cNvSpPr txBox="1"/>
          <p:nvPr/>
        </p:nvSpPr>
        <p:spPr>
          <a:xfrm rot="1217891">
            <a:off x="8285803" y="1645612"/>
            <a:ext cx="3904652" cy="707886"/>
          </a:xfrm>
          <a:prstGeom prst="rect">
            <a:avLst/>
          </a:prstGeom>
          <a:noFill/>
          <a:ln w="12700">
            <a:solidFill>
              <a:srgbClr val="EB642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0523"/>
                      <a:gd name="connsiteY0" fmla="*/ 0 h 646331"/>
                      <a:gd name="connsiteX1" fmla="*/ 560599 w 2950523"/>
                      <a:gd name="connsiteY1" fmla="*/ 0 h 646331"/>
                      <a:gd name="connsiteX2" fmla="*/ 1062188 w 2950523"/>
                      <a:gd name="connsiteY2" fmla="*/ 0 h 646331"/>
                      <a:gd name="connsiteX3" fmla="*/ 1711303 w 2950523"/>
                      <a:gd name="connsiteY3" fmla="*/ 0 h 646331"/>
                      <a:gd name="connsiteX4" fmla="*/ 2271903 w 2950523"/>
                      <a:gd name="connsiteY4" fmla="*/ 0 h 646331"/>
                      <a:gd name="connsiteX5" fmla="*/ 2950523 w 2950523"/>
                      <a:gd name="connsiteY5" fmla="*/ 0 h 646331"/>
                      <a:gd name="connsiteX6" fmla="*/ 2950523 w 2950523"/>
                      <a:gd name="connsiteY6" fmla="*/ 646331 h 646331"/>
                      <a:gd name="connsiteX7" fmla="*/ 2360418 w 2950523"/>
                      <a:gd name="connsiteY7" fmla="*/ 646331 h 646331"/>
                      <a:gd name="connsiteX8" fmla="*/ 1711303 w 2950523"/>
                      <a:gd name="connsiteY8" fmla="*/ 646331 h 646331"/>
                      <a:gd name="connsiteX9" fmla="*/ 1209714 w 2950523"/>
                      <a:gd name="connsiteY9" fmla="*/ 646331 h 646331"/>
                      <a:gd name="connsiteX10" fmla="*/ 619610 w 2950523"/>
                      <a:gd name="connsiteY10" fmla="*/ 646331 h 646331"/>
                      <a:gd name="connsiteX11" fmla="*/ 0 w 2950523"/>
                      <a:gd name="connsiteY11" fmla="*/ 646331 h 646331"/>
                      <a:gd name="connsiteX12" fmla="*/ 0 w 2950523"/>
                      <a:gd name="connsiteY1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50523" h="646331" extrusionOk="0">
                        <a:moveTo>
                          <a:pt x="0" y="0"/>
                        </a:moveTo>
                        <a:cubicBezTo>
                          <a:pt x="128151" y="-19005"/>
                          <a:pt x="391616" y="19974"/>
                          <a:pt x="560599" y="0"/>
                        </a:cubicBezTo>
                        <a:cubicBezTo>
                          <a:pt x="729582" y="-19974"/>
                          <a:pt x="863780" y="-16220"/>
                          <a:pt x="1062188" y="0"/>
                        </a:cubicBezTo>
                        <a:cubicBezTo>
                          <a:pt x="1260596" y="16220"/>
                          <a:pt x="1481116" y="-8396"/>
                          <a:pt x="1711303" y="0"/>
                        </a:cubicBezTo>
                        <a:cubicBezTo>
                          <a:pt x="1941491" y="8396"/>
                          <a:pt x="2081588" y="10383"/>
                          <a:pt x="2271903" y="0"/>
                        </a:cubicBezTo>
                        <a:cubicBezTo>
                          <a:pt x="2462218" y="-10383"/>
                          <a:pt x="2796341" y="-31624"/>
                          <a:pt x="2950523" y="0"/>
                        </a:cubicBezTo>
                        <a:cubicBezTo>
                          <a:pt x="2919280" y="315632"/>
                          <a:pt x="2939141" y="482655"/>
                          <a:pt x="2950523" y="646331"/>
                        </a:cubicBezTo>
                        <a:cubicBezTo>
                          <a:pt x="2797086" y="633593"/>
                          <a:pt x="2554065" y="625301"/>
                          <a:pt x="2360418" y="646331"/>
                        </a:cubicBezTo>
                        <a:cubicBezTo>
                          <a:pt x="2166772" y="667361"/>
                          <a:pt x="1864606" y="642113"/>
                          <a:pt x="1711303" y="646331"/>
                        </a:cubicBezTo>
                        <a:cubicBezTo>
                          <a:pt x="1558000" y="650549"/>
                          <a:pt x="1326946" y="665853"/>
                          <a:pt x="1209714" y="646331"/>
                        </a:cubicBezTo>
                        <a:cubicBezTo>
                          <a:pt x="1092482" y="626809"/>
                          <a:pt x="815000" y="634506"/>
                          <a:pt x="619610" y="646331"/>
                        </a:cubicBezTo>
                        <a:cubicBezTo>
                          <a:pt x="424220" y="658156"/>
                          <a:pt x="229139" y="669583"/>
                          <a:pt x="0" y="646331"/>
                        </a:cubicBezTo>
                        <a:cubicBezTo>
                          <a:pt x="3047" y="371711"/>
                          <a:pt x="19256" y="1690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rgbClr val="EB642B"/>
                </a:solidFill>
                <a:latin typeface="Chalkduster" panose="03050602040202020205" pitchFamily="66" charset="77"/>
              </a:rPr>
              <a:t>Stand A27</a:t>
            </a:r>
          </a:p>
        </p:txBody>
      </p:sp>
    </p:spTree>
    <p:extLst>
      <p:ext uri="{BB962C8B-B14F-4D97-AF65-F5344CB8AC3E}">
        <p14:creationId xmlns:p14="http://schemas.microsoft.com/office/powerpoint/2010/main" val="36688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ADAB5-C901-CE4A-0FF5-1F39B0A7B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6C2AB-3293-1FF4-92A8-00EF6EBD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das Beste: </a:t>
            </a:r>
            <a:r>
              <a:rPr lang="de-DE" dirty="0" err="1"/>
              <a:t>Managed</a:t>
            </a:r>
            <a:r>
              <a:rPr lang="de-DE" dirty="0"/>
              <a:t> Service!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9BB09E5-F672-486E-6E24-E55E2047B7B9}"/>
              </a:ext>
            </a:extLst>
          </p:cNvPr>
          <p:cNvSpPr txBox="1">
            <a:spLocks/>
          </p:cNvSpPr>
          <p:nvPr/>
        </p:nvSpPr>
        <p:spPr>
          <a:xfrm>
            <a:off x="2933186" y="2237271"/>
            <a:ext cx="7121000" cy="1609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5000"/>
              </a:lnSpc>
              <a:spcBef>
                <a:spcPts val="0"/>
              </a:spcBef>
            </a:pPr>
            <a:r>
              <a:rPr lang="de-DE" dirty="0">
                <a:latin typeface="Avenir Light" panose="020B0402020203020204" pitchFamily="34" charset="77"/>
              </a:rPr>
              <a:t>Unsere Experten arbeiten mit Ihren Mitarbeitern zusammen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endParaRPr lang="de-DE" dirty="0">
              <a:latin typeface="Avenir Light" panose="020B0402020203020204" pitchFamily="34" charset="77"/>
            </a:endParaRPr>
          </a:p>
          <a:p>
            <a:pPr>
              <a:lnSpc>
                <a:spcPct val="65000"/>
              </a:lnSpc>
              <a:spcBef>
                <a:spcPts val="0"/>
              </a:spcBef>
            </a:pPr>
            <a:r>
              <a:rPr lang="de-DE" dirty="0">
                <a:latin typeface="Avenir Light" panose="020B0402020203020204" pitchFamily="34" charset="77"/>
              </a:rPr>
              <a:t>Professionelle Analyse und Triage der Alarme</a:t>
            </a:r>
          </a:p>
          <a:p>
            <a:pPr>
              <a:lnSpc>
                <a:spcPct val="65000"/>
              </a:lnSpc>
              <a:spcBef>
                <a:spcPts val="0"/>
              </a:spcBef>
            </a:pPr>
            <a:endParaRPr lang="de-DE" dirty="0">
              <a:latin typeface="Avenir Light" panose="020B0402020203020204" pitchFamily="34" charset="77"/>
            </a:endParaRPr>
          </a:p>
          <a:p>
            <a:pPr>
              <a:lnSpc>
                <a:spcPct val="65000"/>
              </a:lnSpc>
              <a:spcBef>
                <a:spcPts val="0"/>
              </a:spcBef>
            </a:pPr>
            <a:r>
              <a:rPr lang="de-DE" dirty="0">
                <a:latin typeface="Avenir Light" panose="020B0402020203020204" pitchFamily="34" charset="77"/>
              </a:rPr>
              <a:t>Überwachung und Pflege durch Cybersense GmbH</a:t>
            </a:r>
          </a:p>
          <a:p>
            <a:pPr marL="0" indent="0">
              <a:lnSpc>
                <a:spcPct val="65000"/>
              </a:lnSpc>
              <a:spcBef>
                <a:spcPts val="0"/>
              </a:spcBef>
              <a:buNone/>
            </a:pPr>
            <a:endParaRPr lang="de-DE" dirty="0">
              <a:latin typeface="Avenir Light" panose="020B0402020203020204" pitchFamily="34" charset="77"/>
            </a:endParaRPr>
          </a:p>
          <a:p>
            <a:pPr>
              <a:lnSpc>
                <a:spcPct val="65000"/>
              </a:lnSpc>
              <a:spcBef>
                <a:spcPts val="0"/>
              </a:spcBef>
            </a:pPr>
            <a:r>
              <a:rPr lang="de-DE" dirty="0">
                <a:latin typeface="Avenir Light" panose="020B0402020203020204" pitchFamily="34" charset="77"/>
              </a:rPr>
              <a:t>Stetige Weiterentwicklung</a:t>
            </a:r>
            <a:endParaRPr lang="en-US" dirty="0">
              <a:latin typeface="Avenir Light" panose="020B0402020203020204" pitchFamily="34" charset="77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E675A1-61FE-D277-A1B7-46489E98E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345" y="2237271"/>
            <a:ext cx="1633075" cy="1110491"/>
          </a:xfrm>
          <a:prstGeom prst="rect">
            <a:avLst/>
          </a:prstGeom>
        </p:spPr>
      </p:pic>
      <p:pic>
        <p:nvPicPr>
          <p:cNvPr id="7" name="Grafik 6" descr="Ein Bild, das Person, Menschen, Menschenmenge enthält.&#10;&#10;Automatisch generierte Beschreibung">
            <a:extLst>
              <a:ext uri="{FF2B5EF4-FFF2-40B4-BE49-F238E27FC236}">
                <a16:creationId xmlns:a16="http://schemas.microsoft.com/office/drawing/2014/main" id="{5D285C3E-2F7B-98C4-4B87-86D8758BC4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593" b="35398"/>
          <a:stretch/>
        </p:blipFill>
        <p:spPr>
          <a:xfrm>
            <a:off x="477980" y="4504207"/>
            <a:ext cx="11146909" cy="168836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059AF70-2FD0-CB78-CEDC-F5C59308EF9E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43D3DCD-8D04-9D96-095E-6122F642C9C1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7A266B8D-FCC5-2F5C-E579-F8750194B665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F31A5B1-A4A2-956C-BA1B-E2F9D53F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72866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B5E64-7A9C-91C2-9861-93FF83F3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Cybersense </a:t>
            </a:r>
            <a:r>
              <a:rPr lang="de-DE" err="1"/>
              <a:t>Deception</a:t>
            </a:r>
            <a:r>
              <a:rPr lang="de-DE"/>
              <a:t> ist wirksam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31E9320-349C-5E8E-DBBE-41D4BEF25175}"/>
              </a:ext>
            </a:extLst>
          </p:cNvPr>
          <p:cNvSpPr txBox="1">
            <a:spLocks/>
          </p:cNvSpPr>
          <p:nvPr/>
        </p:nvSpPr>
        <p:spPr>
          <a:xfrm>
            <a:off x="1845302" y="4590012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Betriebssicher: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Agentenlos. Läuft störungsfrei neben vorhandener 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11" name="Picture 15" descr="A blue and orange logo with a check mark in the middle&#10;&#10;Description automatically generated">
            <a:extLst>
              <a:ext uri="{FF2B5EF4-FFF2-40B4-BE49-F238E27FC236}">
                <a16:creationId xmlns:a16="http://schemas.microsoft.com/office/drawing/2014/main" id="{BE32CEAA-59D2-87F2-B5DC-6E22E0FE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0" y="4533656"/>
            <a:ext cx="536574" cy="612197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B180ACA-92A8-3156-2C17-AACF628DB210}"/>
              </a:ext>
            </a:extLst>
          </p:cNvPr>
          <p:cNvSpPr txBox="1">
            <a:spLocks/>
          </p:cNvSpPr>
          <p:nvPr/>
        </p:nvSpPr>
        <p:spPr>
          <a:xfrm>
            <a:off x="1845302" y="2648430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0 % </a:t>
            </a: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False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Positives: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Wenige, aber bedeutsame Alarme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12" name="Picture 3" descr="A cartoon of a sad face with hands&#10;&#10;Description automatically generated">
            <a:extLst>
              <a:ext uri="{FF2B5EF4-FFF2-40B4-BE49-F238E27FC236}">
                <a16:creationId xmlns:a16="http://schemas.microsoft.com/office/drawing/2014/main" id="{747E4838-9795-F4A3-69B4-D557A36BF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51" y="2397590"/>
            <a:ext cx="550520" cy="784492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06E580-3FCB-564F-8430-72BE4B8AB788}"/>
              </a:ext>
            </a:extLst>
          </p:cNvPr>
          <p:cNvSpPr txBox="1">
            <a:spLocks/>
          </p:cNvSpPr>
          <p:nvPr/>
        </p:nvSpPr>
        <p:spPr>
          <a:xfrm>
            <a:off x="1845302" y="1677639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Frühzeitige Erkennung: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Alarm in der Erkundungsphase des Angriffs</a:t>
            </a:r>
          </a:p>
        </p:txBody>
      </p:sp>
      <p:pic>
        <p:nvPicPr>
          <p:cNvPr id="13" name="Picture 7" descr="A circular object with a pie chart&#10;&#10;Description automatically generated">
            <a:extLst>
              <a:ext uri="{FF2B5EF4-FFF2-40B4-BE49-F238E27FC236}">
                <a16:creationId xmlns:a16="http://schemas.microsoft.com/office/drawing/2014/main" id="{854023C3-5E3B-12A4-DFDF-C62F74311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53" y="1556460"/>
            <a:ext cx="763316" cy="56541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4B33CA1-8535-075D-BC57-FA234E07E0CB}"/>
              </a:ext>
            </a:extLst>
          </p:cNvPr>
          <p:cNvSpPr txBox="1">
            <a:spLocks/>
          </p:cNvSpPr>
          <p:nvPr/>
        </p:nvSpPr>
        <p:spPr>
          <a:xfrm>
            <a:off x="1845302" y="3619221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Automatische Reaktion: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z.B. durch Isolation eines Endpunktes</a:t>
            </a:r>
          </a:p>
        </p:txBody>
      </p:sp>
      <p:pic>
        <p:nvPicPr>
          <p:cNvPr id="14" name="Picture 13" descr="A white and orange hooded figure in a target&#10;&#10;Description automatically generated">
            <a:extLst>
              <a:ext uri="{FF2B5EF4-FFF2-40B4-BE49-F238E27FC236}">
                <a16:creationId xmlns:a16="http://schemas.microsoft.com/office/drawing/2014/main" id="{8AC992D7-272C-8CE0-B854-8A6537DC5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53" y="3519653"/>
            <a:ext cx="681316" cy="68131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B0AE5A4-397C-2E42-EBA6-640CAA17EB72}"/>
              </a:ext>
            </a:extLst>
          </p:cNvPr>
          <p:cNvSpPr txBox="1"/>
          <p:nvPr/>
        </p:nvSpPr>
        <p:spPr>
          <a:xfrm>
            <a:off x="3309257" y="7001691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1" descr="A computer screen with a check mark&#10;&#10;Description automatically generated">
            <a:extLst>
              <a:ext uri="{FF2B5EF4-FFF2-40B4-BE49-F238E27FC236}">
                <a16:creationId xmlns:a16="http://schemas.microsoft.com/office/drawing/2014/main" id="{4B20C284-0EC3-79C4-F8C9-BCA192C69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78" y="5477730"/>
            <a:ext cx="590620" cy="597146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1B57BAE-FFC2-531A-70E3-189305CF6EFE}"/>
              </a:ext>
            </a:extLst>
          </p:cNvPr>
          <p:cNvSpPr txBox="1">
            <a:spLocks/>
          </p:cNvSpPr>
          <p:nvPr/>
        </p:nvSpPr>
        <p:spPr>
          <a:xfrm>
            <a:off x="1845302" y="5560803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Aussagekräftige Reports: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Sicherheitsstatus und Roll-Out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0DC59DD-17BC-9683-B451-56F7DDF88671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BDE7D729-D49E-FCAA-D183-D3BF561559E9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37ADADC9-B67D-9975-7377-B67A0BB110D4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FADBAB2-60FB-23B3-9B5F-0E5FDAD5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1429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BC562-473B-FAD1-CBB8-8DF35A69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5286-DDC6-0D27-8DF4-5C0FE5B5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Cybersense </a:t>
            </a:r>
            <a:r>
              <a:rPr lang="de-DE" dirty="0" err="1"/>
              <a:t>Deception</a:t>
            </a:r>
            <a:r>
              <a:rPr lang="de-DE" dirty="0"/>
              <a:t> ist einfach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3D90DF4-AD19-EC3D-B217-CFE255836914}"/>
              </a:ext>
            </a:extLst>
          </p:cNvPr>
          <p:cNvSpPr txBox="1">
            <a:spLocks/>
          </p:cNvSpPr>
          <p:nvPr/>
        </p:nvSpPr>
        <p:spPr>
          <a:xfrm>
            <a:off x="1845302" y="4590012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latin typeface="Avenir Heavy" panose="02000503020000020003" pitchFamily="2" charset="0"/>
              </a:rPr>
              <a:t>Proof </a:t>
            </a:r>
            <a:r>
              <a:rPr lang="de-DE" sz="1800" b="1" dirty="0" err="1">
                <a:latin typeface="Avenir Heavy" panose="02000503020000020003" pitchFamily="2" charset="0"/>
              </a:rPr>
              <a:t>of</a:t>
            </a:r>
            <a:r>
              <a:rPr lang="de-DE" sz="1800" b="1" dirty="0">
                <a:latin typeface="Avenir Heavy" panose="02000503020000020003" pitchFamily="2" charset="0"/>
              </a:rPr>
              <a:t> Concept zum Kauf: </a:t>
            </a:r>
            <a:r>
              <a:rPr lang="de-DE" sz="1800" dirty="0">
                <a:latin typeface="Avenir Light" panose="020B0402020203020204" pitchFamily="34" charset="77"/>
              </a:rPr>
              <a:t>Erfolgsquote über 85 %, starke Überzeugungskraft.</a:t>
            </a:r>
            <a:endParaRPr lang="en-US" sz="1800" dirty="0">
              <a:latin typeface="Avenir Light" panose="020B0402020203020204" pitchFamily="34" charset="77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19ECCF-55C9-C922-C2E8-344104AF59E9}"/>
              </a:ext>
            </a:extLst>
          </p:cNvPr>
          <p:cNvSpPr txBox="1">
            <a:spLocks/>
          </p:cNvSpPr>
          <p:nvPr/>
        </p:nvSpPr>
        <p:spPr>
          <a:xfrm>
            <a:off x="1845302" y="2648430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Kurze Projektlaufzeiten: </a:t>
            </a:r>
            <a:r>
              <a:rPr lang="de-DE" sz="18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wenige Tage Aufwand für den Kunden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463C5D8-8709-6698-098F-D0071FD8C51B}"/>
              </a:ext>
            </a:extLst>
          </p:cNvPr>
          <p:cNvSpPr txBox="1">
            <a:spLocks/>
          </p:cNvSpPr>
          <p:nvPr/>
        </p:nvSpPr>
        <p:spPr>
          <a:xfrm>
            <a:off x="1845302" y="1677639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latin typeface="Avenir Heavy" panose="02000503020000020003" pitchFamily="2" charset="0"/>
              </a:rPr>
              <a:t>Geringer</a:t>
            </a:r>
            <a:r>
              <a:rPr lang="en-US" sz="1800" b="1" dirty="0">
                <a:latin typeface="Avenir Heavy" panose="02000503020000020003" pitchFamily="2" charset="0"/>
              </a:rPr>
              <a:t> </a:t>
            </a:r>
            <a:r>
              <a:rPr lang="en-US" sz="1800" b="1" dirty="0" err="1">
                <a:latin typeface="Avenir Heavy" panose="02000503020000020003" pitchFamily="2" charset="0"/>
              </a:rPr>
              <a:t>Aufwand</a:t>
            </a:r>
            <a:r>
              <a:rPr lang="en-US" sz="1800" b="1" dirty="0">
                <a:latin typeface="Avenir Heavy" panose="02000503020000020003" pitchFamily="2" charset="0"/>
              </a:rPr>
              <a:t>: </a:t>
            </a:r>
            <a:r>
              <a:rPr lang="en-US" sz="1800" dirty="0" err="1">
                <a:latin typeface="Avenir Light" panose="020B0402020203020204" pitchFamily="34" charset="77"/>
              </a:rPr>
              <a:t>Automatisiert</a:t>
            </a:r>
            <a:r>
              <a:rPr lang="en-US" sz="1800" dirty="0">
                <a:latin typeface="Avenir Light" panose="020B0402020203020204" pitchFamily="34" charset="77"/>
              </a:rPr>
              <a:t>! </a:t>
            </a:r>
            <a:r>
              <a:rPr lang="en-US" sz="1800" dirty="0" err="1">
                <a:latin typeface="Avenir Light" panose="020B0402020203020204" pitchFamily="34" charset="77"/>
              </a:rPr>
              <a:t>Komplementär</a:t>
            </a:r>
            <a:r>
              <a:rPr lang="en-US" sz="1800" dirty="0">
                <a:latin typeface="Avenir Light" panose="020B0402020203020204" pitchFamily="34" charset="77"/>
              </a:rPr>
              <a:t>! </a:t>
            </a:r>
            <a:r>
              <a:rPr lang="en-US" sz="1800" dirty="0" err="1">
                <a:latin typeface="Avenir Light" panose="020B0402020203020204" pitchFamily="34" charset="77"/>
              </a:rPr>
              <a:t>Leise</a:t>
            </a:r>
            <a:r>
              <a:rPr lang="en-US" sz="1800" dirty="0">
                <a:latin typeface="Avenir Light" panose="020B0402020203020204" pitchFamily="34" charset="77"/>
              </a:rPr>
              <a:t>!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204C147-9B28-7190-C53F-000D840C8648}"/>
              </a:ext>
            </a:extLst>
          </p:cNvPr>
          <p:cNvSpPr txBox="1">
            <a:spLocks/>
          </p:cNvSpPr>
          <p:nvPr/>
        </p:nvSpPr>
        <p:spPr>
          <a:xfrm>
            <a:off x="1845302" y="3619221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rgbClr val="FFFFFF"/>
                </a:solidFill>
                <a:effectLst/>
                <a:latin typeface="Avenir Heavy" panose="02000503020000020003" pitchFamily="2" charset="0"/>
              </a:rPr>
              <a:t>Kundenindividuell: </a:t>
            </a:r>
            <a:r>
              <a:rPr lang="de-DE" sz="18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Deception</a:t>
            </a:r>
            <a:r>
              <a:rPr lang="de-DE" sz="18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VMs und </a:t>
            </a:r>
            <a:r>
              <a:rPr lang="de-DE" sz="18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Breadcrumbs</a:t>
            </a:r>
            <a:r>
              <a:rPr lang="de-DE" sz="18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/</a:t>
            </a:r>
            <a:r>
              <a:rPr lang="de-DE" sz="1800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Lures</a:t>
            </a:r>
            <a:endParaRPr lang="de-DE" sz="1800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BC05741-99DA-7392-74D5-70B55DDC91BB}"/>
              </a:ext>
            </a:extLst>
          </p:cNvPr>
          <p:cNvSpPr txBox="1"/>
          <p:nvPr/>
        </p:nvSpPr>
        <p:spPr>
          <a:xfrm>
            <a:off x="3309257" y="7001691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7791135-38FE-8E83-6DCD-B075649D588D}"/>
              </a:ext>
            </a:extLst>
          </p:cNvPr>
          <p:cNvSpPr txBox="1">
            <a:spLocks/>
          </p:cNvSpPr>
          <p:nvPr/>
        </p:nvSpPr>
        <p:spPr>
          <a:xfrm>
            <a:off x="1845302" y="5560803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latin typeface="Avenir Heavy" panose="02000503020000020003" pitchFamily="2" charset="0"/>
              </a:rPr>
              <a:t>Kundenzufriedenheit: </a:t>
            </a:r>
            <a:r>
              <a:rPr lang="de-DE" sz="1800" dirty="0">
                <a:latin typeface="Avenir Light" panose="020B0402020203020204" pitchFamily="34" charset="77"/>
              </a:rPr>
              <a:t>Erneuerungsrate über 90 %, hohe Kundenbindung.</a:t>
            </a:r>
            <a:endParaRPr lang="en-US" sz="1800" dirty="0">
              <a:latin typeface="Avenir Light" panose="020B0402020203020204" pitchFamily="34" charset="77"/>
            </a:endParaRPr>
          </a:p>
        </p:txBody>
      </p:sp>
      <p:pic>
        <p:nvPicPr>
          <p:cNvPr id="4" name="Picture 4" descr="A white circle with orange and blue gauge&#10;&#10;Description automatically generated">
            <a:extLst>
              <a:ext uri="{FF2B5EF4-FFF2-40B4-BE49-F238E27FC236}">
                <a16:creationId xmlns:a16="http://schemas.microsoft.com/office/drawing/2014/main" id="{3F18C6EA-6A0F-E061-FFD6-EEDB8AE8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67" y="1571360"/>
            <a:ext cx="550520" cy="550520"/>
          </a:xfrm>
          <a:prstGeom prst="rect">
            <a:avLst/>
          </a:prstGeom>
        </p:spPr>
      </p:pic>
      <p:pic>
        <p:nvPicPr>
          <p:cNvPr id="5" name="Picture 6" descr="A calendar with a number on it&#10;&#10;Description automatically generated">
            <a:extLst>
              <a:ext uri="{FF2B5EF4-FFF2-40B4-BE49-F238E27FC236}">
                <a16:creationId xmlns:a16="http://schemas.microsoft.com/office/drawing/2014/main" id="{122B3017-19D9-CD27-3158-F4404291F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8" y="2556238"/>
            <a:ext cx="576058" cy="521369"/>
          </a:xfrm>
          <a:prstGeom prst="rect">
            <a:avLst/>
          </a:prstGeom>
        </p:spPr>
      </p:pic>
      <p:pic>
        <p:nvPicPr>
          <p:cNvPr id="6" name="Picture 9" descr="A tape measure with a black background&#10;&#10;Description automatically generated">
            <a:extLst>
              <a:ext uri="{FF2B5EF4-FFF2-40B4-BE49-F238E27FC236}">
                <a16:creationId xmlns:a16="http://schemas.microsoft.com/office/drawing/2014/main" id="{9D8E682F-AA21-A187-F027-6988E9D2D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34" y="3619221"/>
            <a:ext cx="618586" cy="32809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354CAB4-63C6-CC98-428E-547699436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90" y="4301872"/>
            <a:ext cx="417275" cy="71532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706E605-F07B-A531-10CF-A42A5D364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20" y="5444652"/>
            <a:ext cx="488214" cy="427187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E26E6FE-2CF9-D153-1B7B-9FE9C66C5938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16A6E9B-7B76-5B01-9962-ABEB6981E28C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2149AD88-93FC-73E3-6AF4-3EBF26242502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4DF1A19-04EE-787E-3A69-79028881C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0551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1743D-0B1B-8043-7059-68DF77B4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FB327-888E-283B-1161-DEE65F94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Cybersense </a:t>
            </a:r>
            <a:r>
              <a:rPr lang="de-DE" dirty="0" err="1"/>
              <a:t>Deception</a:t>
            </a:r>
            <a:r>
              <a:rPr lang="de-DE" dirty="0"/>
              <a:t> ist bewährt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68A00AB-BF5D-FB98-D360-11B90142ACF3}"/>
              </a:ext>
            </a:extLst>
          </p:cNvPr>
          <p:cNvSpPr txBox="1">
            <a:spLocks/>
          </p:cNvSpPr>
          <p:nvPr/>
        </p:nvSpPr>
        <p:spPr>
          <a:xfrm>
            <a:off x="1845302" y="4590012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Entwicklung und Service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durch eigene Teams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5DDAE6D-4519-77F9-130D-4C56F4E37598}"/>
              </a:ext>
            </a:extLst>
          </p:cNvPr>
          <p:cNvSpPr txBox="1">
            <a:spLocks/>
          </p:cNvSpPr>
          <p:nvPr/>
        </p:nvSpPr>
        <p:spPr>
          <a:xfrm>
            <a:off x="1845302" y="2706638"/>
            <a:ext cx="1014349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Erfolgreich abgewehrte Angriffe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bei zahlreichen Kunden in verschiedenen Marktsegmenten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901B732-9B87-C86E-FFCC-888E7B0ED08E}"/>
              </a:ext>
            </a:extLst>
          </p:cNvPr>
          <p:cNvSpPr txBox="1">
            <a:spLocks/>
          </p:cNvSpPr>
          <p:nvPr/>
        </p:nvSpPr>
        <p:spPr>
          <a:xfrm>
            <a:off x="1845302" y="1677639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Patentierte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Technologie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in Deutschland, der EU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und den USA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AD9A93D-D695-29ED-BAEC-389FDF063427}"/>
              </a:ext>
            </a:extLst>
          </p:cNvPr>
          <p:cNvSpPr txBox="1">
            <a:spLocks/>
          </p:cNvSpPr>
          <p:nvPr/>
        </p:nvSpPr>
        <p:spPr>
          <a:xfrm>
            <a:off x="1845302" y="3619221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Deutsches Unternehmen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3278097-EEA8-341D-A93C-E602E1F7030B}"/>
              </a:ext>
            </a:extLst>
          </p:cNvPr>
          <p:cNvSpPr txBox="1"/>
          <p:nvPr/>
        </p:nvSpPr>
        <p:spPr>
          <a:xfrm>
            <a:off x="3309257" y="7001691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0F9960D-0CEF-188B-3978-538F7D8ECDBE}"/>
              </a:ext>
            </a:extLst>
          </p:cNvPr>
          <p:cNvSpPr txBox="1">
            <a:spLocks/>
          </p:cNvSpPr>
          <p:nvPr/>
        </p:nvSpPr>
        <p:spPr>
          <a:xfrm>
            <a:off x="1845302" y="5560803"/>
            <a:ext cx="9698108" cy="427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Extra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Volle Kontrolle durch den Kunden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über den Betrieb und die Daten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5DF7C0-2BE5-98C2-30BC-0904EE1A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7" y="4425886"/>
            <a:ext cx="715698" cy="7156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13D0A1-1478-189A-B12B-40DD4475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18" y="1501600"/>
            <a:ext cx="525819" cy="7156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3A4F6D-5C15-5280-6511-BAA044E19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32" y="2476362"/>
            <a:ext cx="608344" cy="7156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4266C76-05C1-6685-56D2-0B15FE5EC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70" y="3451124"/>
            <a:ext cx="525819" cy="7156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5736B71-7364-83D3-43F3-A5C0A1D6A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15" y="5400647"/>
            <a:ext cx="655344" cy="65534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9FB333-45B4-2C4D-DFD2-0D716AAFDB2C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C022A4C-0582-2814-98E9-5DC62D7746A3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677E34AF-D89F-97FD-61FC-36760FDE692C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8342862-A13A-3901-DF96-E836AC18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57994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2F937-A2CC-2769-9B9B-AFCEDE641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D63E91-D453-F9FF-0A10-F5157CB9B2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94"/>
          <a:stretch/>
        </p:blipFill>
        <p:spPr>
          <a:xfrm>
            <a:off x="377" y="2074373"/>
            <a:ext cx="12181113" cy="34252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FB940F-6D08-FD2C-50DB-0A1AEB0D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Nächster Schritt: PoC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01C6A2-9135-D0B4-103F-6D9E43697BA6}"/>
              </a:ext>
            </a:extLst>
          </p:cNvPr>
          <p:cNvSpPr txBox="1"/>
          <p:nvPr/>
        </p:nvSpPr>
        <p:spPr>
          <a:xfrm>
            <a:off x="3309257" y="7001691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1D71735-374E-9168-C377-880738388179}"/>
              </a:ext>
            </a:extLst>
          </p:cNvPr>
          <p:cNvSpPr txBox="1"/>
          <p:nvPr/>
        </p:nvSpPr>
        <p:spPr>
          <a:xfrm>
            <a:off x="671787" y="2003212"/>
            <a:ext cx="315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0</a:t>
            </a:r>
            <a:endParaRPr lang="de-DE" b="1">
              <a:latin typeface="Avenir Heavy" panose="02000503020000020003" pitchFamily="2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CA2101B-FA48-FB25-C01D-08042F826E27}"/>
              </a:ext>
            </a:extLst>
          </p:cNvPr>
          <p:cNvSpPr txBox="1"/>
          <p:nvPr/>
        </p:nvSpPr>
        <p:spPr>
          <a:xfrm>
            <a:off x="671787" y="2348901"/>
            <a:ext cx="26039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Kickoff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Erstellung der Strategie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Abfragen von relevanten Informationen</a:t>
            </a:r>
          </a:p>
          <a:p>
            <a:r>
              <a:rPr lang="de-DE" sz="120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Cybersense: Erstellung der OVAs</a:t>
            </a:r>
          </a:p>
          <a:p>
            <a:r>
              <a:rPr lang="de-DE" sz="120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Kunde: </a:t>
            </a:r>
            <a:r>
              <a:rPr lang="de-DE" sz="1200" err="1">
                <a:solidFill>
                  <a:srgbClr val="FFFFFF"/>
                </a:solidFill>
                <a:latin typeface="Avenir Light" panose="020B0402020203020204" pitchFamily="34" charset="77"/>
              </a:rPr>
              <a:t>Importierung</a:t>
            </a: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 der OVAs</a:t>
            </a:r>
            <a:endParaRPr lang="de-DE" sz="120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Kunde &amp; CS: VPN Tunnel Aufbau</a:t>
            </a:r>
            <a:endParaRPr lang="de-DE" sz="120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3367D64-0C3E-EC2F-AF4C-C3FCB94E95D9}"/>
              </a:ext>
            </a:extLst>
          </p:cNvPr>
          <p:cNvSpPr txBox="1"/>
          <p:nvPr/>
        </p:nvSpPr>
        <p:spPr>
          <a:xfrm>
            <a:off x="3370383" y="2348901"/>
            <a:ext cx="261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err="1">
                <a:solidFill>
                  <a:srgbClr val="FFFFFF"/>
                </a:solidFill>
                <a:latin typeface="Avenir Light" panose="020B0402020203020204" pitchFamily="34" charset="77"/>
              </a:rPr>
              <a:t>Touchbase</a:t>
            </a: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 Meeting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Klärung von 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Überprüfung der Testergebnisse</a:t>
            </a: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Kunde: Weiterführung der Tests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F572C63-DB4E-03BE-CA0B-6D98152384EE}"/>
              </a:ext>
            </a:extLst>
          </p:cNvPr>
          <p:cNvSpPr txBox="1"/>
          <p:nvPr/>
        </p:nvSpPr>
        <p:spPr>
          <a:xfrm>
            <a:off x="1783297" y="4047188"/>
            <a:ext cx="315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7</a:t>
            </a:r>
            <a:endParaRPr lang="de-DE" b="1">
              <a:latin typeface="Avenir Heavy" panose="02000503020000020003" pitchFamily="2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4074997-7DD9-5EEF-3EE9-E957FFDC8A77}"/>
              </a:ext>
            </a:extLst>
          </p:cNvPr>
          <p:cNvSpPr txBox="1"/>
          <p:nvPr/>
        </p:nvSpPr>
        <p:spPr>
          <a:xfrm>
            <a:off x="1783297" y="4392877"/>
            <a:ext cx="3150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FFFFFF"/>
                </a:solidFill>
                <a:latin typeface="Lexend Light" pitchFamily="2" charset="77"/>
              </a:defRPr>
            </a:lvl1pPr>
          </a:lstStyle>
          <a:p>
            <a:r>
              <a:rPr lang="de-DE">
                <a:latin typeface="Avenir Light" panose="020B0402020203020204" pitchFamily="34" charset="77"/>
              </a:rPr>
              <a:t>Inbetriebnahme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>
                <a:latin typeface="Avenir Light" panose="020B0402020203020204" pitchFamily="34" charset="77"/>
              </a:rPr>
              <a:t>Überprüfung des VPN Tunnels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>
                <a:latin typeface="Avenir Light" panose="020B0402020203020204" pitchFamily="34" charset="77"/>
              </a:rPr>
              <a:t>Überprüfung der Cybersense Komponenten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>
                <a:latin typeface="Avenir Light" panose="020B0402020203020204" pitchFamily="34" charset="77"/>
              </a:rPr>
              <a:t>Klärung anfänglicher Alarme</a:t>
            </a:r>
          </a:p>
          <a:p>
            <a:r>
              <a:rPr lang="de-DE">
                <a:latin typeface="Avenir Light" panose="020B0402020203020204" pitchFamily="34" charset="77"/>
              </a:rPr>
              <a:t>Kunde: Start der Tests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F36C88F-5C03-F773-D06C-9ABD770DF5A2}"/>
              </a:ext>
            </a:extLst>
          </p:cNvPr>
          <p:cNvSpPr txBox="1"/>
          <p:nvPr/>
        </p:nvSpPr>
        <p:spPr>
          <a:xfrm>
            <a:off x="3370381" y="2052834"/>
            <a:ext cx="315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14</a:t>
            </a:r>
            <a:endParaRPr lang="de-DE" b="1">
              <a:latin typeface="Avenir Heavy" panose="02000503020000020003" pitchFamily="2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55EBA7F-349F-EE97-C010-8871C153A25D}"/>
              </a:ext>
            </a:extLst>
          </p:cNvPr>
          <p:cNvSpPr txBox="1"/>
          <p:nvPr/>
        </p:nvSpPr>
        <p:spPr>
          <a:xfrm>
            <a:off x="5028920" y="4701696"/>
            <a:ext cx="261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err="1">
                <a:solidFill>
                  <a:srgbClr val="FFFFFF"/>
                </a:solidFill>
                <a:latin typeface="Avenir Light" panose="020B0402020203020204" pitchFamily="34" charset="77"/>
              </a:rPr>
              <a:t>Touchbase</a:t>
            </a: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 Meeting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Klärung von 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Überprüfung der Testergebnisse</a:t>
            </a: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Kunde: Weiterführung der Tests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9AFE4B3-3373-7C61-8968-F5BAA7267D79}"/>
              </a:ext>
            </a:extLst>
          </p:cNvPr>
          <p:cNvSpPr txBox="1"/>
          <p:nvPr/>
        </p:nvSpPr>
        <p:spPr>
          <a:xfrm>
            <a:off x="5028918" y="4405629"/>
            <a:ext cx="315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21</a:t>
            </a:r>
            <a:endParaRPr lang="de-DE" b="1">
              <a:latin typeface="Avenir Heavy" panose="02000503020000020003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45FCB35-9FFF-B389-5034-9C1FC7661459}"/>
              </a:ext>
            </a:extLst>
          </p:cNvPr>
          <p:cNvSpPr txBox="1"/>
          <p:nvPr/>
        </p:nvSpPr>
        <p:spPr>
          <a:xfrm>
            <a:off x="6191645" y="2334633"/>
            <a:ext cx="2838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err="1">
                <a:solidFill>
                  <a:srgbClr val="FFFFFF"/>
                </a:solidFill>
                <a:latin typeface="Avenir Light" panose="020B0402020203020204" pitchFamily="34" charset="77"/>
              </a:rPr>
              <a:t>Touchbase</a:t>
            </a: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 Meeting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Klärung von 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Überprüfung der Testergebnisse</a:t>
            </a: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Cybersense: </a:t>
            </a:r>
            <a:r>
              <a:rPr lang="de-DE" sz="1200" err="1">
                <a:solidFill>
                  <a:srgbClr val="FFFFFF"/>
                </a:solidFill>
                <a:latin typeface="Avenir Light" panose="020B0402020203020204" pitchFamily="34" charset="77"/>
              </a:rPr>
              <a:t>gffs</a:t>
            </a: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. Vorführung von Tests</a:t>
            </a: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Kunde: Weiterführung der Tests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89C9D75-A663-9DC5-20E6-B20BDFE18726}"/>
              </a:ext>
            </a:extLst>
          </p:cNvPr>
          <p:cNvSpPr txBox="1"/>
          <p:nvPr/>
        </p:nvSpPr>
        <p:spPr>
          <a:xfrm>
            <a:off x="6191644" y="2038566"/>
            <a:ext cx="283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28</a:t>
            </a:r>
            <a:endParaRPr lang="de-DE" b="1">
              <a:latin typeface="Avenir Heavy" panose="02000503020000020003" pitchFamily="2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A27877A-16C9-019C-E8C0-B18BE900B663}"/>
              </a:ext>
            </a:extLst>
          </p:cNvPr>
          <p:cNvSpPr txBox="1"/>
          <p:nvPr/>
        </p:nvSpPr>
        <p:spPr>
          <a:xfrm>
            <a:off x="8064478" y="4565150"/>
            <a:ext cx="2838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Abschluss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Klärung von 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Überprüfung der Testergebnisse</a:t>
            </a:r>
          </a:p>
          <a:p>
            <a:r>
              <a:rPr lang="de-DE" sz="1200">
                <a:solidFill>
                  <a:srgbClr val="FFFFFF"/>
                </a:solidFill>
                <a:latin typeface="Avenir Light" panose="020B0402020203020204" pitchFamily="34" charset="77"/>
              </a:rPr>
              <a:t>Cybersense: Präsentation des PoC Ergebnisses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42BD7D0-448E-EC25-430B-3A9C914F3329}"/>
              </a:ext>
            </a:extLst>
          </p:cNvPr>
          <p:cNvSpPr txBox="1"/>
          <p:nvPr/>
        </p:nvSpPr>
        <p:spPr>
          <a:xfrm>
            <a:off x="8064477" y="4269083"/>
            <a:ext cx="283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FFFF"/>
                </a:solidFill>
                <a:latin typeface="Avenir Heavy" panose="02000503020000020003" pitchFamily="2" charset="0"/>
              </a:rPr>
              <a:t>Tag 35</a:t>
            </a:r>
            <a:endParaRPr lang="de-DE" b="1">
              <a:latin typeface="Avenir Heavy" panose="02000503020000020003" pitchFamily="2" charset="0"/>
            </a:endParaRP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FFA830B7-5FC7-B57B-0BB1-87885A55BEA7}"/>
              </a:ext>
            </a:extLst>
          </p:cNvPr>
          <p:cNvGrpSpPr/>
          <p:nvPr/>
        </p:nvGrpSpPr>
        <p:grpSpPr>
          <a:xfrm>
            <a:off x="9099030" y="2038566"/>
            <a:ext cx="2838120" cy="1681062"/>
            <a:chOff x="9099030" y="2038566"/>
            <a:chExt cx="2838120" cy="1681062"/>
          </a:xfrm>
        </p:grpSpPr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39AAB77F-3B9F-BF65-1BA2-70BBDE67BF05}"/>
                </a:ext>
              </a:extLst>
            </p:cNvPr>
            <p:cNvSpPr txBox="1"/>
            <p:nvPr/>
          </p:nvSpPr>
          <p:spPr>
            <a:xfrm>
              <a:off x="9099031" y="2334633"/>
              <a:ext cx="283811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Produktive Inbetriebnahme</a:t>
              </a:r>
            </a:p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Cybersense: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Monitoring der Alarme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Sofortiges informieren des Kunden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Analyse der Alarme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Begleitung der Kunden-internen Alarmbehandlung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A5AF6FBE-9327-2B4C-4AFF-67B6529A8AD3}"/>
                </a:ext>
              </a:extLst>
            </p:cNvPr>
            <p:cNvSpPr txBox="1"/>
            <p:nvPr/>
          </p:nvSpPr>
          <p:spPr>
            <a:xfrm>
              <a:off x="9099030" y="2038566"/>
              <a:ext cx="2838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rgbClr val="FFFFFF"/>
                  </a:solidFill>
                  <a:latin typeface="Avenir Heavy" panose="02000503020000020003" pitchFamily="2" charset="0"/>
                </a:rPr>
                <a:t>Tag X</a:t>
              </a:r>
              <a:endParaRPr lang="de-DE" b="1">
                <a:latin typeface="Avenir Heavy" panose="02000503020000020003" pitchFamily="2" charset="0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D1B34E-E7FA-3DB4-A9C1-A99667C8E4AC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00449985-0B12-1FCE-1C93-A7BFF16AC9CF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A8BF81CE-8EBC-0BFA-19CF-D1F6EABF1FA2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BF5A5E6-52BE-D25B-5397-DC13B93C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013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8FBED-6931-63C8-9304-992A1D0A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B9DB3-E38F-A8CE-9F78-B45F4364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Implementierung von Abwehrmechanismen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451231-C364-737C-3853-18748A75B711}"/>
              </a:ext>
            </a:extLst>
          </p:cNvPr>
          <p:cNvGrpSpPr/>
          <p:nvPr/>
        </p:nvGrpSpPr>
        <p:grpSpPr>
          <a:xfrm>
            <a:off x="3746281" y="1889070"/>
            <a:ext cx="4610305" cy="3978330"/>
            <a:chOff x="618563" y="1889070"/>
            <a:chExt cx="4610305" cy="397833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207D7F5-5D12-ADDA-F1EB-9B46A6EE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63" y="1889070"/>
              <a:ext cx="4610305" cy="3978330"/>
            </a:xfrm>
            <a:prstGeom prst="rect">
              <a:avLst/>
            </a:prstGeom>
          </p:spPr>
        </p:pic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929F596D-64F6-B85D-2528-F0C3E976EC72}"/>
                </a:ext>
              </a:extLst>
            </p:cNvPr>
            <p:cNvSpPr txBox="1"/>
            <p:nvPr/>
          </p:nvSpPr>
          <p:spPr>
            <a:xfrm>
              <a:off x="2170495" y="2478386"/>
              <a:ext cx="1487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Active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Response</a:t>
              </a:r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BC5863A7-8C0E-3D7B-71E2-979F9E44CC8F}"/>
                </a:ext>
              </a:extLst>
            </p:cNvPr>
            <p:cNvSpPr txBox="1"/>
            <p:nvPr/>
          </p:nvSpPr>
          <p:spPr>
            <a:xfrm>
              <a:off x="1976268" y="3791803"/>
              <a:ext cx="1901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Log Management</a:t>
              </a:r>
            </a:p>
          </p:txBody>
        </p: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537F1941-5846-5D0F-8D31-30E1721B5F20}"/>
                </a:ext>
              </a:extLst>
            </p:cNvPr>
            <p:cNvSpPr txBox="1"/>
            <p:nvPr/>
          </p:nvSpPr>
          <p:spPr>
            <a:xfrm>
              <a:off x="1976268" y="4210903"/>
              <a:ext cx="1901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SIEM</a:t>
              </a:r>
            </a:p>
          </p:txBody>
        </p:sp>
        <p:sp>
          <p:nvSpPr>
            <p:cNvPr id="20" name="TextBox 52">
              <a:extLst>
                <a:ext uri="{FF2B5EF4-FFF2-40B4-BE49-F238E27FC236}">
                  <a16:creationId xmlns:a16="http://schemas.microsoft.com/office/drawing/2014/main" id="{19606ECE-812D-621E-6F00-FF3BDBF6C122}"/>
                </a:ext>
              </a:extLst>
            </p:cNvPr>
            <p:cNvSpPr txBox="1"/>
            <p:nvPr/>
          </p:nvSpPr>
          <p:spPr>
            <a:xfrm>
              <a:off x="2170495" y="3102534"/>
              <a:ext cx="1487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SOAR</a:t>
              </a:r>
            </a:p>
          </p:txBody>
        </p:sp>
        <p:sp>
          <p:nvSpPr>
            <p:cNvPr id="21" name="TextBox 52">
              <a:extLst>
                <a:ext uri="{FF2B5EF4-FFF2-40B4-BE49-F238E27FC236}">
                  <a16:creationId xmlns:a16="http://schemas.microsoft.com/office/drawing/2014/main" id="{7D0EA684-4C1C-3E34-878A-FA310EE45117}"/>
                </a:ext>
              </a:extLst>
            </p:cNvPr>
            <p:cNvSpPr txBox="1"/>
            <p:nvPr/>
          </p:nvSpPr>
          <p:spPr>
            <a:xfrm>
              <a:off x="1695005" y="5002037"/>
              <a:ext cx="24387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err="1">
                  <a:solidFill>
                    <a:schemeClr val="bg1"/>
                  </a:solidFill>
                  <a:latin typeface="Avenir Light" panose="020B0402020203020204" pitchFamily="34" charset="77"/>
                </a:rPr>
                <a:t>Cybersense</a:t>
              </a:r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 Deception</a:t>
              </a:r>
            </a:p>
          </p:txBody>
        </p:sp>
        <p:sp>
          <p:nvSpPr>
            <p:cNvPr id="28" name="TextBox 52">
              <a:extLst>
                <a:ext uri="{FF2B5EF4-FFF2-40B4-BE49-F238E27FC236}">
                  <a16:creationId xmlns:a16="http://schemas.microsoft.com/office/drawing/2014/main" id="{3A79642B-1FD7-6D71-5D6C-90059D42907A}"/>
                </a:ext>
              </a:extLst>
            </p:cNvPr>
            <p:cNvSpPr txBox="1"/>
            <p:nvPr/>
          </p:nvSpPr>
          <p:spPr>
            <a:xfrm>
              <a:off x="1020042" y="5370337"/>
              <a:ext cx="3962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venir Light" panose="020B0402020203020204" pitchFamily="34" charset="77"/>
                </a:rPr>
                <a:t>Breadcrumbs, Decoys, Deception Assets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7465B24-EBF3-6102-4C38-1922222BB343}"/>
              </a:ext>
            </a:extLst>
          </p:cNvPr>
          <p:cNvGrpSpPr/>
          <p:nvPr/>
        </p:nvGrpSpPr>
        <p:grpSpPr>
          <a:xfrm>
            <a:off x="792382" y="1711107"/>
            <a:ext cx="764598" cy="4235168"/>
            <a:chOff x="946196" y="1711107"/>
            <a:chExt cx="764598" cy="4235168"/>
          </a:xfrm>
        </p:grpSpPr>
        <p:pic>
          <p:nvPicPr>
            <p:cNvPr id="6" name="Grafik 5" descr="Ein Bild, das Screenshot, Design, Kunst, Kreativität enthält.&#10;&#10;Automatisch generierte Beschreibung">
              <a:extLst>
                <a:ext uri="{FF2B5EF4-FFF2-40B4-BE49-F238E27FC236}">
                  <a16:creationId xmlns:a16="http://schemas.microsoft.com/office/drawing/2014/main" id="{07889413-1609-29E8-CD92-7450F65C6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196" y="1711107"/>
              <a:ext cx="764598" cy="4135584"/>
            </a:xfrm>
            <a:prstGeom prst="rect">
              <a:avLst/>
            </a:prstGeom>
          </p:spPr>
        </p:pic>
        <p:sp>
          <p:nvSpPr>
            <p:cNvPr id="9" name="TextBox 52">
              <a:extLst>
                <a:ext uri="{FF2B5EF4-FFF2-40B4-BE49-F238E27FC236}">
                  <a16:creationId xmlns:a16="http://schemas.microsoft.com/office/drawing/2014/main" id="{692BB741-9C94-1961-27C2-0AC4A886FB08}"/>
                </a:ext>
              </a:extLst>
            </p:cNvPr>
            <p:cNvSpPr txBox="1"/>
            <p:nvPr/>
          </p:nvSpPr>
          <p:spPr>
            <a:xfrm rot="16200000">
              <a:off x="810792" y="2953820"/>
              <a:ext cx="102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venir Light" panose="020B0402020203020204" pitchFamily="34" charset="77"/>
                </a:rPr>
                <a:t>4. </a:t>
              </a:r>
              <a:r>
                <a:rPr lang="en-US" sz="1200" err="1">
                  <a:solidFill>
                    <a:schemeClr val="bg1"/>
                  </a:solidFill>
                  <a:latin typeface="Avenir Light" panose="020B0402020203020204" pitchFamily="34" charset="77"/>
                </a:rPr>
                <a:t>Woche</a:t>
              </a:r>
              <a:endParaRPr lang="en-US" sz="1200">
                <a:solidFill>
                  <a:schemeClr val="bg1"/>
                </a:solidFill>
                <a:latin typeface="Avenir Light" panose="020B0402020203020204" pitchFamily="34" charset="77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1F24719F-D04D-E10B-C577-40E0ABAB3205}"/>
                </a:ext>
              </a:extLst>
            </p:cNvPr>
            <p:cNvSpPr txBox="1"/>
            <p:nvPr/>
          </p:nvSpPr>
          <p:spPr>
            <a:xfrm rot="16200000">
              <a:off x="810792" y="4013070"/>
              <a:ext cx="102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venir Light" panose="020B0402020203020204" pitchFamily="34" charset="77"/>
                </a:rPr>
                <a:t>2-3. </a:t>
              </a:r>
              <a:r>
                <a:rPr lang="en-US" sz="1200" err="1">
                  <a:solidFill>
                    <a:schemeClr val="bg1"/>
                  </a:solidFill>
                  <a:latin typeface="Avenir Light" panose="020B0402020203020204" pitchFamily="34" charset="77"/>
                </a:rPr>
                <a:t>Woche</a:t>
              </a:r>
              <a:endParaRPr lang="en-US" sz="1200">
                <a:solidFill>
                  <a:schemeClr val="bg1"/>
                </a:solidFill>
                <a:latin typeface="Avenir Light" panose="020B0402020203020204" pitchFamily="34" charset="77"/>
              </a:endParaRPr>
            </a:p>
          </p:txBody>
        </p:sp>
        <p:sp>
          <p:nvSpPr>
            <p:cNvPr id="18" name="TextBox 52">
              <a:extLst>
                <a:ext uri="{FF2B5EF4-FFF2-40B4-BE49-F238E27FC236}">
                  <a16:creationId xmlns:a16="http://schemas.microsoft.com/office/drawing/2014/main" id="{4AEE5418-ED42-6BA6-BC8B-AE355D25BF6E}"/>
                </a:ext>
              </a:extLst>
            </p:cNvPr>
            <p:cNvSpPr txBox="1"/>
            <p:nvPr/>
          </p:nvSpPr>
          <p:spPr>
            <a:xfrm rot="16200000">
              <a:off x="810792" y="5293425"/>
              <a:ext cx="102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venir Light" panose="020B0402020203020204" pitchFamily="34" charset="77"/>
                </a:rPr>
                <a:t>1. </a:t>
              </a:r>
              <a:r>
                <a:rPr lang="en-US" sz="1200" err="1">
                  <a:solidFill>
                    <a:schemeClr val="bg1"/>
                  </a:solidFill>
                  <a:latin typeface="Avenir Light" panose="020B0402020203020204" pitchFamily="34" charset="77"/>
                </a:rPr>
                <a:t>Woche</a:t>
              </a:r>
              <a:endParaRPr lang="en-US" sz="1200">
                <a:solidFill>
                  <a:schemeClr val="bg1"/>
                </a:solidFill>
                <a:latin typeface="Avenir Light" panose="020B0402020203020204" pitchFamily="34" charset="77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84A558-4CB7-52FB-7595-0C511A07168E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1D74157-46D6-D5CB-79B7-B60B2F4A7CAF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7CDF867E-8779-9790-5DB3-D7E0E8F23691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68036E7-6857-1DB7-897F-B1A8A55A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1074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9F566-2978-978D-9C85-36CBA39A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119FCC5-1858-596B-A6D1-8A5A22C4E1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6" y="0"/>
            <a:ext cx="12131567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F12DC89-ACE7-FD9E-0AA0-3B411B23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2" y="1260687"/>
            <a:ext cx="11146909" cy="202485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5400" dirty="0"/>
              <a:t>Fragen? Mehr Details?</a:t>
            </a:r>
            <a:br>
              <a:rPr lang="de-DE" sz="5400" dirty="0"/>
            </a:br>
            <a:r>
              <a:rPr lang="de-DE" sz="3200" dirty="0"/>
              <a:t>Wir freuen uns über Ihr Interesse!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E847DB8-8BD1-0B74-66FC-3EEFC2DD372C}"/>
              </a:ext>
            </a:extLst>
          </p:cNvPr>
          <p:cNvGrpSpPr/>
          <p:nvPr/>
        </p:nvGrpSpPr>
        <p:grpSpPr>
          <a:xfrm>
            <a:off x="1032973" y="3572455"/>
            <a:ext cx="6771764" cy="1564779"/>
            <a:chOff x="1032973" y="3572455"/>
            <a:chExt cx="6771764" cy="156477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B6CDEBCD-D9EF-C1DC-8E30-F5ECD5C69122}"/>
                </a:ext>
              </a:extLst>
            </p:cNvPr>
            <p:cNvSpPr txBox="1"/>
            <p:nvPr/>
          </p:nvSpPr>
          <p:spPr>
            <a:xfrm>
              <a:off x="1757038" y="3572455"/>
              <a:ext cx="18634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venir Heavy" panose="02000503020000020003" pitchFamily="2" charset="0"/>
                </a:rPr>
                <a:t>Ralf Sturhan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1A5BD62-8CA7-4995-6019-1FEA8557A378}"/>
                </a:ext>
              </a:extLst>
            </p:cNvPr>
            <p:cNvSpPr txBox="1"/>
            <p:nvPr/>
          </p:nvSpPr>
          <p:spPr>
            <a:xfrm>
              <a:off x="1032973" y="3905455"/>
              <a:ext cx="33116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FFFF"/>
                  </a:solidFill>
                  <a:effectLst/>
                  <a:latin typeface="Avenir Book" panose="02000503020000020003" pitchFamily="2" charset="0"/>
                </a:rPr>
                <a:t>Co-Founder &amp; Geschäftsführer</a:t>
              </a:r>
              <a:endParaRPr lang="de-DE" sz="1400" dirty="0">
                <a:latin typeface="Avenir Book" panose="02000503020000020003" pitchFamily="2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7DC1AF0-5FCD-1DEB-DFDF-A263D9A8A938}"/>
                </a:ext>
              </a:extLst>
            </p:cNvPr>
            <p:cNvSpPr txBox="1"/>
            <p:nvPr/>
          </p:nvSpPr>
          <p:spPr>
            <a:xfrm>
              <a:off x="1113292" y="4288515"/>
              <a:ext cx="31509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EB642B"/>
                  </a:solidFill>
                  <a:latin typeface="Avenir Book" panose="02000503020000020003" pitchFamily="2" charset="0"/>
                </a:rPr>
                <a:t>ralf.sturhan@cybersense.de</a:t>
              </a:r>
              <a:endParaRPr lang="de-DE" sz="1200" dirty="0">
                <a:solidFill>
                  <a:srgbClr val="EB642B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F511204-5A34-03EA-621F-1680AF641967}"/>
                </a:ext>
              </a:extLst>
            </p:cNvPr>
            <p:cNvSpPr txBox="1"/>
            <p:nvPr/>
          </p:nvSpPr>
          <p:spPr>
            <a:xfrm>
              <a:off x="4653764" y="4675569"/>
              <a:ext cx="31509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  <a:t>Telefon: +49 231 292974 12</a:t>
              </a:r>
              <a:b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</a:br>
              <a: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  <a:t>Mobil: +49 151 70079441 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B3CAC66-548B-08F8-FF85-3B9092D53754}"/>
              </a:ext>
            </a:extLst>
          </p:cNvPr>
          <p:cNvGrpSpPr/>
          <p:nvPr/>
        </p:nvGrpSpPr>
        <p:grpSpPr>
          <a:xfrm>
            <a:off x="4493126" y="3572455"/>
            <a:ext cx="3311611" cy="993059"/>
            <a:chOff x="4567316" y="3572455"/>
            <a:chExt cx="3311611" cy="99305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9C4B141-4DD6-874B-06BE-BB2095700A39}"/>
                </a:ext>
              </a:extLst>
            </p:cNvPr>
            <p:cNvSpPr txBox="1"/>
            <p:nvPr/>
          </p:nvSpPr>
          <p:spPr>
            <a:xfrm>
              <a:off x="5291381" y="3572455"/>
              <a:ext cx="18634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venir Heavy" panose="02000503020000020003" pitchFamily="2" charset="0"/>
                </a:rPr>
                <a:t>Michael Pütz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CBDB783-6308-2C56-F2EB-CC8190706B69}"/>
                </a:ext>
              </a:extLst>
            </p:cNvPr>
            <p:cNvSpPr txBox="1"/>
            <p:nvPr/>
          </p:nvSpPr>
          <p:spPr>
            <a:xfrm>
              <a:off x="4567316" y="3905455"/>
              <a:ext cx="33116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FFFF"/>
                  </a:solidFill>
                  <a:effectLst/>
                  <a:latin typeface="Avenir Book" panose="02000503020000020003" pitchFamily="2" charset="0"/>
                </a:rPr>
                <a:t>Leitung Sales &amp; Partnermanagement</a:t>
              </a:r>
              <a:endParaRPr lang="de-DE" sz="1400" dirty="0">
                <a:latin typeface="Avenir Book" panose="02000503020000020003" pitchFamily="2" charset="0"/>
              </a:endParaRPr>
            </a:p>
            <a:p>
              <a:pPr algn="ctr"/>
              <a:endParaRPr lang="de-DE" sz="1400" dirty="0">
                <a:latin typeface="Avenir Book" panose="02000503020000020003" pitchFamily="2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6E19E74-4B82-C3DE-95F6-37A22817FEA8}"/>
                </a:ext>
              </a:extLst>
            </p:cNvPr>
            <p:cNvSpPr txBox="1"/>
            <p:nvPr/>
          </p:nvSpPr>
          <p:spPr>
            <a:xfrm>
              <a:off x="4647635" y="4288515"/>
              <a:ext cx="31509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EB642B"/>
                  </a:solidFill>
                  <a:latin typeface="Avenir Book" panose="02000503020000020003" pitchFamily="2" charset="0"/>
                </a:rPr>
                <a:t>michael.puetz@cybersense.de</a:t>
              </a:r>
              <a:endParaRPr lang="de-DE" sz="1200" dirty="0">
                <a:solidFill>
                  <a:srgbClr val="EB642B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065042B-C6AA-351C-991D-94ECCDA7B6E9}"/>
              </a:ext>
            </a:extLst>
          </p:cNvPr>
          <p:cNvGrpSpPr/>
          <p:nvPr/>
        </p:nvGrpSpPr>
        <p:grpSpPr>
          <a:xfrm>
            <a:off x="7953280" y="3572455"/>
            <a:ext cx="3311611" cy="1564779"/>
            <a:chOff x="7953280" y="3572455"/>
            <a:chExt cx="3311611" cy="1564779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FA2143C-7B8B-5643-87F7-25CE60AE75CD}"/>
                </a:ext>
              </a:extLst>
            </p:cNvPr>
            <p:cNvSpPr txBox="1"/>
            <p:nvPr/>
          </p:nvSpPr>
          <p:spPr>
            <a:xfrm>
              <a:off x="8677345" y="3572455"/>
              <a:ext cx="18634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Avenir Heavy" panose="02000503020000020003" pitchFamily="2" charset="0"/>
                </a:rPr>
                <a:t>Tobias Schlattmann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BA1603B-651B-E71E-56A6-358F9ED5C7CB}"/>
                </a:ext>
              </a:extLst>
            </p:cNvPr>
            <p:cNvSpPr txBox="1"/>
            <p:nvPr/>
          </p:nvSpPr>
          <p:spPr>
            <a:xfrm>
              <a:off x="7953280" y="3905455"/>
              <a:ext cx="33116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FFFF"/>
                  </a:solidFill>
                  <a:effectLst/>
                  <a:latin typeface="Avenir Book" panose="02000503020000020003" pitchFamily="2" charset="0"/>
                </a:rPr>
                <a:t>Sales Engineer</a:t>
              </a:r>
              <a:endParaRPr lang="de-DE" sz="1400" dirty="0">
                <a:latin typeface="Avenir Book" panose="02000503020000020003" pitchFamily="2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A3F91CA-64C8-707C-1B30-9063841228F8}"/>
                </a:ext>
              </a:extLst>
            </p:cNvPr>
            <p:cNvSpPr txBox="1"/>
            <p:nvPr/>
          </p:nvSpPr>
          <p:spPr>
            <a:xfrm>
              <a:off x="8033599" y="4288515"/>
              <a:ext cx="31509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EB642B"/>
                  </a:solidFill>
                  <a:latin typeface="Avenir Book" panose="02000503020000020003" pitchFamily="2" charset="0"/>
                </a:rPr>
                <a:t>tobias.schlattmann@cybersense.de</a:t>
              </a:r>
              <a:endParaRPr lang="de-DE" sz="1200" dirty="0">
                <a:solidFill>
                  <a:srgbClr val="EB642B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A1B9DCE-2111-427C-2E60-D4DDE1BFD8A2}"/>
                </a:ext>
              </a:extLst>
            </p:cNvPr>
            <p:cNvSpPr txBox="1"/>
            <p:nvPr/>
          </p:nvSpPr>
          <p:spPr>
            <a:xfrm>
              <a:off x="8033599" y="4675569"/>
              <a:ext cx="31509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  <a:t>Telefon: +49 231 292974 23</a:t>
              </a:r>
              <a:b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</a:br>
              <a:r>
                <a:rPr lang="de-DE" sz="1200" dirty="0">
                  <a:solidFill>
                    <a:srgbClr val="EB642B"/>
                  </a:solidFill>
                  <a:latin typeface="Avenir Book" panose="02000503020000020003" pitchFamily="2" charset="0"/>
                </a:rPr>
                <a:t>Mobil: +49 151 23740510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801B5C9-C186-94E0-68DD-37F1F1FFBF29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1BFA0B98-7FFA-AF34-7AF9-C0D2410293FF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B480CEEA-3BB1-0362-EFAD-1B1315F17993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AAC239C-B253-4236-A40B-D0338E0C7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BC71A69-1C29-51F7-B442-5E4546D8BDDD}"/>
              </a:ext>
            </a:extLst>
          </p:cNvPr>
          <p:cNvSpPr txBox="1"/>
          <p:nvPr/>
        </p:nvSpPr>
        <p:spPr>
          <a:xfrm rot="1217891">
            <a:off x="8035144" y="1056584"/>
            <a:ext cx="3904652" cy="707886"/>
          </a:xfrm>
          <a:prstGeom prst="rect">
            <a:avLst/>
          </a:prstGeom>
          <a:noFill/>
          <a:ln w="12700">
            <a:solidFill>
              <a:srgbClr val="EB642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0523"/>
                      <a:gd name="connsiteY0" fmla="*/ 0 h 646331"/>
                      <a:gd name="connsiteX1" fmla="*/ 560599 w 2950523"/>
                      <a:gd name="connsiteY1" fmla="*/ 0 h 646331"/>
                      <a:gd name="connsiteX2" fmla="*/ 1062188 w 2950523"/>
                      <a:gd name="connsiteY2" fmla="*/ 0 h 646331"/>
                      <a:gd name="connsiteX3" fmla="*/ 1711303 w 2950523"/>
                      <a:gd name="connsiteY3" fmla="*/ 0 h 646331"/>
                      <a:gd name="connsiteX4" fmla="*/ 2271903 w 2950523"/>
                      <a:gd name="connsiteY4" fmla="*/ 0 h 646331"/>
                      <a:gd name="connsiteX5" fmla="*/ 2950523 w 2950523"/>
                      <a:gd name="connsiteY5" fmla="*/ 0 h 646331"/>
                      <a:gd name="connsiteX6" fmla="*/ 2950523 w 2950523"/>
                      <a:gd name="connsiteY6" fmla="*/ 646331 h 646331"/>
                      <a:gd name="connsiteX7" fmla="*/ 2360418 w 2950523"/>
                      <a:gd name="connsiteY7" fmla="*/ 646331 h 646331"/>
                      <a:gd name="connsiteX8" fmla="*/ 1711303 w 2950523"/>
                      <a:gd name="connsiteY8" fmla="*/ 646331 h 646331"/>
                      <a:gd name="connsiteX9" fmla="*/ 1209714 w 2950523"/>
                      <a:gd name="connsiteY9" fmla="*/ 646331 h 646331"/>
                      <a:gd name="connsiteX10" fmla="*/ 619610 w 2950523"/>
                      <a:gd name="connsiteY10" fmla="*/ 646331 h 646331"/>
                      <a:gd name="connsiteX11" fmla="*/ 0 w 2950523"/>
                      <a:gd name="connsiteY11" fmla="*/ 646331 h 646331"/>
                      <a:gd name="connsiteX12" fmla="*/ 0 w 2950523"/>
                      <a:gd name="connsiteY1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50523" h="646331" extrusionOk="0">
                        <a:moveTo>
                          <a:pt x="0" y="0"/>
                        </a:moveTo>
                        <a:cubicBezTo>
                          <a:pt x="128151" y="-19005"/>
                          <a:pt x="391616" y="19974"/>
                          <a:pt x="560599" y="0"/>
                        </a:cubicBezTo>
                        <a:cubicBezTo>
                          <a:pt x="729582" y="-19974"/>
                          <a:pt x="863780" y="-16220"/>
                          <a:pt x="1062188" y="0"/>
                        </a:cubicBezTo>
                        <a:cubicBezTo>
                          <a:pt x="1260596" y="16220"/>
                          <a:pt x="1481116" y="-8396"/>
                          <a:pt x="1711303" y="0"/>
                        </a:cubicBezTo>
                        <a:cubicBezTo>
                          <a:pt x="1941491" y="8396"/>
                          <a:pt x="2081588" y="10383"/>
                          <a:pt x="2271903" y="0"/>
                        </a:cubicBezTo>
                        <a:cubicBezTo>
                          <a:pt x="2462218" y="-10383"/>
                          <a:pt x="2796341" y="-31624"/>
                          <a:pt x="2950523" y="0"/>
                        </a:cubicBezTo>
                        <a:cubicBezTo>
                          <a:pt x="2919280" y="315632"/>
                          <a:pt x="2939141" y="482655"/>
                          <a:pt x="2950523" y="646331"/>
                        </a:cubicBezTo>
                        <a:cubicBezTo>
                          <a:pt x="2797086" y="633593"/>
                          <a:pt x="2554065" y="625301"/>
                          <a:pt x="2360418" y="646331"/>
                        </a:cubicBezTo>
                        <a:cubicBezTo>
                          <a:pt x="2166772" y="667361"/>
                          <a:pt x="1864606" y="642113"/>
                          <a:pt x="1711303" y="646331"/>
                        </a:cubicBezTo>
                        <a:cubicBezTo>
                          <a:pt x="1558000" y="650549"/>
                          <a:pt x="1326946" y="665853"/>
                          <a:pt x="1209714" y="646331"/>
                        </a:cubicBezTo>
                        <a:cubicBezTo>
                          <a:pt x="1092482" y="626809"/>
                          <a:pt x="815000" y="634506"/>
                          <a:pt x="619610" y="646331"/>
                        </a:cubicBezTo>
                        <a:cubicBezTo>
                          <a:pt x="424220" y="658156"/>
                          <a:pt x="229139" y="669583"/>
                          <a:pt x="0" y="646331"/>
                        </a:cubicBezTo>
                        <a:cubicBezTo>
                          <a:pt x="3047" y="371711"/>
                          <a:pt x="19256" y="1690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rgbClr val="EB642B"/>
                </a:solidFill>
                <a:latin typeface="Chalkduster" panose="03050602040202020205" pitchFamily="66" charset="77"/>
              </a:rPr>
              <a:t>Stand A27</a:t>
            </a:r>
          </a:p>
        </p:txBody>
      </p:sp>
    </p:spTree>
    <p:extLst>
      <p:ext uri="{BB962C8B-B14F-4D97-AF65-F5344CB8AC3E}">
        <p14:creationId xmlns:p14="http://schemas.microsoft.com/office/powerpoint/2010/main" val="41464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53C4-9041-B1F9-0774-FA8C7D331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3FB0352E-5634-71B5-0990-092C1CDAFFEE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E13800A9-9669-A9CC-2EE8-34A25B794A7F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B291EA-7B9B-AB47-FA1D-BBC3B97F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IT Umgebung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63007D1A-2588-FDE5-8D55-C7099526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4D912F59-41FA-A0CC-B8E2-E8EA3EBAC2CC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4296085B-9110-5EAF-567E-9C6B8122E240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197E6895-80C6-801A-6E1C-600040583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9799BB12-25F7-F857-1257-6F3B581DAED7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CF1A6180-65B9-9791-9FD3-3665F525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ACE24F-757C-FF66-452B-AC09D930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4DDB26-8054-BF05-3F05-5695BD56D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43A5CBC-00C2-1DC6-0122-CAC47E8F6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13F377-1B88-DAEC-ACBB-70BE6E59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4008372-C498-251D-A8DB-F5E57CDBF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B08662A-6C36-7104-54DC-33E4FC921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A0A8A04-F681-684B-F169-6217ADE76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3AF5003-1540-B819-F3AD-99ABBC2B6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CF96A98-8D18-1408-AA2F-6078DF579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BC623E6-F656-0FAD-236E-7FC686088A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625F229-8FF4-645D-64F5-A2FB1C193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6E3B5AC-B3AF-28EB-3907-FF37E4996E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626C646-933E-99B8-0DB3-344CFC7A20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F18CAF0-BB24-B96D-4AA3-10A810EDFF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7DA868B-CAAB-FAF3-BDDC-AEF806A8E4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D4517606-6D4D-C514-E43D-E306BA1AFA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E4DCA0A-AE7D-647D-8966-11CBF2FC2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62C7FFE-7CD3-EE3A-064B-533C087651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24CCF45-0F41-83B1-9653-9FC660806F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6ACD56F5-3AB3-9FA7-B2A6-CF51F85D2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889060-5833-72F3-2254-FAB214A20902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F0BD656-15A6-7F99-F606-045377F93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A97AECB7-52FB-A254-9BBC-175EF6FF5A5B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Grafik 51">
            <a:extLst>
              <a:ext uri="{FF2B5EF4-FFF2-40B4-BE49-F238E27FC236}">
                <a16:creationId xmlns:a16="http://schemas.microsoft.com/office/drawing/2014/main" id="{BCDD66AB-A21F-C47E-5939-942E146D0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97381EA3-DCF2-D183-880C-76BC941D98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9882-C88D-B034-6F65-2A2915629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6DB63499-0915-F501-FF4C-633210FF2DBD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D5613582-F73C-C11A-3505-390872579A01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62DBA2-EB18-EEA4-8751-7A07F362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der Cybersense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62CB2770-7590-8BB2-8C6A-8717FB16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AEA900A2-318E-195F-42B1-56318C47DB4B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BCF08BF5-C535-FA1D-6187-429802B3A5BE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63C09A9C-8F1F-F749-D6DF-16E24904F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0C46535E-A817-48E5-215E-2BB58DC24D84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9C78B799-B540-4116-7744-F1DD1E02C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EFB7858-51D8-A278-8CB5-3A4EB5DFD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1FECEA-0DEE-26BF-D29B-40CF4CF5B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B06483-0C46-70F7-F64A-C9F4033A3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D2650A-097A-0972-2193-DC9CF09EF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0685DF3-56D8-35E6-4F01-7AAFEBD4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A59A13-1197-FC36-D78E-24C02361E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F3B8FD7-01AA-8FE2-879F-5FC2A1993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66EED56-0FCC-310F-9AC9-09652271E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D3D2921-E990-EFDC-F463-D9EF2AD485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89EB5AC-6F2C-19DB-AC1E-31319A928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8E00FC0-664D-65F1-F654-68AA020C9B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93A76BA-F5BD-C1A6-76F9-379D0E821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444707B-9CD2-B80F-C5B8-6D216BC2A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1504147-BA0C-89E2-F170-6219B971E5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2C2A0B3-5AA2-2372-A709-9B7CA43347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315B8FB-20BD-8589-37AB-A33BD45520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65E65FB-CACC-D31D-6A36-CBDE69BFF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53C67E9-CD73-1F4A-E4CD-2ED84F322F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8E66631-AA9A-CECE-5C0B-8FCAF8EDDA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382060E-7303-ECC8-8A8A-AE6D98381A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B67B2A2-CEBA-A913-7C58-1C18D21CD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75C7DA6-DBE6-2488-F121-EB07099FF6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B9BF95E-0B7B-0F8B-B2EE-6E14E300A4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2D73D1F-5DA3-E714-187F-80B7F602B3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51B76C8-6B91-F639-E34D-43475A84C1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C5C194F-659B-3A03-139A-53D9C549B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55DD1F2-EE84-064F-43DF-1720A0FC15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B660659-3B5D-B827-8C1C-7AA71DE02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6E38EAE-5EE4-188B-5EFB-A2FD09A6B4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4D60351-577B-323B-34FF-ECF6EE13E3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CCDAFC5-1C06-721F-1DF1-7C680B04E3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B453737-E51D-62F7-63F6-A605C78092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62B61961-AD4B-D766-ECC7-E6947AAEC3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FA80C1F-7E75-33F1-5B9B-394E3AC95D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D62806C-A7DA-56FB-9170-28D1FC9F0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4A56FB70-0311-B6D8-0C6D-BB5C7D26E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49712A0-2267-A26F-4E26-6C2F7F1BB0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F9115A-227D-D506-3086-FFF35E1B5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C38A22-922E-3943-0797-D144BE282632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28CFACB-45E8-B781-D884-E18E0CA9E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F89504D-54AF-8269-86E2-DDFEBE673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2DF2C79-83E8-2747-D809-A517C5FD38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8B8B1BD3-177E-81F2-E92B-CA127AE92FBF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80C1B43-9FBA-8F7B-91E3-FD7AF9815B53}"/>
              </a:ext>
            </a:extLst>
          </p:cNvPr>
          <p:cNvGrpSpPr/>
          <p:nvPr/>
        </p:nvGrpSpPr>
        <p:grpSpPr>
          <a:xfrm>
            <a:off x="3601895" y="2270454"/>
            <a:ext cx="1213345" cy="276999"/>
            <a:chOff x="3601895" y="2270454"/>
            <a:chExt cx="1213345" cy="276999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3F03800-2C99-68A0-018A-F0178F3E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01895" y="2287303"/>
              <a:ext cx="205849" cy="229785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146432F-E110-A7C0-0E60-BFF76F0E0244}"/>
                </a:ext>
              </a:extLst>
            </p:cNvPr>
            <p:cNvSpPr txBox="1"/>
            <p:nvPr/>
          </p:nvSpPr>
          <p:spPr>
            <a:xfrm>
              <a:off x="3706703" y="2270454"/>
              <a:ext cx="1108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Management</a:t>
              </a:r>
            </a:p>
          </p:txBody>
        </p: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6DD12D8D-0E29-471F-A570-22118699EE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7F27B89B-75B6-00A8-96B4-798FC0FCF1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1CD5B6D-A467-C7C1-C785-F51CF54D06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0BE43B2-3627-8BA9-C2DB-C05511362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F07C4AA-783B-473D-126E-AA76E969D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F06D24-BACC-B4C8-C608-330ED63BA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2056" y="4375015"/>
            <a:ext cx="274530" cy="281393"/>
          </a:xfrm>
          <a:prstGeom prst="rect">
            <a:avLst/>
          </a:prstGeom>
          <a:ln>
            <a:noFill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B3B9DB-48C8-B0B0-B446-35F85ADE73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5862" y="4179310"/>
            <a:ext cx="232591" cy="2083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3F395AC2-897A-353C-B5B8-5BCF161B41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3967" y="4462062"/>
            <a:ext cx="381154" cy="269228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E797E711-9AA4-8F5D-E185-71ACC68C8124}"/>
              </a:ext>
            </a:extLst>
          </p:cNvPr>
          <p:cNvSpPr txBox="1"/>
          <p:nvPr/>
        </p:nvSpPr>
        <p:spPr>
          <a:xfrm>
            <a:off x="8147998" y="4365192"/>
            <a:ext cx="110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</a:rPr>
              <a:t>Decoys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6921A859-3A79-EF22-4002-0DEB64EC5ED9}"/>
              </a:ext>
            </a:extLst>
          </p:cNvPr>
          <p:cNvSpPr txBox="1"/>
          <p:nvPr/>
        </p:nvSpPr>
        <p:spPr>
          <a:xfrm>
            <a:off x="8147997" y="4875750"/>
            <a:ext cx="1685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</a:rPr>
              <a:t>Breadcrumbs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BBBCF247-5651-F0CD-3559-82EDEF8637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925" y="4971223"/>
            <a:ext cx="225619" cy="225619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8F480AA1-C4D7-D39C-98A5-50C6613346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4974" y="5377999"/>
            <a:ext cx="393519" cy="383429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0A423645-74FB-80AB-8812-0A593B02907E}"/>
              </a:ext>
            </a:extLst>
          </p:cNvPr>
          <p:cNvSpPr txBox="1"/>
          <p:nvPr/>
        </p:nvSpPr>
        <p:spPr>
          <a:xfrm>
            <a:off x="8147997" y="5275663"/>
            <a:ext cx="168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Zentrale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err="1">
                <a:solidFill>
                  <a:schemeClr val="bg1"/>
                </a:solidFill>
              </a:rPr>
              <a:t>Breadcrumbs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9AACE-A018-1BC9-F1DA-BC3BEA82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BE7E0033-4F51-E85A-6895-17E8F07853B6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2BD16207-32BC-6E9C-45D3-323D18DBDE49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2E894C-2DE6-5405-8112-0B152C28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Funktionsweise: Kompromittierung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FEEFC8E4-0837-7881-8B0D-CB77CA0C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78156B67-A152-470E-31CB-EEB20ACCF48F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49F76C62-6422-EF52-E205-3CF9DCEB43E0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1C645643-918F-46EB-FA11-86460941C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8680E392-72A7-8B80-3EA9-083A7248AFF7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9E9DF14A-27D2-C787-064B-E3B374E2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3" name="Grafik 2" descr="Detektivin Silhouette">
            <a:extLst>
              <a:ext uri="{FF2B5EF4-FFF2-40B4-BE49-F238E27FC236}">
                <a16:creationId xmlns:a16="http://schemas.microsoft.com/office/drawing/2014/main" id="{7CCB4FED-8E65-35D2-3C30-1D34FB820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59" y="4393432"/>
            <a:ext cx="1384645" cy="1384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F30FC19-3B33-C4E1-3FA1-3E53E5F3F7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C38112-3B19-2978-10D5-244BE78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39531D0-31BA-DD35-7137-17840E12AB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401D87D-C0C7-8CFD-EA9F-7874527F9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222D97-47F0-D68A-A181-905816EE0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4B80929-8A2A-23BD-D46F-E7DF7CC9FF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0FDCB6D-0AD2-AFD2-AF87-38BE05CA18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FAAA9D4-2739-01EE-C9F1-6B1B3CD543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8D1EE04-6A51-FEF6-71A7-A263D6D879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88BAFF8-B89C-6E92-8293-3996F2D408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6441CBF-9EF7-040D-EEEE-A6CA678CD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C7791C-BB69-8A01-22A6-D1647B3D44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79925E0-5643-E487-599F-1F84EC2BF3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4FC9CC-3BF7-AD3B-40C3-2E038D9D01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082DECA-820F-1389-C231-E69A24F722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B61D7AE-F4D6-9727-FAE9-53E11AAD8A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A1665EA-C500-DBEB-31E0-1F00394CD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0120D7E-8455-6AC1-56D3-0BFD79562D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2EFB1F2-3001-632D-92E1-3C141580B8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CE9E953-B939-5C07-ECED-44A8DD73E2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BE40D86-7BDE-5DBF-9E13-421F542A1D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DA69507-FAC3-13C4-1D17-FAD4EB9023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A77D5DD-8955-134F-F6DC-74B26D3FAA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A585709-6035-8821-A8A1-89E70CDBA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B34E7D2-B6C1-7408-78F4-92D852FF60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8961733-3B5C-4A50-8668-DB6B75D693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5180EF6-5FB0-4B0B-37AE-F526F38F91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859FE81-86FA-F59E-43FE-C859F40930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46C377CC-00B4-7381-E6F1-041903942B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CBF8429-D260-4D32-F110-7E07FE52D4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2323137-4CE9-C27F-8ADA-DC0BC14E4B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A915E0F-E301-511A-C707-27F24B40C2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9D5FE82-342C-5901-8EC3-597B693C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95B09F6-8338-E894-35F4-82F2A7008A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D1A6DC49-4653-1755-7BFB-7B14061BEB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276B1B2-2831-A5E5-8682-70851D838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3320645-CD7E-E171-6252-F399124DA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647EF1-6C96-F5C3-739E-2E5576F542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9388B96-D2C7-F396-94A7-C6DF27B08CB6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C5077A2-B3E3-95EF-B139-49A03B2DDB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F005846-02EF-A0F5-45E4-A93390DBED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FDB3DC1-1FBF-19BF-ADB4-BB50733246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DB418F9B-C837-C87F-29D7-0B74F9074FA4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FC4E1FE1-2E8C-A80B-7544-6B7D22847C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1895" y="2287303"/>
            <a:ext cx="205849" cy="22978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0D372117-5016-77F8-0FBA-164393A0A1F3}"/>
              </a:ext>
            </a:extLst>
          </p:cNvPr>
          <p:cNvSpPr txBox="1"/>
          <p:nvPr/>
        </p:nvSpPr>
        <p:spPr>
          <a:xfrm>
            <a:off x="3706703" y="2270454"/>
            <a:ext cx="110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EE3B8CFF-9C89-6546-A6AC-13096991DA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1F1B81F-0F7D-DF1E-14F9-DC51283975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D41198FA-8B24-F404-9CAE-2C8DC5D69A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A1C0A0FC-0F7B-D2FC-629D-652C066FC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7204F6B-C9B6-8E7A-3C0E-FC3E0CCFE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pic>
        <p:nvPicPr>
          <p:cNvPr id="11" name="Grafik 10" descr="Büromitarbeiter Silhouette">
            <a:extLst>
              <a:ext uri="{FF2B5EF4-FFF2-40B4-BE49-F238E27FC236}">
                <a16:creationId xmlns:a16="http://schemas.microsoft.com/office/drawing/2014/main" id="{B22D0CD0-21B0-0BD7-675A-557714FD46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77675" y="3741371"/>
            <a:ext cx="805939" cy="805939"/>
          </a:xfrm>
          <a:prstGeom prst="rect">
            <a:avLst/>
          </a:prstGeom>
        </p:spPr>
      </p:pic>
      <p:pic>
        <p:nvPicPr>
          <p:cNvPr id="17" name="Grafik 16" descr="Umschlag öffnen Silhouette">
            <a:extLst>
              <a:ext uri="{FF2B5EF4-FFF2-40B4-BE49-F238E27FC236}">
                <a16:creationId xmlns:a16="http://schemas.microsoft.com/office/drawing/2014/main" id="{B1145969-4FF3-9564-3D2F-1E7897C2B25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94379" y="4256385"/>
            <a:ext cx="603640" cy="603640"/>
          </a:xfrm>
          <a:prstGeom prst="rect">
            <a:avLst/>
          </a:prstGeom>
        </p:spPr>
      </p:pic>
      <p:pic>
        <p:nvPicPr>
          <p:cNvPr id="45" name="Grafik 44" descr="Keim mit einfarbiger Füllung">
            <a:extLst>
              <a:ext uri="{FF2B5EF4-FFF2-40B4-BE49-F238E27FC236}">
                <a16:creationId xmlns:a16="http://schemas.microsoft.com/office/drawing/2014/main" id="{313776F4-B3D4-440C-A1F1-4B2518C2B53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03444" y="4394296"/>
            <a:ext cx="438208" cy="438208"/>
          </a:xfrm>
          <a:prstGeom prst="rect">
            <a:avLst/>
          </a:prstGeom>
        </p:spPr>
      </p:pic>
      <p:sp>
        <p:nvSpPr>
          <p:cNvPr id="57" name="Freihandform 56">
            <a:extLst>
              <a:ext uri="{FF2B5EF4-FFF2-40B4-BE49-F238E27FC236}">
                <a16:creationId xmlns:a16="http://schemas.microsoft.com/office/drawing/2014/main" id="{23E3E95C-C5F5-AAE4-4B88-A365045F5841}"/>
              </a:ext>
            </a:extLst>
          </p:cNvPr>
          <p:cNvSpPr/>
          <p:nvPr/>
        </p:nvSpPr>
        <p:spPr>
          <a:xfrm>
            <a:off x="5890963" y="1175272"/>
            <a:ext cx="5416593" cy="2998695"/>
          </a:xfrm>
          <a:custGeom>
            <a:avLst/>
            <a:gdLst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450055 h 2998695"/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632935 h 2998695"/>
              <a:gd name="connsiteX0" fmla="*/ 4866684 w 5416593"/>
              <a:gd name="connsiteY0" fmla="*/ 2998695 h 2998695"/>
              <a:gd name="connsiteX1" fmla="*/ 5253959 w 5416593"/>
              <a:gd name="connsiteY1" fmla="*/ 1965961 h 2998695"/>
              <a:gd name="connsiteX2" fmla="*/ 5415324 w 5416593"/>
              <a:gd name="connsiteY2" fmla="*/ 1126864 h 2998695"/>
              <a:gd name="connsiteX3" fmla="*/ 5178656 w 5416593"/>
              <a:gd name="connsiteY3" fmla="*/ 233980 h 2998695"/>
              <a:gd name="connsiteX4" fmla="*/ 4543955 w 5416593"/>
              <a:gd name="connsiteY4" fmla="*/ 8069 h 2998695"/>
              <a:gd name="connsiteX5" fmla="*/ 3952284 w 5416593"/>
              <a:gd name="connsiteY5" fmla="*/ 438375 h 2998695"/>
              <a:gd name="connsiteX6" fmla="*/ 3414402 w 5416593"/>
              <a:gd name="connsiteY6" fmla="*/ 943984 h 2998695"/>
              <a:gd name="connsiteX7" fmla="*/ 2048181 w 5416593"/>
              <a:gd name="connsiteY7" fmla="*/ 1718535 h 2998695"/>
              <a:gd name="connsiteX8" fmla="*/ 897112 w 5416593"/>
              <a:gd name="connsiteY8" fmla="*/ 1707777 h 2998695"/>
              <a:gd name="connsiteX9" fmla="*/ 617413 w 5416593"/>
              <a:gd name="connsiteY9" fmla="*/ 1697020 h 2998695"/>
              <a:gd name="connsiteX10" fmla="*/ 176350 w 5416593"/>
              <a:gd name="connsiteY10" fmla="*/ 1718535 h 2998695"/>
              <a:gd name="connsiteX11" fmla="*/ 14985 w 5416593"/>
              <a:gd name="connsiteY11" fmla="*/ 1976719 h 2998695"/>
              <a:gd name="connsiteX12" fmla="*/ 14986 w 5416593"/>
              <a:gd name="connsiteY12" fmla="*/ 2579147 h 29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593" h="2998695">
                <a:moveTo>
                  <a:pt x="4866684" y="2998695"/>
                </a:moveTo>
                <a:cubicBezTo>
                  <a:pt x="5014601" y="2638314"/>
                  <a:pt x="5162519" y="2277933"/>
                  <a:pt x="5253959" y="1965961"/>
                </a:cubicBezTo>
                <a:cubicBezTo>
                  <a:pt x="5345399" y="1653989"/>
                  <a:pt x="5427874" y="1415527"/>
                  <a:pt x="5415324" y="1126864"/>
                </a:cubicBezTo>
                <a:cubicBezTo>
                  <a:pt x="5402774" y="838201"/>
                  <a:pt x="5323884" y="420446"/>
                  <a:pt x="5178656" y="233980"/>
                </a:cubicBezTo>
                <a:cubicBezTo>
                  <a:pt x="5033428" y="47514"/>
                  <a:pt x="4748350" y="-25997"/>
                  <a:pt x="4543955" y="8069"/>
                </a:cubicBezTo>
                <a:cubicBezTo>
                  <a:pt x="4339560" y="42135"/>
                  <a:pt x="4140543" y="282389"/>
                  <a:pt x="3952284" y="438375"/>
                </a:cubicBezTo>
                <a:cubicBezTo>
                  <a:pt x="3764025" y="594361"/>
                  <a:pt x="3731752" y="730624"/>
                  <a:pt x="3414402" y="943984"/>
                </a:cubicBezTo>
                <a:cubicBezTo>
                  <a:pt x="3097052" y="1157344"/>
                  <a:pt x="2467729" y="1591236"/>
                  <a:pt x="2048181" y="1718535"/>
                </a:cubicBezTo>
                <a:cubicBezTo>
                  <a:pt x="1628633" y="1845834"/>
                  <a:pt x="1135573" y="1711363"/>
                  <a:pt x="897112" y="1707777"/>
                </a:cubicBezTo>
                <a:cubicBezTo>
                  <a:pt x="658651" y="1704191"/>
                  <a:pt x="737540" y="1695227"/>
                  <a:pt x="617413" y="1697020"/>
                </a:cubicBezTo>
                <a:cubicBezTo>
                  <a:pt x="497286" y="1698813"/>
                  <a:pt x="276755" y="1671918"/>
                  <a:pt x="176350" y="1718535"/>
                </a:cubicBezTo>
                <a:cubicBezTo>
                  <a:pt x="75945" y="1765151"/>
                  <a:pt x="43672" y="1854799"/>
                  <a:pt x="14985" y="1976719"/>
                </a:cubicBezTo>
                <a:cubicBezTo>
                  <a:pt x="-13702" y="2098639"/>
                  <a:pt x="6021" y="2403439"/>
                  <a:pt x="14986" y="257914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9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5643-F327-A403-0FBF-CB20CEEC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8AF2E-5E12-43EF-2B61-43117EA7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 / 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F4B5E1A-1ADF-59E9-3591-A16E4DF9A08E}"/>
              </a:ext>
            </a:extLst>
          </p:cNvPr>
          <p:cNvSpPr txBox="1">
            <a:spLocks/>
          </p:cNvSpPr>
          <p:nvPr/>
        </p:nvSpPr>
        <p:spPr>
          <a:xfrm>
            <a:off x="477980" y="1501599"/>
            <a:ext cx="10266220" cy="4353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machen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? Managed Detection and Response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Warum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? Assume breach! Es muss in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frühen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Angriffsphase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detektiert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werden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Wie? Davon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handelt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dieser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Vortrag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lvl="0">
              <a:lnSpc>
                <a:spcPct val="100000"/>
              </a:lnSpc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Erfolgsbericht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Abgewehrte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Angriffe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lvl="0">
              <a:lnSpc>
                <a:spcPct val="10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Von der Idee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über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Firmengründung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bis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heute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lvl="0">
              <a:lnSpc>
                <a:spcPct val="100000"/>
              </a:lnSpc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Unterschiede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in der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Einbruchserkennung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und 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er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Cybersense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Ansatz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Der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Nutzen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für den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Verteidiger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Komponenten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und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Architektur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der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Lösung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Managed Service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39A089F9-BA60-75FB-7DA0-4663BC80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8483" y="4170497"/>
            <a:ext cx="1062372" cy="1185904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9D32244-66A2-5F1F-9D20-A3D6336AB4BF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6828C277-AA33-ECEF-BE72-91DC35B8B230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28">
              <a:extLst>
                <a:ext uri="{FF2B5EF4-FFF2-40B4-BE49-F238E27FC236}">
                  <a16:creationId xmlns:a16="http://schemas.microsoft.com/office/drawing/2014/main" id="{E47FCFFC-EA61-B1AC-647C-25BA8C40210C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38230321-06B3-56E6-462C-1A19C7296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98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DDD41-34A3-3B5B-CB74-B070A9F4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306B4077-836A-916D-DB86-32826D9DC8C5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CAE45001-3C5D-D3C8-E95F-FA87CC3056BB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64DCB3-B6FB-BB54-B68C-F064D5C6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Funktionsweise: Ausforschung AD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C1B323B4-B62D-1E90-19AB-11A6D38B6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4845703D-4E38-494D-87A5-CEBB714F5D6D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72ABF68E-F6EE-0FB3-2D09-7FA944853764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CD1D309E-9A65-C1A1-C185-E77EEC72A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A34BFF7A-2C61-6052-887D-1645AB6D35DB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C21F6E9D-7E9F-509F-3B9B-21889E77E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3" name="Grafik 2" descr="Detektivin Silhouette">
            <a:extLst>
              <a:ext uri="{FF2B5EF4-FFF2-40B4-BE49-F238E27FC236}">
                <a16:creationId xmlns:a16="http://schemas.microsoft.com/office/drawing/2014/main" id="{C641B208-1BA1-D5F1-7577-7443B016D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59" y="4393432"/>
            <a:ext cx="1384645" cy="1384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42510B-6870-571A-5230-5FC38C61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890CC4-AABA-3896-D774-310E36B4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EA87AE-80B5-C79A-0228-A9E411C32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BD28BC-4B43-0A74-523E-8BA165C41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92B9EF-18DB-36EF-2440-5975B90B5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F05CAE-BF1D-1A56-60C2-070699A55D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2675DE8-3E77-DE08-5CAE-63BF04E32A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D87501A-6AC9-8716-C093-3E5C455270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B21A069-F8B9-C687-9989-85C82826C0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580D316-8C11-7C0F-0D74-D5CA6CA8E2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47750C0-83A3-C3EC-987F-12D272B482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A02F3B7-5A05-A2AD-8169-0EE8BF8AF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D4700FE-AA56-23B5-506D-13693EB9A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E9F430-B5B2-E25C-EE0C-28F31FD3A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D8BA4B4-CE2D-7448-A023-4948D5DB34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F85B23-60DF-3FB6-031B-FC2F20C577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CBEC04C-6D7D-0CE9-F549-852939718A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7112DE4-4CA1-36FC-EE20-6F4E28C58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CD40D20-717A-9E73-245E-70D601CE19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D012918-774A-8895-43B1-63D38B0B38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401884F-A5A2-F049-7163-AE9101CB5E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2B3490E-695E-3268-CF5F-46ACFB0185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4A2CB56-A78A-19E0-FF52-AB08F2F30B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5052042-A3E7-79E9-194E-66D3A7449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F15C6B0-5450-35B0-838D-986FF3E613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86E5409-1324-4C6F-BCE1-07EE36635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85D4C37-845F-E121-4678-B483A8219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F30119E-FA7A-23FC-9E06-04B38844B7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657522B-A8AE-3614-8F3D-EDCAF648D6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EEBF4B8-6A95-3991-2D94-715557D65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CBAE18D-B020-EB21-F228-11A3ED0D27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DAF66C-5DC6-8BF2-1AC5-90480CD787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00E2648-04E0-6F0F-A6DE-48895C7365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62B2317D-DD5C-25ED-8AA7-28AEE71F92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0B7FB9B-79C7-6EF3-7EE8-FF86E8F1CC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0ACBDBE-1A59-E3BE-4EA2-384299B76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6994D36-A961-7BC6-C325-2DE8983CD7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28949A9-EB23-8938-64A8-6B8C1A60E2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DC3059D-911D-61F1-C2A8-BA30E45F5541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5B34A50-0F1F-AF8E-FDE1-E313ED240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B56FE04-E4CD-FE57-A7DB-572CD479F4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F402953-A4C8-C249-04DE-5E3497BE1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8259DFA0-B51B-133F-C20D-878B33DE68A4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D2928984-EE5B-1264-FA9D-3014DC400E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1895" y="2287303"/>
            <a:ext cx="205849" cy="22978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AE879212-29E0-8755-2F98-510F0C003694}"/>
              </a:ext>
            </a:extLst>
          </p:cNvPr>
          <p:cNvSpPr txBox="1"/>
          <p:nvPr/>
        </p:nvSpPr>
        <p:spPr>
          <a:xfrm>
            <a:off x="3706703" y="2270454"/>
            <a:ext cx="110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BDE6F03C-062E-343B-7129-9F6DABF9E8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7C459B5-A0CA-0E2D-9FEA-6A566A1B8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BBA7A90-1670-47CC-3C4E-584ED8FA8F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C85F9AD3-FDF8-1B51-AF4D-72CCAC86A0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11F6EC5-C3A7-4267-750A-B938BCA6A5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sp>
        <p:nvSpPr>
          <p:cNvPr id="57" name="Freihandform 56">
            <a:extLst>
              <a:ext uri="{FF2B5EF4-FFF2-40B4-BE49-F238E27FC236}">
                <a16:creationId xmlns:a16="http://schemas.microsoft.com/office/drawing/2014/main" id="{95FA2C2E-00A2-F2B8-E0C0-D3BE582F02BE}"/>
              </a:ext>
            </a:extLst>
          </p:cNvPr>
          <p:cNvSpPr/>
          <p:nvPr/>
        </p:nvSpPr>
        <p:spPr>
          <a:xfrm>
            <a:off x="5890963" y="1175272"/>
            <a:ext cx="5415991" cy="3192333"/>
          </a:xfrm>
          <a:custGeom>
            <a:avLst/>
            <a:gdLst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450055 h 2998695"/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632935 h 2998695"/>
              <a:gd name="connsiteX0" fmla="*/ 4866684 w 5416593"/>
              <a:gd name="connsiteY0" fmla="*/ 2998695 h 2998695"/>
              <a:gd name="connsiteX1" fmla="*/ 5253959 w 5416593"/>
              <a:gd name="connsiteY1" fmla="*/ 1965961 h 2998695"/>
              <a:gd name="connsiteX2" fmla="*/ 5415324 w 5416593"/>
              <a:gd name="connsiteY2" fmla="*/ 1126864 h 2998695"/>
              <a:gd name="connsiteX3" fmla="*/ 5178656 w 5416593"/>
              <a:gd name="connsiteY3" fmla="*/ 233980 h 2998695"/>
              <a:gd name="connsiteX4" fmla="*/ 4543955 w 5416593"/>
              <a:gd name="connsiteY4" fmla="*/ 8069 h 2998695"/>
              <a:gd name="connsiteX5" fmla="*/ 3952284 w 5416593"/>
              <a:gd name="connsiteY5" fmla="*/ 438375 h 2998695"/>
              <a:gd name="connsiteX6" fmla="*/ 3414402 w 5416593"/>
              <a:gd name="connsiteY6" fmla="*/ 943984 h 2998695"/>
              <a:gd name="connsiteX7" fmla="*/ 2048181 w 5416593"/>
              <a:gd name="connsiteY7" fmla="*/ 1718535 h 2998695"/>
              <a:gd name="connsiteX8" fmla="*/ 897112 w 5416593"/>
              <a:gd name="connsiteY8" fmla="*/ 1707777 h 2998695"/>
              <a:gd name="connsiteX9" fmla="*/ 617413 w 5416593"/>
              <a:gd name="connsiteY9" fmla="*/ 1697020 h 2998695"/>
              <a:gd name="connsiteX10" fmla="*/ 176350 w 5416593"/>
              <a:gd name="connsiteY10" fmla="*/ 1718535 h 2998695"/>
              <a:gd name="connsiteX11" fmla="*/ 14985 w 5416593"/>
              <a:gd name="connsiteY11" fmla="*/ 1976719 h 2998695"/>
              <a:gd name="connsiteX12" fmla="*/ 14986 w 5416593"/>
              <a:gd name="connsiteY12" fmla="*/ 2579147 h 2998695"/>
              <a:gd name="connsiteX0" fmla="*/ 5383051 w 5425962"/>
              <a:gd name="connsiteY0" fmla="*/ 3192333 h 3192333"/>
              <a:gd name="connsiteX1" fmla="*/ 5253959 w 5425962"/>
              <a:gd name="connsiteY1" fmla="*/ 1965961 h 3192333"/>
              <a:gd name="connsiteX2" fmla="*/ 5415324 w 5425962"/>
              <a:gd name="connsiteY2" fmla="*/ 1126864 h 3192333"/>
              <a:gd name="connsiteX3" fmla="*/ 5178656 w 5425962"/>
              <a:gd name="connsiteY3" fmla="*/ 233980 h 3192333"/>
              <a:gd name="connsiteX4" fmla="*/ 4543955 w 5425962"/>
              <a:gd name="connsiteY4" fmla="*/ 8069 h 3192333"/>
              <a:gd name="connsiteX5" fmla="*/ 3952284 w 5425962"/>
              <a:gd name="connsiteY5" fmla="*/ 438375 h 3192333"/>
              <a:gd name="connsiteX6" fmla="*/ 3414402 w 5425962"/>
              <a:gd name="connsiteY6" fmla="*/ 943984 h 3192333"/>
              <a:gd name="connsiteX7" fmla="*/ 2048181 w 5425962"/>
              <a:gd name="connsiteY7" fmla="*/ 1718535 h 3192333"/>
              <a:gd name="connsiteX8" fmla="*/ 897112 w 5425962"/>
              <a:gd name="connsiteY8" fmla="*/ 1707777 h 3192333"/>
              <a:gd name="connsiteX9" fmla="*/ 617413 w 5425962"/>
              <a:gd name="connsiteY9" fmla="*/ 1697020 h 3192333"/>
              <a:gd name="connsiteX10" fmla="*/ 176350 w 5425962"/>
              <a:gd name="connsiteY10" fmla="*/ 1718535 h 3192333"/>
              <a:gd name="connsiteX11" fmla="*/ 14985 w 5425962"/>
              <a:gd name="connsiteY11" fmla="*/ 1976719 h 3192333"/>
              <a:gd name="connsiteX12" fmla="*/ 14986 w 5425962"/>
              <a:gd name="connsiteY12" fmla="*/ 2579147 h 3192333"/>
              <a:gd name="connsiteX0" fmla="*/ 5383051 w 5415991"/>
              <a:gd name="connsiteY0" fmla="*/ 3192333 h 3192333"/>
              <a:gd name="connsiteX1" fmla="*/ 5253959 w 5415991"/>
              <a:gd name="connsiteY1" fmla="*/ 1965961 h 3192333"/>
              <a:gd name="connsiteX2" fmla="*/ 5415324 w 5415991"/>
              <a:gd name="connsiteY2" fmla="*/ 1126864 h 3192333"/>
              <a:gd name="connsiteX3" fmla="*/ 5178656 w 5415991"/>
              <a:gd name="connsiteY3" fmla="*/ 233980 h 3192333"/>
              <a:gd name="connsiteX4" fmla="*/ 4543955 w 5415991"/>
              <a:gd name="connsiteY4" fmla="*/ 8069 h 3192333"/>
              <a:gd name="connsiteX5" fmla="*/ 3952284 w 5415991"/>
              <a:gd name="connsiteY5" fmla="*/ 438375 h 3192333"/>
              <a:gd name="connsiteX6" fmla="*/ 3414402 w 5415991"/>
              <a:gd name="connsiteY6" fmla="*/ 943984 h 3192333"/>
              <a:gd name="connsiteX7" fmla="*/ 2048181 w 5415991"/>
              <a:gd name="connsiteY7" fmla="*/ 1718535 h 3192333"/>
              <a:gd name="connsiteX8" fmla="*/ 897112 w 5415991"/>
              <a:gd name="connsiteY8" fmla="*/ 1707777 h 3192333"/>
              <a:gd name="connsiteX9" fmla="*/ 617413 w 5415991"/>
              <a:gd name="connsiteY9" fmla="*/ 1697020 h 3192333"/>
              <a:gd name="connsiteX10" fmla="*/ 176350 w 5415991"/>
              <a:gd name="connsiteY10" fmla="*/ 1718535 h 3192333"/>
              <a:gd name="connsiteX11" fmla="*/ 14985 w 5415991"/>
              <a:gd name="connsiteY11" fmla="*/ 1976719 h 3192333"/>
              <a:gd name="connsiteX12" fmla="*/ 14986 w 5415991"/>
              <a:gd name="connsiteY12" fmla="*/ 2579147 h 31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5991" h="3192333">
                <a:moveTo>
                  <a:pt x="5383051" y="3192333"/>
                </a:moveTo>
                <a:cubicBezTo>
                  <a:pt x="5337331" y="2455434"/>
                  <a:pt x="5248580" y="2310206"/>
                  <a:pt x="5253959" y="1965961"/>
                </a:cubicBezTo>
                <a:cubicBezTo>
                  <a:pt x="5259338" y="1621716"/>
                  <a:pt x="5427874" y="1415527"/>
                  <a:pt x="5415324" y="1126864"/>
                </a:cubicBezTo>
                <a:cubicBezTo>
                  <a:pt x="5402774" y="838201"/>
                  <a:pt x="5323884" y="420446"/>
                  <a:pt x="5178656" y="233980"/>
                </a:cubicBezTo>
                <a:cubicBezTo>
                  <a:pt x="5033428" y="47514"/>
                  <a:pt x="4748350" y="-25997"/>
                  <a:pt x="4543955" y="8069"/>
                </a:cubicBezTo>
                <a:cubicBezTo>
                  <a:pt x="4339560" y="42135"/>
                  <a:pt x="4140543" y="282389"/>
                  <a:pt x="3952284" y="438375"/>
                </a:cubicBezTo>
                <a:cubicBezTo>
                  <a:pt x="3764025" y="594361"/>
                  <a:pt x="3731752" y="730624"/>
                  <a:pt x="3414402" y="943984"/>
                </a:cubicBezTo>
                <a:cubicBezTo>
                  <a:pt x="3097052" y="1157344"/>
                  <a:pt x="2467729" y="1591236"/>
                  <a:pt x="2048181" y="1718535"/>
                </a:cubicBezTo>
                <a:cubicBezTo>
                  <a:pt x="1628633" y="1845834"/>
                  <a:pt x="1135573" y="1711363"/>
                  <a:pt x="897112" y="1707777"/>
                </a:cubicBezTo>
                <a:cubicBezTo>
                  <a:pt x="658651" y="1704191"/>
                  <a:pt x="737540" y="1695227"/>
                  <a:pt x="617413" y="1697020"/>
                </a:cubicBezTo>
                <a:cubicBezTo>
                  <a:pt x="497286" y="1698813"/>
                  <a:pt x="276755" y="1671918"/>
                  <a:pt x="176350" y="1718535"/>
                </a:cubicBezTo>
                <a:cubicBezTo>
                  <a:pt x="75945" y="1765151"/>
                  <a:pt x="43672" y="1854799"/>
                  <a:pt x="14985" y="1976719"/>
                </a:cubicBezTo>
                <a:cubicBezTo>
                  <a:pt x="-13702" y="2098639"/>
                  <a:pt x="6021" y="2403439"/>
                  <a:pt x="14986" y="257914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6" name="Group 95">
            <a:extLst>
              <a:ext uri="{FF2B5EF4-FFF2-40B4-BE49-F238E27FC236}">
                <a16:creationId xmlns:a16="http://schemas.microsoft.com/office/drawing/2014/main" id="{7EB58F2B-DB8B-50FA-4976-4C76F91757D5}"/>
              </a:ext>
            </a:extLst>
          </p:cNvPr>
          <p:cNvGrpSpPr/>
          <p:nvPr/>
        </p:nvGrpSpPr>
        <p:grpSpPr>
          <a:xfrm>
            <a:off x="5377212" y="3818818"/>
            <a:ext cx="4415762" cy="1981690"/>
            <a:chOff x="3331045" y="4133296"/>
            <a:chExt cx="4415762" cy="1981690"/>
          </a:xfrm>
        </p:grpSpPr>
        <p:sp>
          <p:nvSpPr>
            <p:cNvPr id="59" name="TextBox 77">
              <a:extLst>
                <a:ext uri="{FF2B5EF4-FFF2-40B4-BE49-F238E27FC236}">
                  <a16:creationId xmlns:a16="http://schemas.microsoft.com/office/drawing/2014/main" id="{22FB2D8A-4BAE-B7A6-82DC-2C80E1B835CF}"/>
                </a:ext>
              </a:extLst>
            </p:cNvPr>
            <p:cNvSpPr txBox="1"/>
            <p:nvPr/>
          </p:nvSpPr>
          <p:spPr>
            <a:xfrm>
              <a:off x="3331045" y="4314986"/>
              <a:ext cx="4415762" cy="180000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r>
                <a:rPr lang="en-GB">
                  <a:latin typeface="Courier New" panose="02070309020205020404" pitchFamily="49" charset="0"/>
                  <a:cs typeface="Courier New" panose="02070309020205020404" pitchFamily="49" charset="0"/>
                </a:rPr>
                <a:t>C:\&gt;Sharphound.exe</a:t>
              </a:r>
              <a:endParaRPr lang="de-DE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5838594B-BB65-D84D-751D-72CBD9E18062}"/>
                </a:ext>
              </a:extLst>
            </p:cNvPr>
            <p:cNvSpPr/>
            <p:nvPr/>
          </p:nvSpPr>
          <p:spPr>
            <a:xfrm>
              <a:off x="3331045" y="4133296"/>
              <a:ext cx="4415762" cy="188956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GB" sz="1200"/>
                <a:t>Command Line</a:t>
              </a:r>
              <a:endParaRPr lang="de-DE" sz="1200"/>
            </a:p>
          </p:txBody>
        </p:sp>
      </p:grpSp>
      <p:pic>
        <p:nvPicPr>
          <p:cNvPr id="61" name="Grafik 60" descr="Martinshorn mit einfarbiger Füllung">
            <a:extLst>
              <a:ext uri="{FF2B5EF4-FFF2-40B4-BE49-F238E27FC236}">
                <a16:creationId xmlns:a16="http://schemas.microsoft.com/office/drawing/2014/main" id="{3FA48E95-2954-3007-58AD-AB0EF03A6F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0254" y="2856041"/>
            <a:ext cx="3890776" cy="38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BD7A-1987-5EF0-E4AA-79D462BD9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BED76E4A-4A5B-79FD-D645-DC1A8D485AA5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C2EF0F75-C34E-77F3-2203-3D640274FD34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EA0641-5620-DA52-D6C9-E3369FA8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Funktionsweise: Ausforschung Netz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D4EB6B40-14D8-BE0C-4186-1AF76C2EC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1B8125D5-998E-90A1-A8C5-FF9A8CAF2CE1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34E7FE3E-6E48-6573-B95B-6F7D3D578F94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C409656A-2872-1673-0DE3-C8C1318C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F2C16AC7-BD8B-4958-3A3F-A4BB2B2D26E4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5AF59DDB-3621-D74E-8877-C554D3D7D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3" name="Grafik 2" descr="Detektivin Silhouette">
            <a:extLst>
              <a:ext uri="{FF2B5EF4-FFF2-40B4-BE49-F238E27FC236}">
                <a16:creationId xmlns:a16="http://schemas.microsoft.com/office/drawing/2014/main" id="{7D8E09B6-FDC8-D0F9-F56E-5EBE3D2C9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59" y="4393432"/>
            <a:ext cx="1384645" cy="1384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C75432-1035-E57E-11DB-10F8B7301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4F62EC-E9E7-E5E8-AE06-98EA57ACF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EFBC8BE-058D-90E8-84A1-F430FE1E2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254411-715E-DDDC-F348-3233E3048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828A589-847B-0C5B-8B79-5EEC883ACC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C2D523A-D212-1823-72B4-2D6491DAE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248F3F-B7ED-89D7-EDBA-0CE5229C5A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42A2492-098A-B7E0-5C71-244368118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88B1E7-16D1-34C5-9DFB-E455E6F0F0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BE1DF2F-B103-26A0-D685-F47DB0A01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EA77B4B-89B1-80A3-E244-715DEAA07F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E52CAE0-0597-59C4-D2A7-4B9AFEBAD9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6AA9387-BCE6-EB6C-B890-3AB78BC556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48B409-38BE-06EC-7258-FDC99CD46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B3BDA29-6B51-7C20-A794-C544B35ED0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C21DD8B-E12E-27F9-7C50-2E2A9E3312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2E026E2-5CC4-5A5F-458D-11F754F7D0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D0D271F-31B1-C6E8-2B73-7DFE713D3F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5D79FD1-368B-4AED-AEFF-7652BF0B3B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CEA99A9-8945-B98A-C1A6-FE09CD1F02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A7D16EE-5B1F-49DA-FB64-B2D9D510F3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2B17322-D9B4-A0F7-D146-7E12DB8884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D144706-33DA-ADD7-99C0-C33A33C788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90BEA0E-FFA0-6878-E3F6-F37AFA0E53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BD4E12D-22C1-85E7-0AC6-2AEEAA728B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70D0AA7-35C1-A24E-4B00-6D72A20223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672114E-913A-F59E-B5D6-5EE6F465DC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53F7945-7CA4-6C6F-C577-EDB75BF723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1B50687-A3CD-C413-DD55-1AA49408BD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04DB5F9-2527-BF4C-2FF9-743B2AA1C5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F8C6259C-F72C-5AB8-960E-A3B14D027D5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4FFE668-FA6C-B0C0-4C18-9B3FC872D8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027D209-99C6-58E5-413D-FA3B384C2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958EAC1-D910-34F6-A29C-FF73A89EB8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E735D16-CCDE-B71B-43FC-A9813F835E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4F03657F-80AA-9709-75F4-2C341F48D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7E153388-0E08-9D32-6DD2-C871ABF5FA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FCEFCE-817A-AA85-6356-695ADC8FD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6D0C2C-206E-27C5-B346-63EE9F159966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8A8D752-E038-53A4-F168-D3FC00BC1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A5A273-36E7-6E1B-5979-6F76D63EB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CBEE7E-DA18-E9B5-EA72-852E57223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3B4E8922-9328-72C6-1870-D36409CF17EF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516E3DE2-AF43-AC85-9F70-5E8DFFD0DC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1895" y="2287303"/>
            <a:ext cx="205849" cy="22978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C596A11D-EAF2-0BCF-E874-1C2ECD90DE61}"/>
              </a:ext>
            </a:extLst>
          </p:cNvPr>
          <p:cNvSpPr txBox="1"/>
          <p:nvPr/>
        </p:nvSpPr>
        <p:spPr>
          <a:xfrm>
            <a:off x="3706703" y="2270454"/>
            <a:ext cx="110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00EB54B3-E32F-FCD0-01B7-6E1DFDC278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67B935E-C88F-E7A5-D08D-39107F0344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F70174D-3CBE-20C8-0C1C-FEE8A3BE9B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1A8F4E2A-2A18-CC63-F5A9-365AAC896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B5E54EE-6D89-0339-FE5C-0B24B0FC66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sp>
        <p:nvSpPr>
          <p:cNvPr id="57" name="Freihandform 56">
            <a:extLst>
              <a:ext uri="{FF2B5EF4-FFF2-40B4-BE49-F238E27FC236}">
                <a16:creationId xmlns:a16="http://schemas.microsoft.com/office/drawing/2014/main" id="{A550F71E-4793-93C0-6100-CEE7C51CCBC9}"/>
              </a:ext>
            </a:extLst>
          </p:cNvPr>
          <p:cNvSpPr/>
          <p:nvPr/>
        </p:nvSpPr>
        <p:spPr>
          <a:xfrm>
            <a:off x="5890963" y="1175272"/>
            <a:ext cx="5415991" cy="3192333"/>
          </a:xfrm>
          <a:custGeom>
            <a:avLst/>
            <a:gdLst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450055 h 2998695"/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632935 h 2998695"/>
              <a:gd name="connsiteX0" fmla="*/ 4866684 w 5416593"/>
              <a:gd name="connsiteY0" fmla="*/ 2998695 h 2998695"/>
              <a:gd name="connsiteX1" fmla="*/ 5253959 w 5416593"/>
              <a:gd name="connsiteY1" fmla="*/ 1965961 h 2998695"/>
              <a:gd name="connsiteX2" fmla="*/ 5415324 w 5416593"/>
              <a:gd name="connsiteY2" fmla="*/ 1126864 h 2998695"/>
              <a:gd name="connsiteX3" fmla="*/ 5178656 w 5416593"/>
              <a:gd name="connsiteY3" fmla="*/ 233980 h 2998695"/>
              <a:gd name="connsiteX4" fmla="*/ 4543955 w 5416593"/>
              <a:gd name="connsiteY4" fmla="*/ 8069 h 2998695"/>
              <a:gd name="connsiteX5" fmla="*/ 3952284 w 5416593"/>
              <a:gd name="connsiteY5" fmla="*/ 438375 h 2998695"/>
              <a:gd name="connsiteX6" fmla="*/ 3414402 w 5416593"/>
              <a:gd name="connsiteY6" fmla="*/ 943984 h 2998695"/>
              <a:gd name="connsiteX7" fmla="*/ 2048181 w 5416593"/>
              <a:gd name="connsiteY7" fmla="*/ 1718535 h 2998695"/>
              <a:gd name="connsiteX8" fmla="*/ 897112 w 5416593"/>
              <a:gd name="connsiteY8" fmla="*/ 1707777 h 2998695"/>
              <a:gd name="connsiteX9" fmla="*/ 617413 w 5416593"/>
              <a:gd name="connsiteY9" fmla="*/ 1697020 h 2998695"/>
              <a:gd name="connsiteX10" fmla="*/ 176350 w 5416593"/>
              <a:gd name="connsiteY10" fmla="*/ 1718535 h 2998695"/>
              <a:gd name="connsiteX11" fmla="*/ 14985 w 5416593"/>
              <a:gd name="connsiteY11" fmla="*/ 1976719 h 2998695"/>
              <a:gd name="connsiteX12" fmla="*/ 14986 w 5416593"/>
              <a:gd name="connsiteY12" fmla="*/ 2579147 h 2998695"/>
              <a:gd name="connsiteX0" fmla="*/ 5383051 w 5425962"/>
              <a:gd name="connsiteY0" fmla="*/ 3192333 h 3192333"/>
              <a:gd name="connsiteX1" fmla="*/ 5253959 w 5425962"/>
              <a:gd name="connsiteY1" fmla="*/ 1965961 h 3192333"/>
              <a:gd name="connsiteX2" fmla="*/ 5415324 w 5425962"/>
              <a:gd name="connsiteY2" fmla="*/ 1126864 h 3192333"/>
              <a:gd name="connsiteX3" fmla="*/ 5178656 w 5425962"/>
              <a:gd name="connsiteY3" fmla="*/ 233980 h 3192333"/>
              <a:gd name="connsiteX4" fmla="*/ 4543955 w 5425962"/>
              <a:gd name="connsiteY4" fmla="*/ 8069 h 3192333"/>
              <a:gd name="connsiteX5" fmla="*/ 3952284 w 5425962"/>
              <a:gd name="connsiteY5" fmla="*/ 438375 h 3192333"/>
              <a:gd name="connsiteX6" fmla="*/ 3414402 w 5425962"/>
              <a:gd name="connsiteY6" fmla="*/ 943984 h 3192333"/>
              <a:gd name="connsiteX7" fmla="*/ 2048181 w 5425962"/>
              <a:gd name="connsiteY7" fmla="*/ 1718535 h 3192333"/>
              <a:gd name="connsiteX8" fmla="*/ 897112 w 5425962"/>
              <a:gd name="connsiteY8" fmla="*/ 1707777 h 3192333"/>
              <a:gd name="connsiteX9" fmla="*/ 617413 w 5425962"/>
              <a:gd name="connsiteY9" fmla="*/ 1697020 h 3192333"/>
              <a:gd name="connsiteX10" fmla="*/ 176350 w 5425962"/>
              <a:gd name="connsiteY10" fmla="*/ 1718535 h 3192333"/>
              <a:gd name="connsiteX11" fmla="*/ 14985 w 5425962"/>
              <a:gd name="connsiteY11" fmla="*/ 1976719 h 3192333"/>
              <a:gd name="connsiteX12" fmla="*/ 14986 w 5425962"/>
              <a:gd name="connsiteY12" fmla="*/ 2579147 h 3192333"/>
              <a:gd name="connsiteX0" fmla="*/ 5383051 w 5415991"/>
              <a:gd name="connsiteY0" fmla="*/ 3192333 h 3192333"/>
              <a:gd name="connsiteX1" fmla="*/ 5253959 w 5415991"/>
              <a:gd name="connsiteY1" fmla="*/ 1965961 h 3192333"/>
              <a:gd name="connsiteX2" fmla="*/ 5415324 w 5415991"/>
              <a:gd name="connsiteY2" fmla="*/ 1126864 h 3192333"/>
              <a:gd name="connsiteX3" fmla="*/ 5178656 w 5415991"/>
              <a:gd name="connsiteY3" fmla="*/ 233980 h 3192333"/>
              <a:gd name="connsiteX4" fmla="*/ 4543955 w 5415991"/>
              <a:gd name="connsiteY4" fmla="*/ 8069 h 3192333"/>
              <a:gd name="connsiteX5" fmla="*/ 3952284 w 5415991"/>
              <a:gd name="connsiteY5" fmla="*/ 438375 h 3192333"/>
              <a:gd name="connsiteX6" fmla="*/ 3414402 w 5415991"/>
              <a:gd name="connsiteY6" fmla="*/ 943984 h 3192333"/>
              <a:gd name="connsiteX7" fmla="*/ 2048181 w 5415991"/>
              <a:gd name="connsiteY7" fmla="*/ 1718535 h 3192333"/>
              <a:gd name="connsiteX8" fmla="*/ 897112 w 5415991"/>
              <a:gd name="connsiteY8" fmla="*/ 1707777 h 3192333"/>
              <a:gd name="connsiteX9" fmla="*/ 617413 w 5415991"/>
              <a:gd name="connsiteY9" fmla="*/ 1697020 h 3192333"/>
              <a:gd name="connsiteX10" fmla="*/ 176350 w 5415991"/>
              <a:gd name="connsiteY10" fmla="*/ 1718535 h 3192333"/>
              <a:gd name="connsiteX11" fmla="*/ 14985 w 5415991"/>
              <a:gd name="connsiteY11" fmla="*/ 1976719 h 3192333"/>
              <a:gd name="connsiteX12" fmla="*/ 14986 w 5415991"/>
              <a:gd name="connsiteY12" fmla="*/ 2579147 h 31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5991" h="3192333">
                <a:moveTo>
                  <a:pt x="5383051" y="3192333"/>
                </a:moveTo>
                <a:cubicBezTo>
                  <a:pt x="5337331" y="2455434"/>
                  <a:pt x="5248580" y="2310206"/>
                  <a:pt x="5253959" y="1965961"/>
                </a:cubicBezTo>
                <a:cubicBezTo>
                  <a:pt x="5259338" y="1621716"/>
                  <a:pt x="5427874" y="1415527"/>
                  <a:pt x="5415324" y="1126864"/>
                </a:cubicBezTo>
                <a:cubicBezTo>
                  <a:pt x="5402774" y="838201"/>
                  <a:pt x="5323884" y="420446"/>
                  <a:pt x="5178656" y="233980"/>
                </a:cubicBezTo>
                <a:cubicBezTo>
                  <a:pt x="5033428" y="47514"/>
                  <a:pt x="4748350" y="-25997"/>
                  <a:pt x="4543955" y="8069"/>
                </a:cubicBezTo>
                <a:cubicBezTo>
                  <a:pt x="4339560" y="42135"/>
                  <a:pt x="4140543" y="282389"/>
                  <a:pt x="3952284" y="438375"/>
                </a:cubicBezTo>
                <a:cubicBezTo>
                  <a:pt x="3764025" y="594361"/>
                  <a:pt x="3731752" y="730624"/>
                  <a:pt x="3414402" y="943984"/>
                </a:cubicBezTo>
                <a:cubicBezTo>
                  <a:pt x="3097052" y="1157344"/>
                  <a:pt x="2467729" y="1591236"/>
                  <a:pt x="2048181" y="1718535"/>
                </a:cubicBezTo>
                <a:cubicBezTo>
                  <a:pt x="1628633" y="1845834"/>
                  <a:pt x="1135573" y="1711363"/>
                  <a:pt x="897112" y="1707777"/>
                </a:cubicBezTo>
                <a:cubicBezTo>
                  <a:pt x="658651" y="1704191"/>
                  <a:pt x="737540" y="1695227"/>
                  <a:pt x="617413" y="1697020"/>
                </a:cubicBezTo>
                <a:cubicBezTo>
                  <a:pt x="497286" y="1698813"/>
                  <a:pt x="276755" y="1671918"/>
                  <a:pt x="176350" y="1718535"/>
                </a:cubicBezTo>
                <a:cubicBezTo>
                  <a:pt x="75945" y="1765151"/>
                  <a:pt x="43672" y="1854799"/>
                  <a:pt x="14985" y="1976719"/>
                </a:cubicBezTo>
                <a:cubicBezTo>
                  <a:pt x="-13702" y="2098639"/>
                  <a:pt x="6021" y="2403439"/>
                  <a:pt x="14986" y="2579147"/>
                </a:cubicBezTo>
              </a:path>
            </a:pathLst>
          </a:custGeom>
          <a:noFill/>
          <a:ln w="38100">
            <a:solidFill>
              <a:srgbClr val="FB22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6" name="Group 95">
            <a:extLst>
              <a:ext uri="{FF2B5EF4-FFF2-40B4-BE49-F238E27FC236}">
                <a16:creationId xmlns:a16="http://schemas.microsoft.com/office/drawing/2014/main" id="{25BFB6DC-65B7-A47D-8C75-F9099442F4EB}"/>
              </a:ext>
            </a:extLst>
          </p:cNvPr>
          <p:cNvGrpSpPr/>
          <p:nvPr/>
        </p:nvGrpSpPr>
        <p:grpSpPr>
          <a:xfrm>
            <a:off x="5377212" y="3818818"/>
            <a:ext cx="4415762" cy="1981690"/>
            <a:chOff x="3331045" y="4133296"/>
            <a:chExt cx="4415762" cy="1981690"/>
          </a:xfrm>
        </p:grpSpPr>
        <p:sp>
          <p:nvSpPr>
            <p:cNvPr id="59" name="TextBox 77">
              <a:extLst>
                <a:ext uri="{FF2B5EF4-FFF2-40B4-BE49-F238E27FC236}">
                  <a16:creationId xmlns:a16="http://schemas.microsoft.com/office/drawing/2014/main" id="{ADC4D980-F6F5-6F1E-0098-ECF605BA7926}"/>
                </a:ext>
              </a:extLst>
            </p:cNvPr>
            <p:cNvSpPr txBox="1"/>
            <p:nvPr/>
          </p:nvSpPr>
          <p:spPr>
            <a:xfrm>
              <a:off x="3331045" y="4314986"/>
              <a:ext cx="4415762" cy="180000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C:\&gt;</a:t>
              </a:r>
              <a:r>
                <a:rPr lang="en-GB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nmap.exe</a:t>
              </a:r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 -A</a:t>
              </a:r>
              <a:endParaRPr lang="de-DE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CA090BA0-0955-8894-E031-EAA0DB7A7765}"/>
                </a:ext>
              </a:extLst>
            </p:cNvPr>
            <p:cNvSpPr/>
            <p:nvPr/>
          </p:nvSpPr>
          <p:spPr>
            <a:xfrm>
              <a:off x="3331045" y="4133296"/>
              <a:ext cx="4415762" cy="188956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GB" sz="1200"/>
                <a:t>Command Line</a:t>
              </a:r>
              <a:endParaRPr lang="de-DE" sz="1200"/>
            </a:p>
          </p:txBody>
        </p:sp>
      </p:grpSp>
      <p:pic>
        <p:nvPicPr>
          <p:cNvPr id="61" name="Grafik 60" descr="Martinshorn mit einfarbiger Füllung">
            <a:extLst>
              <a:ext uri="{FF2B5EF4-FFF2-40B4-BE49-F238E27FC236}">
                <a16:creationId xmlns:a16="http://schemas.microsoft.com/office/drawing/2014/main" id="{01112BAA-E08E-E78D-E865-DD953F33E2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0254" y="2856041"/>
            <a:ext cx="3890776" cy="3890776"/>
          </a:xfrm>
          <a:prstGeom prst="rect">
            <a:avLst/>
          </a:prstGeom>
        </p:spPr>
      </p:pic>
      <p:sp>
        <p:nvSpPr>
          <p:cNvPr id="11" name="Freihandform 10">
            <a:extLst>
              <a:ext uri="{FF2B5EF4-FFF2-40B4-BE49-F238E27FC236}">
                <a16:creationId xmlns:a16="http://schemas.microsoft.com/office/drawing/2014/main" id="{9F0740A5-9AF0-C367-FDF2-98D413D5356B}"/>
              </a:ext>
            </a:extLst>
          </p:cNvPr>
          <p:cNvSpPr/>
          <p:nvPr/>
        </p:nvSpPr>
        <p:spPr>
          <a:xfrm>
            <a:off x="4787202" y="2746019"/>
            <a:ext cx="1031466" cy="157919"/>
          </a:xfrm>
          <a:custGeom>
            <a:avLst/>
            <a:gdLst>
              <a:gd name="connsiteX0" fmla="*/ 1031466 w 1031466"/>
              <a:gd name="connsiteY0" fmla="*/ 254610 h 255313"/>
              <a:gd name="connsiteX1" fmla="*/ 512992 w 1031466"/>
              <a:gd name="connsiteY1" fmla="*/ 86 h 255313"/>
              <a:gd name="connsiteX2" fmla="*/ 51079 w 1031466"/>
              <a:gd name="connsiteY2" fmla="*/ 226329 h 255313"/>
              <a:gd name="connsiteX3" fmla="*/ 32225 w 1031466"/>
              <a:gd name="connsiteY3" fmla="*/ 245183 h 25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466" h="255313">
                <a:moveTo>
                  <a:pt x="1031466" y="254610"/>
                </a:moveTo>
                <a:cubicBezTo>
                  <a:pt x="853928" y="129704"/>
                  <a:pt x="676390" y="4799"/>
                  <a:pt x="512992" y="86"/>
                </a:cubicBezTo>
                <a:cubicBezTo>
                  <a:pt x="349594" y="-4627"/>
                  <a:pt x="131207" y="185479"/>
                  <a:pt x="51079" y="226329"/>
                </a:cubicBezTo>
                <a:cubicBezTo>
                  <a:pt x="-29049" y="267179"/>
                  <a:pt x="1588" y="256181"/>
                  <a:pt x="32225" y="245183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87D319CE-CFA9-84AE-3583-EBE6D0E95157}"/>
              </a:ext>
            </a:extLst>
          </p:cNvPr>
          <p:cNvSpPr/>
          <p:nvPr/>
        </p:nvSpPr>
        <p:spPr>
          <a:xfrm>
            <a:off x="4124765" y="2699683"/>
            <a:ext cx="1684254" cy="193344"/>
          </a:xfrm>
          <a:custGeom>
            <a:avLst/>
            <a:gdLst>
              <a:gd name="connsiteX0" fmla="*/ 1031466 w 1031466"/>
              <a:gd name="connsiteY0" fmla="*/ 254610 h 255313"/>
              <a:gd name="connsiteX1" fmla="*/ 512992 w 1031466"/>
              <a:gd name="connsiteY1" fmla="*/ 86 h 255313"/>
              <a:gd name="connsiteX2" fmla="*/ 51079 w 1031466"/>
              <a:gd name="connsiteY2" fmla="*/ 226329 h 255313"/>
              <a:gd name="connsiteX3" fmla="*/ 32225 w 1031466"/>
              <a:gd name="connsiteY3" fmla="*/ 245183 h 25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466" h="255313">
                <a:moveTo>
                  <a:pt x="1031466" y="254610"/>
                </a:moveTo>
                <a:cubicBezTo>
                  <a:pt x="853928" y="129704"/>
                  <a:pt x="676390" y="4799"/>
                  <a:pt x="512992" y="86"/>
                </a:cubicBezTo>
                <a:cubicBezTo>
                  <a:pt x="349594" y="-4627"/>
                  <a:pt x="131207" y="185479"/>
                  <a:pt x="51079" y="226329"/>
                </a:cubicBezTo>
                <a:cubicBezTo>
                  <a:pt x="-29049" y="267179"/>
                  <a:pt x="1588" y="256181"/>
                  <a:pt x="32225" y="245183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Freihandform 44">
            <a:extLst>
              <a:ext uri="{FF2B5EF4-FFF2-40B4-BE49-F238E27FC236}">
                <a16:creationId xmlns:a16="http://schemas.microsoft.com/office/drawing/2014/main" id="{FF88034F-9E2B-EA95-1B82-0F2276F11EB2}"/>
              </a:ext>
            </a:extLst>
          </p:cNvPr>
          <p:cNvSpPr/>
          <p:nvPr/>
        </p:nvSpPr>
        <p:spPr>
          <a:xfrm>
            <a:off x="3244500" y="2529057"/>
            <a:ext cx="2587414" cy="374581"/>
          </a:xfrm>
          <a:custGeom>
            <a:avLst/>
            <a:gdLst>
              <a:gd name="connsiteX0" fmla="*/ 1031466 w 1031466"/>
              <a:gd name="connsiteY0" fmla="*/ 254610 h 255313"/>
              <a:gd name="connsiteX1" fmla="*/ 512992 w 1031466"/>
              <a:gd name="connsiteY1" fmla="*/ 86 h 255313"/>
              <a:gd name="connsiteX2" fmla="*/ 51079 w 1031466"/>
              <a:gd name="connsiteY2" fmla="*/ 226329 h 255313"/>
              <a:gd name="connsiteX3" fmla="*/ 32225 w 1031466"/>
              <a:gd name="connsiteY3" fmla="*/ 245183 h 255313"/>
              <a:gd name="connsiteX0" fmla="*/ 1008861 w 1008861"/>
              <a:gd name="connsiteY0" fmla="*/ 254610 h 254610"/>
              <a:gd name="connsiteX1" fmla="*/ 490387 w 1008861"/>
              <a:gd name="connsiteY1" fmla="*/ 86 h 254610"/>
              <a:gd name="connsiteX2" fmla="*/ 28474 w 1008861"/>
              <a:gd name="connsiteY2" fmla="*/ 226329 h 254610"/>
              <a:gd name="connsiteX3" fmla="*/ 90240 w 1008861"/>
              <a:gd name="connsiteY3" fmla="*/ 94844 h 254610"/>
              <a:gd name="connsiteX0" fmla="*/ 930010 w 930010"/>
              <a:gd name="connsiteY0" fmla="*/ 256852 h 256852"/>
              <a:gd name="connsiteX1" fmla="*/ 411536 w 930010"/>
              <a:gd name="connsiteY1" fmla="*/ 2328 h 256852"/>
              <a:gd name="connsiteX2" fmla="*/ 93337 w 930010"/>
              <a:gd name="connsiteY2" fmla="*/ 137060 h 256852"/>
              <a:gd name="connsiteX3" fmla="*/ 11389 w 930010"/>
              <a:gd name="connsiteY3" fmla="*/ 97086 h 256852"/>
              <a:gd name="connsiteX0" fmla="*/ 961209 w 961209"/>
              <a:gd name="connsiteY0" fmla="*/ 256852 h 256852"/>
              <a:gd name="connsiteX1" fmla="*/ 442735 w 961209"/>
              <a:gd name="connsiteY1" fmla="*/ 2328 h 256852"/>
              <a:gd name="connsiteX2" fmla="*/ 124536 w 961209"/>
              <a:gd name="connsiteY2" fmla="*/ 137060 h 256852"/>
              <a:gd name="connsiteX3" fmla="*/ 7536 w 961209"/>
              <a:gd name="connsiteY3" fmla="*/ 247427 h 256852"/>
              <a:gd name="connsiteX0" fmla="*/ 962089 w 962089"/>
              <a:gd name="connsiteY0" fmla="*/ 259734 h 259734"/>
              <a:gd name="connsiteX1" fmla="*/ 443615 w 962089"/>
              <a:gd name="connsiteY1" fmla="*/ 5210 h 259734"/>
              <a:gd name="connsiteX2" fmla="*/ 114900 w 962089"/>
              <a:gd name="connsiteY2" fmla="*/ 100723 h 259734"/>
              <a:gd name="connsiteX3" fmla="*/ 8416 w 962089"/>
              <a:gd name="connsiteY3" fmla="*/ 250309 h 259734"/>
              <a:gd name="connsiteX0" fmla="*/ 962089 w 962089"/>
              <a:gd name="connsiteY0" fmla="*/ 259734 h 259734"/>
              <a:gd name="connsiteX1" fmla="*/ 443615 w 962089"/>
              <a:gd name="connsiteY1" fmla="*/ 5210 h 259734"/>
              <a:gd name="connsiteX2" fmla="*/ 114900 w 962089"/>
              <a:gd name="connsiteY2" fmla="*/ 100723 h 259734"/>
              <a:gd name="connsiteX3" fmla="*/ 8416 w 962089"/>
              <a:gd name="connsiteY3" fmla="*/ 250309 h 2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089" h="259734">
                <a:moveTo>
                  <a:pt x="962089" y="259734"/>
                </a:moveTo>
                <a:cubicBezTo>
                  <a:pt x="784551" y="134828"/>
                  <a:pt x="584813" y="31712"/>
                  <a:pt x="443615" y="5210"/>
                </a:cubicBezTo>
                <a:cubicBezTo>
                  <a:pt x="302417" y="-21292"/>
                  <a:pt x="188018" y="59873"/>
                  <a:pt x="114900" y="100723"/>
                </a:cubicBezTo>
                <a:cubicBezTo>
                  <a:pt x="34772" y="141573"/>
                  <a:pt x="-22221" y="261307"/>
                  <a:pt x="8416" y="250309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Freihandform 61">
            <a:extLst>
              <a:ext uri="{FF2B5EF4-FFF2-40B4-BE49-F238E27FC236}">
                <a16:creationId xmlns:a16="http://schemas.microsoft.com/office/drawing/2014/main" id="{F7848C57-2D78-3A30-0149-7B502FEFB5B9}"/>
              </a:ext>
            </a:extLst>
          </p:cNvPr>
          <p:cNvSpPr/>
          <p:nvPr/>
        </p:nvSpPr>
        <p:spPr>
          <a:xfrm>
            <a:off x="5837522" y="2488455"/>
            <a:ext cx="150829" cy="405353"/>
          </a:xfrm>
          <a:custGeom>
            <a:avLst/>
            <a:gdLst>
              <a:gd name="connsiteX0" fmla="*/ 0 w 150829"/>
              <a:gd name="connsiteY0" fmla="*/ 405353 h 405353"/>
              <a:gd name="connsiteX1" fmla="*/ 150829 w 150829"/>
              <a:gd name="connsiteY1" fmla="*/ 0 h 40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829" h="405353">
                <a:moveTo>
                  <a:pt x="0" y="405353"/>
                </a:moveTo>
                <a:lnTo>
                  <a:pt x="150829" y="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3DBC6CAB-A480-B175-890A-400D253A7440}"/>
              </a:ext>
            </a:extLst>
          </p:cNvPr>
          <p:cNvSpPr/>
          <p:nvPr/>
        </p:nvSpPr>
        <p:spPr>
          <a:xfrm>
            <a:off x="5300194" y="2337627"/>
            <a:ext cx="527901" cy="565608"/>
          </a:xfrm>
          <a:custGeom>
            <a:avLst/>
            <a:gdLst>
              <a:gd name="connsiteX0" fmla="*/ 527901 w 527901"/>
              <a:gd name="connsiteY0" fmla="*/ 565608 h 565608"/>
              <a:gd name="connsiteX1" fmla="*/ 235670 w 527901"/>
              <a:gd name="connsiteY1" fmla="*/ 141402 h 565608"/>
              <a:gd name="connsiteX2" fmla="*/ 0 w 527901"/>
              <a:gd name="connsiteY2" fmla="*/ 0 h 5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901" h="565608">
                <a:moveTo>
                  <a:pt x="527901" y="565608"/>
                </a:moveTo>
                <a:cubicBezTo>
                  <a:pt x="425777" y="400639"/>
                  <a:pt x="323653" y="235670"/>
                  <a:pt x="235670" y="141402"/>
                </a:cubicBezTo>
                <a:cubicBezTo>
                  <a:pt x="147687" y="47134"/>
                  <a:pt x="73843" y="23567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Freihandform 63">
            <a:extLst>
              <a:ext uri="{FF2B5EF4-FFF2-40B4-BE49-F238E27FC236}">
                <a16:creationId xmlns:a16="http://schemas.microsoft.com/office/drawing/2014/main" id="{8EEA10F7-6E4D-7CE6-C2A8-BD55831FD446}"/>
              </a:ext>
            </a:extLst>
          </p:cNvPr>
          <p:cNvSpPr/>
          <p:nvPr/>
        </p:nvSpPr>
        <p:spPr>
          <a:xfrm>
            <a:off x="2413927" y="3544257"/>
            <a:ext cx="3197351" cy="1721225"/>
          </a:xfrm>
          <a:custGeom>
            <a:avLst/>
            <a:gdLst>
              <a:gd name="connsiteX0" fmla="*/ 1583704 w 1583704"/>
              <a:gd name="connsiteY0" fmla="*/ 0 h 1631588"/>
              <a:gd name="connsiteX1" fmla="*/ 311085 w 1583704"/>
              <a:gd name="connsiteY1" fmla="*/ 1404594 h 1631588"/>
              <a:gd name="connsiteX2" fmla="*/ 0 w 1583704"/>
              <a:gd name="connsiteY2" fmla="*/ 1611984 h 1631588"/>
              <a:gd name="connsiteX0" fmla="*/ 1583704 w 1583704"/>
              <a:gd name="connsiteY0" fmla="*/ 0 h 1613531"/>
              <a:gd name="connsiteX1" fmla="*/ 923827 w 1583704"/>
              <a:gd name="connsiteY1" fmla="*/ 942681 h 1613531"/>
              <a:gd name="connsiteX2" fmla="*/ 0 w 1583704"/>
              <a:gd name="connsiteY2" fmla="*/ 1611984 h 1613531"/>
              <a:gd name="connsiteX0" fmla="*/ 1583704 w 1583704"/>
              <a:gd name="connsiteY0" fmla="*/ 0 h 1614202"/>
              <a:gd name="connsiteX1" fmla="*/ 923827 w 1583704"/>
              <a:gd name="connsiteY1" fmla="*/ 942681 h 1614202"/>
              <a:gd name="connsiteX2" fmla="*/ 0 w 1583704"/>
              <a:gd name="connsiteY2" fmla="*/ 1611984 h 1614202"/>
              <a:gd name="connsiteX0" fmla="*/ 3197351 w 3197351"/>
              <a:gd name="connsiteY0" fmla="*/ 0 h 1721225"/>
              <a:gd name="connsiteX1" fmla="*/ 2537474 w 3197351"/>
              <a:gd name="connsiteY1" fmla="*/ 942681 h 1721225"/>
              <a:gd name="connsiteX2" fmla="*/ 0 w 3197351"/>
              <a:gd name="connsiteY2" fmla="*/ 1719561 h 1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7351" h="1721225">
                <a:moveTo>
                  <a:pt x="3197351" y="0"/>
                </a:moveTo>
                <a:cubicBezTo>
                  <a:pt x="2693017" y="567965"/>
                  <a:pt x="2801425" y="674017"/>
                  <a:pt x="2537474" y="942681"/>
                </a:cubicBezTo>
                <a:cubicBezTo>
                  <a:pt x="2198109" y="1352747"/>
                  <a:pt x="23567" y="1750198"/>
                  <a:pt x="0" y="1719561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17FBB1C1-FDCC-55EA-138A-31F5EAE09B10}"/>
              </a:ext>
            </a:extLst>
          </p:cNvPr>
          <p:cNvSpPr/>
          <p:nvPr/>
        </p:nvSpPr>
        <p:spPr>
          <a:xfrm>
            <a:off x="2804087" y="3553684"/>
            <a:ext cx="2788338" cy="909091"/>
          </a:xfrm>
          <a:custGeom>
            <a:avLst/>
            <a:gdLst>
              <a:gd name="connsiteX0" fmla="*/ 2347274 w 2347274"/>
              <a:gd name="connsiteY0" fmla="*/ 0 h 877286"/>
              <a:gd name="connsiteX1" fmla="*/ 1329179 w 2347274"/>
              <a:gd name="connsiteY1" fmla="*/ 735291 h 877286"/>
              <a:gd name="connsiteX2" fmla="*/ 0 w 2347274"/>
              <a:gd name="connsiteY2" fmla="*/ 876693 h 877286"/>
              <a:gd name="connsiteX0" fmla="*/ 2788338 w 2788338"/>
              <a:gd name="connsiteY0" fmla="*/ 0 h 909091"/>
              <a:gd name="connsiteX1" fmla="*/ 1770243 w 2788338"/>
              <a:gd name="connsiteY1" fmla="*/ 735291 h 909091"/>
              <a:gd name="connsiteX2" fmla="*/ 0 w 2788338"/>
              <a:gd name="connsiteY2" fmla="*/ 908966 h 90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8338" h="909091">
                <a:moveTo>
                  <a:pt x="2788338" y="0"/>
                </a:moveTo>
                <a:cubicBezTo>
                  <a:pt x="2474896" y="294588"/>
                  <a:pt x="2161455" y="589176"/>
                  <a:pt x="1770243" y="735291"/>
                </a:cubicBezTo>
                <a:cubicBezTo>
                  <a:pt x="1379031" y="881407"/>
                  <a:pt x="468983" y="911323"/>
                  <a:pt x="0" y="908966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0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45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88F1A-954F-4A77-1DBA-31845D7F2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BBF68A8F-39CE-57D0-041C-3374E7DE0B12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FA5EF87F-BAC3-BFB9-184F-999B45877FB0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A4F9EA-4BA6-594A-D086-899186EA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Funktionsweise: Ausbreitung per </a:t>
            </a:r>
            <a:r>
              <a:rPr lang="de-DE" dirty="0" err="1"/>
              <a:t>ssh</a:t>
            </a:r>
            <a:endParaRPr lang="de-DE" dirty="0"/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03D898DE-9F5E-FCF4-0A01-53D23224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ADFAAF71-4D33-4F1A-C593-F3AF6FE6E62B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06AA3CA8-F30E-4BC3-1A6D-E85BA16A21FE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E501BE94-76E5-F2ED-4EEE-D19F1CC6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442269A4-719C-06B9-CE1C-1BC8270ED86D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9DBA47DE-0EAC-A771-58D5-7CDA0B8FE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3" name="Grafik 2" descr="Detektivin Silhouette">
            <a:extLst>
              <a:ext uri="{FF2B5EF4-FFF2-40B4-BE49-F238E27FC236}">
                <a16:creationId xmlns:a16="http://schemas.microsoft.com/office/drawing/2014/main" id="{A70B7CB3-6520-EDA7-E386-43BAFAF39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59" y="4393432"/>
            <a:ext cx="1384645" cy="1384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587DE9-BADF-4F81-2749-07A9B6FF3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4BA27AB-C252-36A2-9DF9-5EFCDF99E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E14AF1-405B-468D-9B0E-AE368530B6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FA4F0E-9A56-FA26-15C2-2F45907CE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8820AB2-BE07-2BC3-F898-3B04DC0D62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3A291C0-E50A-5F30-0280-52555E64A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8ABD18C-40C0-7A01-2547-A32158FD97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F9113F8-0AFF-BDA5-3284-6AA13715CE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DE8952B-FCBC-99BB-3420-F5E26A0030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0B950DF-6D1E-4379-B3EE-14E0D4D89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64A5F6E-7F01-8218-5094-CCBB2E240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0587DB5-7488-A171-947C-0E97CDD03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D746E7E-091D-6CC1-6A70-2413153041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DD6F10-82F7-866D-3C2B-C8C3C569A3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0CB04C-4347-B6AB-786A-69D51C0456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C2213F5-646B-FB21-BB9D-C90C05CBFA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BE0D80F-6FE1-E30A-057C-D0D3F74879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508B6DC-C298-C886-5533-B45F0C89A2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88E14E6-FEBB-D50F-42AE-B8C475B9DD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2B0CBCD-4BD8-3F65-BA6D-E5D1C666DE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60BBB48-9E55-CA59-2C07-3D20BA07BC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E23F22A-55C2-7ED3-3360-ACCDC8026E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B11C8D2-1520-ADC3-0958-FA4E1724B5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39B95937-0F61-649C-9876-C962DDCD80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EDE1E6D-36C1-E094-FAD7-5954ABCCB7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DECFA5A-2C3C-5244-21CB-6A9C319A80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05E4E4C8-91A2-C767-5CC9-BA725EC3C3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4F52E44-C75C-1E1C-D40D-FE49F4FEC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827DA5E-8E46-F9B6-CCE7-CF8273FD55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8DF96061-22C5-F556-6C94-3693020E21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EA3C550-D024-47E7-E572-96E3E63F6A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89D5EA2-EC55-64CD-7B0F-C3647FA11F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FA986BE-3B8D-C67D-1445-1C7E54DC54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ECF693B-5F21-6F5C-2AFD-C1008D19AC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925DA52-B1B2-4BAB-F720-0EB558580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58790EF-A505-5DC3-8DF1-A5FCE1F32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7A57925-32B6-7C4E-6607-EF56DD76C1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CBFFBF-9D0A-D24D-7D3E-B57B833BF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2027F5-C519-A82A-FEFE-5D9386BB23BD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2CB59BE-42B3-410E-4D49-0686C2FA1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7B8519F-5455-747A-186C-AE89EDC47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C1238B-154F-433E-8916-FF998149C2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62B05A6F-EA8F-09BB-23D9-49F67FEBE3C5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3D28716B-D805-A9AC-FDF9-9D702CA748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1895" y="2287303"/>
            <a:ext cx="205849" cy="22978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0556E23B-CD10-09C7-CAF8-CFFC82486B3B}"/>
              </a:ext>
            </a:extLst>
          </p:cNvPr>
          <p:cNvSpPr txBox="1"/>
          <p:nvPr/>
        </p:nvSpPr>
        <p:spPr>
          <a:xfrm>
            <a:off x="3706703" y="2270454"/>
            <a:ext cx="110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8F62A977-E5A5-2380-D9FE-A7E61CBD63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340653A8-EECC-0218-8B95-666EE8552E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B2AA0A88-3751-8BC9-60B2-36E6A9F64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930ECF7-7F0B-1D72-DDE2-559768330B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2D3E8CE-3279-F1A0-E525-92617B64A4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sp>
        <p:nvSpPr>
          <p:cNvPr id="57" name="Freihandform 56">
            <a:extLst>
              <a:ext uri="{FF2B5EF4-FFF2-40B4-BE49-F238E27FC236}">
                <a16:creationId xmlns:a16="http://schemas.microsoft.com/office/drawing/2014/main" id="{2A0BFEE1-C1A5-AA61-1A72-7A9CCB705894}"/>
              </a:ext>
            </a:extLst>
          </p:cNvPr>
          <p:cNvSpPr/>
          <p:nvPr/>
        </p:nvSpPr>
        <p:spPr>
          <a:xfrm>
            <a:off x="5890963" y="1175272"/>
            <a:ext cx="5415991" cy="3192333"/>
          </a:xfrm>
          <a:custGeom>
            <a:avLst/>
            <a:gdLst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450055 h 2998695"/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632935 h 2998695"/>
              <a:gd name="connsiteX0" fmla="*/ 4866684 w 5416593"/>
              <a:gd name="connsiteY0" fmla="*/ 2998695 h 2998695"/>
              <a:gd name="connsiteX1" fmla="*/ 5253959 w 5416593"/>
              <a:gd name="connsiteY1" fmla="*/ 1965961 h 2998695"/>
              <a:gd name="connsiteX2" fmla="*/ 5415324 w 5416593"/>
              <a:gd name="connsiteY2" fmla="*/ 1126864 h 2998695"/>
              <a:gd name="connsiteX3" fmla="*/ 5178656 w 5416593"/>
              <a:gd name="connsiteY3" fmla="*/ 233980 h 2998695"/>
              <a:gd name="connsiteX4" fmla="*/ 4543955 w 5416593"/>
              <a:gd name="connsiteY4" fmla="*/ 8069 h 2998695"/>
              <a:gd name="connsiteX5" fmla="*/ 3952284 w 5416593"/>
              <a:gd name="connsiteY5" fmla="*/ 438375 h 2998695"/>
              <a:gd name="connsiteX6" fmla="*/ 3414402 w 5416593"/>
              <a:gd name="connsiteY6" fmla="*/ 943984 h 2998695"/>
              <a:gd name="connsiteX7" fmla="*/ 2048181 w 5416593"/>
              <a:gd name="connsiteY7" fmla="*/ 1718535 h 2998695"/>
              <a:gd name="connsiteX8" fmla="*/ 897112 w 5416593"/>
              <a:gd name="connsiteY8" fmla="*/ 1707777 h 2998695"/>
              <a:gd name="connsiteX9" fmla="*/ 617413 w 5416593"/>
              <a:gd name="connsiteY9" fmla="*/ 1697020 h 2998695"/>
              <a:gd name="connsiteX10" fmla="*/ 176350 w 5416593"/>
              <a:gd name="connsiteY10" fmla="*/ 1718535 h 2998695"/>
              <a:gd name="connsiteX11" fmla="*/ 14985 w 5416593"/>
              <a:gd name="connsiteY11" fmla="*/ 1976719 h 2998695"/>
              <a:gd name="connsiteX12" fmla="*/ 14986 w 5416593"/>
              <a:gd name="connsiteY12" fmla="*/ 2579147 h 2998695"/>
              <a:gd name="connsiteX0" fmla="*/ 5383051 w 5425962"/>
              <a:gd name="connsiteY0" fmla="*/ 3192333 h 3192333"/>
              <a:gd name="connsiteX1" fmla="*/ 5253959 w 5425962"/>
              <a:gd name="connsiteY1" fmla="*/ 1965961 h 3192333"/>
              <a:gd name="connsiteX2" fmla="*/ 5415324 w 5425962"/>
              <a:gd name="connsiteY2" fmla="*/ 1126864 h 3192333"/>
              <a:gd name="connsiteX3" fmla="*/ 5178656 w 5425962"/>
              <a:gd name="connsiteY3" fmla="*/ 233980 h 3192333"/>
              <a:gd name="connsiteX4" fmla="*/ 4543955 w 5425962"/>
              <a:gd name="connsiteY4" fmla="*/ 8069 h 3192333"/>
              <a:gd name="connsiteX5" fmla="*/ 3952284 w 5425962"/>
              <a:gd name="connsiteY5" fmla="*/ 438375 h 3192333"/>
              <a:gd name="connsiteX6" fmla="*/ 3414402 w 5425962"/>
              <a:gd name="connsiteY6" fmla="*/ 943984 h 3192333"/>
              <a:gd name="connsiteX7" fmla="*/ 2048181 w 5425962"/>
              <a:gd name="connsiteY7" fmla="*/ 1718535 h 3192333"/>
              <a:gd name="connsiteX8" fmla="*/ 897112 w 5425962"/>
              <a:gd name="connsiteY8" fmla="*/ 1707777 h 3192333"/>
              <a:gd name="connsiteX9" fmla="*/ 617413 w 5425962"/>
              <a:gd name="connsiteY9" fmla="*/ 1697020 h 3192333"/>
              <a:gd name="connsiteX10" fmla="*/ 176350 w 5425962"/>
              <a:gd name="connsiteY10" fmla="*/ 1718535 h 3192333"/>
              <a:gd name="connsiteX11" fmla="*/ 14985 w 5425962"/>
              <a:gd name="connsiteY11" fmla="*/ 1976719 h 3192333"/>
              <a:gd name="connsiteX12" fmla="*/ 14986 w 5425962"/>
              <a:gd name="connsiteY12" fmla="*/ 2579147 h 3192333"/>
              <a:gd name="connsiteX0" fmla="*/ 5383051 w 5415991"/>
              <a:gd name="connsiteY0" fmla="*/ 3192333 h 3192333"/>
              <a:gd name="connsiteX1" fmla="*/ 5253959 w 5415991"/>
              <a:gd name="connsiteY1" fmla="*/ 1965961 h 3192333"/>
              <a:gd name="connsiteX2" fmla="*/ 5415324 w 5415991"/>
              <a:gd name="connsiteY2" fmla="*/ 1126864 h 3192333"/>
              <a:gd name="connsiteX3" fmla="*/ 5178656 w 5415991"/>
              <a:gd name="connsiteY3" fmla="*/ 233980 h 3192333"/>
              <a:gd name="connsiteX4" fmla="*/ 4543955 w 5415991"/>
              <a:gd name="connsiteY4" fmla="*/ 8069 h 3192333"/>
              <a:gd name="connsiteX5" fmla="*/ 3952284 w 5415991"/>
              <a:gd name="connsiteY5" fmla="*/ 438375 h 3192333"/>
              <a:gd name="connsiteX6" fmla="*/ 3414402 w 5415991"/>
              <a:gd name="connsiteY6" fmla="*/ 943984 h 3192333"/>
              <a:gd name="connsiteX7" fmla="*/ 2048181 w 5415991"/>
              <a:gd name="connsiteY7" fmla="*/ 1718535 h 3192333"/>
              <a:gd name="connsiteX8" fmla="*/ 897112 w 5415991"/>
              <a:gd name="connsiteY8" fmla="*/ 1707777 h 3192333"/>
              <a:gd name="connsiteX9" fmla="*/ 617413 w 5415991"/>
              <a:gd name="connsiteY9" fmla="*/ 1697020 h 3192333"/>
              <a:gd name="connsiteX10" fmla="*/ 176350 w 5415991"/>
              <a:gd name="connsiteY10" fmla="*/ 1718535 h 3192333"/>
              <a:gd name="connsiteX11" fmla="*/ 14985 w 5415991"/>
              <a:gd name="connsiteY11" fmla="*/ 1976719 h 3192333"/>
              <a:gd name="connsiteX12" fmla="*/ 14986 w 5415991"/>
              <a:gd name="connsiteY12" fmla="*/ 2579147 h 31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5991" h="3192333">
                <a:moveTo>
                  <a:pt x="5383051" y="3192333"/>
                </a:moveTo>
                <a:cubicBezTo>
                  <a:pt x="5337331" y="2455434"/>
                  <a:pt x="5248580" y="2310206"/>
                  <a:pt x="5253959" y="1965961"/>
                </a:cubicBezTo>
                <a:cubicBezTo>
                  <a:pt x="5259338" y="1621716"/>
                  <a:pt x="5427874" y="1415527"/>
                  <a:pt x="5415324" y="1126864"/>
                </a:cubicBezTo>
                <a:cubicBezTo>
                  <a:pt x="5402774" y="838201"/>
                  <a:pt x="5323884" y="420446"/>
                  <a:pt x="5178656" y="233980"/>
                </a:cubicBezTo>
                <a:cubicBezTo>
                  <a:pt x="5033428" y="47514"/>
                  <a:pt x="4748350" y="-25997"/>
                  <a:pt x="4543955" y="8069"/>
                </a:cubicBezTo>
                <a:cubicBezTo>
                  <a:pt x="4339560" y="42135"/>
                  <a:pt x="4140543" y="282389"/>
                  <a:pt x="3952284" y="438375"/>
                </a:cubicBezTo>
                <a:cubicBezTo>
                  <a:pt x="3764025" y="594361"/>
                  <a:pt x="3731752" y="730624"/>
                  <a:pt x="3414402" y="943984"/>
                </a:cubicBezTo>
                <a:cubicBezTo>
                  <a:pt x="3097052" y="1157344"/>
                  <a:pt x="2467729" y="1591236"/>
                  <a:pt x="2048181" y="1718535"/>
                </a:cubicBezTo>
                <a:cubicBezTo>
                  <a:pt x="1628633" y="1845834"/>
                  <a:pt x="1135573" y="1711363"/>
                  <a:pt x="897112" y="1707777"/>
                </a:cubicBezTo>
                <a:cubicBezTo>
                  <a:pt x="658651" y="1704191"/>
                  <a:pt x="737540" y="1695227"/>
                  <a:pt x="617413" y="1697020"/>
                </a:cubicBezTo>
                <a:cubicBezTo>
                  <a:pt x="497286" y="1698813"/>
                  <a:pt x="276755" y="1671918"/>
                  <a:pt x="176350" y="1718535"/>
                </a:cubicBezTo>
                <a:cubicBezTo>
                  <a:pt x="75945" y="1765151"/>
                  <a:pt x="43672" y="1854799"/>
                  <a:pt x="14985" y="1976719"/>
                </a:cubicBezTo>
                <a:cubicBezTo>
                  <a:pt x="-13702" y="2098639"/>
                  <a:pt x="6021" y="2403439"/>
                  <a:pt x="14986" y="2579147"/>
                </a:cubicBezTo>
              </a:path>
            </a:pathLst>
          </a:custGeom>
          <a:noFill/>
          <a:ln w="38100">
            <a:solidFill>
              <a:srgbClr val="FB22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6" name="Group 95">
            <a:extLst>
              <a:ext uri="{FF2B5EF4-FFF2-40B4-BE49-F238E27FC236}">
                <a16:creationId xmlns:a16="http://schemas.microsoft.com/office/drawing/2014/main" id="{BEF3F5D9-25E8-3332-49B0-61EDFFBBBE00}"/>
              </a:ext>
            </a:extLst>
          </p:cNvPr>
          <p:cNvGrpSpPr/>
          <p:nvPr/>
        </p:nvGrpSpPr>
        <p:grpSpPr>
          <a:xfrm>
            <a:off x="5377212" y="3818818"/>
            <a:ext cx="4415762" cy="1981690"/>
            <a:chOff x="3331045" y="4133296"/>
            <a:chExt cx="4415762" cy="1981690"/>
          </a:xfrm>
        </p:grpSpPr>
        <p:sp>
          <p:nvSpPr>
            <p:cNvPr id="59" name="TextBox 77">
              <a:extLst>
                <a:ext uri="{FF2B5EF4-FFF2-40B4-BE49-F238E27FC236}">
                  <a16:creationId xmlns:a16="http://schemas.microsoft.com/office/drawing/2014/main" id="{B293C700-8D26-B809-B9AF-E981814E3451}"/>
                </a:ext>
              </a:extLst>
            </p:cNvPr>
            <p:cNvSpPr txBox="1"/>
            <p:nvPr/>
          </p:nvSpPr>
          <p:spPr>
            <a:xfrm>
              <a:off x="3331045" y="4314986"/>
              <a:ext cx="4415762" cy="180000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C:\&gt;ssh 10.1.1.5</a:t>
              </a:r>
              <a:endParaRPr lang="de-DE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0658FDD6-1A83-FA21-4BEE-8A159192D33D}"/>
                </a:ext>
              </a:extLst>
            </p:cNvPr>
            <p:cNvSpPr/>
            <p:nvPr/>
          </p:nvSpPr>
          <p:spPr>
            <a:xfrm>
              <a:off x="3331045" y="4133296"/>
              <a:ext cx="4415762" cy="188956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GB" sz="1200"/>
                <a:t>Command Line</a:t>
              </a:r>
              <a:endParaRPr lang="de-DE" sz="1200"/>
            </a:p>
          </p:txBody>
        </p:sp>
      </p:grpSp>
      <p:pic>
        <p:nvPicPr>
          <p:cNvPr id="61" name="Grafik 60" descr="Martinshorn mit einfarbiger Füllung">
            <a:extLst>
              <a:ext uri="{FF2B5EF4-FFF2-40B4-BE49-F238E27FC236}">
                <a16:creationId xmlns:a16="http://schemas.microsoft.com/office/drawing/2014/main" id="{B03E64E7-CB94-70C9-6F00-D65700392F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0254" y="2856041"/>
            <a:ext cx="3890776" cy="3890776"/>
          </a:xfrm>
          <a:prstGeom prst="rect">
            <a:avLst/>
          </a:prstGeom>
        </p:spPr>
      </p:pic>
      <p:sp>
        <p:nvSpPr>
          <p:cNvPr id="11" name="Freihandform 10">
            <a:extLst>
              <a:ext uri="{FF2B5EF4-FFF2-40B4-BE49-F238E27FC236}">
                <a16:creationId xmlns:a16="http://schemas.microsoft.com/office/drawing/2014/main" id="{972CCD18-0640-1484-E0F9-E34ECFC0462C}"/>
              </a:ext>
            </a:extLst>
          </p:cNvPr>
          <p:cNvSpPr/>
          <p:nvPr/>
        </p:nvSpPr>
        <p:spPr>
          <a:xfrm>
            <a:off x="2709780" y="2345603"/>
            <a:ext cx="3108887" cy="600694"/>
          </a:xfrm>
          <a:custGeom>
            <a:avLst/>
            <a:gdLst>
              <a:gd name="connsiteX0" fmla="*/ 1031466 w 1031466"/>
              <a:gd name="connsiteY0" fmla="*/ 254610 h 255313"/>
              <a:gd name="connsiteX1" fmla="*/ 512992 w 1031466"/>
              <a:gd name="connsiteY1" fmla="*/ 86 h 255313"/>
              <a:gd name="connsiteX2" fmla="*/ 51079 w 1031466"/>
              <a:gd name="connsiteY2" fmla="*/ 226329 h 255313"/>
              <a:gd name="connsiteX3" fmla="*/ 32225 w 1031466"/>
              <a:gd name="connsiteY3" fmla="*/ 245183 h 255313"/>
              <a:gd name="connsiteX0" fmla="*/ 3194123 w 3194123"/>
              <a:gd name="connsiteY0" fmla="*/ 526358 h 526358"/>
              <a:gd name="connsiteX1" fmla="*/ 2675649 w 3194123"/>
              <a:gd name="connsiteY1" fmla="*/ 271834 h 526358"/>
              <a:gd name="connsiteX2" fmla="*/ 2213736 w 3194123"/>
              <a:gd name="connsiteY2" fmla="*/ 498077 h 526358"/>
              <a:gd name="connsiteX3" fmla="*/ 322 w 3194123"/>
              <a:gd name="connsiteY3" fmla="*/ 0 h 526358"/>
              <a:gd name="connsiteX0" fmla="*/ 3194806 w 3194806"/>
              <a:gd name="connsiteY0" fmla="*/ 526358 h 526358"/>
              <a:gd name="connsiteX1" fmla="*/ 2676332 w 3194806"/>
              <a:gd name="connsiteY1" fmla="*/ 271834 h 526358"/>
              <a:gd name="connsiteX2" fmla="*/ 729863 w 3194806"/>
              <a:gd name="connsiteY2" fmla="*/ 194660 h 526358"/>
              <a:gd name="connsiteX3" fmla="*/ 1005 w 3194806"/>
              <a:gd name="connsiteY3" fmla="*/ 0 h 526358"/>
              <a:gd name="connsiteX0" fmla="*/ 3194806 w 3194806"/>
              <a:gd name="connsiteY0" fmla="*/ 526358 h 526358"/>
              <a:gd name="connsiteX1" fmla="*/ 2676332 w 3194806"/>
              <a:gd name="connsiteY1" fmla="*/ 271834 h 526358"/>
              <a:gd name="connsiteX2" fmla="*/ 729863 w 3194806"/>
              <a:gd name="connsiteY2" fmla="*/ 194660 h 526358"/>
              <a:gd name="connsiteX3" fmla="*/ 1005 w 3194806"/>
              <a:gd name="connsiteY3" fmla="*/ 0 h 526358"/>
              <a:gd name="connsiteX0" fmla="*/ 3194806 w 3194806"/>
              <a:gd name="connsiteY0" fmla="*/ 582546 h 582546"/>
              <a:gd name="connsiteX1" fmla="*/ 2676332 w 3194806"/>
              <a:gd name="connsiteY1" fmla="*/ 328022 h 582546"/>
              <a:gd name="connsiteX2" fmla="*/ 729863 w 3194806"/>
              <a:gd name="connsiteY2" fmla="*/ 250848 h 582546"/>
              <a:gd name="connsiteX3" fmla="*/ 1005 w 3194806"/>
              <a:gd name="connsiteY3" fmla="*/ 0 h 582546"/>
              <a:gd name="connsiteX0" fmla="*/ 3108886 w 3108886"/>
              <a:gd name="connsiteY0" fmla="*/ 402743 h 402743"/>
              <a:gd name="connsiteX1" fmla="*/ 2590412 w 3108886"/>
              <a:gd name="connsiteY1" fmla="*/ 148219 h 402743"/>
              <a:gd name="connsiteX2" fmla="*/ 643943 w 3108886"/>
              <a:gd name="connsiteY2" fmla="*/ 71045 h 402743"/>
              <a:gd name="connsiteX3" fmla="*/ 1146 w 3108886"/>
              <a:gd name="connsiteY3" fmla="*/ 0 h 402743"/>
              <a:gd name="connsiteX0" fmla="*/ 3237778 w 3237778"/>
              <a:gd name="connsiteY0" fmla="*/ 560070 h 560070"/>
              <a:gd name="connsiteX1" fmla="*/ 2719304 w 3237778"/>
              <a:gd name="connsiteY1" fmla="*/ 305546 h 560070"/>
              <a:gd name="connsiteX2" fmla="*/ 772835 w 3237778"/>
              <a:gd name="connsiteY2" fmla="*/ 228372 h 560070"/>
              <a:gd name="connsiteX3" fmla="*/ 946 w 3237778"/>
              <a:gd name="connsiteY3" fmla="*/ 0 h 560070"/>
              <a:gd name="connsiteX0" fmla="*/ 3108887 w 3108887"/>
              <a:gd name="connsiteY0" fmla="*/ 627496 h 627496"/>
              <a:gd name="connsiteX1" fmla="*/ 2590413 w 3108887"/>
              <a:gd name="connsiteY1" fmla="*/ 372972 h 627496"/>
              <a:gd name="connsiteX2" fmla="*/ 643944 w 3108887"/>
              <a:gd name="connsiteY2" fmla="*/ 295798 h 627496"/>
              <a:gd name="connsiteX3" fmla="*/ 1146 w 3108887"/>
              <a:gd name="connsiteY3" fmla="*/ 0 h 62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887" h="627496">
                <a:moveTo>
                  <a:pt x="3108887" y="627496"/>
                </a:moveTo>
                <a:cubicBezTo>
                  <a:pt x="2931349" y="502590"/>
                  <a:pt x="3001237" y="428255"/>
                  <a:pt x="2590413" y="372972"/>
                </a:cubicBezTo>
                <a:cubicBezTo>
                  <a:pt x="2179589" y="317689"/>
                  <a:pt x="745587" y="344848"/>
                  <a:pt x="643944" y="295798"/>
                </a:cubicBezTo>
                <a:cubicBezTo>
                  <a:pt x="563816" y="336648"/>
                  <a:pt x="-29491" y="10998"/>
                  <a:pt x="1146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6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34907-D6EA-90F1-720C-6780BC7F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102">
            <a:extLst>
              <a:ext uri="{FF2B5EF4-FFF2-40B4-BE49-F238E27FC236}">
                <a16:creationId xmlns:a16="http://schemas.microsoft.com/office/drawing/2014/main" id="{F838A218-90F3-6127-0DAB-9B1D82BBC4C1}"/>
              </a:ext>
            </a:extLst>
          </p:cNvPr>
          <p:cNvSpPr/>
          <p:nvPr/>
        </p:nvSpPr>
        <p:spPr>
          <a:xfrm>
            <a:off x="477980" y="1497127"/>
            <a:ext cx="9429784" cy="4544124"/>
          </a:xfrm>
          <a:prstGeom prst="rect">
            <a:avLst/>
          </a:prstGeom>
          <a:solidFill>
            <a:srgbClr val="1B2741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F36BBC-373C-AD94-97A1-C47A32EB8DFF}"/>
              </a:ext>
            </a:extLst>
          </p:cNvPr>
          <p:cNvSpPr/>
          <p:nvPr/>
        </p:nvSpPr>
        <p:spPr>
          <a:xfrm>
            <a:off x="3616011" y="4381252"/>
            <a:ext cx="1127438" cy="1159023"/>
          </a:xfrm>
          <a:prstGeom prst="ellipse">
            <a:avLst/>
          </a:prstGeom>
          <a:solidFill>
            <a:srgbClr val="DE653C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62A95F93-1B63-6997-51CD-7BA15D9A98D8}"/>
              </a:ext>
            </a:extLst>
          </p:cNvPr>
          <p:cNvSpPr/>
          <p:nvPr/>
        </p:nvSpPr>
        <p:spPr>
          <a:xfrm>
            <a:off x="7655901" y="1497127"/>
            <a:ext cx="2251863" cy="1669709"/>
          </a:xfrm>
          <a:prstGeom prst="rect">
            <a:avLst/>
          </a:prstGeom>
          <a:solidFill>
            <a:srgbClr val="313B4E"/>
          </a:solidFill>
          <a:ln w="22225">
            <a:solidFill>
              <a:srgbClr val="EA632D">
                <a:alpha val="50381"/>
              </a:srgb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E8598-CFAA-BCAF-BD49-B38D5E5C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Funktionsweise: Isolation des EPs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9AE3855B-78A4-EBB3-D325-4F36CAA6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45" y="1674054"/>
            <a:ext cx="416756" cy="625135"/>
          </a:xfrm>
          <a:prstGeom prst="rect">
            <a:avLst/>
          </a:prstGeom>
        </p:spPr>
      </p:pic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8FC11DF3-47C3-4C45-CDF4-3B7D4ADC0378}"/>
              </a:ext>
            </a:extLst>
          </p:cNvPr>
          <p:cNvCxnSpPr>
            <a:cxnSpLocks/>
            <a:endCxn id="96" idx="2"/>
          </p:cNvCxnSpPr>
          <p:nvPr/>
        </p:nvCxnSpPr>
        <p:spPr>
          <a:xfrm flipV="1">
            <a:off x="590707" y="3516066"/>
            <a:ext cx="5553113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Geschweifte Klammer rechts 95">
            <a:extLst>
              <a:ext uri="{FF2B5EF4-FFF2-40B4-BE49-F238E27FC236}">
                <a16:creationId xmlns:a16="http://schemas.microsoft.com/office/drawing/2014/main" id="{0DA80C1C-A8B4-D7AD-121E-30CDE22C2A9A}"/>
              </a:ext>
            </a:extLst>
          </p:cNvPr>
          <p:cNvSpPr/>
          <p:nvPr/>
        </p:nvSpPr>
        <p:spPr>
          <a:xfrm>
            <a:off x="6143820" y="2254196"/>
            <a:ext cx="292608" cy="126187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02AFB37D-EB3E-E887-A796-0EC82505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98" y="2640851"/>
            <a:ext cx="488560" cy="488560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BCDB1087-6CC7-D2D2-F404-A83CB3DFB107}"/>
              </a:ext>
            </a:extLst>
          </p:cNvPr>
          <p:cNvCxnSpPr>
            <a:cxnSpLocks/>
          </p:cNvCxnSpPr>
          <p:nvPr/>
        </p:nvCxnSpPr>
        <p:spPr>
          <a:xfrm>
            <a:off x="7131118" y="2885131"/>
            <a:ext cx="2983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57">
            <a:extLst>
              <a:ext uri="{FF2B5EF4-FFF2-40B4-BE49-F238E27FC236}">
                <a16:creationId xmlns:a16="http://schemas.microsoft.com/office/drawing/2014/main" id="{D3C9E45E-05FE-F84A-CB9C-0190EA2B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0" y="2640851"/>
            <a:ext cx="764684" cy="738315"/>
          </a:xfrm>
          <a:prstGeom prst="rect">
            <a:avLst/>
          </a:prstGeom>
        </p:spPr>
      </p:pic>
      <p:pic>
        <p:nvPicPr>
          <p:cNvPr id="3" name="Grafik 2" descr="Detektivin Silhouette">
            <a:extLst>
              <a:ext uri="{FF2B5EF4-FFF2-40B4-BE49-F238E27FC236}">
                <a16:creationId xmlns:a16="http://schemas.microsoft.com/office/drawing/2014/main" id="{9E5DD53B-D48D-7064-5A0E-450D5FEC6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759" y="4393432"/>
            <a:ext cx="1384645" cy="1384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40FE734-033C-E510-AC0B-B5DD6707E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04" y="952031"/>
            <a:ext cx="883945" cy="847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2122A8-9CCD-9006-A4A1-5D534BF54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106" y="1440134"/>
            <a:ext cx="764684" cy="7383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B0DB07-A437-ECA8-0A1F-636FDB92D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85" y="1978472"/>
            <a:ext cx="1277852" cy="7383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4F35B8-AE5D-3DF4-DF68-9347850C4D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0094" y="284575"/>
            <a:ext cx="827558" cy="4781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EC51058-EFAC-7986-AB45-A5E4DC811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0415" y="1408260"/>
            <a:ext cx="998434" cy="6912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6AC3C3A-FC43-BDAF-7A78-030D49592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8921" y="2981537"/>
            <a:ext cx="508000" cy="52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3E5E5-5A8E-2542-A5F8-2C911C530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6041" y="4166961"/>
            <a:ext cx="508000" cy="5207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A8C4EB3-658B-D969-565D-16800EAC19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4751" y="284575"/>
            <a:ext cx="1357915" cy="8147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35907B2-FAFE-6E07-4FC3-FB0FE79737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050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B952F09-28E0-2741-E7AB-F815404E7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52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E6D9E15-4F72-8AF1-2204-588537A112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004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E2BAF96-2299-1C9D-0AD2-C83750931D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481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600D865-4075-1467-F1F6-5C885046E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6957" y="1758932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5C4BAA-E9AE-33FE-52DE-E3DAD1C505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816" y="1708183"/>
            <a:ext cx="203200" cy="20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7175D88-EA63-33B0-00E6-1FBA1AD096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4537" y="1708183"/>
            <a:ext cx="203200" cy="203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F837235-942C-85AD-2500-9F24A649E0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645" y="1815657"/>
            <a:ext cx="393519" cy="3834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B264BF9-FE94-20E1-986E-7BC9FE4B2F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702" y="3027780"/>
            <a:ext cx="430395" cy="3855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4CCA2F1-6063-D650-803E-C8E4D30D66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9260" y="3027780"/>
            <a:ext cx="430395" cy="3855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070A53F-1AF0-1827-FC68-F98B70BAEE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454" y="5111858"/>
            <a:ext cx="705301" cy="4981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BBBFA04-D2DD-E658-7F6E-6005B544F9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5721" y="4402935"/>
            <a:ext cx="705301" cy="49818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3AD9475-E36F-4D81-D9B5-993A61103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6818" y="3027780"/>
            <a:ext cx="430395" cy="3855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DB55903-FF33-5B94-EF6D-F8CAA96E76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597" y="3027780"/>
            <a:ext cx="430395" cy="3855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728865F-CF07-1BBF-6148-2E72C31F24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376" y="3027780"/>
            <a:ext cx="430395" cy="38556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BE9956D-5633-73B0-9306-0F84B13579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55" y="3027780"/>
            <a:ext cx="430395" cy="38556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52A4F3D-5A13-C4DB-5AA0-95882A9F1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1930" y="3027780"/>
            <a:ext cx="430395" cy="3855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40C284F-1D6D-A371-D45F-D5631C02C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30" y="3002334"/>
            <a:ext cx="150102" cy="1501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7C3E96A-17B5-3FE2-9EF8-CC86209C5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0561" y="3002334"/>
            <a:ext cx="150102" cy="15010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048F353-A6E3-DA3A-1CB6-64AE281BCD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4108" y="2992395"/>
            <a:ext cx="150102" cy="15010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B9816C2-291C-917C-A022-3A72BA4A6E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263" y="2992394"/>
            <a:ext cx="150102" cy="15010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2E66239-3AB9-03DA-A2B4-71F83101D8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4366" y="5032346"/>
            <a:ext cx="705301" cy="49818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E6681203-365B-8DE4-13C6-4916409A7F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809" y="4309111"/>
            <a:ext cx="705301" cy="49818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4EB2016-DFBB-E684-2ABF-0A929E0ED4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981" y="4332586"/>
            <a:ext cx="225619" cy="2256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6B88D991-4C7C-1665-60DA-937FFB2D9D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9026" y="4232002"/>
            <a:ext cx="225619" cy="2256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3E7DF587-0875-EF70-09E3-EF9F06B592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7635" y="4963522"/>
            <a:ext cx="225619" cy="22561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1838475-9C3F-7382-DD39-46445EC47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614" y="1908644"/>
            <a:ext cx="508000" cy="5207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F851875-8BAF-148C-1F0B-12B546EF7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4468" y="2542455"/>
            <a:ext cx="508000" cy="5207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A5C2E4C-5AF6-22FE-2CF0-7CDC93307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63" y="685150"/>
            <a:ext cx="387682" cy="3876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1CDDAD-5CE6-2CBF-C72C-EBED7D96A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323" y="491143"/>
            <a:ext cx="508000" cy="52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8F067C1-2033-7421-18C4-41E9EA33EA42}"/>
              </a:ext>
            </a:extLst>
          </p:cNvPr>
          <p:cNvSpPr txBox="1"/>
          <p:nvPr/>
        </p:nvSpPr>
        <p:spPr>
          <a:xfrm>
            <a:off x="5294080" y="2266912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AD DC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7117BC5-F959-9915-21C8-8DB5A550FB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096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510552-764F-C0D3-7C41-7D2DEC9AA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573" y="1762247"/>
            <a:ext cx="508000" cy="520700"/>
          </a:xfrm>
          <a:prstGeom prst="rect">
            <a:avLst/>
          </a:prstGeom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7285804-13A9-C091-EDB7-F41211E25E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3933" y="1711498"/>
            <a:ext cx="203200" cy="203200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EE2206C5-A26D-87BF-E1EB-6486918D16A7}"/>
              </a:ext>
            </a:extLst>
          </p:cNvPr>
          <p:cNvCxnSpPr>
            <a:cxnSpLocks/>
            <a:endCxn id="96" idx="0"/>
          </p:cNvCxnSpPr>
          <p:nvPr/>
        </p:nvCxnSpPr>
        <p:spPr>
          <a:xfrm>
            <a:off x="613759" y="2254196"/>
            <a:ext cx="5530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F0533D3C-500B-B8CE-094C-57E19C9418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1895" y="2287303"/>
            <a:ext cx="205849" cy="22978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4F72A1B6-FA76-918E-1C43-D3516B23A03E}"/>
              </a:ext>
            </a:extLst>
          </p:cNvPr>
          <p:cNvSpPr txBox="1"/>
          <p:nvPr/>
        </p:nvSpPr>
        <p:spPr>
          <a:xfrm>
            <a:off x="3706703" y="2270454"/>
            <a:ext cx="110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36351430-D19E-7AC6-8387-2274B7432B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0481" y="3027780"/>
            <a:ext cx="430395" cy="385563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1EC0A281-292E-4D7F-1161-29F55890A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4490" y="2992395"/>
            <a:ext cx="150102" cy="15010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22AF62D-314A-4756-1E88-ABA0AEE248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8039" y="3027780"/>
            <a:ext cx="430395" cy="38556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A64E39C-81BB-D951-A1C1-1D2DCC6BE0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9273" y="3002334"/>
            <a:ext cx="150102" cy="1501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05D51CB-42B0-E695-2AE4-BEDAFAD404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3" y="3002334"/>
            <a:ext cx="150102" cy="150102"/>
          </a:xfrm>
          <a:prstGeom prst="rect">
            <a:avLst/>
          </a:prstGeom>
        </p:spPr>
      </p:pic>
      <p:sp>
        <p:nvSpPr>
          <p:cNvPr id="57" name="Freihandform 56">
            <a:extLst>
              <a:ext uri="{FF2B5EF4-FFF2-40B4-BE49-F238E27FC236}">
                <a16:creationId xmlns:a16="http://schemas.microsoft.com/office/drawing/2014/main" id="{C55E51C4-5763-4CE6-59EF-5EB562ACE996}"/>
              </a:ext>
            </a:extLst>
          </p:cNvPr>
          <p:cNvSpPr/>
          <p:nvPr/>
        </p:nvSpPr>
        <p:spPr>
          <a:xfrm>
            <a:off x="5890963" y="1175272"/>
            <a:ext cx="5415991" cy="3192333"/>
          </a:xfrm>
          <a:custGeom>
            <a:avLst/>
            <a:gdLst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450055 h 2998695"/>
              <a:gd name="connsiteX0" fmla="*/ 4871205 w 5421114"/>
              <a:gd name="connsiteY0" fmla="*/ 2998695 h 2998695"/>
              <a:gd name="connsiteX1" fmla="*/ 5258480 w 5421114"/>
              <a:gd name="connsiteY1" fmla="*/ 1965961 h 2998695"/>
              <a:gd name="connsiteX2" fmla="*/ 5419845 w 5421114"/>
              <a:gd name="connsiteY2" fmla="*/ 1126864 h 2998695"/>
              <a:gd name="connsiteX3" fmla="*/ 5183177 w 5421114"/>
              <a:gd name="connsiteY3" fmla="*/ 233980 h 2998695"/>
              <a:gd name="connsiteX4" fmla="*/ 4548476 w 5421114"/>
              <a:gd name="connsiteY4" fmla="*/ 8069 h 2998695"/>
              <a:gd name="connsiteX5" fmla="*/ 3956805 w 5421114"/>
              <a:gd name="connsiteY5" fmla="*/ 438375 h 2998695"/>
              <a:gd name="connsiteX6" fmla="*/ 3418923 w 5421114"/>
              <a:gd name="connsiteY6" fmla="*/ 943984 h 2998695"/>
              <a:gd name="connsiteX7" fmla="*/ 2052702 w 5421114"/>
              <a:gd name="connsiteY7" fmla="*/ 1718535 h 2998695"/>
              <a:gd name="connsiteX8" fmla="*/ 901633 w 5421114"/>
              <a:gd name="connsiteY8" fmla="*/ 1707777 h 2998695"/>
              <a:gd name="connsiteX9" fmla="*/ 621934 w 5421114"/>
              <a:gd name="connsiteY9" fmla="*/ 1697020 h 2998695"/>
              <a:gd name="connsiteX10" fmla="*/ 180871 w 5421114"/>
              <a:gd name="connsiteY10" fmla="*/ 1718535 h 2998695"/>
              <a:gd name="connsiteX11" fmla="*/ 19506 w 5421114"/>
              <a:gd name="connsiteY11" fmla="*/ 1976719 h 2998695"/>
              <a:gd name="connsiteX12" fmla="*/ 8749 w 5421114"/>
              <a:gd name="connsiteY12" fmla="*/ 2632935 h 2998695"/>
              <a:gd name="connsiteX0" fmla="*/ 4866684 w 5416593"/>
              <a:gd name="connsiteY0" fmla="*/ 2998695 h 2998695"/>
              <a:gd name="connsiteX1" fmla="*/ 5253959 w 5416593"/>
              <a:gd name="connsiteY1" fmla="*/ 1965961 h 2998695"/>
              <a:gd name="connsiteX2" fmla="*/ 5415324 w 5416593"/>
              <a:gd name="connsiteY2" fmla="*/ 1126864 h 2998695"/>
              <a:gd name="connsiteX3" fmla="*/ 5178656 w 5416593"/>
              <a:gd name="connsiteY3" fmla="*/ 233980 h 2998695"/>
              <a:gd name="connsiteX4" fmla="*/ 4543955 w 5416593"/>
              <a:gd name="connsiteY4" fmla="*/ 8069 h 2998695"/>
              <a:gd name="connsiteX5" fmla="*/ 3952284 w 5416593"/>
              <a:gd name="connsiteY5" fmla="*/ 438375 h 2998695"/>
              <a:gd name="connsiteX6" fmla="*/ 3414402 w 5416593"/>
              <a:gd name="connsiteY6" fmla="*/ 943984 h 2998695"/>
              <a:gd name="connsiteX7" fmla="*/ 2048181 w 5416593"/>
              <a:gd name="connsiteY7" fmla="*/ 1718535 h 2998695"/>
              <a:gd name="connsiteX8" fmla="*/ 897112 w 5416593"/>
              <a:gd name="connsiteY8" fmla="*/ 1707777 h 2998695"/>
              <a:gd name="connsiteX9" fmla="*/ 617413 w 5416593"/>
              <a:gd name="connsiteY9" fmla="*/ 1697020 h 2998695"/>
              <a:gd name="connsiteX10" fmla="*/ 176350 w 5416593"/>
              <a:gd name="connsiteY10" fmla="*/ 1718535 h 2998695"/>
              <a:gd name="connsiteX11" fmla="*/ 14985 w 5416593"/>
              <a:gd name="connsiteY11" fmla="*/ 1976719 h 2998695"/>
              <a:gd name="connsiteX12" fmla="*/ 14986 w 5416593"/>
              <a:gd name="connsiteY12" fmla="*/ 2579147 h 2998695"/>
              <a:gd name="connsiteX0" fmla="*/ 5383051 w 5425962"/>
              <a:gd name="connsiteY0" fmla="*/ 3192333 h 3192333"/>
              <a:gd name="connsiteX1" fmla="*/ 5253959 w 5425962"/>
              <a:gd name="connsiteY1" fmla="*/ 1965961 h 3192333"/>
              <a:gd name="connsiteX2" fmla="*/ 5415324 w 5425962"/>
              <a:gd name="connsiteY2" fmla="*/ 1126864 h 3192333"/>
              <a:gd name="connsiteX3" fmla="*/ 5178656 w 5425962"/>
              <a:gd name="connsiteY3" fmla="*/ 233980 h 3192333"/>
              <a:gd name="connsiteX4" fmla="*/ 4543955 w 5425962"/>
              <a:gd name="connsiteY4" fmla="*/ 8069 h 3192333"/>
              <a:gd name="connsiteX5" fmla="*/ 3952284 w 5425962"/>
              <a:gd name="connsiteY5" fmla="*/ 438375 h 3192333"/>
              <a:gd name="connsiteX6" fmla="*/ 3414402 w 5425962"/>
              <a:gd name="connsiteY6" fmla="*/ 943984 h 3192333"/>
              <a:gd name="connsiteX7" fmla="*/ 2048181 w 5425962"/>
              <a:gd name="connsiteY7" fmla="*/ 1718535 h 3192333"/>
              <a:gd name="connsiteX8" fmla="*/ 897112 w 5425962"/>
              <a:gd name="connsiteY8" fmla="*/ 1707777 h 3192333"/>
              <a:gd name="connsiteX9" fmla="*/ 617413 w 5425962"/>
              <a:gd name="connsiteY9" fmla="*/ 1697020 h 3192333"/>
              <a:gd name="connsiteX10" fmla="*/ 176350 w 5425962"/>
              <a:gd name="connsiteY10" fmla="*/ 1718535 h 3192333"/>
              <a:gd name="connsiteX11" fmla="*/ 14985 w 5425962"/>
              <a:gd name="connsiteY11" fmla="*/ 1976719 h 3192333"/>
              <a:gd name="connsiteX12" fmla="*/ 14986 w 5425962"/>
              <a:gd name="connsiteY12" fmla="*/ 2579147 h 3192333"/>
              <a:gd name="connsiteX0" fmla="*/ 5383051 w 5415991"/>
              <a:gd name="connsiteY0" fmla="*/ 3192333 h 3192333"/>
              <a:gd name="connsiteX1" fmla="*/ 5253959 w 5415991"/>
              <a:gd name="connsiteY1" fmla="*/ 1965961 h 3192333"/>
              <a:gd name="connsiteX2" fmla="*/ 5415324 w 5415991"/>
              <a:gd name="connsiteY2" fmla="*/ 1126864 h 3192333"/>
              <a:gd name="connsiteX3" fmla="*/ 5178656 w 5415991"/>
              <a:gd name="connsiteY3" fmla="*/ 233980 h 3192333"/>
              <a:gd name="connsiteX4" fmla="*/ 4543955 w 5415991"/>
              <a:gd name="connsiteY4" fmla="*/ 8069 h 3192333"/>
              <a:gd name="connsiteX5" fmla="*/ 3952284 w 5415991"/>
              <a:gd name="connsiteY5" fmla="*/ 438375 h 3192333"/>
              <a:gd name="connsiteX6" fmla="*/ 3414402 w 5415991"/>
              <a:gd name="connsiteY6" fmla="*/ 943984 h 3192333"/>
              <a:gd name="connsiteX7" fmla="*/ 2048181 w 5415991"/>
              <a:gd name="connsiteY7" fmla="*/ 1718535 h 3192333"/>
              <a:gd name="connsiteX8" fmla="*/ 897112 w 5415991"/>
              <a:gd name="connsiteY8" fmla="*/ 1707777 h 3192333"/>
              <a:gd name="connsiteX9" fmla="*/ 617413 w 5415991"/>
              <a:gd name="connsiteY9" fmla="*/ 1697020 h 3192333"/>
              <a:gd name="connsiteX10" fmla="*/ 176350 w 5415991"/>
              <a:gd name="connsiteY10" fmla="*/ 1718535 h 3192333"/>
              <a:gd name="connsiteX11" fmla="*/ 14985 w 5415991"/>
              <a:gd name="connsiteY11" fmla="*/ 1976719 h 3192333"/>
              <a:gd name="connsiteX12" fmla="*/ 14986 w 5415991"/>
              <a:gd name="connsiteY12" fmla="*/ 2579147 h 31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5991" h="3192333">
                <a:moveTo>
                  <a:pt x="5383051" y="3192333"/>
                </a:moveTo>
                <a:cubicBezTo>
                  <a:pt x="5337331" y="2455434"/>
                  <a:pt x="5248580" y="2310206"/>
                  <a:pt x="5253959" y="1965961"/>
                </a:cubicBezTo>
                <a:cubicBezTo>
                  <a:pt x="5259338" y="1621716"/>
                  <a:pt x="5427874" y="1415527"/>
                  <a:pt x="5415324" y="1126864"/>
                </a:cubicBezTo>
                <a:cubicBezTo>
                  <a:pt x="5402774" y="838201"/>
                  <a:pt x="5323884" y="420446"/>
                  <a:pt x="5178656" y="233980"/>
                </a:cubicBezTo>
                <a:cubicBezTo>
                  <a:pt x="5033428" y="47514"/>
                  <a:pt x="4748350" y="-25997"/>
                  <a:pt x="4543955" y="8069"/>
                </a:cubicBezTo>
                <a:cubicBezTo>
                  <a:pt x="4339560" y="42135"/>
                  <a:pt x="4140543" y="282389"/>
                  <a:pt x="3952284" y="438375"/>
                </a:cubicBezTo>
                <a:cubicBezTo>
                  <a:pt x="3764025" y="594361"/>
                  <a:pt x="3731752" y="730624"/>
                  <a:pt x="3414402" y="943984"/>
                </a:cubicBezTo>
                <a:cubicBezTo>
                  <a:pt x="3097052" y="1157344"/>
                  <a:pt x="2467729" y="1591236"/>
                  <a:pt x="2048181" y="1718535"/>
                </a:cubicBezTo>
                <a:cubicBezTo>
                  <a:pt x="1628633" y="1845834"/>
                  <a:pt x="1135573" y="1711363"/>
                  <a:pt x="897112" y="1707777"/>
                </a:cubicBezTo>
                <a:cubicBezTo>
                  <a:pt x="658651" y="1704191"/>
                  <a:pt x="737540" y="1695227"/>
                  <a:pt x="617413" y="1697020"/>
                </a:cubicBezTo>
                <a:cubicBezTo>
                  <a:pt x="497286" y="1698813"/>
                  <a:pt x="276755" y="1671918"/>
                  <a:pt x="176350" y="1718535"/>
                </a:cubicBezTo>
                <a:cubicBezTo>
                  <a:pt x="75945" y="1765151"/>
                  <a:pt x="43672" y="1854799"/>
                  <a:pt x="14985" y="1976719"/>
                </a:cubicBezTo>
                <a:cubicBezTo>
                  <a:pt x="-13702" y="2098639"/>
                  <a:pt x="6021" y="2403439"/>
                  <a:pt x="14986" y="2579147"/>
                </a:cubicBezTo>
              </a:path>
            </a:pathLst>
          </a:custGeom>
          <a:noFill/>
          <a:ln w="38100">
            <a:solidFill>
              <a:srgbClr val="FB22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6" name="Group 95">
            <a:extLst>
              <a:ext uri="{FF2B5EF4-FFF2-40B4-BE49-F238E27FC236}">
                <a16:creationId xmlns:a16="http://schemas.microsoft.com/office/drawing/2014/main" id="{412E7D71-EC09-2609-05D6-4915A2916A5A}"/>
              </a:ext>
            </a:extLst>
          </p:cNvPr>
          <p:cNvGrpSpPr/>
          <p:nvPr/>
        </p:nvGrpSpPr>
        <p:grpSpPr>
          <a:xfrm>
            <a:off x="5377212" y="3818818"/>
            <a:ext cx="4415762" cy="1981690"/>
            <a:chOff x="3331045" y="4133296"/>
            <a:chExt cx="4415762" cy="1981690"/>
          </a:xfrm>
        </p:grpSpPr>
        <p:sp>
          <p:nvSpPr>
            <p:cNvPr id="59" name="TextBox 77">
              <a:extLst>
                <a:ext uri="{FF2B5EF4-FFF2-40B4-BE49-F238E27FC236}">
                  <a16:creationId xmlns:a16="http://schemas.microsoft.com/office/drawing/2014/main" id="{04F0DBA8-08F0-628E-BB5B-02D8F13F2A6B}"/>
                </a:ext>
              </a:extLst>
            </p:cNvPr>
            <p:cNvSpPr txBox="1"/>
            <p:nvPr/>
          </p:nvSpPr>
          <p:spPr>
            <a:xfrm>
              <a:off x="3331045" y="4314986"/>
              <a:ext cx="4415762" cy="1800000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C:\&gt;ssh 10.1.1.5</a:t>
              </a:r>
              <a:endParaRPr lang="de-DE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EA53C272-A330-CD15-2E45-DB6551A6A594}"/>
                </a:ext>
              </a:extLst>
            </p:cNvPr>
            <p:cNvSpPr/>
            <p:nvPr/>
          </p:nvSpPr>
          <p:spPr>
            <a:xfrm>
              <a:off x="3331045" y="4133296"/>
              <a:ext cx="4415762" cy="188956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GB" sz="1200"/>
                <a:t>Command Line</a:t>
              </a:r>
              <a:endParaRPr lang="de-DE" sz="1200"/>
            </a:p>
          </p:txBody>
        </p:sp>
      </p:grpSp>
      <p:pic>
        <p:nvPicPr>
          <p:cNvPr id="61" name="Grafik 60" descr="Martinshorn mit einfarbiger Füllung">
            <a:extLst>
              <a:ext uri="{FF2B5EF4-FFF2-40B4-BE49-F238E27FC236}">
                <a16:creationId xmlns:a16="http://schemas.microsoft.com/office/drawing/2014/main" id="{BA1A3C2A-A3D5-6186-8896-59E04809E9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0254" y="2856041"/>
            <a:ext cx="3890776" cy="3890776"/>
          </a:xfrm>
          <a:prstGeom prst="rect">
            <a:avLst/>
          </a:prstGeom>
        </p:spPr>
      </p:pic>
      <p:sp>
        <p:nvSpPr>
          <p:cNvPr id="11" name="Freihandform 10">
            <a:extLst>
              <a:ext uri="{FF2B5EF4-FFF2-40B4-BE49-F238E27FC236}">
                <a16:creationId xmlns:a16="http://schemas.microsoft.com/office/drawing/2014/main" id="{ADAFCC2B-C0AD-0066-2766-D924FB100282}"/>
              </a:ext>
            </a:extLst>
          </p:cNvPr>
          <p:cNvSpPr/>
          <p:nvPr/>
        </p:nvSpPr>
        <p:spPr>
          <a:xfrm>
            <a:off x="2709780" y="2345603"/>
            <a:ext cx="3108887" cy="600694"/>
          </a:xfrm>
          <a:custGeom>
            <a:avLst/>
            <a:gdLst>
              <a:gd name="connsiteX0" fmla="*/ 1031466 w 1031466"/>
              <a:gd name="connsiteY0" fmla="*/ 254610 h 255313"/>
              <a:gd name="connsiteX1" fmla="*/ 512992 w 1031466"/>
              <a:gd name="connsiteY1" fmla="*/ 86 h 255313"/>
              <a:gd name="connsiteX2" fmla="*/ 51079 w 1031466"/>
              <a:gd name="connsiteY2" fmla="*/ 226329 h 255313"/>
              <a:gd name="connsiteX3" fmla="*/ 32225 w 1031466"/>
              <a:gd name="connsiteY3" fmla="*/ 245183 h 255313"/>
              <a:gd name="connsiteX0" fmla="*/ 3194123 w 3194123"/>
              <a:gd name="connsiteY0" fmla="*/ 526358 h 526358"/>
              <a:gd name="connsiteX1" fmla="*/ 2675649 w 3194123"/>
              <a:gd name="connsiteY1" fmla="*/ 271834 h 526358"/>
              <a:gd name="connsiteX2" fmla="*/ 2213736 w 3194123"/>
              <a:gd name="connsiteY2" fmla="*/ 498077 h 526358"/>
              <a:gd name="connsiteX3" fmla="*/ 322 w 3194123"/>
              <a:gd name="connsiteY3" fmla="*/ 0 h 526358"/>
              <a:gd name="connsiteX0" fmla="*/ 3194806 w 3194806"/>
              <a:gd name="connsiteY0" fmla="*/ 526358 h 526358"/>
              <a:gd name="connsiteX1" fmla="*/ 2676332 w 3194806"/>
              <a:gd name="connsiteY1" fmla="*/ 271834 h 526358"/>
              <a:gd name="connsiteX2" fmla="*/ 729863 w 3194806"/>
              <a:gd name="connsiteY2" fmla="*/ 194660 h 526358"/>
              <a:gd name="connsiteX3" fmla="*/ 1005 w 3194806"/>
              <a:gd name="connsiteY3" fmla="*/ 0 h 526358"/>
              <a:gd name="connsiteX0" fmla="*/ 3194806 w 3194806"/>
              <a:gd name="connsiteY0" fmla="*/ 526358 h 526358"/>
              <a:gd name="connsiteX1" fmla="*/ 2676332 w 3194806"/>
              <a:gd name="connsiteY1" fmla="*/ 271834 h 526358"/>
              <a:gd name="connsiteX2" fmla="*/ 729863 w 3194806"/>
              <a:gd name="connsiteY2" fmla="*/ 194660 h 526358"/>
              <a:gd name="connsiteX3" fmla="*/ 1005 w 3194806"/>
              <a:gd name="connsiteY3" fmla="*/ 0 h 526358"/>
              <a:gd name="connsiteX0" fmla="*/ 3194806 w 3194806"/>
              <a:gd name="connsiteY0" fmla="*/ 582546 h 582546"/>
              <a:gd name="connsiteX1" fmla="*/ 2676332 w 3194806"/>
              <a:gd name="connsiteY1" fmla="*/ 328022 h 582546"/>
              <a:gd name="connsiteX2" fmla="*/ 729863 w 3194806"/>
              <a:gd name="connsiteY2" fmla="*/ 250848 h 582546"/>
              <a:gd name="connsiteX3" fmla="*/ 1005 w 3194806"/>
              <a:gd name="connsiteY3" fmla="*/ 0 h 582546"/>
              <a:gd name="connsiteX0" fmla="*/ 3108886 w 3108886"/>
              <a:gd name="connsiteY0" fmla="*/ 402743 h 402743"/>
              <a:gd name="connsiteX1" fmla="*/ 2590412 w 3108886"/>
              <a:gd name="connsiteY1" fmla="*/ 148219 h 402743"/>
              <a:gd name="connsiteX2" fmla="*/ 643943 w 3108886"/>
              <a:gd name="connsiteY2" fmla="*/ 71045 h 402743"/>
              <a:gd name="connsiteX3" fmla="*/ 1146 w 3108886"/>
              <a:gd name="connsiteY3" fmla="*/ 0 h 402743"/>
              <a:gd name="connsiteX0" fmla="*/ 3237778 w 3237778"/>
              <a:gd name="connsiteY0" fmla="*/ 560070 h 560070"/>
              <a:gd name="connsiteX1" fmla="*/ 2719304 w 3237778"/>
              <a:gd name="connsiteY1" fmla="*/ 305546 h 560070"/>
              <a:gd name="connsiteX2" fmla="*/ 772835 w 3237778"/>
              <a:gd name="connsiteY2" fmla="*/ 228372 h 560070"/>
              <a:gd name="connsiteX3" fmla="*/ 946 w 3237778"/>
              <a:gd name="connsiteY3" fmla="*/ 0 h 560070"/>
              <a:gd name="connsiteX0" fmla="*/ 3108887 w 3108887"/>
              <a:gd name="connsiteY0" fmla="*/ 627496 h 627496"/>
              <a:gd name="connsiteX1" fmla="*/ 2590413 w 3108887"/>
              <a:gd name="connsiteY1" fmla="*/ 372972 h 627496"/>
              <a:gd name="connsiteX2" fmla="*/ 643944 w 3108887"/>
              <a:gd name="connsiteY2" fmla="*/ 295798 h 627496"/>
              <a:gd name="connsiteX3" fmla="*/ 1146 w 3108887"/>
              <a:gd name="connsiteY3" fmla="*/ 0 h 62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887" h="627496">
                <a:moveTo>
                  <a:pt x="3108887" y="627496"/>
                </a:moveTo>
                <a:cubicBezTo>
                  <a:pt x="2931349" y="502590"/>
                  <a:pt x="3001237" y="428255"/>
                  <a:pt x="2590413" y="372972"/>
                </a:cubicBezTo>
                <a:cubicBezTo>
                  <a:pt x="2179589" y="317689"/>
                  <a:pt x="745587" y="344848"/>
                  <a:pt x="643944" y="295798"/>
                </a:cubicBezTo>
                <a:cubicBezTo>
                  <a:pt x="563816" y="336648"/>
                  <a:pt x="-29491" y="10998"/>
                  <a:pt x="1146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525CBAD-2448-AAA0-D0E2-7F40F353FD56}"/>
              </a:ext>
            </a:extLst>
          </p:cNvPr>
          <p:cNvSpPr txBox="1"/>
          <p:nvPr/>
        </p:nvSpPr>
        <p:spPr>
          <a:xfrm rot="1457619">
            <a:off x="11409335" y="4296595"/>
            <a:ext cx="6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?!?</a:t>
            </a:r>
          </a:p>
        </p:txBody>
      </p:sp>
    </p:spTree>
    <p:extLst>
      <p:ext uri="{BB962C8B-B14F-4D97-AF65-F5344CB8AC3E}">
        <p14:creationId xmlns:p14="http://schemas.microsoft.com/office/powerpoint/2010/main" val="29575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815 0.25277 " pathEditMode="relative" ptsTypes="AA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815 0.25277 " pathEditMode="relative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7" grpId="0" animBg="1"/>
      <p:bldP spid="11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904D419-2529-4C3F-CA89-00DA9CDE7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09409-9525-E4A5-7AF0-2C89B948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0C7478B-5773-85D3-24FD-5B1F64D0AE4E}"/>
              </a:ext>
            </a:extLst>
          </p:cNvPr>
          <p:cNvSpPr txBox="1">
            <a:spLocks/>
          </p:cNvSpPr>
          <p:nvPr/>
        </p:nvSpPr>
        <p:spPr>
          <a:xfrm>
            <a:off x="477980" y="1501599"/>
            <a:ext cx="8704120" cy="3730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Erfolgsbericht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Abgewehrte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Angriffe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Von der Idee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über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Firmengründung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bis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heute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Unterschiede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in der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Einbruchserkennung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Der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Cybersense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Ansatz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Der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Nutzen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für den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Verteidiger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Komponenten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und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Architektur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der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Lösung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Managed Service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CF503F1C-0610-91A5-CC55-EC83639B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8483" y="4170497"/>
            <a:ext cx="1062372" cy="1185904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742D5CD-652D-19EF-1565-03A2DBEC64A0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1FF703EE-1D27-4D53-B97C-19D4E9AF8259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28">
              <a:extLst>
                <a:ext uri="{FF2B5EF4-FFF2-40B4-BE49-F238E27FC236}">
                  <a16:creationId xmlns:a16="http://schemas.microsoft.com/office/drawing/2014/main" id="{F56F152B-74E8-3FAC-FD16-ABAF76E0137D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0B67780-CF24-76AD-017F-A0A13C47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96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016A-0DB2-E6D4-EC54-49E66F1F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omputer, Screenshot, parallel enthält.&#10;&#10;KI-generierte Inhalte können fehlerhaft sein.">
            <a:extLst>
              <a:ext uri="{FF2B5EF4-FFF2-40B4-BE49-F238E27FC236}">
                <a16:creationId xmlns:a16="http://schemas.microsoft.com/office/drawing/2014/main" id="{E97CE764-FF53-4EA3-5803-00DD9D99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2500978"/>
            <a:ext cx="4525589" cy="36648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E86051-0FF6-EF5C-D980-97F9E964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 1: </a:t>
            </a:r>
            <a:r>
              <a:rPr lang="de-DE" sz="3600" dirty="0">
                <a:solidFill>
                  <a:srgbClr val="FFFFFF"/>
                </a:solidFill>
                <a:effectLst/>
              </a:rPr>
              <a:t>Universität in NRW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0A09CE-4E92-8BE9-D53F-533D347E5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598898"/>
            <a:ext cx="11442019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30.000+ Studierende und 3.500+ Mitarbeitende</a:t>
            </a:r>
          </a:p>
          <a:p>
            <a:pPr>
              <a:lnSpc>
                <a:spcPct val="110000"/>
              </a:lnSpc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Besonderheit: BYOD – keine Kontrolle über einen Großteil der Endgeräte</a:t>
            </a:r>
          </a:p>
          <a:p>
            <a:pPr>
              <a:lnSpc>
                <a:spcPct val="110000"/>
              </a:lnSpc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War 2024 einem Angriff ausgesetzt</a:t>
            </a:r>
          </a:p>
          <a:p>
            <a:pPr>
              <a:lnSpc>
                <a:spcPct val="110000"/>
              </a:lnSpc>
            </a:pPr>
            <a:r>
              <a:rPr lang="de-DE" sz="2000" b="1" dirty="0">
                <a:solidFill>
                  <a:srgbClr val="FFFFFF"/>
                </a:solidFill>
                <a:effectLst/>
                <a:latin typeface="Avenir Black" panose="02000503020000020003" pitchFamily="2" charset="0"/>
              </a:rPr>
              <a:t>Cybersense</a:t>
            </a: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meldete als </a:t>
            </a:r>
            <a:r>
              <a:rPr lang="de-DE" sz="2000" b="1" dirty="0">
                <a:solidFill>
                  <a:srgbClr val="FFFFFF"/>
                </a:solidFill>
                <a:effectLst/>
                <a:latin typeface="Avenir Black" panose="02000503020000020003" pitchFamily="2" charset="0"/>
              </a:rPr>
              <a:t>erste</a:t>
            </a: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der Sicherheitslösungen: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Portscans für SSH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RDP Anmeldungen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SMB Anmeldeversuche</a:t>
            </a:r>
            <a:endParaRPr lang="de-DE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Auslesen von </a:t>
            </a:r>
            <a:r>
              <a:rPr lang="de-D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Netlogon-Scripten</a:t>
            </a: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auf dem</a:t>
            </a:r>
            <a:b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Domain Controller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Vortrag über den Angriff in Vorbereitung für die</a:t>
            </a:r>
            <a:b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</a:b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Herbsttagung der ZKI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BD3E827-FC49-E75B-1CA1-5F21139DB4D5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8020B42-42AC-1CDF-066A-D1CF9C3029E9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578B18C0-803A-A3E2-382D-6C6DB5FC696E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C547E1F-C669-9839-86CA-B00B37FAF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46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989D9-C7A2-7282-93C3-6560D1EA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2C1EE-9B4A-E102-41C8-E72CF082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 2: </a:t>
            </a:r>
            <a:r>
              <a:rPr lang="de-DE" sz="3600" dirty="0">
                <a:solidFill>
                  <a:srgbClr val="FFFFFF"/>
                </a:solidFill>
                <a:effectLst/>
              </a:rPr>
              <a:t>Europäische Baumarkt-Handelskette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60F5D2-522A-AB25-E1C4-9BA65BF14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598898"/>
            <a:ext cx="11442019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45.000 Mitarbeitende, ca. 7 Milliarden Euro Umsatz, Rechenzentren in mehreren EU-Ländern</a:t>
            </a:r>
          </a:p>
          <a:p>
            <a:pPr>
              <a:lnSpc>
                <a:spcPct val="110000"/>
              </a:lnSpc>
            </a:pPr>
            <a:r>
              <a:rPr lang="de-DE" b="1" dirty="0">
                <a:solidFill>
                  <a:srgbClr val="FFFFFF"/>
                </a:solidFill>
                <a:latin typeface="Avenir Black" panose="02000503020000020003" pitchFamily="2" charset="0"/>
              </a:rPr>
              <a:t>Implementierung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 der Cybersense </a:t>
            </a:r>
            <a:r>
              <a:rPr lang="de-DE" dirty="0" err="1">
                <a:solidFill>
                  <a:srgbClr val="FFFFFF"/>
                </a:solidFill>
                <a:latin typeface="Avenir Light" panose="020B0402020203020204" pitchFamily="34" charset="77"/>
              </a:rPr>
              <a:t>Deception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 </a:t>
            </a:r>
            <a:r>
              <a:rPr lang="de-DE" b="1" dirty="0">
                <a:solidFill>
                  <a:srgbClr val="FFFFFF"/>
                </a:solidFill>
                <a:latin typeface="Avenir Black" panose="02000503020000020003" pitchFamily="2" charset="0"/>
              </a:rPr>
              <a:t>binnen 14 Tagen 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in einer komplexen multinationalen IT-Umgebung mit Schutz für 10.000 Endpunkte </a:t>
            </a:r>
          </a:p>
          <a:p>
            <a:pPr>
              <a:lnSpc>
                <a:spcPct val="110000"/>
              </a:lnSpc>
            </a:pPr>
            <a:r>
              <a:rPr lang="de-DE" sz="2000" b="1" dirty="0">
                <a:solidFill>
                  <a:srgbClr val="FFFFFF"/>
                </a:solidFill>
                <a:effectLst/>
                <a:latin typeface="Avenir Black" panose="02000503020000020003" pitchFamily="2" charset="0"/>
              </a:rPr>
              <a:t>Erkennung und Abwehr </a:t>
            </a:r>
            <a:r>
              <a:rPr lang="de-DE" b="1" dirty="0">
                <a:solidFill>
                  <a:srgbClr val="FFFFFF"/>
                </a:solidFill>
                <a:latin typeface="Avenir Black" panose="02000503020000020003" pitchFamily="2" charset="0"/>
              </a:rPr>
              <a:t>des</a:t>
            </a:r>
            <a:r>
              <a:rPr lang="de-DE" sz="2000" b="1" dirty="0">
                <a:solidFill>
                  <a:srgbClr val="FFFFFF"/>
                </a:solidFill>
                <a:effectLst/>
                <a:latin typeface="Avenir Black" panose="02000503020000020003" pitchFamily="2" charset="0"/>
              </a:rPr>
              <a:t> Angriffs: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Angriff per Phishing-</a:t>
            </a:r>
            <a:r>
              <a:rPr lang="de-DE" dirty="0" err="1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EMail</a:t>
            </a:r>
            <a:r>
              <a:rPr lang="de-DE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 eines Geschäftspartners mit kompromittiertem Exchange-Server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Attachment enthielt Excel-Dokument, welches die Malware </a:t>
            </a:r>
            <a:r>
              <a:rPr lang="de-DE" dirty="0" err="1">
                <a:solidFill>
                  <a:srgbClr val="FFFFFF"/>
                </a:solidFill>
                <a:latin typeface="Avenir Light" panose="020B0402020203020204" pitchFamily="34" charset="77"/>
              </a:rPr>
              <a:t>Qakbot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 nachlädt und startet</a:t>
            </a:r>
            <a:endParaRPr lang="de-DE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Angriff startete auf einem Citrix-Desktop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Password-</a:t>
            </a:r>
            <a:r>
              <a:rPr lang="de-DE" dirty="0" err="1">
                <a:solidFill>
                  <a:srgbClr val="FFFFFF"/>
                </a:solidFill>
                <a:latin typeface="Avenir Light" panose="020B0402020203020204" pitchFamily="34" charset="77"/>
              </a:rPr>
              <a:t>Spraying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 auf AD-Konten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FF"/>
                </a:solidFill>
                <a:latin typeface="Avenir Black" panose="02000503020000020003" pitchFamily="2" charset="0"/>
              </a:rPr>
              <a:t>Cybersense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 war das </a:t>
            </a:r>
            <a:r>
              <a:rPr lang="de-DE" b="1" dirty="0">
                <a:solidFill>
                  <a:srgbClr val="FFFFFF"/>
                </a:solidFill>
                <a:latin typeface="Avenir Black" panose="02000503020000020003" pitchFamily="2" charset="0"/>
              </a:rPr>
              <a:t>einzige Sicherheitssystem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, welches den Angriff erkannt hat.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17B5F5F-1F6D-3FE7-8A83-9C551B5FEA69}"/>
              </a:ext>
            </a:extLst>
          </p:cNvPr>
          <p:cNvGrpSpPr/>
          <p:nvPr/>
        </p:nvGrpSpPr>
        <p:grpSpPr>
          <a:xfrm>
            <a:off x="10304856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68309BF-E94F-EC5F-51DC-5E86B4387772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1026EB05-ACC4-0534-A4D2-1D252CBB5C2F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E7E5706-687E-D50B-403B-BEBFD656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841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8EEB-00DE-04E3-7FBC-CDA0712F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C61D0-9C37-BB7E-AEF2-93C7F486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Beispiele: Erfolgreiche Angriffserkennung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64B31B-6CA9-891E-3417-CF9CEC1E1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1598898"/>
            <a:ext cx="1114690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Handelskette (Europa)</a:t>
            </a:r>
            <a:b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45.000 Mitarbeiter, 7 Milliarden Euro Umsatz</a:t>
            </a:r>
            <a:b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endParaRPr lang="de-DE" sz="2000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  <a:p>
            <a:pPr>
              <a:lnSpc>
                <a:spcPct val="110000"/>
              </a:lnSpc>
            </a:pP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Handelskette (Deutschland)</a:t>
            </a:r>
            <a:b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7000 Mitarbeiter, 1 Milliarde Euro Umsatz</a:t>
            </a:r>
            <a:b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endParaRPr lang="de-DE" dirty="0">
              <a:solidFill>
                <a:srgbClr val="FFFFFF"/>
              </a:solidFill>
              <a:latin typeface="Avenir Light" panose="020B0402020203020204" pitchFamily="34" charset="77"/>
            </a:endParaRPr>
          </a:p>
          <a:p>
            <a:pPr>
              <a:lnSpc>
                <a:spcPct val="110000"/>
              </a:lnSpc>
            </a:pP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Universität</a:t>
            </a:r>
            <a:b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</a:b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über 30.</a:t>
            </a:r>
            <a: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  <a:t>000 Studierende, über 3500 Mitarbeiter</a:t>
            </a:r>
            <a:br>
              <a:rPr lang="de-DE" dirty="0">
                <a:solidFill>
                  <a:srgbClr val="FFFFFF"/>
                </a:solidFill>
                <a:latin typeface="Avenir Light" panose="020B0402020203020204" pitchFamily="34" charset="77"/>
              </a:rPr>
            </a:br>
            <a:endParaRPr lang="de-DE" sz="2000" dirty="0">
              <a:solidFill>
                <a:srgbClr val="FFFFFF"/>
              </a:solidFill>
              <a:effectLst/>
              <a:latin typeface="Avenir Light" panose="020B0402020203020204" pitchFamily="34" charset="77"/>
            </a:endParaRPr>
          </a:p>
          <a:p>
            <a:pPr>
              <a:lnSpc>
                <a:spcPct val="110000"/>
              </a:lnSpc>
            </a:pP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Hersteller von Automobilteilen (Weltweit)</a:t>
            </a:r>
            <a:b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</a:br>
            <a:r>
              <a:rPr lang="de-DE" sz="2000" dirty="0">
                <a:solidFill>
                  <a:srgbClr val="FFFFFF"/>
                </a:solidFill>
                <a:effectLst/>
                <a:latin typeface="Avenir Light" panose="020B0402020203020204" pitchFamily="34" charset="77"/>
              </a:rPr>
              <a:t>2.500 Mitarbeiter, 850 Millionen Euro Umsatz</a:t>
            </a:r>
          </a:p>
          <a:p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1C5F2C2-389E-685C-6D02-6E53C99D9A4C}"/>
              </a:ext>
            </a:extLst>
          </p:cNvPr>
          <p:cNvSpPr txBox="1"/>
          <p:nvPr/>
        </p:nvSpPr>
        <p:spPr>
          <a:xfrm>
            <a:off x="7507760" y="1449347"/>
            <a:ext cx="1069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Zu Beginn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576D54E-982C-FE24-B28F-D4542E0F6C67}"/>
              </a:ext>
            </a:extLst>
          </p:cNvPr>
          <p:cNvSpPr txBox="1"/>
          <p:nvPr/>
        </p:nvSpPr>
        <p:spPr>
          <a:xfrm>
            <a:off x="8918221" y="1449347"/>
            <a:ext cx="956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laufend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C3E4F70-EEDD-488B-AD48-DA0189BDDEF7}"/>
              </a:ext>
            </a:extLst>
          </p:cNvPr>
          <p:cNvSpPr txBox="1"/>
          <p:nvPr/>
        </p:nvSpPr>
        <p:spPr>
          <a:xfrm>
            <a:off x="10164462" y="1449347"/>
            <a:ext cx="1170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err="1">
                <a:solidFill>
                  <a:srgbClr val="EB642B"/>
                </a:solidFill>
                <a:latin typeface="Avenir Light" panose="020B0402020203020204" pitchFamily="34" charset="77"/>
              </a:rPr>
              <a:t>post</a:t>
            </a:r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 mortem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FBA1DE4-D095-D2F9-FA42-3413C6CECEF8}"/>
              </a:ext>
            </a:extLst>
          </p:cNvPr>
          <p:cNvSpPr txBox="1"/>
          <p:nvPr/>
        </p:nvSpPr>
        <p:spPr>
          <a:xfrm>
            <a:off x="7585640" y="2301963"/>
            <a:ext cx="956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YES!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6D2FC77-4EC3-D1C7-0398-AB4F55BA8D28}"/>
              </a:ext>
            </a:extLst>
          </p:cNvPr>
          <p:cNvSpPr txBox="1"/>
          <p:nvPr/>
        </p:nvSpPr>
        <p:spPr>
          <a:xfrm>
            <a:off x="7585640" y="3459955"/>
            <a:ext cx="956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YES!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1F72B2D-A7FD-C860-4E89-FAF31463A32A}"/>
              </a:ext>
            </a:extLst>
          </p:cNvPr>
          <p:cNvSpPr txBox="1"/>
          <p:nvPr/>
        </p:nvSpPr>
        <p:spPr>
          <a:xfrm>
            <a:off x="8851558" y="5742800"/>
            <a:ext cx="1312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Abwehr vor Zielerreichung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4D2960-2B47-FF63-7596-5D874449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1776857"/>
            <a:ext cx="3124200" cy="469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8F8585-2284-9B65-AC38-7D2525AE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2935686"/>
            <a:ext cx="3124200" cy="469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2C0B08-66E9-9422-AD97-E60DF30C7DB8}"/>
              </a:ext>
            </a:extLst>
          </p:cNvPr>
          <p:cNvSpPr txBox="1"/>
          <p:nvPr/>
        </p:nvSpPr>
        <p:spPr>
          <a:xfrm>
            <a:off x="7585640" y="4632954"/>
            <a:ext cx="956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>
                <a:solidFill>
                  <a:srgbClr val="EB642B"/>
                </a:solidFill>
                <a:latin typeface="Avenir Light" panose="020B0402020203020204" pitchFamily="34" charset="77"/>
              </a:rPr>
              <a:t>YES!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5AFD2C-E91F-73CB-0177-307AA11C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4094515"/>
            <a:ext cx="3124200" cy="4699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754A60-F251-BE48-DCC5-C1AD9F816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94" y="5253345"/>
            <a:ext cx="3098800" cy="4572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A371183-8054-FADA-EE62-57D611A2BDA7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6BD4A1E-5FE4-8DC8-E500-FF86FFCB0675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02048ABB-F504-E470-0775-2570ED69696C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C328BA0-F6B6-3B8F-6DA3-BFCB17F49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463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B9534-17C3-B7D6-716B-F019D00A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40304-7904-D536-92D8-42E2AD6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Idee geboren aus der Erfahrung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E11D60-BDEE-1352-71A1-0C56634C3BAA}"/>
              </a:ext>
            </a:extLst>
          </p:cNvPr>
          <p:cNvSpPr txBox="1">
            <a:spLocks/>
          </p:cNvSpPr>
          <p:nvPr/>
        </p:nvSpPr>
        <p:spPr>
          <a:xfrm>
            <a:off x="2496066" y="1501599"/>
            <a:ext cx="9255668" cy="4713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B642B"/>
              </a:buClr>
              <a:buFont typeface="Wingdings" pitchFamily="2" charset="2"/>
              <a:buChar char="§"/>
              <a:defRPr sz="2000" b="0" i="0" kern="1200">
                <a:solidFill>
                  <a:schemeClr val="bg1"/>
                </a:solidFill>
                <a:latin typeface="Lexen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NIS2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, KRITIS, IT-SIG, DORA, …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vermitteln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den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dringenden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Handlungsbedarf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für IT-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Betreiber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Komplexe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Lösungen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entstehen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, die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tiefe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Einblicke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gewähren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Nicht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alle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Informationen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sind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relevant –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wie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trennt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man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Spreu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vom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Weizen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Die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Cybersense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Firmengründer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waren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in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etliche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solcher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Projekte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involviert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642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Sie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sahen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dringenden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Handlungsbedarf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Reduktion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 der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t>Komplexität</a:t>
            </a: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baseline="0" dirty="0">
                <a:solidFill>
                  <a:prstClr val="white"/>
                </a:solidFill>
                <a:latin typeface="Avenir Light" panose="020B0402020203020204" pitchFamily="34" charset="77"/>
              </a:rPr>
              <a:t>Den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Blick auf das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Wesentliche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lenken</a:t>
            </a:r>
            <a:endParaRPr lang="en-US" dirty="0">
              <a:solidFill>
                <a:prstClr val="white"/>
              </a:solidFill>
              <a:latin typeface="Avenir Light" panose="020B0402020203020204" pitchFamily="34" charset="77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Die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Resourcen-Anforderungen</a:t>
            </a:r>
            <a:r>
              <a:rPr lang="en-US" dirty="0">
                <a:solidFill>
                  <a:prstClr val="white"/>
                </a:solidFill>
                <a:latin typeface="Avenir Light" panose="020B0402020203020204" pitchFamily="34" charset="77"/>
              </a:rPr>
              <a:t> (Personal, Zeit, Kosten) </a:t>
            </a:r>
            <a:r>
              <a:rPr lang="en-US" dirty="0" err="1">
                <a:solidFill>
                  <a:prstClr val="white"/>
                </a:solidFill>
                <a:latin typeface="Avenir Light" panose="020B0402020203020204" pitchFamily="34" charset="77"/>
              </a:rPr>
              <a:t>mindern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9" name="Grafik 8" descr="Gericht mit einfarbiger Füllung">
            <a:extLst>
              <a:ext uri="{FF2B5EF4-FFF2-40B4-BE49-F238E27FC236}">
                <a16:creationId xmlns:a16="http://schemas.microsoft.com/office/drawing/2014/main" id="{915D8CF5-2F09-5FA4-9259-D85D5A09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351" y="1334647"/>
            <a:ext cx="914400" cy="914400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12721CF-D695-8E75-A573-DD6B18B102E2}"/>
              </a:ext>
            </a:extLst>
          </p:cNvPr>
          <p:cNvGrpSpPr/>
          <p:nvPr/>
        </p:nvGrpSpPr>
        <p:grpSpPr>
          <a:xfrm>
            <a:off x="1477185" y="1332750"/>
            <a:ext cx="959363" cy="895267"/>
            <a:chOff x="1477185" y="1468679"/>
            <a:chExt cx="959363" cy="89526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2103975-5E84-EF3D-8216-720306F254B6}"/>
                </a:ext>
              </a:extLst>
            </p:cNvPr>
            <p:cNvSpPr txBox="1"/>
            <p:nvPr/>
          </p:nvSpPr>
          <p:spPr>
            <a:xfrm rot="20244787">
              <a:off x="1477185" y="1654330"/>
              <a:ext cx="421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>
                  <a:solidFill>
                    <a:schemeClr val="bg1"/>
                  </a:solidFill>
                </a:rPr>
                <a:t>§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D154F5D-7DEE-332F-7590-1F8DDF500586}"/>
                </a:ext>
              </a:extLst>
            </p:cNvPr>
            <p:cNvSpPr txBox="1"/>
            <p:nvPr/>
          </p:nvSpPr>
          <p:spPr>
            <a:xfrm>
              <a:off x="1741403" y="1468679"/>
              <a:ext cx="421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>
                  <a:solidFill>
                    <a:schemeClr val="bg1"/>
                  </a:solidFill>
                </a:rPr>
                <a:t>§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8BB87A8-3A62-7ADC-5C24-F43C49714230}"/>
                </a:ext>
              </a:extLst>
            </p:cNvPr>
            <p:cNvSpPr txBox="1"/>
            <p:nvPr/>
          </p:nvSpPr>
          <p:spPr>
            <a:xfrm rot="1262349">
              <a:off x="2015119" y="1656060"/>
              <a:ext cx="421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>
                  <a:solidFill>
                    <a:schemeClr val="bg1"/>
                  </a:solidFill>
                </a:rPr>
                <a:t>§</a:t>
              </a:r>
            </a:p>
          </p:txBody>
        </p:sp>
      </p:grpSp>
      <p:pic>
        <p:nvPicPr>
          <p:cNvPr id="14" name="Grafik 13" descr="Schild Häkchen mit einfarbiger Füllung">
            <a:extLst>
              <a:ext uri="{FF2B5EF4-FFF2-40B4-BE49-F238E27FC236}">
                <a16:creationId xmlns:a16="http://schemas.microsoft.com/office/drawing/2014/main" id="{999A76AE-A46C-721F-5439-2D114CC18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7274" y="2048170"/>
            <a:ext cx="914400" cy="9144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701F27E-4D88-174E-EB76-2898DCC37B9E}"/>
              </a:ext>
            </a:extLst>
          </p:cNvPr>
          <p:cNvSpPr txBox="1"/>
          <p:nvPr/>
        </p:nvSpPr>
        <p:spPr>
          <a:xfrm>
            <a:off x="784437" y="2182204"/>
            <a:ext cx="84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SIEM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SOAR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BB377C47-B71F-078D-09E4-BC00A9DAE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936" y="3896481"/>
            <a:ext cx="1062372" cy="1185904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9E5F7B9-D708-1503-BAE8-EBC84A98D2ED}"/>
              </a:ext>
            </a:extLst>
          </p:cNvPr>
          <p:cNvGrpSpPr/>
          <p:nvPr/>
        </p:nvGrpSpPr>
        <p:grpSpPr>
          <a:xfrm>
            <a:off x="1132613" y="2647528"/>
            <a:ext cx="828336" cy="963370"/>
            <a:chOff x="1209582" y="4041906"/>
            <a:chExt cx="828336" cy="963370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EEB8E6C-7323-B417-166F-D2D7C5EC3395}"/>
                </a:ext>
              </a:extLst>
            </p:cNvPr>
            <p:cNvSpPr txBox="1"/>
            <p:nvPr/>
          </p:nvSpPr>
          <p:spPr>
            <a:xfrm>
              <a:off x="1409177" y="404190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094915A-4811-CDAD-BCF6-0EA721E4C62D}"/>
                </a:ext>
              </a:extLst>
            </p:cNvPr>
            <p:cNvSpPr txBox="1"/>
            <p:nvPr/>
          </p:nvSpPr>
          <p:spPr>
            <a:xfrm>
              <a:off x="1596772" y="429739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68A3113-1F0F-EBAB-7620-40EB717FC6AD}"/>
                </a:ext>
              </a:extLst>
            </p:cNvPr>
            <p:cNvSpPr txBox="1"/>
            <p:nvPr/>
          </p:nvSpPr>
          <p:spPr>
            <a:xfrm>
              <a:off x="1209582" y="4189451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0B4F043-720A-B915-79C2-85B8D9847D51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5406A5CB-7F90-D0F5-5E4F-13C0D15B6575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winkliges Dreieck 28">
              <a:extLst>
                <a:ext uri="{FF2B5EF4-FFF2-40B4-BE49-F238E27FC236}">
                  <a16:creationId xmlns:a16="http://schemas.microsoft.com/office/drawing/2014/main" id="{31080E7E-12D8-524C-DCA5-17D951A74581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4558B2A3-18DC-C235-6245-96FF663C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862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C1AF9-6DE3-8762-5750-77D4E8BD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2EDD1-88E7-0300-917D-364B6BA2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Cybersense GmbH: Wichtige Meilensteine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E5E3C06-7B36-0815-50B7-EB0469FB1BAB}"/>
              </a:ext>
            </a:extLst>
          </p:cNvPr>
          <p:cNvGrpSpPr/>
          <p:nvPr/>
        </p:nvGrpSpPr>
        <p:grpSpPr>
          <a:xfrm>
            <a:off x="402847" y="1989765"/>
            <a:ext cx="3150973" cy="992020"/>
            <a:chOff x="671787" y="2003212"/>
            <a:chExt cx="3150973" cy="99202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FAE280F-3E05-0AC8-1F2D-A4182A0A8B5F}"/>
                </a:ext>
              </a:extLst>
            </p:cNvPr>
            <p:cNvSpPr txBox="1"/>
            <p:nvPr/>
          </p:nvSpPr>
          <p:spPr>
            <a:xfrm>
              <a:off x="671787" y="2003212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2019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6C6B409-780C-6C90-7BDB-32FFE4F513F0}"/>
                </a:ext>
              </a:extLst>
            </p:cNvPr>
            <p:cNvSpPr txBox="1"/>
            <p:nvPr/>
          </p:nvSpPr>
          <p:spPr>
            <a:xfrm>
              <a:off x="671787" y="2348901"/>
              <a:ext cx="315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effectLst/>
                  <a:latin typeface="Avenir Light" panose="020B0402020203020204" pitchFamily="34" charset="77"/>
                </a:rPr>
                <a:t>Vorstellung der Lösung</a:t>
              </a:r>
            </a:p>
            <a:p>
              <a:r>
                <a:rPr lang="de-DE" sz="1200" dirty="0">
                  <a:solidFill>
                    <a:srgbClr val="FFFFFF"/>
                  </a:solidFill>
                  <a:effectLst/>
                  <a:latin typeface="Avenir Light" panose="020B0402020203020204" pitchFamily="34" charset="77"/>
                </a:rPr>
                <a:t>Cybersense bei einer</a:t>
              </a:r>
            </a:p>
            <a:p>
              <a:r>
                <a:rPr lang="de-DE" sz="1200" dirty="0" err="1">
                  <a:solidFill>
                    <a:srgbClr val="FFFFFF"/>
                  </a:solidFill>
                  <a:effectLst/>
                  <a:latin typeface="Avenir Light" panose="020B0402020203020204" pitchFamily="34" charset="77"/>
                </a:rPr>
                <a:t>Cybersecurity</a:t>
              </a:r>
              <a:r>
                <a:rPr lang="de-DE" sz="1200" dirty="0">
                  <a:solidFill>
                    <a:srgbClr val="FFFFFF"/>
                  </a:solidFill>
                  <a:effectLst/>
                  <a:latin typeface="Avenir Light" panose="020B0402020203020204" pitchFamily="34" charset="77"/>
                </a:rPr>
                <a:t> Konferenz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1EB6C1-B65A-E89C-BC8D-550289364EF2}"/>
              </a:ext>
            </a:extLst>
          </p:cNvPr>
          <p:cNvGrpSpPr/>
          <p:nvPr/>
        </p:nvGrpSpPr>
        <p:grpSpPr>
          <a:xfrm>
            <a:off x="2321516" y="2003212"/>
            <a:ext cx="3150973" cy="807354"/>
            <a:chOff x="3370382" y="2003212"/>
            <a:chExt cx="3150973" cy="80735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147F039-3154-7436-1DEB-0AB99D6E627C}"/>
                </a:ext>
              </a:extLst>
            </p:cNvPr>
            <p:cNvSpPr txBox="1"/>
            <p:nvPr/>
          </p:nvSpPr>
          <p:spPr>
            <a:xfrm>
              <a:off x="3370382" y="2003212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2021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D54B346-2FF9-692F-49BF-31447510680D}"/>
                </a:ext>
              </a:extLst>
            </p:cNvPr>
            <p:cNvSpPr txBox="1"/>
            <p:nvPr/>
          </p:nvSpPr>
          <p:spPr>
            <a:xfrm>
              <a:off x="3370382" y="2348901"/>
              <a:ext cx="31509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>
                  <a:solidFill>
                    <a:srgbClr val="FFFFFF"/>
                  </a:solidFill>
                  <a:latin typeface="Avenir Light" panose="020B0402020203020204" pitchFamily="34" charset="77"/>
                </a:rPr>
                <a:t>Offizielle Gründung</a:t>
              </a:r>
            </a:p>
            <a:p>
              <a:r>
                <a:rPr lang="de-DE" sz="1200">
                  <a:solidFill>
                    <a:srgbClr val="FFFFFF"/>
                  </a:solidFill>
                  <a:latin typeface="Avenir Light" panose="020B0402020203020204" pitchFamily="34" charset="77"/>
                </a:rPr>
                <a:t>der Cybersense GmbH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9F0E573-9ED2-5D71-0358-4A6CC8E3F084}"/>
              </a:ext>
            </a:extLst>
          </p:cNvPr>
          <p:cNvGrpSpPr/>
          <p:nvPr/>
        </p:nvGrpSpPr>
        <p:grpSpPr>
          <a:xfrm>
            <a:off x="4322507" y="2003212"/>
            <a:ext cx="3150973" cy="992020"/>
            <a:chOff x="6191640" y="2003212"/>
            <a:chExt cx="3150973" cy="99202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CD7225E-57C5-277F-42DC-4FDACB0D46D3}"/>
                </a:ext>
              </a:extLst>
            </p:cNvPr>
            <p:cNvSpPr txBox="1"/>
            <p:nvPr/>
          </p:nvSpPr>
          <p:spPr>
            <a:xfrm>
              <a:off x="6191640" y="2003212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2022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EF7B833-7F52-82C7-114C-F0202C591AA5}"/>
                </a:ext>
              </a:extLst>
            </p:cNvPr>
            <p:cNvSpPr txBox="1"/>
            <p:nvPr/>
          </p:nvSpPr>
          <p:spPr>
            <a:xfrm>
              <a:off x="6191640" y="2348901"/>
              <a:ext cx="315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Patenterteilung* durch das</a:t>
              </a:r>
            </a:p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Deutsche Patent- und</a:t>
              </a:r>
            </a:p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Markenamt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95E8ECA-FABC-4824-FBF3-6B0F78326655}"/>
              </a:ext>
            </a:extLst>
          </p:cNvPr>
          <p:cNvGrpSpPr/>
          <p:nvPr/>
        </p:nvGrpSpPr>
        <p:grpSpPr>
          <a:xfrm>
            <a:off x="6542580" y="2003212"/>
            <a:ext cx="3150973" cy="992020"/>
            <a:chOff x="9124411" y="2003212"/>
            <a:chExt cx="3150973" cy="99202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1862C35-A26E-0AE7-26CE-DAAA5567ADE7}"/>
                </a:ext>
              </a:extLst>
            </p:cNvPr>
            <p:cNvSpPr txBox="1"/>
            <p:nvPr/>
          </p:nvSpPr>
          <p:spPr>
            <a:xfrm>
              <a:off x="9124411" y="2003212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2024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8F2A4ED-2561-FAA6-DFCE-553C25032906}"/>
                </a:ext>
              </a:extLst>
            </p:cNvPr>
            <p:cNvSpPr txBox="1"/>
            <p:nvPr/>
          </p:nvSpPr>
          <p:spPr>
            <a:xfrm>
              <a:off x="9124411" y="2348901"/>
              <a:ext cx="315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Nahtlose Integration von weiterer</a:t>
              </a:r>
              <a:b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</a:br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Herstellern für individuelle Kundenbedürfnisse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CAA7835-20AF-D518-876D-512BEB50B6F1}"/>
              </a:ext>
            </a:extLst>
          </p:cNvPr>
          <p:cNvGrpSpPr/>
          <p:nvPr/>
        </p:nvGrpSpPr>
        <p:grpSpPr>
          <a:xfrm>
            <a:off x="832171" y="4685733"/>
            <a:ext cx="3150973" cy="807354"/>
            <a:chOff x="1786908" y="4779862"/>
            <a:chExt cx="3150973" cy="807354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8CA54CD-29DB-0A25-21EF-64DD4792D9A0}"/>
                </a:ext>
              </a:extLst>
            </p:cNvPr>
            <p:cNvSpPr txBox="1"/>
            <p:nvPr/>
          </p:nvSpPr>
          <p:spPr>
            <a:xfrm>
              <a:off x="1786908" y="4779862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2019/2020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7A0BD9F-99AD-FE6F-D609-F160E0B88ED9}"/>
                </a:ext>
              </a:extLst>
            </p:cNvPr>
            <p:cNvSpPr txBox="1"/>
            <p:nvPr/>
          </p:nvSpPr>
          <p:spPr>
            <a:xfrm>
              <a:off x="1786908" y="5125551"/>
              <a:ext cx="31509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>
                  <a:solidFill>
                    <a:srgbClr val="FFFFFF"/>
                  </a:solidFill>
                  <a:latin typeface="Lexend Light" pitchFamily="2" charset="77"/>
                </a:defRPr>
              </a:lvl1pPr>
            </a:lstStyle>
            <a:p>
              <a:r>
                <a:rPr lang="de-DE">
                  <a:latin typeface="Avenir Light" panose="020B0402020203020204" pitchFamily="34" charset="77"/>
                </a:rPr>
                <a:t>Beginn der ersten</a:t>
              </a:r>
            </a:p>
            <a:p>
              <a:r>
                <a:rPr lang="de-DE">
                  <a:latin typeface="Avenir Light" panose="020B0402020203020204" pitchFamily="34" charset="77"/>
                </a:rPr>
                <a:t>Kundenprojekte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3249AFD-4E9D-57B9-E843-BD201DCBAF8A}"/>
              </a:ext>
            </a:extLst>
          </p:cNvPr>
          <p:cNvGrpSpPr/>
          <p:nvPr/>
        </p:nvGrpSpPr>
        <p:grpSpPr>
          <a:xfrm>
            <a:off x="2636047" y="4684424"/>
            <a:ext cx="3150973" cy="992020"/>
            <a:chOff x="5043065" y="4590295"/>
            <a:chExt cx="3150973" cy="992020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51F44FD-73B7-5056-A642-4C1D712505D3}"/>
                </a:ext>
              </a:extLst>
            </p:cNvPr>
            <p:cNvSpPr txBox="1"/>
            <p:nvPr/>
          </p:nvSpPr>
          <p:spPr>
            <a:xfrm>
              <a:off x="5043065" y="4590295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rgbClr val="FFFFFF"/>
                  </a:solidFill>
                  <a:latin typeface="Avenir Heavy" panose="02000503020000020003" pitchFamily="2" charset="0"/>
                </a:rPr>
                <a:t>2021</a:t>
              </a:r>
              <a:endParaRPr lang="de-DE" b="1">
                <a:latin typeface="Avenir Heavy" panose="02000503020000020003" pitchFamily="2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D4D371E-6EAF-F9ED-EDB7-E795A90B35F7}"/>
                </a:ext>
              </a:extLst>
            </p:cNvPr>
            <p:cNvSpPr txBox="1"/>
            <p:nvPr/>
          </p:nvSpPr>
          <p:spPr>
            <a:xfrm>
              <a:off x="5043065" y="4935984"/>
              <a:ext cx="315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>
                  <a:solidFill>
                    <a:srgbClr val="FFFFFF"/>
                  </a:solidFill>
                  <a:latin typeface="Lexend Light" pitchFamily="2" charset="77"/>
                </a:defRPr>
              </a:lvl1pPr>
            </a:lstStyle>
            <a:p>
              <a:r>
                <a:rPr lang="de-DE">
                  <a:latin typeface="Avenir Light" panose="020B0402020203020204" pitchFamily="34" charset="77"/>
                </a:rPr>
                <a:t>Erweiterung der</a:t>
              </a:r>
            </a:p>
            <a:p>
              <a:r>
                <a:rPr lang="de-DE">
                  <a:latin typeface="Avenir Light" panose="020B0402020203020204" pitchFamily="34" charset="77"/>
                </a:rPr>
                <a:t>Unternehmensstruktur und Ausbau</a:t>
              </a:r>
            </a:p>
            <a:p>
              <a:r>
                <a:rPr lang="de-DE">
                  <a:latin typeface="Avenir Light" panose="020B0402020203020204" pitchFamily="34" charset="77"/>
                </a:rPr>
                <a:t>des Partnernetzwerks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F7A3073D-537C-A639-80FC-3DDD2053E1D0}"/>
              </a:ext>
            </a:extLst>
          </p:cNvPr>
          <p:cNvGrpSpPr/>
          <p:nvPr/>
        </p:nvGrpSpPr>
        <p:grpSpPr>
          <a:xfrm>
            <a:off x="5234278" y="4684424"/>
            <a:ext cx="3150973" cy="992020"/>
            <a:chOff x="8098497" y="4590295"/>
            <a:chExt cx="3150973" cy="99202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35CF46D-7BE8-D379-5950-307012ED5433}"/>
                </a:ext>
              </a:extLst>
            </p:cNvPr>
            <p:cNvSpPr txBox="1"/>
            <p:nvPr/>
          </p:nvSpPr>
          <p:spPr>
            <a:xfrm>
              <a:off x="8098497" y="4590295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2022/2023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1C0889E-8515-7423-456E-1D65E9F65E2A}"/>
                </a:ext>
              </a:extLst>
            </p:cNvPr>
            <p:cNvSpPr txBox="1"/>
            <p:nvPr/>
          </p:nvSpPr>
          <p:spPr>
            <a:xfrm>
              <a:off x="8098497" y="4935984"/>
              <a:ext cx="315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Gewinnung von Kunden in allen vom</a:t>
              </a:r>
            </a:p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BSI definierten KRITIS-Sektoren</a:t>
              </a:r>
            </a:p>
            <a:p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(öffentlich und privat)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304C6679-B5A7-F19F-4E6C-61D81185C5AC}"/>
              </a:ext>
            </a:extLst>
          </p:cNvPr>
          <p:cNvSpPr txBox="1"/>
          <p:nvPr/>
        </p:nvSpPr>
        <p:spPr>
          <a:xfrm>
            <a:off x="2620538" y="6383487"/>
            <a:ext cx="57408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>
                <a:solidFill>
                  <a:srgbClr val="FFFFFF"/>
                </a:solidFill>
                <a:latin typeface="Avenir" panose="02000503020000020003" pitchFamily="2" charset="0"/>
              </a:rPr>
              <a:t>*</a:t>
            </a:r>
            <a:r>
              <a:rPr lang="de-DE" sz="900" spc="-50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 Patentnummer</a:t>
            </a:r>
            <a:r>
              <a:rPr lang="de-DE" sz="900" spc="-35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 </a:t>
            </a:r>
            <a:r>
              <a:rPr lang="de-DE" sz="900" spc="-30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10 </a:t>
            </a:r>
            <a:r>
              <a:rPr lang="de-DE" sz="900" spc="-40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2021</a:t>
            </a:r>
            <a:r>
              <a:rPr lang="de-DE" sz="900" spc="-35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 </a:t>
            </a:r>
            <a:r>
              <a:rPr lang="de-DE" sz="900" spc="-30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106</a:t>
            </a:r>
            <a:r>
              <a:rPr lang="de-DE" sz="900" spc="-35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 </a:t>
            </a:r>
            <a:r>
              <a:rPr lang="de-DE" sz="900" spc="-10">
                <a:solidFill>
                  <a:srgbClr val="FFFFFF"/>
                </a:solidFill>
                <a:latin typeface="Avenir" panose="02000503020000020003" pitchFamily="2" charset="0"/>
                <a:cs typeface="Acumin Variable Concept Medium"/>
              </a:rPr>
              <a:t>823.1</a:t>
            </a:r>
            <a:endParaRPr lang="de-DE" sz="900">
              <a:solidFill>
                <a:srgbClr val="FFFFFF"/>
              </a:solidFill>
              <a:latin typeface="Avenir" panose="02000503020000020003" pitchFamily="2" charset="0"/>
            </a:endParaRP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FC5F8D4F-0D26-B7BE-4E64-664213F031AE}"/>
              </a:ext>
            </a:extLst>
          </p:cNvPr>
          <p:cNvCxnSpPr/>
          <p:nvPr/>
        </p:nvCxnSpPr>
        <p:spPr>
          <a:xfrm>
            <a:off x="0" y="3803212"/>
            <a:ext cx="12192000" cy="0"/>
          </a:xfrm>
          <a:prstGeom prst="line">
            <a:avLst/>
          </a:prstGeom>
          <a:ln w="25400">
            <a:solidFill>
              <a:srgbClr val="DE65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34F6B0E1-6BA0-5EAF-E1EF-B539EA15BF72}"/>
              </a:ext>
            </a:extLst>
          </p:cNvPr>
          <p:cNvCxnSpPr>
            <a:cxnSpLocks/>
          </p:cNvCxnSpPr>
          <p:nvPr/>
        </p:nvCxnSpPr>
        <p:spPr>
          <a:xfrm>
            <a:off x="383851" y="2003212"/>
            <a:ext cx="0" cy="1800000"/>
          </a:xfrm>
          <a:prstGeom prst="line">
            <a:avLst/>
          </a:prstGeom>
          <a:ln w="25400">
            <a:solidFill>
              <a:srgbClr val="DE653C"/>
            </a:solidFill>
            <a:headEnd type="none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902D2171-ABE0-4787-1F4C-F78B6358405A}"/>
              </a:ext>
            </a:extLst>
          </p:cNvPr>
          <p:cNvCxnSpPr>
            <a:cxnSpLocks/>
          </p:cNvCxnSpPr>
          <p:nvPr/>
        </p:nvCxnSpPr>
        <p:spPr>
          <a:xfrm>
            <a:off x="818637" y="3803212"/>
            <a:ext cx="0" cy="1800000"/>
          </a:xfrm>
          <a:prstGeom prst="line">
            <a:avLst/>
          </a:prstGeom>
          <a:ln w="25400" cap="sq">
            <a:solidFill>
              <a:srgbClr val="DE653C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5900D83D-4120-0364-1CF2-231308E12623}"/>
              </a:ext>
            </a:extLst>
          </p:cNvPr>
          <p:cNvCxnSpPr>
            <a:cxnSpLocks/>
          </p:cNvCxnSpPr>
          <p:nvPr/>
        </p:nvCxnSpPr>
        <p:spPr>
          <a:xfrm>
            <a:off x="2321516" y="2003212"/>
            <a:ext cx="0" cy="1800000"/>
          </a:xfrm>
          <a:prstGeom prst="line">
            <a:avLst/>
          </a:prstGeom>
          <a:ln w="25400">
            <a:solidFill>
              <a:srgbClr val="DE653C"/>
            </a:solidFill>
            <a:headEnd type="none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17158420-934A-2310-1FF3-ACE01C7E7624}"/>
              </a:ext>
            </a:extLst>
          </p:cNvPr>
          <p:cNvCxnSpPr>
            <a:cxnSpLocks/>
          </p:cNvCxnSpPr>
          <p:nvPr/>
        </p:nvCxnSpPr>
        <p:spPr>
          <a:xfrm>
            <a:off x="4314875" y="2003212"/>
            <a:ext cx="0" cy="1800000"/>
          </a:xfrm>
          <a:prstGeom prst="line">
            <a:avLst/>
          </a:prstGeom>
          <a:ln w="25400">
            <a:solidFill>
              <a:srgbClr val="DE653C"/>
            </a:solidFill>
            <a:headEnd type="none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F5202961-4E1B-8544-05D9-8FFF4273FC98}"/>
              </a:ext>
            </a:extLst>
          </p:cNvPr>
          <p:cNvCxnSpPr>
            <a:cxnSpLocks/>
          </p:cNvCxnSpPr>
          <p:nvPr/>
        </p:nvCxnSpPr>
        <p:spPr>
          <a:xfrm>
            <a:off x="6506754" y="2003212"/>
            <a:ext cx="0" cy="1800000"/>
          </a:xfrm>
          <a:prstGeom prst="line">
            <a:avLst/>
          </a:prstGeom>
          <a:ln w="25400">
            <a:solidFill>
              <a:srgbClr val="DE653C"/>
            </a:solidFill>
            <a:headEnd type="none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E5825E13-DA66-A1EC-F86B-13471A2D163D}"/>
              </a:ext>
            </a:extLst>
          </p:cNvPr>
          <p:cNvCxnSpPr>
            <a:cxnSpLocks/>
          </p:cNvCxnSpPr>
          <p:nvPr/>
        </p:nvCxnSpPr>
        <p:spPr>
          <a:xfrm>
            <a:off x="9016856" y="3814110"/>
            <a:ext cx="0" cy="1800000"/>
          </a:xfrm>
          <a:prstGeom prst="line">
            <a:avLst/>
          </a:prstGeom>
          <a:ln w="25400" cap="sq">
            <a:solidFill>
              <a:srgbClr val="DE653C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229BBAED-23D7-BF04-4E5E-418E8534CDD4}"/>
              </a:ext>
            </a:extLst>
          </p:cNvPr>
          <p:cNvCxnSpPr>
            <a:cxnSpLocks/>
          </p:cNvCxnSpPr>
          <p:nvPr/>
        </p:nvCxnSpPr>
        <p:spPr>
          <a:xfrm>
            <a:off x="5215825" y="3803212"/>
            <a:ext cx="0" cy="1800000"/>
          </a:xfrm>
          <a:prstGeom prst="line">
            <a:avLst/>
          </a:prstGeom>
          <a:ln w="25400" cap="sq">
            <a:solidFill>
              <a:srgbClr val="DE653C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ECC0442C-BBC1-7DDD-786E-00C01D4F781B}"/>
              </a:ext>
            </a:extLst>
          </p:cNvPr>
          <p:cNvCxnSpPr>
            <a:cxnSpLocks/>
          </p:cNvCxnSpPr>
          <p:nvPr/>
        </p:nvCxnSpPr>
        <p:spPr>
          <a:xfrm>
            <a:off x="2623387" y="3803212"/>
            <a:ext cx="0" cy="1800000"/>
          </a:xfrm>
          <a:prstGeom prst="line">
            <a:avLst/>
          </a:prstGeom>
          <a:ln w="25400" cap="sq">
            <a:solidFill>
              <a:srgbClr val="DE653C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E671226-64F9-B3C6-3001-911F2B282C98}"/>
              </a:ext>
            </a:extLst>
          </p:cNvPr>
          <p:cNvGrpSpPr/>
          <p:nvPr/>
        </p:nvGrpSpPr>
        <p:grpSpPr>
          <a:xfrm>
            <a:off x="9002438" y="4646534"/>
            <a:ext cx="3150973" cy="622688"/>
            <a:chOff x="7980466" y="4646534"/>
            <a:chExt cx="3150973" cy="622688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FEED636F-9555-AD9F-C6CA-18D922767C24}"/>
                </a:ext>
              </a:extLst>
            </p:cNvPr>
            <p:cNvSpPr txBox="1"/>
            <p:nvPr/>
          </p:nvSpPr>
          <p:spPr>
            <a:xfrm>
              <a:off x="7980466" y="4646534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2025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62D94D2-4FF3-D7AC-A910-F1E31C01BE91}"/>
                </a:ext>
              </a:extLst>
            </p:cNvPr>
            <p:cNvSpPr txBox="1"/>
            <p:nvPr/>
          </p:nvSpPr>
          <p:spPr>
            <a:xfrm>
              <a:off x="7980466" y="4992223"/>
              <a:ext cx="31509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Patenterteilung in den USA und der EU</a:t>
              </a:r>
            </a:p>
          </p:txBody>
        </p:sp>
      </p:grp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6D30CA55-3AAF-399A-92A7-3D5FD5A20BB4}"/>
              </a:ext>
            </a:extLst>
          </p:cNvPr>
          <p:cNvCxnSpPr>
            <a:cxnSpLocks/>
          </p:cNvCxnSpPr>
          <p:nvPr/>
        </p:nvCxnSpPr>
        <p:spPr>
          <a:xfrm>
            <a:off x="9223051" y="2003212"/>
            <a:ext cx="0" cy="1800000"/>
          </a:xfrm>
          <a:prstGeom prst="line">
            <a:avLst/>
          </a:prstGeom>
          <a:ln w="25400">
            <a:solidFill>
              <a:srgbClr val="DE653C"/>
            </a:solidFill>
            <a:headEnd type="none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B701F5B-586B-8E63-BF5D-B0E14CB58FD1}"/>
              </a:ext>
            </a:extLst>
          </p:cNvPr>
          <p:cNvGrpSpPr/>
          <p:nvPr/>
        </p:nvGrpSpPr>
        <p:grpSpPr>
          <a:xfrm>
            <a:off x="9261998" y="1985929"/>
            <a:ext cx="3150973" cy="992020"/>
            <a:chOff x="7980466" y="4646534"/>
            <a:chExt cx="3150973" cy="992020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BB81079-8D4C-8D85-CE88-0EAF21D7999A}"/>
                </a:ext>
              </a:extLst>
            </p:cNvPr>
            <p:cNvSpPr txBox="1"/>
            <p:nvPr/>
          </p:nvSpPr>
          <p:spPr>
            <a:xfrm>
              <a:off x="7980466" y="4646534"/>
              <a:ext cx="31509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FFFFFF"/>
                  </a:solidFill>
                  <a:latin typeface="Avenir Heavy" panose="02000503020000020003" pitchFamily="2" charset="0"/>
                </a:rPr>
                <a:t>2025</a:t>
              </a:r>
              <a:endParaRPr lang="de-DE" b="1" dirty="0">
                <a:latin typeface="Avenir Heavy" panose="02000503020000020003" pitchFamily="2" charset="0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6E4BA1F-955C-92F7-F2C1-9FFFE00E221D}"/>
                </a:ext>
              </a:extLst>
            </p:cNvPr>
            <p:cNvSpPr txBox="1"/>
            <p:nvPr/>
          </p:nvSpPr>
          <p:spPr>
            <a:xfrm>
              <a:off x="7980467" y="4992223"/>
              <a:ext cx="28914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de-DE" sz="1200" dirty="0">
                  <a:solidFill>
                    <a:srgbClr val="FFFFFF"/>
                  </a:solidFill>
                  <a:latin typeface="Avenir Light" panose="020B0402020203020204" pitchFamily="34" charset="77"/>
                </a:rPr>
                <a:t>Zusammenschluss mit Partnerfirmen zur Erbringung von KRITIS-relevanten Leistungen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8955D2E-8E2A-92E7-5EE6-9EA5C01D96ED}"/>
              </a:ext>
            </a:extLst>
          </p:cNvPr>
          <p:cNvGrpSpPr/>
          <p:nvPr/>
        </p:nvGrpSpPr>
        <p:grpSpPr>
          <a:xfrm>
            <a:off x="9819669" y="129010"/>
            <a:ext cx="2564682" cy="1027606"/>
            <a:chOff x="9368819" y="1162089"/>
            <a:chExt cx="2564682" cy="102760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A83CC2D-AADD-FC1B-47A5-79B874345765}"/>
                </a:ext>
              </a:extLst>
            </p:cNvPr>
            <p:cNvSpPr/>
            <p:nvPr/>
          </p:nvSpPr>
          <p:spPr>
            <a:xfrm>
              <a:off x="10016323" y="1162089"/>
              <a:ext cx="1917178" cy="10276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winkliges Dreieck 19">
              <a:extLst>
                <a:ext uri="{FF2B5EF4-FFF2-40B4-BE49-F238E27FC236}">
                  <a16:creationId xmlns:a16="http://schemas.microsoft.com/office/drawing/2014/main" id="{C047AC40-5D47-1937-0F8C-AA73893C2112}"/>
                </a:ext>
              </a:extLst>
            </p:cNvPr>
            <p:cNvSpPr/>
            <p:nvPr/>
          </p:nvSpPr>
          <p:spPr>
            <a:xfrm flipH="1">
              <a:off x="9368819" y="1162089"/>
              <a:ext cx="647501" cy="102760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0F155D7-7D3B-E4CA-A2A1-39E0BD3C2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9899" y="1234553"/>
              <a:ext cx="1702522" cy="85126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43856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26C815D9195545B2C6721CCB634C04" ma:contentTypeVersion="19" ma:contentTypeDescription="Ein neues Dokument erstellen." ma:contentTypeScope="" ma:versionID="7055ea44a4e709505fc2dec192656be3">
  <xsd:schema xmlns:xsd="http://www.w3.org/2001/XMLSchema" xmlns:xs="http://www.w3.org/2001/XMLSchema" xmlns:p="http://schemas.microsoft.com/office/2006/metadata/properties" xmlns:ns2="3f82b43c-3bb9-4d70-8581-89ffbdedd56d" xmlns:ns3="03490298-7077-40df-9cb7-deb67801183d" targetNamespace="http://schemas.microsoft.com/office/2006/metadata/properties" ma:root="true" ma:fieldsID="f913524f3f42fd8085ec8757bf6e6f4c" ns2:_="" ns3:_="">
    <xsd:import namespace="3f82b43c-3bb9-4d70-8581-89ffbdedd56d"/>
    <xsd:import namespace="03490298-7077-40df-9cb7-deb678011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2b43c-3bb9-4d70-8581-89ffbdedd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1856ca57-de1b-4ee3-ae16-3d8edb9179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490298-7077-40df-9cb7-deb678011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d75fdd5-a94d-4673-b77a-59063322a09e}" ma:internalName="TaxCatchAll" ma:showField="CatchAllData" ma:web="03490298-7077-40df-9cb7-deb6780118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490298-7077-40df-9cb7-deb67801183d" xsi:nil="true"/>
    <lcf76f155ced4ddcb4097134ff3c332f xmlns="3f82b43c-3bb9-4d70-8581-89ffbdedd5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FF24C43-C1D9-4D58-BEE0-210CB612F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82b43c-3bb9-4d70-8581-89ffbdedd56d"/>
    <ds:schemaRef ds:uri="03490298-7077-40df-9cb7-deb678011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F6D27D-6849-4EAA-9CBF-F95D8DC5C5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4AEB25-40BD-4C28-8738-F73868D5DB11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03490298-7077-40df-9cb7-deb67801183d"/>
    <ds:schemaRef ds:uri="3f82b43c-3bb9-4d70-8581-89ffbdedd56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1670</Words>
  <Application>Microsoft Macintosh PowerPoint</Application>
  <PresentationFormat>Breitbild</PresentationFormat>
  <Paragraphs>359</Paragraphs>
  <Slides>33</Slides>
  <Notes>28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50" baseType="lpstr">
      <vt:lpstr>Aptos</vt:lpstr>
      <vt:lpstr>Aptos Display</vt:lpstr>
      <vt:lpstr>Arial</vt:lpstr>
      <vt:lpstr>Avenir</vt:lpstr>
      <vt:lpstr>Avenir Black</vt:lpstr>
      <vt:lpstr>Avenir Book</vt:lpstr>
      <vt:lpstr>Avenir Heavy</vt:lpstr>
      <vt:lpstr>Avenir Light</vt:lpstr>
      <vt:lpstr>Calibri</vt:lpstr>
      <vt:lpstr>Century Gothic</vt:lpstr>
      <vt:lpstr>Chalkduster</vt:lpstr>
      <vt:lpstr>Courier New</vt:lpstr>
      <vt:lpstr>Georgia</vt:lpstr>
      <vt:lpstr>Lexend ExtraLight</vt:lpstr>
      <vt:lpstr>Wingdings</vt:lpstr>
      <vt:lpstr>Office</vt:lpstr>
      <vt:lpstr>1_Office</vt:lpstr>
      <vt:lpstr>PowerPoint-Präsentation</vt:lpstr>
      <vt:lpstr>PowerPoint-Präsentation</vt:lpstr>
      <vt:lpstr>Über uns / Agenda</vt:lpstr>
      <vt:lpstr>Agenda</vt:lpstr>
      <vt:lpstr>Erfolg 1: Universität in NRW</vt:lpstr>
      <vt:lpstr>Erfolg 2: Europäische Baumarkt-Handelskette</vt:lpstr>
      <vt:lpstr>Beispiele: Erfolgreiche Angriffserkennung</vt:lpstr>
      <vt:lpstr>Die Idee geboren aus der Erfahrung</vt:lpstr>
      <vt:lpstr>Cybersense GmbH: Wichtige Meilensteine</vt:lpstr>
      <vt:lpstr>Wann werden Einbrüche erkannt?</vt:lpstr>
      <vt:lpstr>Methoden der Angriffserkennung</vt:lpstr>
      <vt:lpstr>Cybersense Deception: der Ansatz</vt:lpstr>
      <vt:lpstr>Decoys</vt:lpstr>
      <vt:lpstr>Breadcrumbs</vt:lpstr>
      <vt:lpstr>Cybersense Deception Platform</vt:lpstr>
      <vt:lpstr>Cyber Kill Chain - Ransomware</vt:lpstr>
      <vt:lpstr>Cyber Kill Chain - Ransomware</vt:lpstr>
      <vt:lpstr>Die MITRE ATT&amp;CK Matrix</vt:lpstr>
      <vt:lpstr>MITRE Engage</vt:lpstr>
      <vt:lpstr>Und das Beste: Managed Service!</vt:lpstr>
      <vt:lpstr>Cybersense Deception ist wirksam</vt:lpstr>
      <vt:lpstr>Cybersense Deception ist einfach</vt:lpstr>
      <vt:lpstr>Cybersense Deception ist bewährt</vt:lpstr>
      <vt:lpstr>Nächster Schritt: PoC</vt:lpstr>
      <vt:lpstr>Implementierung von Abwehrmechanismen</vt:lpstr>
      <vt:lpstr>Fragen? Mehr Details? Wir freuen uns über Ihr Interesse!</vt:lpstr>
      <vt:lpstr>Ihre IT Umgebung</vt:lpstr>
      <vt:lpstr>Installation der Cybersense</vt:lpstr>
      <vt:lpstr>Funktionsweise: Kompromittierung</vt:lpstr>
      <vt:lpstr>Funktionsweise: Ausforschung AD</vt:lpstr>
      <vt:lpstr>Funktionsweise: Ausforschung Netz</vt:lpstr>
      <vt:lpstr>Funktionsweise: Ausbreitung per ssh</vt:lpstr>
      <vt:lpstr>Funktionsweise: Isolation des 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Tobias Schlattmann</dc:creator>
  <cp:lastModifiedBy>Tobias Schlattmann</cp:lastModifiedBy>
  <cp:revision>13</cp:revision>
  <dcterms:created xsi:type="dcterms:W3CDTF">2024-12-10T15:17:54Z</dcterms:created>
  <dcterms:modified xsi:type="dcterms:W3CDTF">2025-05-12T13:25:49Z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0x010100BB26C815D9195545B2C6721CCB634C04</vt:lpwstr>
  </property>
  <property fmtid="{D5CDD505-2E9C-101B-9397-08002B2CF9AE}" pid="3" name="MediaServiceImageTags">
    <vt:lpwstr/>
  </property>
</Properties>
</file>