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Tahoma"/>
      <p:regular r:id="rId11"/>
      <p:bold r:id="rId12"/>
    </p:embeddedFont>
    <p:embeddedFont>
      <p:font typeface="Poppins Medium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regular.fntdata"/><Relationship Id="rId12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Medium-italic.fntdata"/><Relationship Id="rId14" Type="http://schemas.openxmlformats.org/officeDocument/2006/relationships/font" Target="fonts/PoppinsMedium-bold.fntdata"/><Relationship Id="rId16" Type="http://schemas.openxmlformats.org/officeDocument/2006/relationships/font" Target="fonts/Poppi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65b184eb2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3565b184eb2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" name="Google Shape;57;g3565b184eb2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Main_9">
  <p:cSld name="28_Main_9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7019" y="546760"/>
            <a:ext cx="32382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450" lIns="171450" spcFirstLastPara="1" rIns="171450" wrap="square" tIns="17145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ahoma"/>
              <a:buNone/>
              <a:defRPr b="1" sz="2700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7019" y="1518754"/>
            <a:ext cx="3238200" cy="20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Char char="▪"/>
              <a:defRPr b="0" i="0" sz="11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23850" lvl="1" marL="914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2pPr>
            <a:lvl3pPr indent="-323850" lvl="2" marL="1371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3pPr>
            <a:lvl4pPr indent="-323850" lvl="3" marL="1828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4pPr>
            <a:lvl5pPr indent="-323850" lvl="4" marL="22860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5pPr>
            <a:lvl6pPr indent="-323850" lvl="5" marL="2743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6pPr>
            <a:lvl7pPr indent="-323850" lvl="6" marL="32004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7pPr>
            <a:lvl8pPr indent="-323850" lvl="7" marL="3657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8pPr>
            <a:lvl9pPr indent="-323850" lvl="8" marL="41148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  <a:defRPr/>
            </a:lvl9pPr>
          </a:lstStyle>
          <a:p/>
        </p:txBody>
      </p:sp>
      <p:sp>
        <p:nvSpPr>
          <p:cNvPr id="53" name="Google Shape;53;p13"/>
          <p:cNvSpPr/>
          <p:nvPr>
            <p:ph idx="2" type="pic"/>
          </p:nvPr>
        </p:nvSpPr>
        <p:spPr>
          <a:xfrm>
            <a:off x="3394144" y="1"/>
            <a:ext cx="5757300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23C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4919" y="92663"/>
            <a:ext cx="313650" cy="4767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447000" y="184659"/>
            <a:ext cx="2250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DB85"/>
                </a:solidFill>
                <a:latin typeface="Poppins"/>
                <a:ea typeface="Poppins"/>
                <a:cs typeface="Poppins"/>
                <a:sym typeface="Poppins"/>
              </a:rPr>
              <a:t>80</a:t>
            </a:r>
            <a:r>
              <a:rPr b="1" lang="en" sz="3000">
                <a:solidFill>
                  <a:srgbClr val="00DB85"/>
                </a:solidFill>
                <a:latin typeface="Poppins"/>
                <a:ea typeface="Poppins"/>
                <a:cs typeface="Poppins"/>
                <a:sym typeface="Poppins"/>
              </a:rPr>
              <a:t>%</a:t>
            </a:r>
            <a:endParaRPr b="1" sz="3000">
              <a:solidFill>
                <a:srgbClr val="00DB8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030875" y="1092150"/>
            <a:ext cx="4900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of breaches involve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compromised Identities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551649" y="4777775"/>
            <a:ext cx="17250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800"/>
              <a:buFont typeface="Arial"/>
              <a:buNone/>
            </a:pPr>
            <a:r>
              <a:rPr i="0" lang="en" sz="6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Sources: </a:t>
            </a:r>
            <a:r>
              <a:rPr lang="en" sz="6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</a:t>
            </a:r>
            <a:r>
              <a:rPr i="0" lang="en" sz="6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erizon DBI-Report 2024</a:t>
            </a:r>
            <a:endParaRPr i="0" sz="6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384900" y="3889000"/>
            <a:ext cx="4900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Unified Identity Fabric | </a:t>
            </a: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Realtime Identity Security across Multi-Cloud, IDPs &amp; SaaS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38425" y="2212738"/>
            <a:ext cx="3487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DB85"/>
                </a:solidFill>
                <a:latin typeface="Poppins"/>
                <a:ea typeface="Poppins"/>
                <a:cs typeface="Poppins"/>
                <a:sym typeface="Poppins"/>
              </a:rPr>
              <a:t>Before</a:t>
            </a:r>
            <a:r>
              <a:rPr b="1"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the Breach</a:t>
            </a:r>
            <a:endParaRPr b="1"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you reduce the identity attack surface?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972975" y="2212738"/>
            <a:ext cx="3669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DB85"/>
                </a:solidFill>
                <a:latin typeface="Poppins"/>
                <a:ea typeface="Poppins"/>
                <a:cs typeface="Poppins"/>
                <a:sym typeface="Poppins"/>
              </a:rPr>
              <a:t>During</a:t>
            </a:r>
            <a:r>
              <a:rPr b="1"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the Breach</a:t>
            </a:r>
            <a:endParaRPr b="1"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to detect and remediate identity threats as they happen?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175" y="3981537"/>
            <a:ext cx="2152166" cy="476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>
            <a:off x="267325" y="1926388"/>
            <a:ext cx="8427600" cy="9000"/>
          </a:xfrm>
          <a:prstGeom prst="straightConnector1">
            <a:avLst/>
          </a:prstGeom>
          <a:noFill/>
          <a:ln cap="flat" cmpd="sng" w="19050">
            <a:solidFill>
              <a:srgbClr val="00DB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4"/>
          <p:cNvCxnSpPr/>
          <p:nvPr/>
        </p:nvCxnSpPr>
        <p:spPr>
          <a:xfrm>
            <a:off x="267325" y="3598263"/>
            <a:ext cx="8427600" cy="9000"/>
          </a:xfrm>
          <a:prstGeom prst="straightConnector1">
            <a:avLst/>
          </a:prstGeom>
          <a:noFill/>
          <a:ln cap="flat" cmpd="sng" w="19050">
            <a:solidFill>
              <a:srgbClr val="00DB8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4"/>
          <p:cNvCxnSpPr/>
          <p:nvPr/>
        </p:nvCxnSpPr>
        <p:spPr>
          <a:xfrm rot="10800000">
            <a:off x="4481125" y="2127088"/>
            <a:ext cx="0" cy="1279500"/>
          </a:xfrm>
          <a:prstGeom prst="straightConnector1">
            <a:avLst/>
          </a:prstGeom>
          <a:noFill/>
          <a:ln cap="flat" cmpd="sng" w="38100">
            <a:solidFill>
              <a:srgbClr val="00DB8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