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272" r:id="rId6"/>
    <p:sldId id="258" r:id="rId7"/>
    <p:sldId id="274" r:id="rId8"/>
    <p:sldId id="259" r:id="rId9"/>
    <p:sldId id="260" r:id="rId10"/>
    <p:sldId id="261" r:id="rId11"/>
    <p:sldId id="263" r:id="rId12"/>
    <p:sldId id="26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54BC9-1960-4148-B6FD-5511C90032FC}" v="37" dt="2025-05-09T12:34:25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2"/>
    <p:restoredTop sz="41781"/>
  </p:normalViewPr>
  <p:slideViewPr>
    <p:cSldViewPr snapToGrid="0" snapToObjects="1">
      <p:cViewPr>
        <p:scale>
          <a:sx n="121" d="100"/>
          <a:sy n="121" d="100"/>
        </p:scale>
        <p:origin x="8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41C1-C895-C047-8188-CBD4BE2A0858}" type="datetimeFigureOut">
              <a:rPr lang="de-DE" smtClean="0"/>
              <a:t>09.05.25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7A2D-EB2D-C34E-9E3E-1D4FA7007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01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Cyber Shield ist eine spezialisierte Cyber-Security-Boutique. Wir bieten </a:t>
            </a:r>
            <a:r>
              <a:rPr lang="de-DE" dirty="0" err="1"/>
              <a:t>Incident</a:t>
            </a:r>
            <a:r>
              <a:rPr lang="de-DE" dirty="0"/>
              <a:t> Response als Service sowie strategische Sicherheitsberatung und Compliance-Expertise (u. a. ISO 27001, BAIT, DORA). Unser kleines, hochqualifiziertes Team kann durch ein bewährtes Expertennetzwerk flexibel skaliert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6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Was bedeutet „Response“ im IT- oder Cybersecurity-Kontext? Es handelt sich um die Tätigkeit, auf einen Vorfall zu reagieren. Ein solcher Vorfall könnte zum Beispiel darin bestehen, dass sich eine </a:t>
            </a:r>
            <a:r>
              <a:rPr lang="de-DE" b="1" dirty="0"/>
              <a:t>Malware</a:t>
            </a:r>
            <a:r>
              <a:rPr lang="de-DE" dirty="0"/>
              <a:t> oder </a:t>
            </a:r>
            <a:r>
              <a:rPr lang="de-DE" b="1" dirty="0"/>
              <a:t>Ransomware</a:t>
            </a:r>
            <a:r>
              <a:rPr lang="de-DE" dirty="0"/>
              <a:t> auf einem oder mehreren Servern und/oder Desktops in Ihrem Unternehmen befindet, Ihre </a:t>
            </a:r>
            <a:r>
              <a:rPr lang="de-DE" b="1" dirty="0"/>
              <a:t>Backups verschlüsselt</a:t>
            </a:r>
            <a:r>
              <a:rPr lang="de-DE" dirty="0"/>
              <a:t> wurden oder ein </a:t>
            </a:r>
            <a:r>
              <a:rPr lang="de-DE" b="1" dirty="0"/>
              <a:t>DDoS-Angriff</a:t>
            </a:r>
            <a:r>
              <a:rPr lang="de-DE" dirty="0"/>
              <a:t> auf Ihre IT-Infrastruktur stattfindet.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Solche Szenarien werden als </a:t>
            </a:r>
            <a:r>
              <a:rPr lang="de-DE" b="1" dirty="0"/>
              <a:t>Indikatoren der Kompromittierung</a:t>
            </a:r>
            <a:r>
              <a:rPr lang="de-DE" dirty="0"/>
              <a:t> bezeichnet – auf Englisch </a:t>
            </a:r>
            <a:r>
              <a:rPr lang="de-DE" i="1" dirty="0" err="1"/>
              <a:t>Indicator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Compromise</a:t>
            </a:r>
            <a:r>
              <a:rPr lang="de-DE" dirty="0"/>
              <a:t>, kurz </a:t>
            </a:r>
            <a:r>
              <a:rPr lang="de-DE" b="1" dirty="0"/>
              <a:t>IOC</a:t>
            </a:r>
            <a:r>
              <a:rPr lang="de-DE" dirty="0"/>
              <a:t>. Diese IOCs sind stets der Auslöser für ein </a:t>
            </a:r>
            <a:r>
              <a:rPr lang="de-DE" dirty="0" err="1"/>
              <a:t>Incident</a:t>
            </a:r>
            <a:r>
              <a:rPr lang="de-DE" dirty="0"/>
              <a:t> Response – allerdings nur, </a:t>
            </a:r>
            <a:r>
              <a:rPr lang="de-DE" b="1" dirty="0"/>
              <a:t>wenn sie erkannt und kommuniziert werden</a:t>
            </a:r>
            <a:r>
              <a:rPr lang="de-DE" dirty="0"/>
              <a:t>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b="1" dirty="0"/>
              <a:t>Analog dazu</a:t>
            </a:r>
            <a:r>
              <a:rPr lang="de-DE" dirty="0"/>
              <a:t> kann man sich das wie folgt vorstellen: Man </a:t>
            </a:r>
            <a:r>
              <a:rPr lang="de-DE" b="1" dirty="0"/>
              <a:t>ruft die Feuerwehr an</a:t>
            </a:r>
            <a:r>
              <a:rPr lang="de-DE" dirty="0"/>
              <a:t> und sagt: „Hallo! Hilfe! Wir haben hier ein Problem…“ Daraufhin fragt die Feuerwehr: „Ja, was ist denn?“ Und dann antwortet man: „Ja, es brennt!“ – das ist in unserer Welt der </a:t>
            </a:r>
            <a:r>
              <a:rPr lang="de-DE" b="1" dirty="0" err="1"/>
              <a:t>Indicator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Compromise</a:t>
            </a:r>
            <a:r>
              <a:rPr lang="de-DE" dirty="0"/>
              <a:t>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Dann stellt die Feuerwehr weitere Fragen:</a:t>
            </a:r>
          </a:p>
          <a:p>
            <a:pPr>
              <a:buNone/>
            </a:pPr>
            <a:r>
              <a:rPr lang="de-DE" dirty="0"/>
              <a:t>„</a:t>
            </a:r>
            <a:r>
              <a:rPr lang="de-DE" b="1" dirty="0"/>
              <a:t>Wo</a:t>
            </a:r>
            <a:r>
              <a:rPr lang="de-DE" dirty="0"/>
              <a:t> ist dieser Brand?</a:t>
            </a:r>
          </a:p>
          <a:p>
            <a:pPr>
              <a:buNone/>
            </a:pPr>
            <a:r>
              <a:rPr lang="de-DE" b="1" dirty="0"/>
              <a:t>Was</a:t>
            </a:r>
            <a:r>
              <a:rPr lang="de-DE" dirty="0"/>
              <a:t> brennt?</a:t>
            </a:r>
          </a:p>
          <a:p>
            <a:pPr>
              <a:buNone/>
            </a:pPr>
            <a:r>
              <a:rPr lang="de-DE" b="1" dirty="0"/>
              <a:t>Seit wann</a:t>
            </a:r>
            <a:r>
              <a:rPr lang="de-DE" dirty="0"/>
              <a:t> brennt es?</a:t>
            </a:r>
          </a:p>
          <a:p>
            <a:pPr>
              <a:buNone/>
            </a:pPr>
            <a:r>
              <a:rPr lang="de-DE" b="1" dirty="0"/>
              <a:t>Wie groß</a:t>
            </a:r>
            <a:r>
              <a:rPr lang="de-DE" dirty="0"/>
              <a:t> ist der Brand?</a:t>
            </a:r>
          </a:p>
          <a:p>
            <a:pPr>
              <a:buNone/>
            </a:pPr>
            <a:r>
              <a:rPr lang="de-DE" dirty="0"/>
              <a:t>Ist jemand verletzt?</a:t>
            </a:r>
          </a:p>
          <a:p>
            <a:pPr>
              <a:buNone/>
            </a:pPr>
            <a:r>
              <a:rPr lang="de-DE" dirty="0"/>
              <a:t>Wenn es ein Haus ist, das brennt – </a:t>
            </a:r>
            <a:r>
              <a:rPr lang="de-DE" b="1" dirty="0"/>
              <a:t>wie viele Personen</a:t>
            </a:r>
            <a:r>
              <a:rPr lang="de-DE" dirty="0"/>
              <a:t> wohnen darin?</a:t>
            </a:r>
          </a:p>
          <a:p>
            <a:pPr>
              <a:buNone/>
            </a:pPr>
            <a:r>
              <a:rPr lang="de-DE" dirty="0"/>
              <a:t>Handelt es sich um ein Einfamilienhaus, ein Mehrfamilienhaus oder einen Wohnkomplex?</a:t>
            </a:r>
          </a:p>
          <a:p>
            <a:pPr>
              <a:buNone/>
            </a:pPr>
            <a:r>
              <a:rPr lang="de-DE" b="1" dirty="0"/>
              <a:t>Gibt es Gefahrstoffe</a:t>
            </a:r>
            <a:r>
              <a:rPr lang="de-DE" dirty="0"/>
              <a:t> in der Nähe des Brandherds?“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Genauso wichtig ist es, dass die herannahenden Helfer – in diesem Fall </a:t>
            </a:r>
            <a:r>
              <a:rPr lang="de-DE" b="1" dirty="0"/>
              <a:t>Feuerwehr, Krankenwagen und Sanitäter</a:t>
            </a:r>
            <a:r>
              <a:rPr lang="de-DE" dirty="0"/>
              <a:t> – vor Ort </a:t>
            </a:r>
            <a:r>
              <a:rPr lang="de-DE" b="1" dirty="0"/>
              <a:t>von ortskundigen Personen eingewiesen</a:t>
            </a:r>
            <a:r>
              <a:rPr lang="de-DE" dirty="0"/>
              <a:t> werden, um einen sicheren Zugang zum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Compromise</a:t>
            </a:r>
            <a:r>
              <a:rPr lang="de-DE" dirty="0"/>
              <a:t> zu erhalten. Dies soll verhindern, dass es zu </a:t>
            </a:r>
            <a:r>
              <a:rPr lang="de-DE" b="1" dirty="0"/>
              <a:t>Missverständnissen bei der Bekämpfung</a:t>
            </a:r>
            <a:r>
              <a:rPr lang="de-DE" dirty="0"/>
              <a:t> des Vorfalls kommt.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Man muss sich das bildlich vorstellen: Damit der </a:t>
            </a:r>
            <a:r>
              <a:rPr lang="de-DE" b="1" dirty="0"/>
              <a:t>Löschschlauch der Feuerwehr</a:t>
            </a:r>
            <a:r>
              <a:rPr lang="de-DE" dirty="0"/>
              <a:t> schnellstmöglich an die </a:t>
            </a:r>
            <a:r>
              <a:rPr lang="de-DE" b="1" dirty="0"/>
              <a:t>Wasserleitung vor Ort angeschlossen</a:t>
            </a:r>
            <a:r>
              <a:rPr lang="de-DE" dirty="0"/>
              <a:t> werden kann, braucht es klare Information, Koordination und Zugang. Und so weiter, und so weiter.</a:t>
            </a:r>
          </a:p>
          <a:p>
            <a:pPr>
              <a:buNone/>
            </a:pPr>
            <a:r>
              <a:rPr lang="de-DE" b="1" dirty="0"/>
              <a:t>Die Bedeutung koordinierter Vorbereitung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Wir verstehen </a:t>
            </a:r>
            <a:r>
              <a:rPr lang="de-DE" b="1" dirty="0" err="1"/>
              <a:t>Incident</a:t>
            </a:r>
            <a:r>
              <a:rPr lang="de-DE" b="1" dirty="0"/>
              <a:t> Response</a:t>
            </a:r>
            <a:r>
              <a:rPr lang="de-DE" dirty="0"/>
              <a:t> als ein bewährtes Konzept, das es </a:t>
            </a:r>
            <a:r>
              <a:rPr lang="de-DE" b="1" dirty="0"/>
              <a:t>seit jeher in anderen Bereichen</a:t>
            </a:r>
            <a:r>
              <a:rPr lang="de-DE" dirty="0"/>
              <a:t> gibt und das mittlerweile auch </a:t>
            </a:r>
            <a:r>
              <a:rPr lang="de-DE" b="1" dirty="0"/>
              <a:t>seit vielen Jahren in der Informationstechnologie</a:t>
            </a:r>
            <a:r>
              <a:rPr lang="de-DE" dirty="0"/>
              <a:t> etabliert ist. Dabei wird auf altbewährte </a:t>
            </a:r>
            <a:r>
              <a:rPr lang="de-DE" b="1" dirty="0"/>
              <a:t>Konzepte, Strategien und Pläne</a:t>
            </a:r>
            <a:r>
              <a:rPr lang="de-DE" dirty="0"/>
              <a:t> zurückgegriffen.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b="1" dirty="0"/>
              <a:t>Entscheidend ist</a:t>
            </a:r>
            <a:r>
              <a:rPr lang="de-DE" dirty="0"/>
              <a:t>, dass solche Pläne </a:t>
            </a:r>
            <a:r>
              <a:rPr lang="de-DE" b="1" dirty="0"/>
              <a:t>überhaupt vorliegen</a:t>
            </a:r>
            <a:r>
              <a:rPr lang="de-DE" dirty="0"/>
              <a:t>, damit der </a:t>
            </a:r>
            <a:r>
              <a:rPr lang="de-DE" dirty="0" err="1"/>
              <a:t>Incident</a:t>
            </a:r>
            <a:r>
              <a:rPr lang="de-DE" dirty="0"/>
              <a:t> Response </a:t>
            </a:r>
            <a:r>
              <a:rPr lang="de-DE" b="1" dirty="0"/>
              <a:t>koordiniert und zügig</a:t>
            </a:r>
            <a:r>
              <a:rPr lang="de-DE" dirty="0"/>
              <a:t> abläuft. Denn – um zur </a:t>
            </a:r>
            <a:r>
              <a:rPr lang="de-DE" b="1" dirty="0"/>
              <a:t>Analogie eines Brandes</a:t>
            </a:r>
            <a:r>
              <a:rPr lang="de-DE" dirty="0"/>
              <a:t> zurückzukehren – wenn eine Brandbekämpfung </a:t>
            </a:r>
            <a:r>
              <a:rPr lang="de-DE" b="1" dirty="0"/>
              <a:t>unkoordiniert, unprofessionell und zeitlich massiv verzögert</a:t>
            </a:r>
            <a:r>
              <a:rPr lang="de-DE" dirty="0"/>
              <a:t> erfolgt, dann ist </a:t>
            </a:r>
            <a:r>
              <a:rPr lang="de-DE" b="1" dirty="0"/>
              <a:t>nichts mehr zu retten</a:t>
            </a:r>
            <a:r>
              <a:rPr lang="de-DE" dirty="0"/>
              <a:t>. Alles ist niedergebrannt. Und im schlimmsten Fall hatten die Betroffenen </a:t>
            </a:r>
            <a:r>
              <a:rPr lang="de-DE" b="1" dirty="0"/>
              <a:t>keine Versicherung</a:t>
            </a:r>
            <a:r>
              <a:rPr lang="de-DE" dirty="0"/>
              <a:t> abgeschlossen. Dies ist das </a:t>
            </a:r>
            <a:r>
              <a:rPr lang="de-DE" b="1" dirty="0"/>
              <a:t>Worst-Case-Szenario</a:t>
            </a:r>
            <a:r>
              <a:rPr lang="de-DE" dirty="0"/>
              <a:t> – maximaler Schaden.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Zurück zur Cyber Security: Wenn </a:t>
            </a:r>
            <a:r>
              <a:rPr lang="de-DE" b="1" dirty="0"/>
              <a:t>kein </a:t>
            </a:r>
            <a:r>
              <a:rPr lang="de-DE" b="1" dirty="0" err="1"/>
              <a:t>Incident</a:t>
            </a:r>
            <a:r>
              <a:rPr lang="de-DE" b="1" dirty="0"/>
              <a:t> Response Plan</a:t>
            </a:r>
            <a:r>
              <a:rPr lang="de-DE" dirty="0"/>
              <a:t> vorhanden ist oder dieser </a:t>
            </a:r>
            <a:r>
              <a:rPr lang="de-DE" b="1" dirty="0"/>
              <a:t>lückenhaft, halbherzig erstellt</a:t>
            </a:r>
            <a:r>
              <a:rPr lang="de-DE" dirty="0"/>
              <a:t> oder </a:t>
            </a:r>
            <a:r>
              <a:rPr lang="de-DE" b="1" dirty="0"/>
              <a:t>nicht kommuniziert</a:t>
            </a:r>
            <a:r>
              <a:rPr lang="de-DE" dirty="0"/>
              <a:t> wurde, dann </a:t>
            </a:r>
            <a:r>
              <a:rPr lang="de-DE" b="1" dirty="0"/>
              <a:t>funktionieren im Ernstfall die Mechanismen nur sehr dürftig</a:t>
            </a:r>
            <a:r>
              <a:rPr lang="de-DE" dirty="0"/>
              <a:t>. Die Bekämpfung des </a:t>
            </a:r>
            <a:r>
              <a:rPr lang="de-DE" dirty="0" err="1"/>
              <a:t>Incidents</a:t>
            </a:r>
            <a:r>
              <a:rPr lang="de-DE" dirty="0"/>
              <a:t>, der Umgang mit dem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Compromise</a:t>
            </a:r>
            <a:r>
              <a:rPr lang="de-DE" dirty="0"/>
              <a:t>, läuft dann </a:t>
            </a:r>
            <a:r>
              <a:rPr lang="de-DE" b="1" dirty="0"/>
              <a:t>suboptimal</a:t>
            </a:r>
            <a:r>
              <a:rPr lang="de-DE" dirty="0"/>
              <a:t> ab.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dirty="0"/>
              <a:t>Die </a:t>
            </a:r>
            <a:r>
              <a:rPr lang="de-DE" b="1" dirty="0"/>
              <a:t>Auswirkungen</a:t>
            </a:r>
            <a:r>
              <a:rPr lang="de-DE" dirty="0"/>
              <a:t> sind erheblich: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Monetäre Schäden,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Reputationsverluste,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Mitarbeitende können nicht arbeiten,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Geschäftsführung steht unter psychologischer Dauerbelastung.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r>
              <a:rPr lang="de-DE" dirty="0"/>
              <a:t>Wir haben es bereits erlebt, dass Unternehmen dadurch in </a:t>
            </a:r>
            <a:r>
              <a:rPr lang="de-DE" b="1" dirty="0"/>
              <a:t>Überforderung, Panik und Handlungsunfähigkeit</a:t>
            </a:r>
            <a:r>
              <a:rPr lang="de-DE" dirty="0"/>
              <a:t> geraten sind – bis hin zur </a:t>
            </a:r>
            <a:r>
              <a:rPr lang="de-DE" b="1" dirty="0"/>
              <a:t>Insolvenzanmeldung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66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1200" dirty="0"/>
              <a:t>Elemente aus dem BCM: Was ist besonders wichtig für Ihr Unternehmen? Was muss unbedingt immer laufen?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200" dirty="0"/>
              <a:t>Analyse mit GF &amp; IT: Wo stehen Sie aktuell? Wo wollen Sie hin im Bereich der Cybersecurity und des </a:t>
            </a:r>
            <a:r>
              <a:rPr lang="de-DE" sz="1200" dirty="0" err="1"/>
              <a:t>Incident</a:t>
            </a:r>
            <a:r>
              <a:rPr lang="de-DE" sz="1200" dirty="0"/>
              <a:t> Response?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200" dirty="0"/>
              <a:t>Workshop: Wir erarbeiten konkrete Optimierungen und stellen diese der GF zur Entscheidung vor.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200" dirty="0"/>
              <a:t>Konkrete Optimierungen können sein: MFA Einführung, AD </a:t>
            </a:r>
            <a:r>
              <a:rPr lang="de-DE" sz="1200" dirty="0" err="1"/>
              <a:t>Ausflachung</a:t>
            </a:r>
            <a:r>
              <a:rPr lang="de-DE" sz="1200" dirty="0"/>
              <a:t>, Einführung Backup, Netzwerksegmentierung, SIEM, XDR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200" dirty="0"/>
              <a:t>Erstellung &amp; Review von </a:t>
            </a:r>
            <a:r>
              <a:rPr lang="de-DE" sz="1200" dirty="0" err="1"/>
              <a:t>Incident</a:t>
            </a:r>
            <a:r>
              <a:rPr lang="de-DE" sz="1200" dirty="0"/>
              <a:t> Response Plänen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200" dirty="0"/>
              <a:t>Testeinsätze &amp; </a:t>
            </a:r>
            <a:r>
              <a:rPr lang="de-DE" sz="1200" dirty="0" err="1"/>
              <a:t>Tabletop</a:t>
            </a:r>
            <a:r>
              <a:rPr lang="de-DE" sz="1200" dirty="0"/>
              <a:t> </a:t>
            </a:r>
            <a:r>
              <a:rPr lang="de-DE" sz="1200" dirty="0" err="1"/>
              <a:t>Exercises</a:t>
            </a:r>
            <a:endParaRPr lang="de-DE" sz="1200" dirty="0"/>
          </a:p>
          <a:p>
            <a:pPr marL="457200" indent="-457200">
              <a:buFont typeface="+mj-lt"/>
              <a:buAutoNum type="arabicPeriod"/>
            </a:pPr>
            <a:r>
              <a:rPr lang="de-DE" sz="1200" dirty="0"/>
              <a:t>Sensibilisierungsschulungen (IT + GF)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16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Ransomware/Malware (Verschlüsselung, Ausbreitung)</a:t>
            </a:r>
          </a:p>
          <a:p>
            <a:r>
              <a:rPr lang="de-DE" dirty="0"/>
              <a:t>DDoS-Angriffe</a:t>
            </a:r>
          </a:p>
          <a:p>
            <a:r>
              <a:rPr lang="de-DE" dirty="0"/>
              <a:t>Datenabfluss oder interner Missbrauch</a:t>
            </a:r>
          </a:p>
          <a:p>
            <a:r>
              <a:rPr lang="de-DE" dirty="0"/>
              <a:t>Ausfall von kritischer Infrastruktur</a:t>
            </a:r>
          </a:p>
          <a:p>
            <a:endParaRPr lang="de-DE" dirty="0"/>
          </a:p>
          <a:p>
            <a:r>
              <a:rPr lang="de-DE" dirty="0"/>
              <a:t>Tools &amp; Technik:</a:t>
            </a:r>
            <a:br>
              <a:rPr lang="de-DE" dirty="0"/>
            </a:br>
            <a:r>
              <a:rPr lang="de-DE" dirty="0"/>
              <a:t>Triage Technik</a:t>
            </a:r>
          </a:p>
          <a:p>
            <a:r>
              <a:rPr lang="de-DE" dirty="0"/>
              <a:t>SIEM/EDR-Integration (bestehende oder bereitgestellt)</a:t>
            </a:r>
          </a:p>
          <a:p>
            <a:r>
              <a:rPr lang="de-DE" dirty="0" err="1"/>
              <a:t>Threat</a:t>
            </a:r>
            <a:r>
              <a:rPr lang="de-DE" dirty="0"/>
              <a:t> Hunting &amp; Forensik-Tools</a:t>
            </a:r>
          </a:p>
          <a:p>
            <a:r>
              <a:rPr lang="de-DE" dirty="0"/>
              <a:t>KI-gestützte Risikoeinschätzung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Bewährte Vorgehensmodelle (NIST, BSI) kombiniert mit eigenen Templates</a:t>
            </a:r>
          </a:p>
          <a:p>
            <a:r>
              <a:rPr lang="de-DE" dirty="0"/>
              <a:t>Enge Zusammenarbeit mit kundenseitiger IT Mitarbeiter</a:t>
            </a:r>
          </a:p>
          <a:p>
            <a:r>
              <a:rPr lang="de-DE" dirty="0"/>
              <a:t>Koordinierter Ablauf inkl. Kommunikationsmatrix</a:t>
            </a:r>
          </a:p>
          <a:p>
            <a:r>
              <a:rPr lang="de-DE" dirty="0"/>
              <a:t>Dokumentation, Analyse, Handlungsempfehlungen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5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A7A2D-EB2D-C34E-9E3E-1D4FA7007B0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41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hyperlink" Target="mailto:cbe@cyber-shield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sc@cyber-shield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e@cyber-shield.org" TargetMode="External"/><Relationship Id="rId5" Type="http://schemas.openxmlformats.org/officeDocument/2006/relationships/hyperlink" Target="mailto:msc@cyber-shield.org" TargetMode="Externa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3464" y="-1282930"/>
            <a:ext cx="5406196" cy="5406196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3" name="Freeform 3"/>
          <p:cNvSpPr/>
          <p:nvPr/>
        </p:nvSpPr>
        <p:spPr>
          <a:xfrm>
            <a:off x="-1703600" y="3073284"/>
            <a:ext cx="2882192" cy="2882192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4" name="Freeform 4"/>
          <p:cNvSpPr/>
          <p:nvPr/>
        </p:nvSpPr>
        <p:spPr>
          <a:xfrm>
            <a:off x="28539" y="4808352"/>
            <a:ext cx="2882192" cy="2882192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5" name="Freeform 5"/>
          <p:cNvSpPr/>
          <p:nvPr/>
        </p:nvSpPr>
        <p:spPr>
          <a:xfrm>
            <a:off x="458729" y="1277282"/>
            <a:ext cx="719863" cy="657366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1082" r="-197247" b="-35265"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6" name="Freeform 6"/>
          <p:cNvSpPr/>
          <p:nvPr/>
        </p:nvSpPr>
        <p:spPr>
          <a:xfrm>
            <a:off x="4495800" y="3831115"/>
            <a:ext cx="3276600" cy="359885"/>
          </a:xfrm>
          <a:custGeom>
            <a:avLst/>
            <a:gdLst/>
            <a:ahLst/>
            <a:cxnLst/>
            <a:rect l="l" t="t" r="r" b="b"/>
            <a:pathLst>
              <a:path w="10027834" h="1686925">
                <a:moveTo>
                  <a:pt x="0" y="0"/>
                </a:moveTo>
                <a:lnTo>
                  <a:pt x="10027834" y="0"/>
                </a:lnTo>
                <a:lnTo>
                  <a:pt x="10027834" y="1686926"/>
                </a:lnTo>
                <a:lnTo>
                  <a:pt x="0" y="16869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grpSp>
        <p:nvGrpSpPr>
          <p:cNvPr id="7" name="Group 7"/>
          <p:cNvGrpSpPr/>
          <p:nvPr/>
        </p:nvGrpSpPr>
        <p:grpSpPr>
          <a:xfrm>
            <a:off x="3615733" y="2981865"/>
            <a:ext cx="4753117" cy="1251257"/>
            <a:chOff x="0" y="0"/>
            <a:chExt cx="12674978" cy="3336685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674978" cy="2462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182F50"/>
                  </a:solidFill>
                  <a:latin typeface="Klein Bold"/>
                  <a:ea typeface="Klein Bold"/>
                  <a:cs typeface="Klein Bold"/>
                  <a:sym typeface="Klein Bold"/>
                </a:rPr>
                <a:t>Cyber Shield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91208"/>
              <a:ext cx="12298461" cy="645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endParaRPr sz="9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0307-8659-666E-C9BC-B1FE37A2A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4AE733-5593-0180-80A0-E426F253DFB8}"/>
              </a:ext>
            </a:extLst>
          </p:cNvPr>
          <p:cNvSpPr/>
          <p:nvPr/>
        </p:nvSpPr>
        <p:spPr>
          <a:xfrm>
            <a:off x="-1233464" y="-1282930"/>
            <a:ext cx="5406196" cy="5406196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11438CF-9B08-B753-A03F-18E4EBF2046F}"/>
              </a:ext>
            </a:extLst>
          </p:cNvPr>
          <p:cNvSpPr/>
          <p:nvPr/>
        </p:nvSpPr>
        <p:spPr>
          <a:xfrm>
            <a:off x="-1703600" y="3073284"/>
            <a:ext cx="2882192" cy="2882192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274162E-940C-121C-BC16-F0ED67253DBE}"/>
              </a:ext>
            </a:extLst>
          </p:cNvPr>
          <p:cNvSpPr/>
          <p:nvPr/>
        </p:nvSpPr>
        <p:spPr>
          <a:xfrm>
            <a:off x="28539" y="4808352"/>
            <a:ext cx="2882192" cy="2882192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30030D3-0B76-A3B8-0D16-D923D741E33B}"/>
              </a:ext>
            </a:extLst>
          </p:cNvPr>
          <p:cNvSpPr/>
          <p:nvPr/>
        </p:nvSpPr>
        <p:spPr>
          <a:xfrm>
            <a:off x="495300" y="1227500"/>
            <a:ext cx="1217671" cy="1152090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1082" r="-197247" b="-35265"/>
            </a:stretch>
          </a:blipFill>
        </p:spPr>
        <p:txBody>
          <a:bodyPr/>
          <a:lstStyle/>
          <a:p>
            <a:endParaRPr lang="de-DE" sz="9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8609419-9EC7-FAF4-C03B-181864D686F1}"/>
              </a:ext>
            </a:extLst>
          </p:cNvPr>
          <p:cNvGrpSpPr/>
          <p:nvPr/>
        </p:nvGrpSpPr>
        <p:grpSpPr>
          <a:xfrm>
            <a:off x="4186770" y="1420169"/>
            <a:ext cx="4753117" cy="1251257"/>
            <a:chOff x="0" y="0"/>
            <a:chExt cx="12674978" cy="3336685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25FF95C-A25B-F254-599C-52CACAD72043}"/>
                </a:ext>
              </a:extLst>
            </p:cNvPr>
            <p:cNvSpPr txBox="1"/>
            <p:nvPr/>
          </p:nvSpPr>
          <p:spPr>
            <a:xfrm>
              <a:off x="0" y="0"/>
              <a:ext cx="12674978" cy="2462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182F50"/>
                  </a:solidFill>
                  <a:latin typeface="Klein Bold"/>
                  <a:ea typeface="Klein Bold"/>
                  <a:cs typeface="Klein Bold"/>
                  <a:sym typeface="Klein Bold"/>
                </a:rPr>
                <a:t>Cyber Shield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518CDCA-13E9-CF7B-78A8-1EDE91B9F2C4}"/>
                </a:ext>
              </a:extLst>
            </p:cNvPr>
            <p:cNvSpPr txBox="1"/>
            <p:nvPr/>
          </p:nvSpPr>
          <p:spPr>
            <a:xfrm>
              <a:off x="0" y="2691208"/>
              <a:ext cx="12298461" cy="645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endParaRPr sz="900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C87A10B-4DBC-9E3B-BBEE-D06908F316F2}"/>
              </a:ext>
            </a:extLst>
          </p:cNvPr>
          <p:cNvSpPr txBox="1"/>
          <p:nvPr/>
        </p:nvSpPr>
        <p:spPr>
          <a:xfrm>
            <a:off x="4186770" y="2861428"/>
            <a:ext cx="4014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Articulat"/>
              </a:rPr>
              <a:t>CS Cyber Shield GmbH</a:t>
            </a: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r>
              <a:rPr lang="de-DE" sz="1400" b="1" dirty="0">
                <a:solidFill>
                  <a:srgbClr val="000000"/>
                </a:solidFill>
                <a:latin typeface="Articulat"/>
              </a:rPr>
              <a:t>Markus Schmitt, Geschäftsführer</a:t>
            </a:r>
            <a:br>
              <a:rPr lang="de-DE" sz="1400" b="1" dirty="0">
                <a:solidFill>
                  <a:srgbClr val="000000"/>
                </a:solidFill>
                <a:latin typeface="Articulat"/>
              </a:rPr>
            </a:br>
            <a:r>
              <a:rPr lang="de-DE" sz="1400" dirty="0">
                <a:solidFill>
                  <a:srgbClr val="000000"/>
                </a:solidFill>
                <a:latin typeface="Articulat"/>
              </a:rPr>
              <a:t>+49 174 260 1741; </a:t>
            </a:r>
            <a:r>
              <a:rPr lang="de-DE" sz="1400" dirty="0">
                <a:solidFill>
                  <a:srgbClr val="000000"/>
                </a:solidFill>
                <a:latin typeface="Articul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msc@cyber-shield.org</a:t>
            </a:r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r>
              <a:rPr lang="de-DE" sz="1400" b="1" dirty="0">
                <a:solidFill>
                  <a:srgbClr val="000000"/>
                </a:solidFill>
                <a:latin typeface="Articulat"/>
              </a:rPr>
              <a:t>Christoph Bernhardt, Chief Technology Officer</a:t>
            </a:r>
          </a:p>
          <a:p>
            <a:r>
              <a:rPr lang="de-DE" sz="1400" dirty="0">
                <a:solidFill>
                  <a:srgbClr val="000000"/>
                </a:solidFill>
                <a:latin typeface="Articulat"/>
              </a:rPr>
              <a:t>+ 151 5488 9241; </a:t>
            </a:r>
            <a:r>
              <a:rPr lang="de-DE" sz="1400" dirty="0">
                <a:solidFill>
                  <a:srgbClr val="000000"/>
                </a:solidFill>
                <a:latin typeface="Articul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cbe@cyber-shield.org</a:t>
            </a:r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r>
              <a:rPr lang="de-DE" sz="1400" dirty="0">
                <a:solidFill>
                  <a:srgbClr val="000000"/>
                </a:solidFill>
                <a:latin typeface="Articulat"/>
              </a:rPr>
              <a:t>Anschrift:</a:t>
            </a:r>
            <a:br>
              <a:rPr lang="de-DE" sz="1400" dirty="0">
                <a:solidFill>
                  <a:srgbClr val="000000"/>
                </a:solidFill>
                <a:latin typeface="Articulat"/>
              </a:rPr>
            </a:br>
            <a:r>
              <a:rPr lang="de-DE" sz="1400" dirty="0">
                <a:solidFill>
                  <a:srgbClr val="000000"/>
                </a:solidFill>
                <a:latin typeface="Articulat"/>
              </a:rPr>
              <a:t>Zum Wartturm 5, </a:t>
            </a:r>
          </a:p>
          <a:p>
            <a:r>
              <a:rPr lang="de-DE" sz="1400" dirty="0">
                <a:solidFill>
                  <a:srgbClr val="000000"/>
                </a:solidFill>
                <a:latin typeface="Articulat"/>
              </a:rPr>
              <a:t>63571 Gelnhausen, </a:t>
            </a:r>
          </a:p>
          <a:p>
            <a:r>
              <a:rPr lang="de-DE" sz="1400" dirty="0">
                <a:solidFill>
                  <a:srgbClr val="000000"/>
                </a:solidFill>
                <a:latin typeface="Articulat"/>
              </a:rPr>
              <a:t>Deutschland</a:t>
            </a:r>
            <a:br>
              <a:rPr lang="de-DE" sz="1400" dirty="0">
                <a:solidFill>
                  <a:srgbClr val="000000"/>
                </a:solidFill>
                <a:latin typeface="Articulat"/>
              </a:rPr>
            </a:br>
            <a:endParaRPr lang="de-DE" sz="1400" dirty="0">
              <a:solidFill>
                <a:srgbClr val="000000"/>
              </a:solidFill>
              <a:latin typeface="Articulat"/>
            </a:endParaRPr>
          </a:p>
          <a:p>
            <a:endParaRPr lang="de-DE" sz="1400" dirty="0">
              <a:solidFill>
                <a:srgbClr val="000000"/>
              </a:solidFill>
              <a:latin typeface="Articula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6792275-46B1-F1B9-C3C3-93FF210BCDFC}"/>
              </a:ext>
            </a:extLst>
          </p:cNvPr>
          <p:cNvSpPr/>
          <p:nvPr/>
        </p:nvSpPr>
        <p:spPr>
          <a:xfrm>
            <a:off x="4925028" y="2198526"/>
            <a:ext cx="3276600" cy="359885"/>
          </a:xfrm>
          <a:custGeom>
            <a:avLst/>
            <a:gdLst/>
            <a:ahLst/>
            <a:cxnLst/>
            <a:rect l="l" t="t" r="r" b="b"/>
            <a:pathLst>
              <a:path w="10027834" h="1686925">
                <a:moveTo>
                  <a:pt x="0" y="0"/>
                </a:moveTo>
                <a:lnTo>
                  <a:pt x="10027834" y="0"/>
                </a:lnTo>
                <a:lnTo>
                  <a:pt x="10027834" y="1686926"/>
                </a:lnTo>
                <a:lnTo>
                  <a:pt x="0" y="168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42349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9136" y="964902"/>
            <a:ext cx="4928197" cy="4928197"/>
            <a:chOff x="0" y="0"/>
            <a:chExt cx="13141858" cy="13141858"/>
          </a:xfrm>
        </p:grpSpPr>
        <p:sp>
          <p:nvSpPr>
            <p:cNvPr id="3" name="Freeform 3"/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4350" y="2064470"/>
            <a:ext cx="3642870" cy="3731482"/>
            <a:chOff x="0" y="-76200"/>
            <a:chExt cx="9714320" cy="9950616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9714320" cy="1495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499" b="1">
                  <a:solidFill>
                    <a:srgbClr val="182F50"/>
                  </a:solidFill>
                  <a:latin typeface="Klein Bold"/>
                  <a:ea typeface="Klein Bold"/>
                  <a:cs typeface="Klein Bold"/>
                  <a:sym typeface="Klein Bold"/>
                </a:rPr>
                <a:t>Cyber Shield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17935"/>
              <a:ext cx="8770288" cy="7756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90"/>
                </a:lnSpc>
              </a:pP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Die CS Cyber Shield GmbH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wurde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in 2023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gegründet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und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ist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im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Großraum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Frankfurt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ansässig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. Wir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sind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auf innovative Cyber-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sicherheitslösungen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und Services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spezialisiert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. Mit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Erfahrung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und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modernsten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Technologie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schützt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es Kleine und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große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Unternehmen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vor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Cyber-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kriminellen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, Espionage,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digitalen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Bedroh-ungen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,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bietet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maßgeschneiderte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Sicher-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heitsstrategien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wie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auch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Incident Response Services für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eine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sicherere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350" dirty="0" err="1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digitale</a:t>
              </a:r>
              <a:r>
                <a:rPr lang="en-US" sz="1350" dirty="0">
                  <a:solidFill>
                    <a:srgbClr val="182F50"/>
                  </a:solidFill>
                  <a:latin typeface="Articulat"/>
                  <a:ea typeface="Articulat"/>
                  <a:cs typeface="Articulat"/>
                  <a:sym typeface="Articulat"/>
                </a:rPr>
                <a:t> Zukunft.</a:t>
              </a:r>
            </a:p>
            <a:p>
              <a:pPr>
                <a:lnSpc>
                  <a:spcPts val="1890"/>
                </a:lnSpc>
              </a:pPr>
              <a:endParaRPr lang="en-US" sz="1350" dirty="0">
                <a:solidFill>
                  <a:srgbClr val="182F50"/>
                </a:solidFill>
                <a:latin typeface="Articulat"/>
                <a:ea typeface="Articulat"/>
                <a:cs typeface="Articulat"/>
                <a:sym typeface="Articulat"/>
              </a:endParaRP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4C4C7811-ABCB-100E-890E-289D72B693CB}"/>
              </a:ext>
            </a:extLst>
          </p:cNvPr>
          <p:cNvSpPr/>
          <p:nvPr/>
        </p:nvSpPr>
        <p:spPr>
          <a:xfrm>
            <a:off x="5524500" y="2171700"/>
            <a:ext cx="2286000" cy="2324100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1082" r="-197247" b="-35265"/>
            </a:stretch>
          </a:blipFill>
        </p:spPr>
        <p:txBody>
          <a:bodyPr/>
          <a:lstStyle/>
          <a:p>
            <a:endParaRPr lang="de-DE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9FB0E33-243E-BEB9-63D9-4BB3218891B2}"/>
              </a:ext>
            </a:extLst>
          </p:cNvPr>
          <p:cNvSpPr/>
          <p:nvPr/>
        </p:nvSpPr>
        <p:spPr>
          <a:xfrm>
            <a:off x="-304800" y="-6199564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1" y="348210"/>
            <a:ext cx="8229600" cy="1143000"/>
          </a:xfrm>
        </p:spPr>
        <p:txBody>
          <a:bodyPr>
            <a:normAutofit/>
          </a:bodyPr>
          <a:lstStyle/>
          <a:p>
            <a:r>
              <a:rPr sz="3600" dirty="0">
                <a:solidFill>
                  <a:schemeClr val="bg1"/>
                </a:solidFill>
              </a:rPr>
              <a:t>Was </a:t>
            </a:r>
            <a:r>
              <a:rPr sz="3600" dirty="0" err="1">
                <a:solidFill>
                  <a:schemeClr val="bg1"/>
                </a:solidFill>
              </a:rPr>
              <a:t>uns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auszeichnet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280"/>
            <a:ext cx="8229600" cy="4525963"/>
          </a:xfrm>
        </p:spPr>
        <p:txBody>
          <a:bodyPr>
            <a:normAutofit lnSpcReduction="10000"/>
          </a:bodyPr>
          <a:lstStyle/>
          <a:p>
            <a:endParaRPr dirty="0"/>
          </a:p>
          <a:p>
            <a:pPr marL="0" indent="0">
              <a:buNone/>
            </a:pPr>
            <a:r>
              <a:rPr sz="2800" dirty="0">
                <a:solidFill>
                  <a:srgbClr val="182F50"/>
                </a:solidFill>
                <a:latin typeface="Articulat"/>
              </a:rPr>
              <a:t>Wir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sind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der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Sparringspartner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für 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sz="2800" dirty="0" err="1">
                <a:solidFill>
                  <a:srgbClr val="182F50"/>
                </a:solidFill>
                <a:latin typeface="Articulat"/>
              </a:rPr>
              <a:t>Ihre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IT- und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Sicherheitsstrategie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. 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sz="2800" dirty="0">
                <a:solidFill>
                  <a:srgbClr val="182F50"/>
                </a:solidFill>
                <a:latin typeface="Articulat"/>
              </a:rPr>
              <a:t>Von der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punktuellen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Beratung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über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Konzept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&amp;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Implementierung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bis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zur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Betriebsunterstützung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.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182F50"/>
                </a:solidFill>
                <a:latin typeface="Articulat"/>
              </a:rPr>
              <a:t>Großes Netzwerk in der Cybersecurity Branche, führende Marktübersicht und Expertise in den Technologien</a:t>
            </a:r>
            <a:endParaRPr sz="2800" dirty="0">
              <a:solidFill>
                <a:srgbClr val="182F50"/>
              </a:solidFill>
              <a:latin typeface="Articula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4774C44-D126-3969-FDF7-B26B1584CD96}"/>
              </a:ext>
            </a:extLst>
          </p:cNvPr>
          <p:cNvSpPr/>
          <p:nvPr/>
        </p:nvSpPr>
        <p:spPr>
          <a:xfrm>
            <a:off x="457200" y="182645"/>
            <a:ext cx="1439725" cy="1314732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1082" r="-197247" b="-35265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7250"/>
            <a:ext cx="9144000" cy="1170246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50" y="2696732"/>
            <a:ext cx="3486050" cy="1473903"/>
            <a:chOff x="0" y="-66675"/>
            <a:chExt cx="9296131" cy="3930406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9296131" cy="306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499" b="1" dirty="0" err="1">
                  <a:solidFill>
                    <a:srgbClr val="314568"/>
                  </a:solidFill>
                  <a:latin typeface="Articulat Semi-Bold"/>
                  <a:ea typeface="Articulat Semi-Bold"/>
                  <a:cs typeface="Articulat Semi-Bold"/>
                  <a:sym typeface="Articulat Semi-Bold"/>
                </a:rPr>
                <a:t>Unsere</a:t>
              </a:r>
              <a:r>
                <a:rPr lang="en-US" sz="3499" b="1" dirty="0">
                  <a:solidFill>
                    <a:srgbClr val="2A2E3A"/>
                  </a:solidFill>
                  <a:latin typeface="Articulat Semi-Bold"/>
                  <a:ea typeface="Articulat Semi-Bold"/>
                  <a:cs typeface="Articulat Semi-Bold"/>
                  <a:sym typeface="Articulat Semi-Bold"/>
                </a:rPr>
                <a:t> </a:t>
              </a:r>
              <a:r>
                <a:rPr lang="en-US" sz="3499" b="1" dirty="0" err="1">
                  <a:solidFill>
                    <a:srgbClr val="F52199"/>
                  </a:solidFill>
                  <a:latin typeface="Articulat Semi-Bold"/>
                  <a:ea typeface="Articulat Semi-Bold"/>
                  <a:cs typeface="Articulat Semi-Bold"/>
                  <a:sym typeface="Articulat Semi-Bold"/>
                </a:rPr>
                <a:t>Dienstleistungen</a:t>
              </a:r>
              <a:endParaRPr lang="en-US" sz="3499" b="1" dirty="0">
                <a:solidFill>
                  <a:srgbClr val="F52199"/>
                </a:solidFill>
                <a:latin typeface="Articulat Semi-Bold"/>
                <a:ea typeface="Articulat Semi-Bold"/>
                <a:cs typeface="Articulat Semi-Bold"/>
                <a:sym typeface="Articulat Semi-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18254"/>
              <a:ext cx="8239427" cy="645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21130" y="2247900"/>
            <a:ext cx="3769932" cy="598112"/>
            <a:chOff x="0" y="-47625"/>
            <a:chExt cx="10053151" cy="1594964"/>
          </a:xfrm>
        </p:grpSpPr>
        <p:sp>
          <p:nvSpPr>
            <p:cNvPr id="9" name="Freeform 9"/>
            <p:cNvSpPr/>
            <p:nvPr/>
          </p:nvSpPr>
          <p:spPr>
            <a:xfrm>
              <a:off x="0" y="500380"/>
              <a:ext cx="553213" cy="553213"/>
            </a:xfrm>
            <a:custGeom>
              <a:avLst/>
              <a:gdLst/>
              <a:ahLst/>
              <a:cxnLst/>
              <a:rect l="l" t="t" r="r" b="b"/>
              <a:pathLst>
                <a:path w="553213" h="553213">
                  <a:moveTo>
                    <a:pt x="0" y="0"/>
                  </a:moveTo>
                  <a:lnTo>
                    <a:pt x="553213" y="0"/>
                  </a:lnTo>
                  <a:lnTo>
                    <a:pt x="553213" y="553213"/>
                  </a:lnTo>
                  <a:lnTo>
                    <a:pt x="0" y="55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14168" y="-47625"/>
              <a:ext cx="8738983" cy="1594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Red Teaming Services: </a:t>
              </a:r>
            </a:p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Von der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externen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Angriffsfläche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gestartet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zeigen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wir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auf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wie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wir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Domain-Admins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werden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konnten</a:t>
              </a:r>
              <a:endParaRPr lang="en-US" sz="1150" dirty="0">
                <a:solidFill>
                  <a:srgbClr val="2A2E3A"/>
                </a:solidFill>
                <a:latin typeface="Articulat"/>
                <a:ea typeface="Articulat"/>
                <a:cs typeface="Articulat"/>
                <a:sym typeface="Articula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21130" y="2933700"/>
            <a:ext cx="3769932" cy="598112"/>
            <a:chOff x="0" y="-47625"/>
            <a:chExt cx="10053151" cy="1594967"/>
          </a:xfrm>
        </p:grpSpPr>
        <p:sp>
          <p:nvSpPr>
            <p:cNvPr id="12" name="Freeform 12"/>
            <p:cNvSpPr/>
            <p:nvPr/>
          </p:nvSpPr>
          <p:spPr>
            <a:xfrm>
              <a:off x="0" y="484547"/>
              <a:ext cx="553213" cy="553213"/>
            </a:xfrm>
            <a:custGeom>
              <a:avLst/>
              <a:gdLst/>
              <a:ahLst/>
              <a:cxnLst/>
              <a:rect l="l" t="t" r="r" b="b"/>
              <a:pathLst>
                <a:path w="553213" h="553213">
                  <a:moveTo>
                    <a:pt x="0" y="0"/>
                  </a:moveTo>
                  <a:lnTo>
                    <a:pt x="553213" y="0"/>
                  </a:lnTo>
                  <a:lnTo>
                    <a:pt x="553213" y="553213"/>
                  </a:lnTo>
                  <a:lnTo>
                    <a:pt x="0" y="55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14168" y="-47625"/>
              <a:ext cx="8738983" cy="1594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Breach- und Attack-Simulation: </a:t>
              </a:r>
            </a:p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Testen der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Abwehrmechanismen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durch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fortschrittliche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Bedrohungssimulationen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21130" y="3695700"/>
            <a:ext cx="3769932" cy="598112"/>
            <a:chOff x="0" y="-47625"/>
            <a:chExt cx="10053151" cy="1594963"/>
          </a:xfrm>
        </p:grpSpPr>
        <p:sp>
          <p:nvSpPr>
            <p:cNvPr id="15" name="Freeform 15"/>
            <p:cNvSpPr/>
            <p:nvPr/>
          </p:nvSpPr>
          <p:spPr>
            <a:xfrm>
              <a:off x="0" y="484547"/>
              <a:ext cx="553213" cy="553213"/>
            </a:xfrm>
            <a:custGeom>
              <a:avLst/>
              <a:gdLst/>
              <a:ahLst/>
              <a:cxnLst/>
              <a:rect l="l" t="t" r="r" b="b"/>
              <a:pathLst>
                <a:path w="553213" h="553213">
                  <a:moveTo>
                    <a:pt x="0" y="0"/>
                  </a:moveTo>
                  <a:lnTo>
                    <a:pt x="553213" y="0"/>
                  </a:lnTo>
                  <a:lnTo>
                    <a:pt x="553213" y="553213"/>
                  </a:lnTo>
                  <a:lnTo>
                    <a:pt x="0" y="55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4168" y="-47625"/>
              <a:ext cx="8738983" cy="1594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KI-</a:t>
              </a:r>
              <a:r>
                <a:rPr lang="en-US" sz="115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gestützte</a:t>
              </a: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15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Analysen</a:t>
              </a: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: </a:t>
              </a:r>
            </a:p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Nutzung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von KI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zur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Entdeckung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von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Sicherheitslücken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sowie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Dark-web Monitoring,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samt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Take Down Service</a:t>
              </a:r>
              <a:endParaRPr lang="en-US" sz="1150" dirty="0">
                <a:solidFill>
                  <a:srgbClr val="2A2E3A"/>
                </a:solidFill>
                <a:latin typeface="Articulat"/>
                <a:ea typeface="Articulat"/>
                <a:cs typeface="Articulat"/>
                <a:sym typeface="Articula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21130" y="4381500"/>
            <a:ext cx="3769932" cy="803297"/>
            <a:chOff x="0" y="-47625"/>
            <a:chExt cx="10053151" cy="2142124"/>
          </a:xfrm>
        </p:grpSpPr>
        <p:sp>
          <p:nvSpPr>
            <p:cNvPr id="18" name="Freeform 18"/>
            <p:cNvSpPr/>
            <p:nvPr/>
          </p:nvSpPr>
          <p:spPr>
            <a:xfrm>
              <a:off x="0" y="217847"/>
              <a:ext cx="553213" cy="553213"/>
            </a:xfrm>
            <a:custGeom>
              <a:avLst/>
              <a:gdLst/>
              <a:ahLst/>
              <a:cxnLst/>
              <a:rect l="l" t="t" r="r" b="b"/>
              <a:pathLst>
                <a:path w="553213" h="553213">
                  <a:moveTo>
                    <a:pt x="0" y="0"/>
                  </a:moveTo>
                  <a:lnTo>
                    <a:pt x="553213" y="0"/>
                  </a:lnTo>
                  <a:lnTo>
                    <a:pt x="553213" y="553213"/>
                  </a:lnTo>
                  <a:lnTo>
                    <a:pt x="0" y="55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14168" y="-47625"/>
              <a:ext cx="8738983" cy="2142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Managed SOC </a:t>
              </a:r>
            </a:p>
            <a:p>
              <a:pPr algn="just">
                <a:lnSpc>
                  <a:spcPts val="161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in BSI C5 Cloud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mit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EDR, NDR, MDR,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MobileDR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SIEM, SOAR, CSPM,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uvm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.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Inklusive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24x7x365 Monitoring &amp; Alerting auf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Sicherheitsvorfälle</a:t>
              </a:r>
              <a:endParaRPr lang="en-US" sz="1150" dirty="0">
                <a:solidFill>
                  <a:srgbClr val="2A2E3A"/>
                </a:solidFill>
                <a:latin typeface="Articulat"/>
                <a:ea typeface="Articulat"/>
                <a:cs typeface="Articulat"/>
                <a:sym typeface="Articula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821130" y="5285383"/>
            <a:ext cx="3769932" cy="598112"/>
            <a:chOff x="0" y="163767"/>
            <a:chExt cx="10053151" cy="1594962"/>
          </a:xfrm>
        </p:grpSpPr>
        <p:sp>
          <p:nvSpPr>
            <p:cNvPr id="21" name="Freeform 21"/>
            <p:cNvSpPr/>
            <p:nvPr/>
          </p:nvSpPr>
          <p:spPr>
            <a:xfrm>
              <a:off x="0" y="484547"/>
              <a:ext cx="553213" cy="553213"/>
            </a:xfrm>
            <a:custGeom>
              <a:avLst/>
              <a:gdLst/>
              <a:ahLst/>
              <a:cxnLst/>
              <a:rect l="l" t="t" r="r" b="b"/>
              <a:pathLst>
                <a:path w="553213" h="553213">
                  <a:moveTo>
                    <a:pt x="0" y="0"/>
                  </a:moveTo>
                  <a:lnTo>
                    <a:pt x="553213" y="0"/>
                  </a:lnTo>
                  <a:lnTo>
                    <a:pt x="553213" y="553213"/>
                  </a:lnTo>
                  <a:lnTo>
                    <a:pt x="0" y="55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14168" y="163767"/>
              <a:ext cx="8738983" cy="159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  <a:spcBef>
                  <a:spcPct val="0"/>
                </a:spcBef>
              </a:pPr>
              <a:r>
                <a:rPr lang="en-US" sz="115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Cyber Incident Response Services </a:t>
              </a:r>
            </a:p>
            <a:p>
              <a:pPr>
                <a:lnSpc>
                  <a:spcPts val="161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Vor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während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und Nach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Notfall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Notfallplan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 </a:t>
              </a:r>
              <a:r>
                <a:rPr lang="en-US" sz="1000" dirty="0" err="1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Konzeptionierung</a:t>
              </a:r>
              <a:r>
                <a:rPr lang="en-US" sz="1000" dirty="0">
                  <a:solidFill>
                    <a:srgbClr val="2A2E3A"/>
                  </a:solidFill>
                  <a:latin typeface="Articulat"/>
                  <a:ea typeface="Articulat"/>
                  <a:cs typeface="Articulat"/>
                  <a:sym typeface="Articulat"/>
                </a:rPr>
                <a:t>, Incident Response Trainings</a:t>
              </a:r>
              <a:endParaRPr lang="en-US" sz="1150" dirty="0">
                <a:solidFill>
                  <a:srgbClr val="2A2E3A"/>
                </a:solidFill>
                <a:latin typeface="Articulat"/>
                <a:ea typeface="Articulat"/>
                <a:cs typeface="Articulat"/>
                <a:sym typeface="Articula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857250"/>
            <a:ext cx="9144000" cy="1170246"/>
            <a:chOff x="0" y="0"/>
            <a:chExt cx="24384000" cy="312065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>
              <a:alphaModFix amt="14000"/>
            </a:blip>
            <a:srcRect t="35300" b="39103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25" name="Freeform 2">
            <a:extLst>
              <a:ext uri="{FF2B5EF4-FFF2-40B4-BE49-F238E27FC236}">
                <a16:creationId xmlns:a16="http://schemas.microsoft.com/office/drawing/2014/main" id="{3B893ECA-0A8B-22B9-C13A-C124BCDC43A3}"/>
              </a:ext>
            </a:extLst>
          </p:cNvPr>
          <p:cNvSpPr/>
          <p:nvPr/>
        </p:nvSpPr>
        <p:spPr>
          <a:xfrm>
            <a:off x="-325821" y="-6021028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EDFFCD5-8B7B-2D51-3867-A34575EC3B4F}"/>
              </a:ext>
            </a:extLst>
          </p:cNvPr>
          <p:cNvSpPr/>
          <p:nvPr/>
        </p:nvSpPr>
        <p:spPr>
          <a:xfrm>
            <a:off x="-304800" y="-6199564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50" y="274638"/>
            <a:ext cx="8229600" cy="1143000"/>
          </a:xfrm>
        </p:spPr>
        <p:txBody>
          <a:bodyPr/>
          <a:lstStyle/>
          <a:p>
            <a:r>
              <a:rPr sz="3600" dirty="0" err="1">
                <a:solidFill>
                  <a:schemeClr val="bg1"/>
                </a:solidFill>
              </a:rPr>
              <a:t>Unsere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Haltung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sz="3600" dirty="0">
                <a:solidFill>
                  <a:srgbClr val="182F50"/>
                </a:solidFill>
                <a:latin typeface="Articulat"/>
              </a:rPr>
              <a:t>Wir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handeln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nicht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mit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Angst. Wir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befähigen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Unternehmen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,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vorbereitet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zu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sein - bevor es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brennt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. </a:t>
            </a:r>
            <a:endParaRPr lang="de-DE" sz="36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sz="3600" dirty="0">
                <a:solidFill>
                  <a:srgbClr val="182F50"/>
                </a:solidFill>
                <a:latin typeface="Articulat"/>
              </a:rPr>
              <a:t>Durch </a:t>
            </a:r>
            <a:r>
              <a:rPr lang="de-DE" sz="3600" dirty="0">
                <a:solidFill>
                  <a:srgbClr val="182F50"/>
                </a:solidFill>
                <a:latin typeface="Articulat"/>
              </a:rPr>
              <a:t>effektive, bewährte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Pläne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und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geübte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Prozesse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3600" dirty="0" err="1">
                <a:solidFill>
                  <a:srgbClr val="182F50"/>
                </a:solidFill>
                <a:latin typeface="Articulat"/>
              </a:rPr>
              <a:t>erhalten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 Sie </a:t>
            </a:r>
            <a:r>
              <a:rPr sz="3600" u="sng" dirty="0" err="1">
                <a:solidFill>
                  <a:srgbClr val="182F50"/>
                </a:solidFill>
                <a:latin typeface="Articulat"/>
              </a:rPr>
              <a:t>Handlungssicherheit</a:t>
            </a:r>
            <a:r>
              <a:rPr sz="3600" u="sng" dirty="0">
                <a:solidFill>
                  <a:srgbClr val="182F50"/>
                </a:solidFill>
                <a:latin typeface="Articulat"/>
              </a:rPr>
              <a:t> für den </a:t>
            </a:r>
            <a:r>
              <a:rPr sz="3600" u="sng" dirty="0" err="1">
                <a:solidFill>
                  <a:srgbClr val="182F50"/>
                </a:solidFill>
                <a:latin typeface="Articulat"/>
              </a:rPr>
              <a:t>Ernstfall</a:t>
            </a:r>
            <a:r>
              <a:rPr sz="3600" dirty="0">
                <a:solidFill>
                  <a:srgbClr val="182F50"/>
                </a:solidFill>
                <a:latin typeface="Articulat"/>
              </a:rPr>
              <a:t>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A39AA08-CA5C-45FC-66DB-941EB7749387}"/>
              </a:ext>
            </a:extLst>
          </p:cNvPr>
          <p:cNvSpPr/>
          <p:nvPr/>
        </p:nvSpPr>
        <p:spPr>
          <a:xfrm>
            <a:off x="457200" y="182645"/>
            <a:ext cx="1439725" cy="1314732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1082" r="-197247" b="-35265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27309C6-D623-A39B-6616-2B31E9856A25}"/>
              </a:ext>
            </a:extLst>
          </p:cNvPr>
          <p:cNvSpPr/>
          <p:nvPr/>
        </p:nvSpPr>
        <p:spPr>
          <a:xfrm>
            <a:off x="-304800" y="-6199564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40" y="274638"/>
            <a:ext cx="8229600" cy="1143000"/>
          </a:xfrm>
        </p:spPr>
        <p:txBody>
          <a:bodyPr>
            <a:normAutofit/>
          </a:bodyPr>
          <a:lstStyle/>
          <a:p>
            <a:r>
              <a:rPr sz="3600" dirty="0" err="1">
                <a:solidFill>
                  <a:schemeClr val="bg1"/>
                </a:solidFill>
              </a:rPr>
              <a:t>Fokusthema</a:t>
            </a:r>
            <a:r>
              <a:rPr sz="3600" dirty="0">
                <a:solidFill>
                  <a:schemeClr val="bg1"/>
                </a:solidFill>
              </a:rPr>
              <a:t>: Incident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sz="2800" dirty="0"/>
          </a:p>
          <a:p>
            <a:pPr marL="0" indent="0">
              <a:buNone/>
            </a:pPr>
            <a:r>
              <a:rPr sz="2800" dirty="0">
                <a:solidFill>
                  <a:srgbClr val="182F50"/>
                </a:solidFill>
                <a:latin typeface="Articulat"/>
              </a:rPr>
              <a:t>Ein Cyber-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Vorfall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kann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jederzeit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eintreten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: 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sz="2800" dirty="0">
                <a:solidFill>
                  <a:srgbClr val="182F50"/>
                </a:solidFill>
                <a:latin typeface="Articulat"/>
              </a:rPr>
              <a:t>Malware, Ransomware, DDoS. 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sz="2800" dirty="0" err="1">
                <a:solidFill>
                  <a:srgbClr val="182F50"/>
                </a:solidFill>
                <a:latin typeface="Articulat"/>
              </a:rPr>
              <a:t>Ohne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Reaktionsplan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drohen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erhebliche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monetäre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und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Reputationsschäden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. Cyber Shield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hilft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,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diese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Risiken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zu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erkennen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, </a:t>
            </a:r>
            <a:r>
              <a:rPr lang="de-DE" sz="2800" dirty="0">
                <a:solidFill>
                  <a:srgbClr val="182F50"/>
                </a:solidFill>
                <a:latin typeface="Articulat"/>
              </a:rPr>
              <a:t>vorzubereiten damit Sie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im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Fall der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Fälle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lang="de-DE" sz="2800" dirty="0">
                <a:solidFill>
                  <a:srgbClr val="182F50"/>
                </a:solidFill>
                <a:latin typeface="Articulat"/>
              </a:rPr>
              <a:t>bestmöglich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 </a:t>
            </a:r>
            <a:r>
              <a:rPr sz="2800" dirty="0" err="1">
                <a:solidFill>
                  <a:srgbClr val="182F50"/>
                </a:solidFill>
                <a:latin typeface="Articulat"/>
              </a:rPr>
              <a:t>handeln</a:t>
            </a:r>
            <a:r>
              <a:rPr sz="2800" dirty="0">
                <a:solidFill>
                  <a:srgbClr val="182F50"/>
                </a:solidFill>
                <a:latin typeface="Articulat"/>
              </a:rPr>
              <a:t>.</a:t>
            </a: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endParaRPr lang="de-DE" sz="2800" dirty="0">
              <a:solidFill>
                <a:srgbClr val="182F50"/>
              </a:solidFill>
              <a:latin typeface="Articulat"/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182F50"/>
                </a:solidFill>
                <a:latin typeface="Articulat"/>
              </a:rPr>
              <a:t>Analogie: Hausbrand </a:t>
            </a:r>
            <a:endParaRPr sz="2800" dirty="0">
              <a:solidFill>
                <a:srgbClr val="182F50"/>
              </a:solidFill>
              <a:latin typeface="Articulat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6BA79F7-EC10-0C37-46E3-17D957DED16F}"/>
              </a:ext>
            </a:extLst>
          </p:cNvPr>
          <p:cNvSpPr/>
          <p:nvPr/>
        </p:nvSpPr>
        <p:spPr>
          <a:xfrm>
            <a:off x="6999889" y="5391807"/>
            <a:ext cx="1391951" cy="1391368"/>
          </a:xfrm>
          <a:custGeom>
            <a:avLst/>
            <a:gdLst/>
            <a:ahLst/>
            <a:cxnLst/>
            <a:rect l="l" t="t" r="r" b="b"/>
            <a:pathLst>
              <a:path w="1821708" h="1821708">
                <a:moveTo>
                  <a:pt x="0" y="0"/>
                </a:moveTo>
                <a:lnTo>
                  <a:pt x="1821708" y="0"/>
                </a:lnTo>
                <a:lnTo>
                  <a:pt x="1821708" y="1821708"/>
                </a:lnTo>
                <a:lnTo>
                  <a:pt x="0" y="1821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901F9E8-C114-F77F-6B4F-2E9AEA0F3956}"/>
              </a:ext>
            </a:extLst>
          </p:cNvPr>
          <p:cNvSpPr/>
          <p:nvPr/>
        </p:nvSpPr>
        <p:spPr>
          <a:xfrm>
            <a:off x="457200" y="182645"/>
            <a:ext cx="1439725" cy="1314732"/>
          </a:xfrm>
          <a:custGeom>
            <a:avLst/>
            <a:gdLst/>
            <a:ahLst/>
            <a:cxnLst/>
            <a:rect l="l" t="t" r="r" b="b"/>
            <a:pathLst>
              <a:path w="1439725" h="1314732">
                <a:moveTo>
                  <a:pt x="0" y="0"/>
                </a:moveTo>
                <a:lnTo>
                  <a:pt x="1439725" y="0"/>
                </a:lnTo>
                <a:lnTo>
                  <a:pt x="1439725" y="1314732"/>
                </a:lnTo>
                <a:lnTo>
                  <a:pt x="0" y="1314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1082" r="-197247" b="-35265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ACF527A-CE18-7790-87C4-4E58ACF6E016}"/>
              </a:ext>
            </a:extLst>
          </p:cNvPr>
          <p:cNvSpPr/>
          <p:nvPr/>
        </p:nvSpPr>
        <p:spPr>
          <a:xfrm>
            <a:off x="-304800" y="-6834043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7" y="106689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Incident</a:t>
            </a:r>
            <a:r>
              <a:rPr lang="de-DE" dirty="0">
                <a:solidFill>
                  <a:schemeClr val="bg1"/>
                </a:solidFill>
              </a:rPr>
              <a:t> Response Vorbereitungen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Unser gemeinsames Vorgehen</a:t>
            </a:r>
            <a:endParaRPr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Gemeinsam verstehen: </a:t>
            </a:r>
            <a:r>
              <a:rPr sz="2400" dirty="0"/>
              <a:t>Was </a:t>
            </a:r>
            <a:r>
              <a:rPr sz="2400" dirty="0" err="1"/>
              <a:t>ist</a:t>
            </a:r>
            <a:r>
              <a:rPr sz="2400" dirty="0"/>
              <a:t> </a:t>
            </a:r>
            <a:r>
              <a:rPr sz="2400" dirty="0" err="1"/>
              <a:t>besonders</a:t>
            </a:r>
            <a:r>
              <a:rPr sz="2400" dirty="0"/>
              <a:t> </a:t>
            </a:r>
            <a:r>
              <a:rPr sz="2400" dirty="0" err="1"/>
              <a:t>wichtig</a:t>
            </a:r>
            <a:r>
              <a:rPr sz="2400" dirty="0"/>
              <a:t> für </a:t>
            </a:r>
            <a:r>
              <a:rPr sz="2400" dirty="0" err="1"/>
              <a:t>Ihr</a:t>
            </a:r>
            <a:r>
              <a:rPr sz="2400" dirty="0"/>
              <a:t> </a:t>
            </a:r>
            <a:r>
              <a:rPr sz="2400" dirty="0" err="1"/>
              <a:t>Unternehmen</a:t>
            </a:r>
            <a:r>
              <a:rPr sz="2400" dirty="0"/>
              <a:t>?</a:t>
            </a:r>
            <a:r>
              <a:rPr lang="de-DE" sz="2400" dirty="0"/>
              <a:t> Was muss unbedingt </a:t>
            </a:r>
            <a:r>
              <a:rPr lang="de-DE" sz="2400" b="1" dirty="0"/>
              <a:t>immer</a:t>
            </a:r>
            <a:r>
              <a:rPr lang="de-DE" sz="2400" dirty="0"/>
              <a:t> laufen?</a:t>
            </a:r>
            <a:endParaRPr sz="2400" dirty="0"/>
          </a:p>
          <a:p>
            <a:pPr marL="514350" indent="-514350">
              <a:buFont typeface="+mj-lt"/>
              <a:buAutoNum type="arabicPeriod"/>
            </a:pPr>
            <a:r>
              <a:rPr sz="2400" dirty="0" err="1"/>
              <a:t>Analyse</a:t>
            </a:r>
            <a:r>
              <a:rPr sz="2400" dirty="0"/>
              <a:t> </a:t>
            </a:r>
            <a:r>
              <a:rPr sz="2400" dirty="0" err="1"/>
              <a:t>mit</a:t>
            </a:r>
            <a:r>
              <a:rPr sz="2400" dirty="0"/>
              <a:t> GF &amp; IT: </a:t>
            </a:r>
            <a:r>
              <a:rPr lang="de-DE" sz="2400" dirty="0"/>
              <a:t>Aktueller Stand IT Sicherheit</a:t>
            </a:r>
            <a:endParaRPr sz="2400" dirty="0"/>
          </a:p>
          <a:p>
            <a:pPr marL="514350" indent="-514350">
              <a:buFont typeface="+mj-lt"/>
              <a:buAutoNum type="arabicPeriod"/>
            </a:pPr>
            <a:r>
              <a:rPr sz="2400" dirty="0"/>
              <a:t>Workshop: </a:t>
            </a:r>
            <a:r>
              <a:rPr sz="2400" dirty="0" err="1"/>
              <a:t>konkrete</a:t>
            </a:r>
            <a:r>
              <a:rPr sz="2400" dirty="0"/>
              <a:t> </a:t>
            </a:r>
            <a:r>
              <a:rPr sz="2400" dirty="0" err="1"/>
              <a:t>Optimierungen</a:t>
            </a:r>
            <a:r>
              <a:rPr sz="2400" dirty="0"/>
              <a:t> und </a:t>
            </a:r>
            <a:r>
              <a:rPr lang="de-DE" sz="2400" dirty="0" err="1"/>
              <a:t>Incident</a:t>
            </a:r>
            <a:r>
              <a:rPr lang="de-DE" sz="2400" dirty="0"/>
              <a:t> Response Pläne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Testeinsätze &amp; </a:t>
            </a:r>
            <a:r>
              <a:rPr lang="de-DE" sz="2400" dirty="0" err="1"/>
              <a:t>Tabletop</a:t>
            </a:r>
            <a:r>
              <a:rPr lang="de-DE" sz="2400" dirty="0"/>
              <a:t> </a:t>
            </a:r>
            <a:r>
              <a:rPr lang="de-DE" sz="2400" dirty="0" err="1"/>
              <a:t>Exercises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Review und </a:t>
            </a:r>
            <a:r>
              <a:rPr lang="de-DE" sz="2400" dirty="0" err="1"/>
              <a:t>Optimieriung</a:t>
            </a:r>
            <a:r>
              <a:rPr lang="de-DE" sz="2400" dirty="0"/>
              <a:t> von </a:t>
            </a:r>
            <a:r>
              <a:rPr lang="de-DE" sz="2400" dirty="0" err="1"/>
              <a:t>Incident</a:t>
            </a:r>
            <a:r>
              <a:rPr lang="de-DE" sz="2400" dirty="0"/>
              <a:t> Response Plänen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Sensibilisierungsschulungen (IT + GF)</a:t>
            </a:r>
          </a:p>
          <a:p>
            <a:pPr marL="514350" indent="-514350">
              <a:buFont typeface="+mj-lt"/>
              <a:buAutoNum type="arabicPeriod"/>
            </a:pPr>
            <a:endParaRPr sz="2400" dirty="0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368BA008-E9E1-963B-D0B7-0670F60BDE55}"/>
              </a:ext>
            </a:extLst>
          </p:cNvPr>
          <p:cNvGrpSpPr/>
          <p:nvPr/>
        </p:nvGrpSpPr>
        <p:grpSpPr>
          <a:xfrm>
            <a:off x="-286139" y="-1076941"/>
            <a:ext cx="18288000" cy="2340491"/>
            <a:chOff x="-24881" y="-2488156"/>
            <a:chExt cx="24384000" cy="3120655"/>
          </a:xfrm>
        </p:grpSpPr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ECD5F978-FDBA-6BE1-DFE2-8BA3E0370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4000"/>
            </a:blip>
            <a:srcRect t="35300" b="39103"/>
            <a:stretch>
              <a:fillRect/>
            </a:stretch>
          </p:blipFill>
          <p:spPr>
            <a:xfrm>
              <a:off x="-24881" y="-2488156"/>
              <a:ext cx="24384000" cy="3120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43FE55D8-D66A-CD92-8CF1-0765332F63B7}"/>
              </a:ext>
            </a:extLst>
          </p:cNvPr>
          <p:cNvSpPr/>
          <p:nvPr/>
        </p:nvSpPr>
        <p:spPr>
          <a:xfrm>
            <a:off x="-304800" y="-6707923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err="1">
                <a:solidFill>
                  <a:schemeClr val="bg1"/>
                </a:solidFill>
              </a:rPr>
              <a:t>Kernangebot</a:t>
            </a:r>
            <a:r>
              <a:rPr sz="3200" dirty="0">
                <a:solidFill>
                  <a:schemeClr val="bg1"/>
                </a:solidFill>
              </a:rPr>
              <a:t>: Incident Response as a Service (</a:t>
            </a:r>
            <a:r>
              <a:rPr sz="3200" dirty="0" err="1">
                <a:solidFill>
                  <a:schemeClr val="bg1"/>
                </a:solidFill>
              </a:rPr>
              <a:t>IRaaS</a:t>
            </a:r>
            <a:r>
              <a:rPr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dirty="0"/>
          </a:p>
          <a:p>
            <a:r>
              <a:rPr dirty="0"/>
              <a:t>Wir </a:t>
            </a:r>
            <a:r>
              <a:rPr dirty="0" err="1"/>
              <a:t>unterstützen</a:t>
            </a:r>
            <a:r>
              <a:rPr dirty="0"/>
              <a:t> </a:t>
            </a:r>
            <a:r>
              <a:rPr lang="de-DE" dirty="0"/>
              <a:t>Unternehmen und Ihre </a:t>
            </a:r>
            <a:r>
              <a:rPr dirty="0"/>
              <a:t>T-</a:t>
            </a:r>
            <a:r>
              <a:rPr dirty="0" err="1"/>
              <a:t>Abteilungen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akuten</a:t>
            </a:r>
            <a:r>
              <a:rPr dirty="0"/>
              <a:t> </a:t>
            </a:r>
            <a:r>
              <a:rPr dirty="0" err="1"/>
              <a:t>Sicherheitsvorfällen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Wir führen Optional den </a:t>
            </a:r>
            <a:r>
              <a:rPr lang="de-DE" dirty="0" err="1"/>
              <a:t>Incident</a:t>
            </a:r>
            <a:r>
              <a:rPr lang="de-DE" dirty="0"/>
              <a:t> Response IT-seitig an</a:t>
            </a:r>
            <a:br>
              <a:rPr lang="de-DE" dirty="0"/>
            </a:br>
            <a:endParaRPr dirty="0"/>
          </a:p>
          <a:p>
            <a:r>
              <a:rPr dirty="0" err="1"/>
              <a:t>Erkennung</a:t>
            </a:r>
            <a:r>
              <a:rPr dirty="0"/>
              <a:t> &amp; </a:t>
            </a:r>
            <a:r>
              <a:rPr dirty="0" err="1"/>
              <a:t>Analyse</a:t>
            </a:r>
            <a:endParaRPr dirty="0"/>
          </a:p>
          <a:p>
            <a:endParaRPr lang="de-DE" dirty="0"/>
          </a:p>
          <a:p>
            <a:r>
              <a:rPr dirty="0" err="1"/>
              <a:t>Eindämmung</a:t>
            </a:r>
            <a:r>
              <a:rPr dirty="0"/>
              <a:t> </a:t>
            </a:r>
            <a:r>
              <a:rPr lang="de-DE" dirty="0"/>
              <a:t>bei zeitgleicher Aufrechterhaltung der Wertschöpfung (ultimativ Rechnungen schreiben); f</a:t>
            </a:r>
            <a:r>
              <a:rPr dirty="0" err="1"/>
              <a:t>orensische</a:t>
            </a:r>
            <a:r>
              <a:rPr dirty="0"/>
              <a:t> </a:t>
            </a:r>
            <a:r>
              <a:rPr dirty="0" err="1"/>
              <a:t>Untersuchung</a:t>
            </a:r>
            <a:endParaRPr dirty="0"/>
          </a:p>
          <a:p>
            <a:endParaRPr lang="de-DE" dirty="0"/>
          </a:p>
          <a:p>
            <a:r>
              <a:rPr dirty="0" err="1"/>
              <a:t>Wiederherstellung</a:t>
            </a:r>
            <a:r>
              <a:rPr dirty="0"/>
              <a:t> &amp; Reporting</a:t>
            </a:r>
          </a:p>
          <a:p>
            <a:endParaRPr lang="de-DE" dirty="0"/>
          </a:p>
          <a:p>
            <a:r>
              <a:rPr dirty="0" err="1"/>
              <a:t>Kommunikation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Führungsebene</a:t>
            </a:r>
            <a:r>
              <a:rPr dirty="0"/>
              <a:t> &amp;</a:t>
            </a:r>
            <a:r>
              <a:rPr lang="de-DE" dirty="0"/>
              <a:t> </a:t>
            </a:r>
            <a:r>
              <a:rPr dirty="0"/>
              <a:t> </a:t>
            </a:r>
            <a:r>
              <a:rPr dirty="0" err="1"/>
              <a:t>Ermittlungsbehörden</a:t>
            </a:r>
            <a:endParaRPr dirty="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57E08E7-C45E-0A8B-FE90-E8EA2277527F}"/>
              </a:ext>
            </a:extLst>
          </p:cNvPr>
          <p:cNvGrpSpPr/>
          <p:nvPr/>
        </p:nvGrpSpPr>
        <p:grpSpPr>
          <a:xfrm>
            <a:off x="-304800" y="-1003374"/>
            <a:ext cx="18288000" cy="2340491"/>
            <a:chOff x="-24881" y="-2488156"/>
            <a:chExt cx="24384000" cy="3120655"/>
          </a:xfrm>
        </p:grpSpPr>
        <p:pic>
          <p:nvPicPr>
            <p:cNvPr id="7" name="Picture 24">
              <a:extLst>
                <a:ext uri="{FF2B5EF4-FFF2-40B4-BE49-F238E27FC236}">
                  <a16:creationId xmlns:a16="http://schemas.microsoft.com/office/drawing/2014/main" id="{B3F78836-545A-7AE1-18AF-853D90B0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4000"/>
            </a:blip>
            <a:srcRect t="35300" b="39103"/>
            <a:stretch>
              <a:fillRect/>
            </a:stretch>
          </p:blipFill>
          <p:spPr>
            <a:xfrm>
              <a:off x="-24881" y="-2488156"/>
              <a:ext cx="24384000" cy="3120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D4F5EAE-3B99-DFDF-0AA0-7D73A2EB2649}"/>
              </a:ext>
            </a:extLst>
          </p:cNvPr>
          <p:cNvSpPr/>
          <p:nvPr/>
        </p:nvSpPr>
        <p:spPr>
          <a:xfrm>
            <a:off x="-241738" y="-6091863"/>
            <a:ext cx="13749867" cy="8096098"/>
          </a:xfrm>
          <a:custGeom>
            <a:avLst/>
            <a:gdLst/>
            <a:ahLst/>
            <a:cxnLst/>
            <a:rect l="l" t="t" r="r" b="b"/>
            <a:pathLst>
              <a:path w="24671446" h="9752883">
                <a:moveTo>
                  <a:pt x="0" y="0"/>
                </a:moveTo>
                <a:lnTo>
                  <a:pt x="24671447" y="0"/>
                </a:lnTo>
                <a:lnTo>
                  <a:pt x="24671447" y="9752883"/>
                </a:lnTo>
                <a:lnTo>
                  <a:pt x="0" y="9752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>
                <a:solidFill>
                  <a:schemeClr val="bg1"/>
                </a:solidFill>
              </a:rPr>
              <a:t>Jetzt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vorsorgen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statt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später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reparieren</a:t>
            </a:r>
            <a:r>
              <a:rPr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5" y="2004235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pPr marL="0" indent="0">
              <a:buNone/>
            </a:pPr>
            <a:r>
              <a:rPr dirty="0" err="1"/>
              <a:t>Speichern</a:t>
            </a:r>
            <a:r>
              <a:rPr dirty="0"/>
              <a:t> Sie </a:t>
            </a:r>
            <a:r>
              <a:rPr dirty="0" err="1"/>
              <a:t>unsere</a:t>
            </a:r>
            <a:r>
              <a:rPr dirty="0"/>
              <a:t> </a:t>
            </a:r>
            <a:r>
              <a:rPr dirty="0" err="1"/>
              <a:t>Kontaktdaten</a:t>
            </a:r>
            <a:r>
              <a:rPr dirty="0"/>
              <a:t> in </a:t>
            </a:r>
            <a:r>
              <a:rPr dirty="0" err="1"/>
              <a:t>Ihrem</a:t>
            </a:r>
            <a:r>
              <a:rPr dirty="0"/>
              <a:t> Handy </a:t>
            </a:r>
            <a:r>
              <a:rPr dirty="0" err="1"/>
              <a:t>unter</a:t>
            </a:r>
            <a:r>
              <a:rPr dirty="0"/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</a:t>
            </a:r>
            <a:r>
              <a:rPr dirty="0"/>
              <a:t>"Cyber </a:t>
            </a:r>
            <a:r>
              <a:rPr dirty="0" err="1"/>
              <a:t>Notruf</a:t>
            </a:r>
            <a:r>
              <a:rPr dirty="0"/>
              <a:t>" </a:t>
            </a:r>
            <a:r>
              <a:rPr dirty="0" err="1"/>
              <a:t>oder</a:t>
            </a:r>
            <a:r>
              <a:rPr dirty="0"/>
              <a:t> "Cyber 112"</a:t>
            </a: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Articulat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Articulat"/>
              </a:rPr>
              <a:t>CS Cyber Shield GmbH</a:t>
            </a:r>
          </a:p>
          <a:p>
            <a:endParaRPr lang="de-DE" sz="3200" dirty="0">
              <a:solidFill>
                <a:srgbClr val="000000"/>
              </a:solidFill>
              <a:latin typeface="Articulat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0000"/>
                </a:solidFill>
                <a:latin typeface="Articulat"/>
              </a:rPr>
              <a:t>Markus Schmitt, Geschäftsführer</a:t>
            </a:r>
            <a:br>
              <a:rPr lang="de-DE" sz="3200" dirty="0">
                <a:solidFill>
                  <a:srgbClr val="000000"/>
                </a:solidFill>
                <a:latin typeface="Articulat"/>
              </a:rPr>
            </a:br>
            <a:r>
              <a:rPr lang="de-DE" sz="3200" dirty="0">
                <a:solidFill>
                  <a:srgbClr val="000000"/>
                </a:solidFill>
                <a:latin typeface="Articulat"/>
              </a:rPr>
              <a:t>+49 174 260 1741; </a:t>
            </a:r>
            <a:r>
              <a:rPr lang="de-DE" sz="3200" dirty="0">
                <a:solidFill>
                  <a:srgbClr val="000000"/>
                </a:solidFill>
                <a:latin typeface="Articul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msc@cyber-shield.org</a:t>
            </a:r>
            <a:endParaRPr lang="de-DE" sz="3200" dirty="0">
              <a:solidFill>
                <a:srgbClr val="000000"/>
              </a:solidFill>
              <a:latin typeface="Articulat"/>
            </a:endParaRPr>
          </a:p>
          <a:p>
            <a:endParaRPr lang="de-DE" sz="3200" dirty="0">
              <a:solidFill>
                <a:srgbClr val="000000"/>
              </a:solidFill>
              <a:latin typeface="Articulat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0000"/>
                </a:solidFill>
                <a:latin typeface="Articulat"/>
              </a:rPr>
              <a:t>Christoph Bernhardt, Chief Technology Officer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0000"/>
                </a:solidFill>
                <a:latin typeface="Articulat"/>
              </a:rPr>
              <a:t>+49 151 5488 9241; </a:t>
            </a:r>
            <a:r>
              <a:rPr lang="de-DE" sz="3200" dirty="0">
                <a:solidFill>
                  <a:srgbClr val="000000"/>
                </a:solidFill>
                <a:latin typeface="Articul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cbe@cyber-shield.org</a:t>
            </a:r>
            <a:endParaRPr lang="de-DE" sz="3200" dirty="0">
              <a:solidFill>
                <a:srgbClr val="000000"/>
              </a:solidFill>
              <a:latin typeface="Articulat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6B3C2021-BDF8-DFEA-CEEE-473FDC009059}"/>
              </a:ext>
            </a:extLst>
          </p:cNvPr>
          <p:cNvGrpSpPr/>
          <p:nvPr/>
        </p:nvGrpSpPr>
        <p:grpSpPr>
          <a:xfrm>
            <a:off x="-241738" y="-336256"/>
            <a:ext cx="18288000" cy="2340491"/>
            <a:chOff x="0" y="0"/>
            <a:chExt cx="24384000" cy="3120655"/>
          </a:xfrm>
        </p:grpSpPr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29877238-76BC-08BC-9364-F689F58BE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14000"/>
            </a:blip>
            <a:srcRect t="35300" b="39103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32c03d-c2cb-4738-bdb4-daa0c2b131af">
      <Terms xmlns="http://schemas.microsoft.com/office/infopath/2007/PartnerControls"/>
    </lcf76f155ced4ddcb4097134ff3c332f>
    <TaxCatchAll xmlns="e4c64333-d720-42d5-9e79-8841650bb4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CBE180432E994FB8856682D5267D6B" ma:contentTypeVersion="12" ma:contentTypeDescription="Ein neues Dokument erstellen." ma:contentTypeScope="" ma:versionID="842705f085e3f3f17347d4ee1c3df809">
  <xsd:schema xmlns:xsd="http://www.w3.org/2001/XMLSchema" xmlns:xs="http://www.w3.org/2001/XMLSchema" xmlns:p="http://schemas.microsoft.com/office/2006/metadata/properties" xmlns:ns2="3932c03d-c2cb-4738-bdb4-daa0c2b131af" xmlns:ns3="e4c64333-d720-42d5-9e79-8841650bb4fb" targetNamespace="http://schemas.microsoft.com/office/2006/metadata/properties" ma:root="true" ma:fieldsID="c36088822ea6b531bc7296de3b121e3b" ns2:_="" ns3:_="">
    <xsd:import namespace="3932c03d-c2cb-4738-bdb4-daa0c2b131af"/>
    <xsd:import namespace="e4c64333-d720-42d5-9e79-8841650bb4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2c03d-c2cb-4738-bdb4-daa0c2b13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bf30d94-c914-4078-9442-ec19461ad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64333-d720-42d5-9e79-8841650bb4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de816c-f7a5-4a63-9c0d-1c48970b79e4}" ma:internalName="TaxCatchAll" ma:showField="CatchAllData" ma:web="e4c64333-d720-42d5-9e79-8841650bb4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EF86D1-A55A-4F81-99C8-EAB72EAC9702}">
  <ds:schemaRefs>
    <ds:schemaRef ds:uri="http://purl.org/dc/dcmitype/"/>
    <ds:schemaRef ds:uri="http://schemas.openxmlformats.org/package/2006/metadata/core-properties"/>
    <ds:schemaRef ds:uri="e4c64333-d720-42d5-9e79-8841650bb4fb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932c03d-c2cb-4738-bdb4-daa0c2b131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E2E8E1-21CF-41B1-9516-EA5F62743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D37483-454E-4B0C-B4AE-DA5087093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2c03d-c2cb-4738-bdb4-daa0c2b131af"/>
    <ds:schemaRef ds:uri="e4c64333-d720-42d5-9e79-8841650bb4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Macintosh PowerPoint</Application>
  <PresentationFormat>Bildschirmpräsentation (4:3)</PresentationFormat>
  <Paragraphs>144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Arial</vt:lpstr>
      <vt:lpstr>Articulat</vt:lpstr>
      <vt:lpstr>Articulat Semi-Bold</vt:lpstr>
      <vt:lpstr>Calibri</vt:lpstr>
      <vt:lpstr>Klein Bold</vt:lpstr>
      <vt:lpstr>Office Theme</vt:lpstr>
      <vt:lpstr>PowerPoint-Präsentation</vt:lpstr>
      <vt:lpstr>PowerPoint-Präsentation</vt:lpstr>
      <vt:lpstr>Was uns auszeichnet</vt:lpstr>
      <vt:lpstr>PowerPoint-Präsentation</vt:lpstr>
      <vt:lpstr>Unsere Haltung</vt:lpstr>
      <vt:lpstr>Fokusthema: Incident Response</vt:lpstr>
      <vt:lpstr>Incident Response Vorbereitungen</vt:lpstr>
      <vt:lpstr>Kernangebot: Incident Response as a Service (IRaaS)</vt:lpstr>
      <vt:lpstr>Jetzt vorsorgen statt später reparieren.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Markus Schmitt</cp:lastModifiedBy>
  <cp:revision>2</cp:revision>
  <dcterms:created xsi:type="dcterms:W3CDTF">2013-01-27T09:14:16Z</dcterms:created>
  <dcterms:modified xsi:type="dcterms:W3CDTF">2025-05-09T13:24:49Z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0x010100BECBE180432E994FB8856682D5267D6B</vt:lpwstr>
  </property>
</Properties>
</file>