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64" r:id="rId5"/>
    <p:sldId id="266" r:id="rId6"/>
    <p:sldId id="267" r:id="rId7"/>
    <p:sldId id="271" r:id="rId8"/>
    <p:sldId id="269" r:id="rId9"/>
    <p:sldId id="274" r:id="rId10"/>
    <p:sldId id="27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5E5"/>
    <a:srgbClr val="58A378"/>
    <a:srgbClr val="FFD901"/>
    <a:srgbClr val="FFD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330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B7CEC579-C49F-2254-9D1B-97283EDA7B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1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C9BDC17F-E72E-C96D-6C86-FFBDC409FE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1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8C62CB5-9587-35A8-CCDB-A4F2DA6E9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2E262E-4B84-9553-4E5D-451F8FF45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25AE65-041F-34B7-2A8F-06A148DC1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40B878-ECB4-4F29-9E08-18078713EA01}" type="datetimeFigureOut">
              <a:rPr lang="de-DE" smtClean="0"/>
              <a:t>09.05.2025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2E2BDB-D29F-1879-A9AC-0839D6913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C9A4BB-B1F4-7647-3C8C-79F590693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055A41-7513-41F9-909F-9BFA0B703E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00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5.sv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59F4ADA2-D531-DA6C-5EF9-12754F920C1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4722992"/>
            <a:ext cx="9144000" cy="504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000" b="1" i="0" dirty="0">
                <a:solidFill>
                  <a:srgbClr val="DFE5E5"/>
                </a:solidFill>
                <a:effectLst/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</a:rPr>
              <a:t>Komplex, teuer, wirkungslos? – Effizienz als Schlüssel zur Cyberabwehr</a:t>
            </a:r>
            <a:endParaRPr lang="de-DE" sz="2000" dirty="0">
              <a:solidFill>
                <a:srgbClr val="DFE5E5"/>
              </a:solidFill>
              <a:latin typeface="Inter Light" panose="02000503000000020004" pitchFamily="2" charset="0"/>
              <a:ea typeface="Inter Light" panose="02000503000000020004" pitchFamily="2" charset="0"/>
              <a:cs typeface="Inter Light" panose="02000503000000020004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CF509A-FB30-8B4A-C206-F7AA507F43A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750840"/>
            <a:ext cx="9144000" cy="2387600"/>
          </a:xfrm>
        </p:spPr>
        <p:txBody>
          <a:bodyPr/>
          <a:lstStyle/>
          <a:p>
            <a:pPr algn="ctr"/>
            <a:r>
              <a:rPr lang="de-DE" sz="6600" dirty="0" err="1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Masterclass</a:t>
            </a:r>
            <a:endParaRPr lang="de-DE" dirty="0">
              <a:solidFill>
                <a:srgbClr val="DFE5E5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pic>
        <p:nvPicPr>
          <p:cNvPr id="5" name="Grafik 4" descr="Ein Bild, das Grafiken, Schrift, Kreis, Grafikdesign enthält.&#10;&#10;KI-generierte Inhalte können fehlerhaft sein.">
            <a:extLst>
              <a:ext uri="{FF2B5EF4-FFF2-40B4-BE49-F238E27FC236}">
                <a16:creationId xmlns:a16="http://schemas.microsoft.com/office/drawing/2014/main" id="{8C4FB00D-FC12-E1A7-7109-5C97A94FE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" y="1137495"/>
            <a:ext cx="1254539" cy="1254539"/>
          </a:xfrm>
          <a:prstGeom prst="rect">
            <a:avLst/>
          </a:pr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ED48DB8B-5109-C311-D9B1-F31ED114A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3791" y="1381828"/>
            <a:ext cx="3502209" cy="81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E0EB313-0F2F-7A9B-1DFC-E8E2C9E7D89A}"/>
              </a:ext>
            </a:extLst>
          </p:cNvPr>
          <p:cNvGrpSpPr/>
          <p:nvPr/>
        </p:nvGrpSpPr>
        <p:grpSpPr>
          <a:xfrm>
            <a:off x="3828738" y="2979099"/>
            <a:ext cx="4444582" cy="712226"/>
            <a:chOff x="3904938" y="3140247"/>
            <a:chExt cx="4444582" cy="712226"/>
          </a:xfrm>
        </p:grpSpPr>
        <p:sp>
          <p:nvSpPr>
            <p:cNvPr id="3" name="Untertitel 2">
              <a:extLst>
                <a:ext uri="{FF2B5EF4-FFF2-40B4-BE49-F238E27FC236}">
                  <a16:creationId xmlns:a16="http://schemas.microsoft.com/office/drawing/2014/main" id="{67AD5E4C-028F-11D1-D49B-FC1BE482BEFF}"/>
                </a:ext>
              </a:extLst>
            </p:cNvPr>
            <p:cNvSpPr txBox="1">
              <a:spLocks/>
            </p:cNvSpPr>
            <p:nvPr/>
          </p:nvSpPr>
          <p:spPr>
            <a:xfrm>
              <a:off x="3904938" y="3178107"/>
              <a:ext cx="1978701" cy="47180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de-DE" b="1" dirty="0">
                  <a:gradFill flip="none" rotWithShape="1">
                    <a:gsLst>
                      <a:gs pos="90000">
                        <a:srgbClr val="58A378"/>
                      </a:gs>
                      <a:gs pos="10000">
                        <a:srgbClr val="FFD901"/>
                      </a:gs>
                    </a:gsLst>
                    <a:lin ang="10800000" scaled="1"/>
                    <a:tileRect/>
                  </a:gradFill>
                  <a:latin typeface="Inter Light" panose="02000503000000020004" pitchFamily="2" charset="0"/>
                  <a:ea typeface="Inter Light" panose="02000503000000020004" pitchFamily="2" charset="0"/>
                  <a:cs typeface="Inter Light" panose="02000503000000020004" pitchFamily="2" charset="0"/>
                </a:rPr>
                <a:t>Sicherheit</a:t>
              </a:r>
              <a:endParaRPr lang="de-DE" dirty="0">
                <a:gradFill flip="none" rotWithShape="1">
                  <a:gsLst>
                    <a:gs pos="90000">
                      <a:srgbClr val="58A378"/>
                    </a:gs>
                    <a:gs pos="10000">
                      <a:srgbClr val="FFD901"/>
                    </a:gs>
                  </a:gsLst>
                  <a:lin ang="10800000" scaled="1"/>
                  <a:tileRect/>
                </a:gra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</a:endParaRPr>
            </a:p>
          </p:txBody>
        </p:sp>
        <p:sp>
          <p:nvSpPr>
            <p:cNvPr id="4" name="Untertitel 2">
              <a:extLst>
                <a:ext uri="{FF2B5EF4-FFF2-40B4-BE49-F238E27FC236}">
                  <a16:creationId xmlns:a16="http://schemas.microsoft.com/office/drawing/2014/main" id="{79B4FD9E-4570-47FC-0A6C-8F799221B0CA}"/>
                </a:ext>
              </a:extLst>
            </p:cNvPr>
            <p:cNvSpPr txBox="1">
              <a:spLocks/>
            </p:cNvSpPr>
            <p:nvPr/>
          </p:nvSpPr>
          <p:spPr>
            <a:xfrm>
              <a:off x="5576341" y="3140247"/>
              <a:ext cx="2773179" cy="71222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de-DE" b="1" dirty="0">
                  <a:solidFill>
                    <a:srgbClr val="DFE5E5"/>
                  </a:solidFill>
                  <a:latin typeface="Inter Light" panose="02000503000000020004" pitchFamily="2" charset="0"/>
                  <a:ea typeface="Inter Light" panose="02000503000000020004" pitchFamily="2" charset="0"/>
                  <a:cs typeface="Inter Light" panose="02000503000000020004" pitchFamily="2" charset="0"/>
                </a:rPr>
                <a:t>ist die Antwort</a:t>
              </a:r>
              <a:endParaRPr lang="de-DE" dirty="0">
                <a:solidFill>
                  <a:srgbClr val="DFE5E5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</a:endParaRPr>
            </a:p>
          </p:txBody>
        </p:sp>
      </p:grpSp>
      <p:sp>
        <p:nvSpPr>
          <p:cNvPr id="9" name="Untertitel 2">
            <a:extLst>
              <a:ext uri="{FF2B5EF4-FFF2-40B4-BE49-F238E27FC236}">
                <a16:creationId xmlns:a16="http://schemas.microsoft.com/office/drawing/2014/main" id="{597E6C01-751C-FF6A-4223-A91B5C8C698B}"/>
              </a:ext>
            </a:extLst>
          </p:cNvPr>
          <p:cNvSpPr txBox="1">
            <a:spLocks/>
          </p:cNvSpPr>
          <p:nvPr/>
        </p:nvSpPr>
        <p:spPr>
          <a:xfrm>
            <a:off x="2570681" y="4036099"/>
            <a:ext cx="7050637" cy="853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8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ins-online.com | greenhats.com</a:t>
            </a:r>
          </a:p>
        </p:txBody>
      </p:sp>
      <p:pic>
        <p:nvPicPr>
          <p:cNvPr id="14" name="Grafik 13" descr="Ein Bild, das Grafiken, Schrift, Kreis, Grafikdesign enthält.&#10;&#10;KI-generierte Inhalte können fehlerhaft sein.">
            <a:extLst>
              <a:ext uri="{FF2B5EF4-FFF2-40B4-BE49-F238E27FC236}">
                <a16:creationId xmlns:a16="http://schemas.microsoft.com/office/drawing/2014/main" id="{F2751675-FCF3-6321-D014-9C6EA5B0FC3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43" y="497464"/>
            <a:ext cx="509803" cy="509803"/>
          </a:xfrm>
          <a:prstGeom prst="rect">
            <a:avLst/>
          </a:prstGeom>
        </p:spPr>
      </p:pic>
      <p:pic>
        <p:nvPicPr>
          <p:cNvPr id="15" name="Grafik 14" descr="Ein Bild, das Symbol, weiß, Schrift, Grafiken enthält.&#10;&#10;KI-generierte Inhalte können fehlerhaft sein.">
            <a:extLst>
              <a:ext uri="{FF2B5EF4-FFF2-40B4-BE49-F238E27FC236}">
                <a16:creationId xmlns:a16="http://schemas.microsoft.com/office/drawing/2014/main" id="{E245A14E-D704-F973-78DC-E7FA1759D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424" y="497465"/>
            <a:ext cx="438540" cy="50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5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3243750-BA6A-40BC-A153-F03F922552FF}"/>
              </a:ext>
            </a:extLst>
          </p:cNvPr>
          <p:cNvGrpSpPr/>
          <p:nvPr/>
        </p:nvGrpSpPr>
        <p:grpSpPr>
          <a:xfrm>
            <a:off x="4500491" y="4322925"/>
            <a:ext cx="6812788" cy="1375555"/>
            <a:chOff x="2972247" y="2637253"/>
            <a:chExt cx="6812788" cy="1375555"/>
          </a:xfrm>
        </p:grpSpPr>
        <p:sp>
          <p:nvSpPr>
            <p:cNvPr id="11" name="Google Shape;246;g1ec4e7a78c6_1_319">
              <a:extLst>
                <a:ext uri="{FF2B5EF4-FFF2-40B4-BE49-F238E27FC236}">
                  <a16:creationId xmlns:a16="http://schemas.microsoft.com/office/drawing/2014/main" id="{2A02A1FD-FCED-AA87-621C-6878F6252D61}"/>
                </a:ext>
              </a:extLst>
            </p:cNvPr>
            <p:cNvSpPr/>
            <p:nvPr/>
          </p:nvSpPr>
          <p:spPr>
            <a:xfrm>
              <a:off x="3164540" y="3452729"/>
              <a:ext cx="1917087" cy="5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1100" b="1" i="0" u="none" strike="noStrike" cap="none" dirty="0" err="1">
                  <a:solidFill>
                    <a:schemeClr val="lt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  <a:sym typeface="Inter Medium"/>
                </a:rPr>
                <a:t>Auditierung</a:t>
              </a:r>
              <a:endParaRPr sz="1400" b="0" i="0" u="none" strike="noStrike" cap="none" dirty="0">
                <a:solidFill>
                  <a:schemeClr val="l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900" b="0" i="0" u="none" strike="noStrike" cap="none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  <a:sym typeface="Inter Medium"/>
                </a:rPr>
                <a:t>der global </a:t>
              </a:r>
              <a:r>
                <a:rPr lang="pt-BR" sz="900" b="0" i="0" u="none" strike="noStrike" cap="none" dirty="0" err="1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  <a:sym typeface="Inter Medium"/>
                </a:rPr>
                <a:t>eingesetzten</a:t>
              </a:r>
              <a:r>
                <a:rPr lang="pt-BR" sz="900" b="0" i="0" u="none" strike="noStrike" cap="none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  <a:sym typeface="Inter Medium"/>
                </a:rPr>
                <a:t> </a:t>
              </a:r>
              <a:endParaRPr sz="1200" b="0" i="0" u="none" strike="noStrike" cap="none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900" b="0" i="0" u="none" strike="noStrike" cap="none" dirty="0" err="1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  <a:sym typeface="Inter Medium"/>
                </a:rPr>
                <a:t>Whistleblowing-Plattform</a:t>
              </a:r>
              <a:endParaRPr sz="900" b="0" i="0" u="none" strike="noStrike" cap="none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 Medium"/>
              </a:endParaRPr>
            </a:p>
          </p:txBody>
        </p:sp>
        <p:pic>
          <p:nvPicPr>
            <p:cNvPr id="12" name="Google Shape;247;g1ec4e7a78c6_1_319">
              <a:extLst>
                <a:ext uri="{FF2B5EF4-FFF2-40B4-BE49-F238E27FC236}">
                  <a16:creationId xmlns:a16="http://schemas.microsoft.com/office/drawing/2014/main" id="{95F00989-1527-6F25-F154-72890036061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 amt="62000"/>
            </a:blip>
            <a:srcRect b="21978"/>
            <a:stretch/>
          </p:blipFill>
          <p:spPr>
            <a:xfrm>
              <a:off x="2972247" y="2694492"/>
              <a:ext cx="2301675" cy="777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48;g1ec4e7a78c6_1_319">
              <a:extLst>
                <a:ext uri="{FF2B5EF4-FFF2-40B4-BE49-F238E27FC236}">
                  <a16:creationId xmlns:a16="http://schemas.microsoft.com/office/drawing/2014/main" id="{AD3CBC59-CB2D-0D37-0D44-B8FD4333358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 amt="62000"/>
            </a:blip>
            <a:srcRect/>
            <a:stretch/>
          </p:blipFill>
          <p:spPr>
            <a:xfrm>
              <a:off x="6221470" y="2742621"/>
              <a:ext cx="596069" cy="6812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249;g1ec4e7a78c6_1_319">
              <a:extLst>
                <a:ext uri="{FF2B5EF4-FFF2-40B4-BE49-F238E27FC236}">
                  <a16:creationId xmlns:a16="http://schemas.microsoft.com/office/drawing/2014/main" id="{9D47F06F-9A58-E6F5-AB09-6E32DC36368B}"/>
                </a:ext>
              </a:extLst>
            </p:cNvPr>
            <p:cNvSpPr/>
            <p:nvPr/>
          </p:nvSpPr>
          <p:spPr>
            <a:xfrm>
              <a:off x="5478810" y="3452729"/>
              <a:ext cx="2081400" cy="48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1100" b="1" i="0" u="none" strike="noStrike" cap="none" dirty="0" err="1">
                  <a:solidFill>
                    <a:schemeClr val="lt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  <a:sym typeface="Inter Medium"/>
                </a:rPr>
                <a:t>Sachverständige</a:t>
              </a:r>
              <a:r>
                <a:rPr lang="pt-BR" sz="1100" b="1" i="0" u="none" strike="noStrike" cap="none" dirty="0">
                  <a:solidFill>
                    <a:schemeClr val="lt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  <a:sym typeface="Inter Medium"/>
                </a:rPr>
                <a:t> </a:t>
              </a:r>
              <a:r>
                <a:rPr lang="pt-BR" sz="1100" b="1" i="0" u="none" strike="noStrike" cap="none" dirty="0" err="1">
                  <a:solidFill>
                    <a:schemeClr val="lt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  <a:sym typeface="Inter Medium"/>
                </a:rPr>
                <a:t>Gutachter</a:t>
              </a:r>
              <a:endParaRPr sz="1400" b="0" i="0" u="none" strike="noStrike" cap="none" dirty="0">
                <a:solidFill>
                  <a:schemeClr val="l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de-DE" sz="800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  <a:sym typeface="Inter Medium"/>
                </a:rPr>
                <a:t>im</a:t>
              </a:r>
              <a:r>
                <a:rPr lang="de-DE" sz="800" b="0" i="0" u="none" strike="noStrike" cap="none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  <a:sym typeface="Inter Medium"/>
                </a:rPr>
                <a:t> EncroChat-Verfahren und im </a:t>
              </a:r>
              <a:endParaRPr lang="de-DE" sz="800" b="0" i="0" u="none" strike="noStrike" cap="none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de-DE" sz="800" b="0" i="0" u="none" strike="noStrike" cap="none" dirty="0" err="1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  <a:sym typeface="Inter Medium"/>
                </a:rPr>
                <a:t>Candylove</a:t>
              </a:r>
              <a:r>
                <a:rPr lang="de-DE" sz="800" b="0" i="0" u="none" strike="noStrike" cap="none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  <a:sym typeface="Inter Medium"/>
                </a:rPr>
                <a:t>-Verfahren (Shiny Flakes)</a:t>
              </a:r>
            </a:p>
          </p:txBody>
        </p:sp>
        <p:pic>
          <p:nvPicPr>
            <p:cNvPr id="15" name="Grafik 14" descr="Ein Bild, das Symbol, Emblem, Logo, Wappen enthält.&#10;&#10;Automatisch generierte Beschreibung">
              <a:extLst>
                <a:ext uri="{FF2B5EF4-FFF2-40B4-BE49-F238E27FC236}">
                  <a16:creationId xmlns:a16="http://schemas.microsoft.com/office/drawing/2014/main" id="{8EB32BE0-C28F-CFE3-5823-E5D13D531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7213" y="2637253"/>
              <a:ext cx="654245" cy="891955"/>
            </a:xfrm>
            <a:prstGeom prst="rect">
              <a:avLst/>
            </a:prstGeom>
          </p:spPr>
        </p:pic>
        <p:sp>
          <p:nvSpPr>
            <p:cNvPr id="16" name="Google Shape;249;g1ec4e7a78c6_1_319">
              <a:extLst>
                <a:ext uri="{FF2B5EF4-FFF2-40B4-BE49-F238E27FC236}">
                  <a16:creationId xmlns:a16="http://schemas.microsoft.com/office/drawing/2014/main" id="{A27254D7-21E8-D9AF-118B-D4660CACB52F}"/>
                </a:ext>
              </a:extLst>
            </p:cNvPr>
            <p:cNvSpPr/>
            <p:nvPr/>
          </p:nvSpPr>
          <p:spPr>
            <a:xfrm>
              <a:off x="7703635" y="3529208"/>
              <a:ext cx="2081400" cy="48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de-DE" sz="1100" b="1" dirty="0">
                  <a:solidFill>
                    <a:schemeClr val="lt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  <a:sym typeface="Inter Medium"/>
                </a:rPr>
                <a:t>Cyberterrorismus-Abwehr</a:t>
              </a:r>
              <a:endParaRPr sz="1400" b="0" i="0" u="none" strike="noStrike" cap="none" dirty="0">
                <a:solidFill>
                  <a:schemeClr val="l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800" dirty="0" err="1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  <a:sym typeface="Inter Medium"/>
                </a:rPr>
                <a:t>bei</a:t>
              </a:r>
              <a:r>
                <a:rPr lang="pt-BR" sz="800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  <a:sym typeface="Inter Medium"/>
                </a:rPr>
                <a:t> NFL-Playoffs in Deutschen </a:t>
              </a:r>
              <a:r>
                <a:rPr lang="pt-BR" sz="800" dirty="0" err="1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  <a:sym typeface="Inter Medium"/>
                </a:rPr>
                <a:t>Stadien</a:t>
              </a:r>
              <a:endParaRPr sz="800" b="0" i="0" u="none" strike="noStrike" cap="none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Inter Medium"/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D6F1239-51A9-0DC0-9516-8FD93935B045}"/>
              </a:ext>
            </a:extLst>
          </p:cNvPr>
          <p:cNvGrpSpPr/>
          <p:nvPr/>
        </p:nvGrpSpPr>
        <p:grpSpPr>
          <a:xfrm>
            <a:off x="878721" y="4768902"/>
            <a:ext cx="2917786" cy="523483"/>
            <a:chOff x="350441" y="4778480"/>
            <a:chExt cx="2917786" cy="523483"/>
          </a:xfrm>
        </p:grpSpPr>
        <p:sp>
          <p:nvSpPr>
            <p:cNvPr id="18" name="Google Shape;235;g1ec4e7a78c6_1_319">
              <a:extLst>
                <a:ext uri="{FF2B5EF4-FFF2-40B4-BE49-F238E27FC236}">
                  <a16:creationId xmlns:a16="http://schemas.microsoft.com/office/drawing/2014/main" id="{14C31D14-C2C7-D2ED-8437-66893A7DCE2E}"/>
                </a:ext>
              </a:extLst>
            </p:cNvPr>
            <p:cNvSpPr txBox="1"/>
            <p:nvPr/>
          </p:nvSpPr>
          <p:spPr>
            <a:xfrm>
              <a:off x="1301815" y="4802474"/>
              <a:ext cx="1966412" cy="327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7432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pt-BR" sz="1300" b="0" i="0" u="none" strike="noStrike" cap="none" dirty="0" err="1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Official</a:t>
              </a:r>
              <a:r>
                <a:rPr lang="pt-BR" sz="1300" b="0" i="0" u="none" strike="noStrike" cap="none" dirty="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pt-BR" sz="1300" b="0" i="0" u="none" strike="noStrike" cap="none" dirty="0" err="1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Supplier</a:t>
              </a:r>
              <a:r>
                <a:rPr lang="pt-BR" sz="1300" b="0" i="0" u="none" strike="noStrike" cap="none" dirty="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 of Eintracht Frankfurt</a:t>
              </a:r>
              <a:endParaRPr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" name="Google Shape;238;g1ec4e7a78c6_1_319">
              <a:extLst>
                <a:ext uri="{FF2B5EF4-FFF2-40B4-BE49-F238E27FC236}">
                  <a16:creationId xmlns:a16="http://schemas.microsoft.com/office/drawing/2014/main" id="{84107B77-A8FD-AF95-3C84-7115BC8A8557}"/>
                </a:ext>
              </a:extLst>
            </p:cNvPr>
            <p:cNvCxnSpPr/>
            <p:nvPr/>
          </p:nvCxnSpPr>
          <p:spPr>
            <a:xfrm>
              <a:off x="1102774" y="4778480"/>
              <a:ext cx="0" cy="521664"/>
            </a:xfrm>
            <a:prstGeom prst="straightConnector1">
              <a:avLst/>
            </a:prstGeom>
            <a:noFill/>
            <a:ln w="9525" cap="flat" cmpd="sng">
              <a:solidFill>
                <a:srgbClr val="EBEB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76E05667-F11F-65D9-F63A-D33E5D9B3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441" y="4778480"/>
              <a:ext cx="523483" cy="523483"/>
            </a:xfrm>
            <a:prstGeom prst="rect">
              <a:avLst/>
            </a:prstGeom>
          </p:spPr>
        </p:pic>
      </p:grpSp>
      <p:pic>
        <p:nvPicPr>
          <p:cNvPr id="21" name="LOGO">
            <a:extLst>
              <a:ext uri="{FF2B5EF4-FFF2-40B4-BE49-F238E27FC236}">
                <a16:creationId xmlns:a16="http://schemas.microsoft.com/office/drawing/2014/main" id="{3E7962B7-8A64-C609-4A59-8A4186D7B9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91889" y="825725"/>
            <a:ext cx="4770102" cy="1115143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4F84927-EB2E-3B03-9B5C-9C0A51ADEF72}"/>
              </a:ext>
            </a:extLst>
          </p:cNvPr>
          <p:cNvGrpSpPr/>
          <p:nvPr/>
        </p:nvGrpSpPr>
        <p:grpSpPr>
          <a:xfrm>
            <a:off x="1060328" y="2654449"/>
            <a:ext cx="10071343" cy="1060263"/>
            <a:chOff x="1718209" y="2693211"/>
            <a:chExt cx="10071343" cy="1060263"/>
          </a:xfrm>
        </p:grpSpPr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6713C34A-22C3-AD17-3A12-AC50A4E951F0}"/>
                </a:ext>
              </a:extLst>
            </p:cNvPr>
            <p:cNvGrpSpPr/>
            <p:nvPr/>
          </p:nvGrpSpPr>
          <p:grpSpPr>
            <a:xfrm>
              <a:off x="1718209" y="2693211"/>
              <a:ext cx="8755581" cy="1060263"/>
              <a:chOff x="1447822" y="1900869"/>
              <a:chExt cx="8755581" cy="1060263"/>
            </a:xfrm>
          </p:grpSpPr>
          <p:pic>
            <p:nvPicPr>
              <p:cNvPr id="3" name="Google Shape;189;g1ec4e7a78c6_1_465" descr="Placa azul com letras brancas em fundo verde&#10;&#10;Descrição gerada automaticamente">
                <a:extLst>
                  <a:ext uri="{FF2B5EF4-FFF2-40B4-BE49-F238E27FC236}">
                    <a16:creationId xmlns:a16="http://schemas.microsoft.com/office/drawing/2014/main" id="{683CF44A-9604-6155-990A-F10DC3D76FAB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014745" y="1900869"/>
                <a:ext cx="1016688" cy="10548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" name="Google Shape;190;g1ec4e7a78c6_1_465" descr="Placa com fundo verde&#10;&#10;Descrição gerada automaticamente">
                <a:extLst>
                  <a:ext uri="{FF2B5EF4-FFF2-40B4-BE49-F238E27FC236}">
                    <a16:creationId xmlns:a16="http://schemas.microsoft.com/office/drawing/2014/main" id="{497E1D93-81C5-F481-C73B-BA8D2D8E3A3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731280" y="1900869"/>
                <a:ext cx="1016686" cy="10548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" name="Google Shape;193;g1ec4e7a78c6_1_465" descr="Placa azul com letras brancas em fundo verde&#10;&#10;Descrição gerada automaticamente">
                <a:extLst>
                  <a:ext uri="{FF2B5EF4-FFF2-40B4-BE49-F238E27FC236}">
                    <a16:creationId xmlns:a16="http://schemas.microsoft.com/office/drawing/2014/main" id="{344B03A4-FC46-F639-E5A7-0DBF9D0EAA2C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5298210" y="1900869"/>
                <a:ext cx="1016686" cy="10548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Google Shape;194;g1ec4e7a78c6_1_465" descr="Placa com fundo verde&#10;&#10;Descrição gerada automaticamente">
                <a:extLst>
                  <a:ext uri="{FF2B5EF4-FFF2-40B4-BE49-F238E27FC236}">
                    <a16:creationId xmlns:a16="http://schemas.microsoft.com/office/drawing/2014/main" id="{21A75DE3-0088-33D7-8A47-0C5242D0C0AC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9186731" y="1900875"/>
                <a:ext cx="1016672" cy="10548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Google Shape;195;g1ec4e7a78c6_1_465" descr="Placa vermelha com letras brancas em fundo preto&#10;&#10;Descrição gerada automaticamente com confiança média">
                <a:extLst>
                  <a:ext uri="{FF2B5EF4-FFF2-40B4-BE49-F238E27FC236}">
                    <a16:creationId xmlns:a16="http://schemas.microsoft.com/office/drawing/2014/main" id="{A91DE761-8FF2-3801-1A31-C9350403EB60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1447822" y="1900877"/>
                <a:ext cx="1016679" cy="1054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Google Shape;196;g1ec4e7a78c6_1_465">
                <a:extLst>
                  <a:ext uri="{FF2B5EF4-FFF2-40B4-BE49-F238E27FC236}">
                    <a16:creationId xmlns:a16="http://schemas.microsoft.com/office/drawing/2014/main" id="{E53BE1AF-A8AF-EBFA-8676-D73440CBB094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7903275" y="1906307"/>
                <a:ext cx="1016679" cy="1054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Grafik 8" descr="Ein Bild, das Text, Screenshot, Schrift, Logo enthält.&#10;&#10;Automatisch generierte Beschreibung">
                <a:extLst>
                  <a:ext uri="{FF2B5EF4-FFF2-40B4-BE49-F238E27FC236}">
                    <a16:creationId xmlns:a16="http://schemas.microsoft.com/office/drawing/2014/main" id="{8CEAF449-EEC0-49E6-DAF2-52153DECD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1673" y="1900869"/>
                <a:ext cx="1054825" cy="1054825"/>
              </a:xfrm>
              <a:prstGeom prst="rect">
                <a:avLst/>
              </a:prstGeom>
            </p:spPr>
          </p:pic>
        </p:grpSp>
        <p:pic>
          <p:nvPicPr>
            <p:cNvPr id="23" name="Grafik 22" descr="Ein Bild, das Text, Logo, Screenshot, Schrift enthält.&#10;&#10;KI-generierte Inhalte können fehlerhaft sein.">
              <a:extLst>
                <a:ext uri="{FF2B5EF4-FFF2-40B4-BE49-F238E27FC236}">
                  <a16:creationId xmlns:a16="http://schemas.microsoft.com/office/drawing/2014/main" id="{F66804BD-A035-8912-F737-6525F8862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0567" y="2693211"/>
              <a:ext cx="1048985" cy="1048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541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D2D6844-51B6-288D-ABF0-4F67A12C3C79}"/>
              </a:ext>
            </a:extLst>
          </p:cNvPr>
          <p:cNvSpPr txBox="1">
            <a:spLocks/>
          </p:cNvSpPr>
          <p:nvPr/>
        </p:nvSpPr>
        <p:spPr>
          <a:xfrm>
            <a:off x="723261" y="1896687"/>
            <a:ext cx="10440706" cy="41741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de-DE" sz="14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Gründungsjahr 1992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de-DE" sz="14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Mitarbeiter Stand Januar 2025 –  32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Kunden Stand Januar 2025 – 250 +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Kein Branchenfokus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Betreuung deutscher und internationaler Kunden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Support in deutsch und englisch durch eigenen Servicedesk - 24 / 7 Betrieb möglich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Fokus  der INS:</a:t>
            </a:r>
          </a:p>
          <a:p>
            <a:pPr lvl="1"/>
            <a:r>
              <a:rPr lang="de-DE" sz="14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Konzeptionierung, Beschaffung und Inbetriebnahme von Rechenzentrumsinfrastrukturumgebungen</a:t>
            </a:r>
          </a:p>
          <a:p>
            <a:pPr lvl="1"/>
            <a:r>
              <a:rPr lang="de-DE" sz="14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Rechenzentrumbetrieb gemäß </a:t>
            </a:r>
            <a:r>
              <a:rPr lang="de-DE" sz="1400" dirty="0" err="1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Managed</a:t>
            </a:r>
            <a:r>
              <a:rPr lang="de-DE" sz="14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Service in den  Bereichen IaaS und PaaS</a:t>
            </a:r>
          </a:p>
          <a:p>
            <a:pPr lvl="1"/>
            <a:r>
              <a:rPr lang="de-DE" sz="14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Multi-Cloud-Ansatz – Betrieb von On-</a:t>
            </a:r>
            <a:r>
              <a:rPr lang="de-DE" sz="1400" dirty="0" err="1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Premise</a:t>
            </a:r>
            <a:r>
              <a:rPr lang="de-DE" sz="14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-RZ-Umgebungen sowie </a:t>
            </a:r>
            <a:r>
              <a:rPr lang="de-DE" sz="1400" dirty="0" err="1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Hyperscaler</a:t>
            </a:r>
            <a:r>
              <a:rPr lang="de-DE" sz="14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-Umgebungen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Betrieb und Tätigkeiten erfolgen unter Berücksichtigung der DSGVO-Vorgaben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Vorhandene Zertifizierungen und integriertes Managementsystem seit 2016 gemäß:</a:t>
            </a:r>
          </a:p>
          <a:p>
            <a:pPr lvl="1"/>
            <a:r>
              <a:rPr lang="de-DE" sz="14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ISO / IEC 27001:2022</a:t>
            </a:r>
          </a:p>
          <a:p>
            <a:pPr lvl="1"/>
            <a:r>
              <a:rPr lang="de-DE" sz="14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ISO 9001:2015</a:t>
            </a:r>
          </a:p>
          <a:p>
            <a:pPr marL="0" lvl="1" indent="0">
              <a:buClr>
                <a:schemeClr val="tx1"/>
              </a:buClr>
              <a:buFont typeface="Arial" panose="020B0604020202020204" pitchFamily="34" charset="0"/>
              <a:buNone/>
            </a:pPr>
            <a:endParaRPr lang="de-DE" sz="1400" dirty="0">
              <a:solidFill>
                <a:srgbClr val="DFE5E5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742950" lvl="1">
              <a:buClr>
                <a:schemeClr val="tx1"/>
              </a:buClr>
            </a:pPr>
            <a:endParaRPr lang="de-DE" sz="1400" dirty="0">
              <a:solidFill>
                <a:srgbClr val="DFE5E5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742950" lvl="1" indent="-285750">
              <a:buClr>
                <a:schemeClr val="tx1"/>
              </a:buClr>
            </a:pPr>
            <a:endParaRPr lang="de-DE" sz="1400" dirty="0">
              <a:solidFill>
                <a:srgbClr val="DFE5E5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5FDC45C-F2BB-B812-FB66-FA45685804D7}"/>
              </a:ext>
            </a:extLst>
          </p:cNvPr>
          <p:cNvGrpSpPr/>
          <p:nvPr/>
        </p:nvGrpSpPr>
        <p:grpSpPr>
          <a:xfrm>
            <a:off x="9358494" y="5509930"/>
            <a:ext cx="2110245" cy="841062"/>
            <a:chOff x="4798536" y="5410001"/>
            <a:chExt cx="2110245" cy="841062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A1F208FB-74E0-C600-A851-4DE83AE08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536" y="5410001"/>
              <a:ext cx="982888" cy="841062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8BD30973-515B-4882-2834-7F16EF05C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5893" y="5410001"/>
              <a:ext cx="982888" cy="841062"/>
            </a:xfrm>
            <a:prstGeom prst="rect">
              <a:avLst/>
            </a:prstGeom>
          </p:spPr>
        </p:pic>
      </p:grpSp>
      <p:pic>
        <p:nvPicPr>
          <p:cNvPr id="9" name="Grafik 8" descr="Ein Bild, das Schrift, Tex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D6856F6D-140D-9319-970D-6F67C74ED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1" y="539870"/>
            <a:ext cx="4620732" cy="100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1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2">
            <a:extLst>
              <a:ext uri="{FF2B5EF4-FFF2-40B4-BE49-F238E27FC236}">
                <a16:creationId xmlns:a16="http://schemas.microsoft.com/office/drawing/2014/main" id="{3CD8B180-1D79-626B-8BFD-491B9E0F4D84}"/>
              </a:ext>
            </a:extLst>
          </p:cNvPr>
          <p:cNvSpPr txBox="1">
            <a:spLocks/>
          </p:cNvSpPr>
          <p:nvPr/>
        </p:nvSpPr>
        <p:spPr>
          <a:xfrm>
            <a:off x="172720" y="6412389"/>
            <a:ext cx="1950720" cy="23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050" dirty="0">
                <a:solidFill>
                  <a:srgbClr val="FFD90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</a:rPr>
              <a:t>Cybersecurity Summit 2025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E52C351-04B6-58D1-92AB-F1E699B8DF50}"/>
              </a:ext>
            </a:extLst>
          </p:cNvPr>
          <p:cNvSpPr txBox="1">
            <a:spLocks/>
          </p:cNvSpPr>
          <p:nvPr/>
        </p:nvSpPr>
        <p:spPr>
          <a:xfrm>
            <a:off x="680720" y="771365"/>
            <a:ext cx="9164320" cy="4718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>
                <a:gradFill flip="none" rotWithShape="1">
                  <a:gsLst>
                    <a:gs pos="90000">
                      <a:srgbClr val="58A378"/>
                    </a:gs>
                    <a:gs pos="10000">
                      <a:srgbClr val="FFD901"/>
                    </a:gs>
                  </a:gsLst>
                  <a:lin ang="10800000" scaled="1"/>
                  <a:tileRect/>
                </a:gra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</a:rPr>
              <a:t>Die Wahrheit hinter den Zahlen</a:t>
            </a:r>
            <a:endParaRPr lang="de-DE" dirty="0">
              <a:gradFill flip="none" rotWithShape="1">
                <a:gsLst>
                  <a:gs pos="90000">
                    <a:srgbClr val="58A378"/>
                  </a:gs>
                  <a:gs pos="10000">
                    <a:srgbClr val="FFD901"/>
                  </a:gs>
                </a:gsLst>
                <a:lin ang="10800000" scaled="1"/>
                <a:tileRect/>
              </a:gradFill>
              <a:latin typeface="Inter Light" panose="02000503000000020004" pitchFamily="2" charset="0"/>
              <a:ea typeface="Inter Light" panose="02000503000000020004" pitchFamily="2" charset="0"/>
              <a:cs typeface="Inter Light" panose="02000503000000020004" pitchFamily="2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02439258-25C4-FEA0-869E-2503C1BB9D04}"/>
              </a:ext>
            </a:extLst>
          </p:cNvPr>
          <p:cNvSpPr txBox="1">
            <a:spLocks/>
          </p:cNvSpPr>
          <p:nvPr/>
        </p:nvSpPr>
        <p:spPr>
          <a:xfrm>
            <a:off x="680720" y="2014537"/>
            <a:ext cx="10332720" cy="3390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Rekordschaden von 267 Milliarden Euro im letzten Jahr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8 von 10 Unternehmen von Datendiebstahl, Spionage oder Sabotage betroffen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70% der Angriffe konnten organisierter Kriminalität zugeordnet werden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Angriffe aus dem Ausland nehmen zu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DFE5E5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Alles dreht sich um Automatisierung – KI als Antreiber</a:t>
            </a:r>
          </a:p>
          <a:p>
            <a:pPr marL="0" indent="0">
              <a:buNone/>
            </a:pPr>
            <a:endParaRPr lang="de-DE" sz="2000" dirty="0">
              <a:solidFill>
                <a:srgbClr val="DFE5E5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FFD80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0,4 % </a:t>
            </a:r>
            <a:r>
              <a:rPr lang="de-DE" sz="20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der erfolgreichen Ransomware-Attacken kamen über Phishing</a:t>
            </a:r>
          </a:p>
        </p:txBody>
      </p:sp>
      <p:pic>
        <p:nvPicPr>
          <p:cNvPr id="5" name="Grafik 4" descr="Ein Bild, das Grafiken, Schrift, Kreis, Grafikdesign enthält.&#10;&#10;KI-generierte Inhalte können fehlerhaft sein.">
            <a:extLst>
              <a:ext uri="{FF2B5EF4-FFF2-40B4-BE49-F238E27FC236}">
                <a16:creationId xmlns:a16="http://schemas.microsoft.com/office/drawing/2014/main" id="{E99C03A1-9AD0-8517-1206-56B1C589E56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43" y="497464"/>
            <a:ext cx="509803" cy="509803"/>
          </a:xfrm>
          <a:prstGeom prst="rect">
            <a:avLst/>
          </a:prstGeom>
        </p:spPr>
      </p:pic>
      <p:pic>
        <p:nvPicPr>
          <p:cNvPr id="8" name="Grafik 7" descr="Ein Bild, das Symbol, weiß, Schrift, Grafiken enthält.&#10;&#10;KI-generierte Inhalte können fehlerhaft sein.">
            <a:extLst>
              <a:ext uri="{FF2B5EF4-FFF2-40B4-BE49-F238E27FC236}">
                <a16:creationId xmlns:a16="http://schemas.microsoft.com/office/drawing/2014/main" id="{BCFAFC13-ECE4-CAF8-0664-157EF1094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424" y="497465"/>
            <a:ext cx="438540" cy="50980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46D23B3-E1CA-0D59-EFC9-44699D6DD49C}"/>
              </a:ext>
            </a:extLst>
          </p:cNvPr>
          <p:cNvSpPr txBox="1"/>
          <p:nvPr/>
        </p:nvSpPr>
        <p:spPr>
          <a:xfrm>
            <a:off x="156907" y="5825025"/>
            <a:ext cx="114190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Quellen</a:t>
            </a:r>
            <a:r>
              <a:rPr lang="en-US" sz="11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: </a:t>
            </a:r>
            <a:r>
              <a:rPr lang="en-US" sz="1100" dirty="0" err="1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Bitkom</a:t>
            </a:r>
            <a:r>
              <a:rPr lang="en-US" sz="11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Research 2024, Arctic Wolf Threat Report 2025</a:t>
            </a:r>
          </a:p>
        </p:txBody>
      </p:sp>
      <p:pic>
        <p:nvPicPr>
          <p:cNvPr id="10" name="Grafik 9" descr="Ein Bild, das Text, Karte, Screenshot, Schrift enthält.&#10;&#10;Automatisch generierte Beschreibung">
            <a:extLst>
              <a:ext uri="{FF2B5EF4-FFF2-40B4-BE49-F238E27FC236}">
                <a16:creationId xmlns:a16="http://schemas.microsoft.com/office/drawing/2014/main" id="{BBAFA7FE-E75D-5ABC-1965-7E5453AE2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3" y="106447"/>
            <a:ext cx="11815927" cy="6645105"/>
          </a:xfrm>
          <a:prstGeom prst="rect">
            <a:avLst/>
          </a:prstGeom>
          <a:ln>
            <a:solidFill>
              <a:srgbClr val="DFE5E5"/>
            </a:solidFill>
          </a:ln>
        </p:spPr>
      </p:pic>
    </p:spTree>
    <p:extLst>
      <p:ext uri="{BB962C8B-B14F-4D97-AF65-F5344CB8AC3E}">
        <p14:creationId xmlns:p14="http://schemas.microsoft.com/office/powerpoint/2010/main" val="120420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F39C4-0CE4-07FE-F5B6-3EBBB258B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2">
            <a:extLst>
              <a:ext uri="{FF2B5EF4-FFF2-40B4-BE49-F238E27FC236}">
                <a16:creationId xmlns:a16="http://schemas.microsoft.com/office/drawing/2014/main" id="{67DD9038-C901-9B73-DFD3-3A0A9C888D99}"/>
              </a:ext>
            </a:extLst>
          </p:cNvPr>
          <p:cNvSpPr txBox="1">
            <a:spLocks/>
          </p:cNvSpPr>
          <p:nvPr/>
        </p:nvSpPr>
        <p:spPr>
          <a:xfrm>
            <a:off x="172720" y="6412389"/>
            <a:ext cx="1950720" cy="23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050" dirty="0">
                <a:solidFill>
                  <a:srgbClr val="FFD90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</a:rPr>
              <a:t>Cybersecurity Summit 2025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956021-E932-5B54-6BE2-4AFF04479A1B}"/>
              </a:ext>
            </a:extLst>
          </p:cNvPr>
          <p:cNvSpPr txBox="1">
            <a:spLocks/>
          </p:cNvSpPr>
          <p:nvPr/>
        </p:nvSpPr>
        <p:spPr>
          <a:xfrm>
            <a:off x="680720" y="771365"/>
            <a:ext cx="6814362" cy="775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>
                <a:gradFill flip="none" rotWithShape="1">
                  <a:gsLst>
                    <a:gs pos="90000">
                      <a:srgbClr val="58A378"/>
                    </a:gs>
                    <a:gs pos="10000">
                      <a:srgbClr val="FFD901"/>
                    </a:gs>
                  </a:gsLst>
                  <a:lin ang="10800000" scaled="1"/>
                  <a:tileRect/>
                </a:gra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</a:rPr>
              <a:t>White Hacking der letzten 12 Monate</a:t>
            </a:r>
            <a:endParaRPr lang="de-DE" dirty="0">
              <a:gradFill flip="none" rotWithShape="1">
                <a:gsLst>
                  <a:gs pos="90000">
                    <a:srgbClr val="58A378"/>
                  </a:gs>
                  <a:gs pos="10000">
                    <a:srgbClr val="FFD901"/>
                  </a:gs>
                </a:gsLst>
                <a:lin ang="10800000" scaled="1"/>
                <a:tileRect/>
              </a:gradFill>
              <a:latin typeface="Inter Light" panose="02000503000000020004" pitchFamily="2" charset="0"/>
              <a:ea typeface="Inter Light" panose="02000503000000020004" pitchFamily="2" charset="0"/>
              <a:cs typeface="Inter Light" panose="02000503000000020004" pitchFamily="2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79DA3A39-B191-373F-655A-85AAA69507D7}"/>
              </a:ext>
            </a:extLst>
          </p:cNvPr>
          <p:cNvSpPr txBox="1">
            <a:spLocks/>
          </p:cNvSpPr>
          <p:nvPr/>
        </p:nvSpPr>
        <p:spPr>
          <a:xfrm>
            <a:off x="680720" y="2014537"/>
            <a:ext cx="10332720" cy="4397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Kritische Schwachstellen und Angriffswege</a:t>
            </a:r>
          </a:p>
          <a:p>
            <a:pPr marL="0" indent="0">
              <a:buNone/>
            </a:pPr>
            <a:endParaRPr lang="de-DE" sz="2000" dirty="0">
              <a:solidFill>
                <a:srgbClr val="DFE5E5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0" indent="0">
              <a:buNone/>
            </a:pPr>
            <a:endParaRPr lang="de-DE" sz="2000" dirty="0">
              <a:solidFill>
                <a:srgbClr val="DFE5E5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0" indent="0">
              <a:buNone/>
            </a:pPr>
            <a:endParaRPr lang="de-DE" sz="2000" dirty="0">
              <a:solidFill>
                <a:srgbClr val="DFE5E5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0" indent="0">
              <a:buNone/>
            </a:pPr>
            <a:endParaRPr lang="de-DE" sz="2000" dirty="0">
              <a:solidFill>
                <a:srgbClr val="DFE5E5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0" indent="0">
              <a:buNone/>
            </a:pPr>
            <a:endParaRPr lang="de-DE" sz="2000" dirty="0">
              <a:solidFill>
                <a:srgbClr val="DFE5E5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Domain Admin bei Neukunden: 99,3%</a:t>
            </a:r>
          </a:p>
          <a:p>
            <a:pPr marL="914400" lvl="1" indent="-457200"/>
            <a:r>
              <a:rPr lang="de-DE" sz="16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&lt; 2 Stunden: 100%</a:t>
            </a:r>
          </a:p>
          <a:p>
            <a:pPr marL="457200" indent="-457200"/>
            <a:r>
              <a:rPr lang="de-DE" sz="20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Domain Admin bei Wiederkehrern (ab 3. White Hacking): 79,5%</a:t>
            </a:r>
          </a:p>
          <a:p>
            <a:pPr marL="914400" lvl="1" indent="-457200"/>
            <a:r>
              <a:rPr lang="de-DE" sz="16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&lt; 2 Stunden: 32%</a:t>
            </a:r>
          </a:p>
        </p:txBody>
      </p:sp>
      <p:pic>
        <p:nvPicPr>
          <p:cNvPr id="5" name="Grafik 4" descr="Ein Bild, das Grafiken, Schrift, Kreis, Grafikdesign enthält.&#10;&#10;KI-generierte Inhalte können fehlerhaft sein.">
            <a:extLst>
              <a:ext uri="{FF2B5EF4-FFF2-40B4-BE49-F238E27FC236}">
                <a16:creationId xmlns:a16="http://schemas.microsoft.com/office/drawing/2014/main" id="{8E0A7980-E5C0-B69A-1AE9-05F48BC23F8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43" y="497464"/>
            <a:ext cx="509803" cy="509803"/>
          </a:xfrm>
          <a:prstGeom prst="rect">
            <a:avLst/>
          </a:prstGeom>
        </p:spPr>
      </p:pic>
      <p:pic>
        <p:nvPicPr>
          <p:cNvPr id="6" name="Grafik 5" descr="Ein Bild, das Symbol, weiß, Schrift, Grafiken enthält.&#10;&#10;KI-generierte Inhalte können fehlerhaft sein.">
            <a:extLst>
              <a:ext uri="{FF2B5EF4-FFF2-40B4-BE49-F238E27FC236}">
                <a16:creationId xmlns:a16="http://schemas.microsoft.com/office/drawing/2014/main" id="{1DF59A62-228E-25FC-90F8-5899BA5B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424" y="497465"/>
            <a:ext cx="438540" cy="5098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AE127C9-8D62-3772-1B66-B2F1EE028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848" y="2554188"/>
            <a:ext cx="2205495" cy="1649966"/>
          </a:xfrm>
          <a:prstGeom prst="rect">
            <a:avLst/>
          </a:prstGeom>
          <a:ln>
            <a:solidFill>
              <a:srgbClr val="DFE5E5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4D48065-940C-953B-6F77-AAE9EA43C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" y="183803"/>
            <a:ext cx="8675647" cy="6490393"/>
          </a:xfrm>
          <a:prstGeom prst="rect">
            <a:avLst/>
          </a:prstGeom>
          <a:ln>
            <a:solidFill>
              <a:srgbClr val="DFE5E5"/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1200631-C7BE-6112-7EBA-6D058AA72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47" y="445611"/>
            <a:ext cx="6224450" cy="5813841"/>
          </a:xfrm>
          <a:prstGeom prst="rect">
            <a:avLst/>
          </a:prstGeom>
          <a:ln>
            <a:solidFill>
              <a:srgbClr val="DFE5E5"/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6CD25D7-7560-6551-E77D-A78B995C9D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4814" y="667699"/>
            <a:ext cx="5223439" cy="5369663"/>
          </a:xfrm>
          <a:prstGeom prst="rect">
            <a:avLst/>
          </a:prstGeom>
          <a:ln>
            <a:solidFill>
              <a:srgbClr val="DFE5E5"/>
            </a:solidFill>
          </a:ln>
        </p:spPr>
      </p:pic>
    </p:spTree>
    <p:extLst>
      <p:ext uri="{BB962C8B-B14F-4D97-AF65-F5344CB8AC3E}">
        <p14:creationId xmlns:p14="http://schemas.microsoft.com/office/powerpoint/2010/main" val="373051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989E-D626-291C-1322-B6172458B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2">
            <a:extLst>
              <a:ext uri="{FF2B5EF4-FFF2-40B4-BE49-F238E27FC236}">
                <a16:creationId xmlns:a16="http://schemas.microsoft.com/office/drawing/2014/main" id="{0105D110-ABE0-6A54-E39E-FE4F09C5598B}"/>
              </a:ext>
            </a:extLst>
          </p:cNvPr>
          <p:cNvSpPr txBox="1">
            <a:spLocks/>
          </p:cNvSpPr>
          <p:nvPr/>
        </p:nvSpPr>
        <p:spPr>
          <a:xfrm>
            <a:off x="172720" y="6412389"/>
            <a:ext cx="1950720" cy="23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050" dirty="0">
                <a:solidFill>
                  <a:srgbClr val="FFD90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</a:rPr>
              <a:t>Cybersecurity Summit 2025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57D4D73-3622-1C65-D3AD-D78D77F5ED9B}"/>
              </a:ext>
            </a:extLst>
          </p:cNvPr>
          <p:cNvSpPr txBox="1">
            <a:spLocks/>
          </p:cNvSpPr>
          <p:nvPr/>
        </p:nvSpPr>
        <p:spPr>
          <a:xfrm>
            <a:off x="680720" y="771365"/>
            <a:ext cx="9164320" cy="4718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>
                <a:gradFill flip="none" rotWithShape="1">
                  <a:gsLst>
                    <a:gs pos="90000">
                      <a:srgbClr val="58A378"/>
                    </a:gs>
                    <a:gs pos="10000">
                      <a:srgbClr val="FFD901"/>
                    </a:gs>
                  </a:gsLst>
                  <a:lin ang="10800000" scaled="1"/>
                  <a:tileRect/>
                </a:gra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</a:rPr>
              <a:t>Wir sind gut aufgestellt…</a:t>
            </a:r>
            <a:endParaRPr lang="de-DE" dirty="0">
              <a:gradFill flip="none" rotWithShape="1">
                <a:gsLst>
                  <a:gs pos="90000">
                    <a:srgbClr val="58A378"/>
                  </a:gs>
                  <a:gs pos="10000">
                    <a:srgbClr val="FFD901"/>
                  </a:gs>
                </a:gsLst>
                <a:lin ang="10800000" scaled="1"/>
                <a:tileRect/>
              </a:gradFill>
              <a:latin typeface="Inter Light" panose="02000503000000020004" pitchFamily="2" charset="0"/>
              <a:ea typeface="Inter Light" panose="02000503000000020004" pitchFamily="2" charset="0"/>
              <a:cs typeface="Inter Light" panose="02000503000000020004" pitchFamily="2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DE0F0432-F815-E1FC-200B-F694B8468905}"/>
              </a:ext>
            </a:extLst>
          </p:cNvPr>
          <p:cNvSpPr txBox="1">
            <a:spLocks/>
          </p:cNvSpPr>
          <p:nvPr/>
        </p:nvSpPr>
        <p:spPr>
          <a:xfrm>
            <a:off x="680720" y="1685009"/>
            <a:ext cx="10332720" cy="335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Was die Unternehmen im Einsatz haben: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090AC2C-D227-D356-FE05-85C4FF1E62DA}"/>
              </a:ext>
            </a:extLst>
          </p:cNvPr>
          <p:cNvSpPr txBox="1"/>
          <p:nvPr/>
        </p:nvSpPr>
        <p:spPr>
          <a:xfrm>
            <a:off x="680720" y="4837809"/>
            <a:ext cx="83945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Warum sind Angriffe trotzdem so erfolgreich?</a:t>
            </a:r>
          </a:p>
        </p:txBody>
      </p:sp>
      <p:pic>
        <p:nvPicPr>
          <p:cNvPr id="5" name="Grafik 4" descr="Ein Bild, das Grafiken, Schrift, Kreis, Grafikdesign enthält.&#10;&#10;KI-generierte Inhalte können fehlerhaft sein.">
            <a:extLst>
              <a:ext uri="{FF2B5EF4-FFF2-40B4-BE49-F238E27FC236}">
                <a16:creationId xmlns:a16="http://schemas.microsoft.com/office/drawing/2014/main" id="{12904161-120D-3384-7B8C-1B86AF3DCBC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43" y="497464"/>
            <a:ext cx="509803" cy="509803"/>
          </a:xfrm>
          <a:prstGeom prst="rect">
            <a:avLst/>
          </a:prstGeom>
        </p:spPr>
      </p:pic>
      <p:pic>
        <p:nvPicPr>
          <p:cNvPr id="8" name="Grafik 7" descr="Ein Bild, das Symbol, weiß, Schrift, Grafiken enthält.&#10;&#10;KI-generierte Inhalte können fehlerhaft sein.">
            <a:extLst>
              <a:ext uri="{FF2B5EF4-FFF2-40B4-BE49-F238E27FC236}">
                <a16:creationId xmlns:a16="http://schemas.microsoft.com/office/drawing/2014/main" id="{259E3576-FB31-F003-93E0-73BF9A040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424" y="497465"/>
            <a:ext cx="438540" cy="509803"/>
          </a:xfrm>
          <a:prstGeom prst="rect">
            <a:avLst/>
          </a:prstGeom>
        </p:spPr>
      </p:pic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DF19BEEB-6E5A-3C15-41D8-3A861CD35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302122"/>
              </p:ext>
            </p:extLst>
          </p:nvPr>
        </p:nvGraphicFramePr>
        <p:xfrm>
          <a:off x="2032000" y="2595402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11130831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2827699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5391832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2979334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0223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 dirty="0">
                          <a:solidFill>
                            <a:srgbClr val="DFE5E5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CTEM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DFE5E5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SOAR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DFE5E5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„EASM“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DFE5E5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WAF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DFE5E5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DLP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956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DFE5E5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XDR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DFE5E5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SOC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DFE5E5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CAASM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DFE5E5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NAC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DFE5E5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DAST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166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DFE5E5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DER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DFE5E5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MDR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DFE5E5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OXM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DFE5E5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IAM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DFE5E5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UEM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83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DFE5E5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SIEM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DFE5E5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NDR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DFE5E5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ZTNA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DFE5E5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PAM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DFE5E5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CNAPP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108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13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4106227-701B-8462-1414-D36328EEB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82306"/>
              </p:ext>
            </p:extLst>
          </p:nvPr>
        </p:nvGraphicFramePr>
        <p:xfrm>
          <a:off x="667069" y="986653"/>
          <a:ext cx="10005337" cy="488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244">
                  <a:extLst>
                    <a:ext uri="{9D8B030D-6E8A-4147-A177-3AD203B41FA5}">
                      <a16:colId xmlns:a16="http://schemas.microsoft.com/office/drawing/2014/main" val="3260267339"/>
                    </a:ext>
                  </a:extLst>
                </a:gridCol>
                <a:gridCol w="3073940">
                  <a:extLst>
                    <a:ext uri="{9D8B030D-6E8A-4147-A177-3AD203B41FA5}">
                      <a16:colId xmlns:a16="http://schemas.microsoft.com/office/drawing/2014/main" val="3959078868"/>
                    </a:ext>
                  </a:extLst>
                </a:gridCol>
                <a:gridCol w="2658894">
                  <a:extLst>
                    <a:ext uri="{9D8B030D-6E8A-4147-A177-3AD203B41FA5}">
                      <a16:colId xmlns:a16="http://schemas.microsoft.com/office/drawing/2014/main" val="1153778558"/>
                    </a:ext>
                  </a:extLst>
                </a:gridCol>
                <a:gridCol w="2717259">
                  <a:extLst>
                    <a:ext uri="{9D8B030D-6E8A-4147-A177-3AD203B41FA5}">
                      <a16:colId xmlns:a16="http://schemas.microsoft.com/office/drawing/2014/main" val="3790009921"/>
                    </a:ext>
                  </a:extLst>
                </a:gridCol>
              </a:tblGrid>
              <a:tr h="894959"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bg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Prävention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Detektion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Reaktion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6006"/>
                  </a:ext>
                </a:extLst>
              </a:tr>
              <a:tr h="1276186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Prozess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Standard wählen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und umsetzen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SOC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Notfallpläne,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Versicherungen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019172"/>
                  </a:ext>
                </a:extLst>
              </a:tr>
              <a:tr h="1276186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Technologie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EASM+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Penetrationstests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Firewall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SIEM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Backups,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Incident Response,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XDR / EDR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977251"/>
                  </a:ext>
                </a:extLst>
              </a:tr>
              <a:tr h="1437362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Menschen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Schulungen, insb. für IT und GF,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Einbindung von MA z.B. (Innovations-management)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Meldeketten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Notfallkontakte, 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Kommunikation (ggf. analog)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515066"/>
                  </a:ext>
                </a:extLst>
              </a:tr>
            </a:tbl>
          </a:graphicData>
        </a:graphic>
      </p:graphicFrame>
      <p:pic>
        <p:nvPicPr>
          <p:cNvPr id="3" name="Grafik 2" descr="Ein Bild, das Grafiken, Schrift, Kreis, Grafikdesign enthält.&#10;&#10;KI-generierte Inhalte können fehlerhaft sein.">
            <a:extLst>
              <a:ext uri="{FF2B5EF4-FFF2-40B4-BE49-F238E27FC236}">
                <a16:creationId xmlns:a16="http://schemas.microsoft.com/office/drawing/2014/main" id="{E3CBE96A-935C-3744-7EC6-F6EBC4BC214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43" y="497464"/>
            <a:ext cx="509803" cy="509803"/>
          </a:xfrm>
          <a:prstGeom prst="rect">
            <a:avLst/>
          </a:prstGeom>
        </p:spPr>
      </p:pic>
      <p:pic>
        <p:nvPicPr>
          <p:cNvPr id="4" name="Grafik 3" descr="Ein Bild, das Symbol, weiß, Schrift, Grafiken enthält.&#10;&#10;KI-generierte Inhalte können fehlerhaft sein.">
            <a:extLst>
              <a:ext uri="{FF2B5EF4-FFF2-40B4-BE49-F238E27FC236}">
                <a16:creationId xmlns:a16="http://schemas.microsoft.com/office/drawing/2014/main" id="{F62C7081-F448-9576-D6F0-E2E362D59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424" y="497465"/>
            <a:ext cx="438540" cy="509803"/>
          </a:xfrm>
          <a:prstGeom prst="rect">
            <a:avLst/>
          </a:prstGeom>
        </p:spPr>
      </p:pic>
      <p:sp>
        <p:nvSpPr>
          <p:cNvPr id="5" name="Pfeil: nach links 4">
            <a:extLst>
              <a:ext uri="{FF2B5EF4-FFF2-40B4-BE49-F238E27FC236}">
                <a16:creationId xmlns:a16="http://schemas.microsoft.com/office/drawing/2014/main" id="{411478AA-1F9E-F180-2F85-0A26170DCFA4}"/>
              </a:ext>
            </a:extLst>
          </p:cNvPr>
          <p:cNvSpPr/>
          <p:nvPr/>
        </p:nvSpPr>
        <p:spPr>
          <a:xfrm>
            <a:off x="2800077" y="642026"/>
            <a:ext cx="5739319" cy="344627"/>
          </a:xfrm>
          <a:prstGeom prst="leftArrow">
            <a:avLst/>
          </a:prstGeom>
          <a:solidFill>
            <a:srgbClr val="FFD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links 5">
            <a:extLst>
              <a:ext uri="{FF2B5EF4-FFF2-40B4-BE49-F238E27FC236}">
                <a16:creationId xmlns:a16="http://schemas.microsoft.com/office/drawing/2014/main" id="{91E727F3-2B7C-1AD9-202C-EC4370DA18D5}"/>
              </a:ext>
            </a:extLst>
          </p:cNvPr>
          <p:cNvSpPr/>
          <p:nvPr/>
        </p:nvSpPr>
        <p:spPr>
          <a:xfrm rot="10800000">
            <a:off x="2800076" y="5871346"/>
            <a:ext cx="5739319" cy="344627"/>
          </a:xfrm>
          <a:prstGeom prst="leftArrow">
            <a:avLst/>
          </a:prstGeom>
          <a:solidFill>
            <a:srgbClr val="58A3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ABBE9CC4-7126-AFF6-0163-37416D41BB8A}"/>
              </a:ext>
            </a:extLst>
          </p:cNvPr>
          <p:cNvSpPr txBox="1">
            <a:spLocks/>
          </p:cNvSpPr>
          <p:nvPr/>
        </p:nvSpPr>
        <p:spPr>
          <a:xfrm>
            <a:off x="172720" y="6412389"/>
            <a:ext cx="1950720" cy="23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050" dirty="0">
                <a:solidFill>
                  <a:srgbClr val="FFD90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</a:rPr>
              <a:t>Cybersecurity Summit 2025</a:t>
            </a:r>
          </a:p>
        </p:txBody>
      </p:sp>
    </p:spTree>
    <p:extLst>
      <p:ext uri="{BB962C8B-B14F-4D97-AF65-F5344CB8AC3E}">
        <p14:creationId xmlns:p14="http://schemas.microsoft.com/office/powerpoint/2010/main" val="164304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reis, Kunst, Zeichnung, Schwarzweiß enthält.&#10;&#10;KI-generierte Inhalte können fehlerhaft sein.">
            <a:extLst>
              <a:ext uri="{FF2B5EF4-FFF2-40B4-BE49-F238E27FC236}">
                <a16:creationId xmlns:a16="http://schemas.microsoft.com/office/drawing/2014/main" id="{49538265-91D9-A574-CDA5-180802DE5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60" y="2509912"/>
            <a:ext cx="2438080" cy="2463896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0C28580-352F-1ECC-FF7A-8073A17AB544}"/>
              </a:ext>
            </a:extLst>
          </p:cNvPr>
          <p:cNvGrpSpPr/>
          <p:nvPr/>
        </p:nvGrpSpPr>
        <p:grpSpPr>
          <a:xfrm>
            <a:off x="1432851" y="1967507"/>
            <a:ext cx="2877768" cy="2683817"/>
            <a:chOff x="1432851" y="1967507"/>
            <a:chExt cx="2877768" cy="2683817"/>
          </a:xfrm>
        </p:grpSpPr>
        <p:pic>
          <p:nvPicPr>
            <p:cNvPr id="5" name="Grafik 4" descr="Ein Bild, das Symbol, weiß, Schrift, Grafiken enthält.&#10;&#10;KI-generierte Inhalte können fehlerhaft sein.">
              <a:extLst>
                <a:ext uri="{FF2B5EF4-FFF2-40B4-BE49-F238E27FC236}">
                  <a16:creationId xmlns:a16="http://schemas.microsoft.com/office/drawing/2014/main" id="{7DBEE156-AB57-4BD1-7DC1-F3260742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584" y="1967507"/>
              <a:ext cx="796301" cy="925700"/>
            </a:xfrm>
            <a:prstGeom prst="rect">
              <a:avLst/>
            </a:prstGeom>
          </p:spPr>
        </p:pic>
        <p:sp>
          <p:nvSpPr>
            <p:cNvPr id="6" name="Untertitel 2">
              <a:extLst>
                <a:ext uri="{FF2B5EF4-FFF2-40B4-BE49-F238E27FC236}">
                  <a16:creationId xmlns:a16="http://schemas.microsoft.com/office/drawing/2014/main" id="{A7A6AC5C-D778-E8D1-ACDC-565741C3940C}"/>
                </a:ext>
              </a:extLst>
            </p:cNvPr>
            <p:cNvSpPr txBox="1">
              <a:spLocks/>
            </p:cNvSpPr>
            <p:nvPr/>
          </p:nvSpPr>
          <p:spPr>
            <a:xfrm>
              <a:off x="1432851" y="3296929"/>
              <a:ext cx="2877768" cy="13543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de-DE" sz="1400" dirty="0">
                  <a:solidFill>
                    <a:srgbClr val="DFE5E5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MEASM</a:t>
              </a:r>
            </a:p>
            <a:p>
              <a:pPr marL="0" indent="0" algn="ctr">
                <a:buNone/>
              </a:pPr>
              <a:r>
                <a:rPr lang="de-DE" sz="1400" dirty="0">
                  <a:solidFill>
                    <a:srgbClr val="DFE5E5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Darknet Monitoring</a:t>
              </a:r>
            </a:p>
            <a:p>
              <a:pPr marL="0" indent="0" algn="ctr">
                <a:buNone/>
              </a:pPr>
              <a:r>
                <a:rPr lang="de-DE" sz="1400" dirty="0">
                  <a:solidFill>
                    <a:srgbClr val="DFE5E5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Surface Web Monitoring</a:t>
              </a:r>
            </a:p>
            <a:p>
              <a:pPr marL="0" indent="0" algn="ctr">
                <a:buNone/>
              </a:pPr>
              <a:r>
                <a:rPr lang="de-DE" sz="1400" dirty="0">
                  <a:solidFill>
                    <a:srgbClr val="DFE5E5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3rd </a:t>
              </a:r>
              <a:r>
                <a:rPr lang="de-DE" sz="1400" dirty="0" err="1">
                  <a:solidFill>
                    <a:srgbClr val="DFE5E5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lvl</a:t>
              </a:r>
              <a:r>
                <a:rPr lang="de-DE" sz="1400" dirty="0">
                  <a:solidFill>
                    <a:srgbClr val="DFE5E5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 Support</a:t>
              </a:r>
            </a:p>
          </p:txBody>
        </p:sp>
      </p:grpSp>
      <p:sp>
        <p:nvSpPr>
          <p:cNvPr id="7" name="Untertitel 2">
            <a:extLst>
              <a:ext uri="{FF2B5EF4-FFF2-40B4-BE49-F238E27FC236}">
                <a16:creationId xmlns:a16="http://schemas.microsoft.com/office/drawing/2014/main" id="{550B2A13-760B-82E7-1815-2E858E72921B}"/>
              </a:ext>
            </a:extLst>
          </p:cNvPr>
          <p:cNvSpPr txBox="1">
            <a:spLocks/>
          </p:cNvSpPr>
          <p:nvPr/>
        </p:nvSpPr>
        <p:spPr>
          <a:xfrm>
            <a:off x="172720" y="6412389"/>
            <a:ext cx="1950720" cy="23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050" dirty="0">
                <a:solidFill>
                  <a:srgbClr val="FFD90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</a:rPr>
              <a:t>Cybersecurity Summit 2025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FA12475-39EC-F930-9BBD-AE10DD7B5E95}"/>
              </a:ext>
            </a:extLst>
          </p:cNvPr>
          <p:cNvGrpSpPr/>
          <p:nvPr/>
        </p:nvGrpSpPr>
        <p:grpSpPr>
          <a:xfrm>
            <a:off x="7816682" y="1967507"/>
            <a:ext cx="2877768" cy="2683817"/>
            <a:chOff x="7816682" y="1967507"/>
            <a:chExt cx="2877768" cy="2683817"/>
          </a:xfrm>
        </p:grpSpPr>
        <p:pic>
          <p:nvPicPr>
            <p:cNvPr id="4" name="Grafik 3" descr="Ein Bild, das Grafiken, Schrift, Kreis, Grafikdesign enthält.&#10;&#10;KI-generierte Inhalte können fehlerhaft sein.">
              <a:extLst>
                <a:ext uri="{FF2B5EF4-FFF2-40B4-BE49-F238E27FC236}">
                  <a16:creationId xmlns:a16="http://schemas.microsoft.com/office/drawing/2014/main" id="{58CEB377-440C-191B-4795-28587AF3A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2716" y="1967507"/>
              <a:ext cx="925700" cy="925700"/>
            </a:xfrm>
            <a:prstGeom prst="rect">
              <a:avLst/>
            </a:prstGeom>
          </p:spPr>
        </p:pic>
        <p:sp>
          <p:nvSpPr>
            <p:cNvPr id="8" name="Untertitel 2">
              <a:extLst>
                <a:ext uri="{FF2B5EF4-FFF2-40B4-BE49-F238E27FC236}">
                  <a16:creationId xmlns:a16="http://schemas.microsoft.com/office/drawing/2014/main" id="{0DE40B0F-6C05-71F6-C1CD-2990CB3FF41B}"/>
                </a:ext>
              </a:extLst>
            </p:cNvPr>
            <p:cNvSpPr txBox="1">
              <a:spLocks/>
            </p:cNvSpPr>
            <p:nvPr/>
          </p:nvSpPr>
          <p:spPr>
            <a:xfrm>
              <a:off x="7816682" y="3296929"/>
              <a:ext cx="2877768" cy="13543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de-DE" sz="1400" dirty="0" err="1">
                  <a:solidFill>
                    <a:srgbClr val="DFE5E5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Honeypot</a:t>
              </a:r>
              <a:endParaRPr lang="de-DE" sz="14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endParaRPr>
            </a:p>
            <a:p>
              <a:pPr marL="0" indent="0" algn="ctr">
                <a:buNone/>
              </a:pPr>
              <a:r>
                <a:rPr lang="de-DE" sz="1400" dirty="0">
                  <a:solidFill>
                    <a:srgbClr val="DFE5E5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24 / 7 Hotline</a:t>
              </a:r>
            </a:p>
            <a:p>
              <a:pPr marL="0" indent="0" algn="ctr">
                <a:buNone/>
              </a:pPr>
              <a:r>
                <a:rPr lang="de-DE" sz="1400" dirty="0">
                  <a:solidFill>
                    <a:srgbClr val="DFE5E5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Automatisierte Abwehrmaßnahmen</a:t>
              </a:r>
            </a:p>
          </p:txBody>
        </p:sp>
      </p:grpSp>
      <p:sp>
        <p:nvSpPr>
          <p:cNvPr id="9" name="Untertitel 2">
            <a:extLst>
              <a:ext uri="{FF2B5EF4-FFF2-40B4-BE49-F238E27FC236}">
                <a16:creationId xmlns:a16="http://schemas.microsoft.com/office/drawing/2014/main" id="{3FC56C29-1FB8-400E-D5EA-6B89D8B579F2}"/>
              </a:ext>
            </a:extLst>
          </p:cNvPr>
          <p:cNvSpPr txBox="1">
            <a:spLocks/>
          </p:cNvSpPr>
          <p:nvPr/>
        </p:nvSpPr>
        <p:spPr>
          <a:xfrm>
            <a:off x="1513839" y="5375661"/>
            <a:ext cx="9164320" cy="678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b="1" dirty="0" err="1">
                <a:gradFill flip="none" rotWithShape="1">
                  <a:gsLst>
                    <a:gs pos="90000">
                      <a:srgbClr val="58A378"/>
                    </a:gs>
                    <a:gs pos="10000">
                      <a:srgbClr val="FFD901"/>
                    </a:gs>
                  </a:gsLst>
                  <a:lin ang="10800000" scaled="1"/>
                  <a:tileRect/>
                </a:gra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</a:rPr>
              <a:t>ZeroDay</a:t>
            </a:r>
            <a:r>
              <a:rPr lang="de-DE" b="1" dirty="0">
                <a:gradFill flip="none" rotWithShape="1">
                  <a:gsLst>
                    <a:gs pos="90000">
                      <a:srgbClr val="58A378"/>
                    </a:gs>
                    <a:gs pos="10000">
                      <a:srgbClr val="FFD901"/>
                    </a:gs>
                  </a:gsLst>
                  <a:lin ang="10800000" scaled="1"/>
                  <a:tileRect/>
                </a:gra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</a:rPr>
              <a:t> </a:t>
            </a:r>
            <a:r>
              <a:rPr lang="de-DE" b="1" dirty="0" err="1">
                <a:gradFill flip="none" rotWithShape="1">
                  <a:gsLst>
                    <a:gs pos="90000">
                      <a:srgbClr val="58A378"/>
                    </a:gs>
                    <a:gs pos="10000">
                      <a:srgbClr val="FFD901"/>
                    </a:gs>
                  </a:gsLst>
                  <a:lin ang="10800000" scaled="1"/>
                  <a:tileRect/>
                </a:gra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</a:rPr>
              <a:t>Guard</a:t>
            </a:r>
            <a:r>
              <a:rPr lang="de-DE" sz="1800" b="1" baseline="90000" dirty="0" err="1">
                <a:gradFill flip="none" rotWithShape="1">
                  <a:gsLst>
                    <a:gs pos="90000">
                      <a:srgbClr val="58A378"/>
                    </a:gs>
                    <a:gs pos="10000">
                      <a:srgbClr val="FFD901"/>
                    </a:gs>
                  </a:gsLst>
                  <a:lin ang="10800000" scaled="1"/>
                  <a:tileRect/>
                </a:gra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</a:rPr>
              <a:t>TM</a:t>
            </a:r>
            <a:endParaRPr lang="de-DE" baseline="90000" dirty="0">
              <a:gradFill flip="none" rotWithShape="1">
                <a:gsLst>
                  <a:gs pos="90000">
                    <a:srgbClr val="58A378"/>
                  </a:gs>
                  <a:gs pos="10000">
                    <a:srgbClr val="FFD901"/>
                  </a:gs>
                </a:gsLst>
                <a:lin ang="10800000" scaled="1"/>
                <a:tileRect/>
              </a:gradFill>
              <a:latin typeface="Inter Light" panose="02000503000000020004" pitchFamily="2" charset="0"/>
              <a:ea typeface="Inter Light" panose="02000503000000020004" pitchFamily="2" charset="0"/>
              <a:cs typeface="Inter Light" panose="02000503000000020004" pitchFamily="2" charset="0"/>
            </a:endParaRP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BA509448-53A1-6B87-0584-9527C7E228DB}"/>
              </a:ext>
            </a:extLst>
          </p:cNvPr>
          <p:cNvSpPr txBox="1">
            <a:spLocks/>
          </p:cNvSpPr>
          <p:nvPr/>
        </p:nvSpPr>
        <p:spPr>
          <a:xfrm>
            <a:off x="680720" y="771365"/>
            <a:ext cx="9164320" cy="4718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>
                <a:gradFill flip="none" rotWithShape="1">
                  <a:gsLst>
                    <a:gs pos="90000">
                      <a:srgbClr val="58A378"/>
                    </a:gs>
                    <a:gs pos="10000">
                      <a:srgbClr val="FFD901"/>
                    </a:gs>
                  </a:gsLst>
                  <a:lin ang="10800000" scaled="1"/>
                  <a:tileRect/>
                </a:gra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</a:rPr>
              <a:t>Unsere Lösung</a:t>
            </a:r>
            <a:endParaRPr lang="de-DE" dirty="0">
              <a:gradFill flip="none" rotWithShape="1">
                <a:gsLst>
                  <a:gs pos="90000">
                    <a:srgbClr val="58A378"/>
                  </a:gs>
                  <a:gs pos="10000">
                    <a:srgbClr val="FFD901"/>
                  </a:gs>
                </a:gsLst>
                <a:lin ang="10800000" scaled="1"/>
                <a:tileRect/>
              </a:gradFill>
              <a:latin typeface="Inter Light" panose="02000503000000020004" pitchFamily="2" charset="0"/>
              <a:ea typeface="Inter Light" panose="02000503000000020004" pitchFamily="2" charset="0"/>
              <a:cs typeface="Inter Light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4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C829D-270A-504C-B8FB-6B6AE4A56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2">
            <a:extLst>
              <a:ext uri="{FF2B5EF4-FFF2-40B4-BE49-F238E27FC236}">
                <a16:creationId xmlns:a16="http://schemas.microsoft.com/office/drawing/2014/main" id="{3186A33F-031C-B287-589E-4AAA1BB7F344}"/>
              </a:ext>
            </a:extLst>
          </p:cNvPr>
          <p:cNvSpPr txBox="1">
            <a:spLocks/>
          </p:cNvSpPr>
          <p:nvPr/>
        </p:nvSpPr>
        <p:spPr>
          <a:xfrm>
            <a:off x="172720" y="6412389"/>
            <a:ext cx="1950720" cy="23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050" dirty="0">
                <a:solidFill>
                  <a:srgbClr val="FFD90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</a:rPr>
              <a:t>Cybersecurity Summit 2025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BAB7CE-13D5-C560-6A93-CFA7199A1F32}"/>
              </a:ext>
            </a:extLst>
          </p:cNvPr>
          <p:cNvSpPr txBox="1">
            <a:spLocks/>
          </p:cNvSpPr>
          <p:nvPr/>
        </p:nvSpPr>
        <p:spPr>
          <a:xfrm>
            <a:off x="680720" y="771365"/>
            <a:ext cx="9164320" cy="4718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>
                <a:gradFill flip="none" rotWithShape="1">
                  <a:gsLst>
                    <a:gs pos="90000">
                      <a:srgbClr val="58A378"/>
                    </a:gs>
                    <a:gs pos="10000">
                      <a:srgbClr val="FFD901"/>
                    </a:gs>
                  </a:gsLst>
                  <a:lin ang="10800000" scaled="1"/>
                  <a:tileRect/>
                </a:gra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</a:rPr>
              <a:t>Effizienz ist der Schlüssel</a:t>
            </a:r>
            <a:endParaRPr lang="de-DE" dirty="0">
              <a:gradFill flip="none" rotWithShape="1">
                <a:gsLst>
                  <a:gs pos="90000">
                    <a:srgbClr val="58A378"/>
                  </a:gs>
                  <a:gs pos="10000">
                    <a:srgbClr val="FFD901"/>
                  </a:gs>
                </a:gsLst>
                <a:lin ang="10800000" scaled="1"/>
                <a:tileRect/>
              </a:gradFill>
              <a:latin typeface="Inter Light" panose="02000503000000020004" pitchFamily="2" charset="0"/>
              <a:ea typeface="Inter Light" panose="02000503000000020004" pitchFamily="2" charset="0"/>
              <a:cs typeface="Inter Light" panose="02000503000000020004" pitchFamily="2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4ED44522-3DF2-CF58-0773-6EB38E6B7DBB}"/>
              </a:ext>
            </a:extLst>
          </p:cNvPr>
          <p:cNvSpPr txBox="1">
            <a:spLocks/>
          </p:cNvSpPr>
          <p:nvPr/>
        </p:nvSpPr>
        <p:spPr>
          <a:xfrm>
            <a:off x="680720" y="1685009"/>
            <a:ext cx="10332720" cy="3254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Prävention </a:t>
            </a:r>
            <a:r>
              <a:rPr lang="de-DE" sz="2000" dirty="0" err="1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first</a:t>
            </a:r>
            <a:r>
              <a:rPr lang="de-DE" sz="20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!</a:t>
            </a:r>
          </a:p>
          <a:p>
            <a:r>
              <a:rPr lang="de-DE" sz="20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IT entlasten und „</a:t>
            </a:r>
            <a:r>
              <a:rPr lang="de-DE" sz="2000" dirty="0" err="1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enablen</a:t>
            </a:r>
            <a:r>
              <a:rPr lang="de-DE" sz="20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“</a:t>
            </a:r>
          </a:p>
          <a:p>
            <a:r>
              <a:rPr lang="de-DE" sz="20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„</a:t>
            </a:r>
            <a:r>
              <a:rPr lang="de-DE" sz="2000" dirty="0" err="1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Managed</a:t>
            </a:r>
            <a:r>
              <a:rPr lang="de-DE" sz="20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“ und „</a:t>
            </a:r>
            <a:r>
              <a:rPr lang="de-DE" sz="2000" dirty="0" err="1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aaS</a:t>
            </a:r>
            <a:r>
              <a:rPr lang="de-DE" sz="20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“ sind super – aber bitte ganzheitlich</a:t>
            </a:r>
          </a:p>
          <a:p>
            <a:endParaRPr lang="de-DE" sz="2000" dirty="0">
              <a:solidFill>
                <a:srgbClr val="DFE5E5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endParaRPr lang="de-DE" sz="2000" dirty="0">
              <a:solidFill>
                <a:srgbClr val="DFE5E5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r>
              <a:rPr lang="de-DE" sz="20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Nützliches Messe Giveaway</a:t>
            </a:r>
          </a:p>
          <a:p>
            <a:pPr lvl="1"/>
            <a:r>
              <a:rPr lang="de-DE" sz="20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Detaillierter Report der Top 5 White Hacking </a:t>
            </a:r>
            <a:r>
              <a:rPr lang="de-DE" sz="2000" dirty="0" err="1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Findings</a:t>
            </a:r>
            <a:r>
              <a:rPr lang="de-DE" sz="20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(Kritikalität + Häufigkeit)</a:t>
            </a:r>
          </a:p>
          <a:p>
            <a:pPr lvl="1"/>
            <a:r>
              <a:rPr lang="de-DE" sz="20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Inklusive Handlungsempfehlungen</a:t>
            </a:r>
          </a:p>
          <a:p>
            <a:pPr lvl="1"/>
            <a:r>
              <a:rPr lang="de-DE" sz="2000" dirty="0">
                <a:solidFill>
                  <a:srgbClr val="DFE5E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Geschrieben für IT und Management</a:t>
            </a:r>
          </a:p>
        </p:txBody>
      </p:sp>
      <p:pic>
        <p:nvPicPr>
          <p:cNvPr id="5" name="Grafik 4" descr="Ein Bild, das Grafiken, Schrift, Kreis, Grafikdesign enthält.&#10;&#10;KI-generierte Inhalte können fehlerhaft sein.">
            <a:extLst>
              <a:ext uri="{FF2B5EF4-FFF2-40B4-BE49-F238E27FC236}">
                <a16:creationId xmlns:a16="http://schemas.microsoft.com/office/drawing/2014/main" id="{290CFFB1-E080-1FD7-1104-95C807EBC04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43" y="497464"/>
            <a:ext cx="509803" cy="509803"/>
          </a:xfrm>
          <a:prstGeom prst="rect">
            <a:avLst/>
          </a:prstGeom>
        </p:spPr>
      </p:pic>
      <p:pic>
        <p:nvPicPr>
          <p:cNvPr id="8" name="Grafik 7" descr="Ein Bild, das Symbol, weiß, Schrift, Grafiken enthält.&#10;&#10;KI-generierte Inhalte können fehlerhaft sein.">
            <a:extLst>
              <a:ext uri="{FF2B5EF4-FFF2-40B4-BE49-F238E27FC236}">
                <a16:creationId xmlns:a16="http://schemas.microsoft.com/office/drawing/2014/main" id="{F41CFA0B-5D66-E9B3-2A54-0E42480DB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424" y="497465"/>
            <a:ext cx="438540" cy="50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430</Words>
  <Application>Microsoft Office PowerPoint</Application>
  <PresentationFormat>Breitbild</PresentationFormat>
  <Paragraphs>121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Inter</vt:lpstr>
      <vt:lpstr>Inter Light</vt:lpstr>
      <vt:lpstr>Office</vt:lpstr>
      <vt:lpstr>Masterclass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Arwid Zang</dc:creator>
  <cp:lastModifiedBy>Arwid Zang</cp:lastModifiedBy>
  <cp:revision>33</cp:revision>
  <dcterms:created xsi:type="dcterms:W3CDTF">2025-05-05T11:34:54Z</dcterms:created>
  <dcterms:modified xsi:type="dcterms:W3CDTF">2025-05-09T10:52:44Z</dcterms:modified>
</cp:coreProperties>
</file>