
<file path=[Content_Types].xml><?xml version="1.0" encoding="utf-8"?>
<Types xmlns="http://schemas.openxmlformats.org/package/2006/content-types">
  <Default Extension="bin" ContentType="image/unknown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1" r:id="rId2"/>
    <p:sldId id="327" r:id="rId3"/>
    <p:sldId id="329" r:id="rId4"/>
    <p:sldId id="324" r:id="rId5"/>
    <p:sldId id="331" r:id="rId6"/>
    <p:sldId id="336" r:id="rId7"/>
    <p:sldId id="337" r:id="rId8"/>
    <p:sldId id="338" r:id="rId9"/>
    <p:sldId id="325" r:id="rId10"/>
    <p:sldId id="319" r:id="rId11"/>
    <p:sldId id="330" r:id="rId12"/>
    <p:sldId id="320" r:id="rId13"/>
  </p:sldIdLst>
  <p:sldSz cx="12192000" cy="6858000"/>
  <p:notesSz cx="6670675" cy="9929813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DB152C-48E3-04F2-3245-57E624D1160C}" name="Joelle Samake" initials="JS" userId="S::jo.samake@nameshield.net::0e710647-740d-4630-89ab-ca4c4cf7cab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us" initials="C" lastIdx="3" clrIdx="0">
    <p:extLst>
      <p:ext uri="{19B8F6BF-5375-455C-9EA6-DF929625EA0E}">
        <p15:presenceInfo xmlns:p15="http://schemas.microsoft.com/office/powerpoint/2012/main" userId="b84d4c7894d4cdcb" providerId="Windows Live"/>
      </p:ext>
    </p:extLst>
  </p:cmAuthor>
  <p:cmAuthor id="2" name="Joelle Samake" initials="JS" lastIdx="3" clrIdx="1">
    <p:extLst>
      <p:ext uri="{19B8F6BF-5375-455C-9EA6-DF929625EA0E}">
        <p15:presenceInfo xmlns:p15="http://schemas.microsoft.com/office/powerpoint/2012/main" userId="42692abbc67e8e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421"/>
    <a:srgbClr val="525962"/>
    <a:srgbClr val="327D99"/>
    <a:srgbClr val="496A7D"/>
    <a:srgbClr val="1F9DBA"/>
    <a:srgbClr val="BEBEBE"/>
    <a:srgbClr val="3E8DA4"/>
    <a:srgbClr val="34E3F3"/>
    <a:srgbClr val="FF5050"/>
    <a:srgbClr val="063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2" autoAdjust="0"/>
    <p:restoredTop sz="62110" autoAdjust="0"/>
  </p:normalViewPr>
  <p:slideViewPr>
    <p:cSldViewPr snapToGrid="0">
      <p:cViewPr varScale="1">
        <p:scale>
          <a:sx n="65" d="100"/>
          <a:sy n="65" d="100"/>
        </p:scale>
        <p:origin x="1494" y="78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405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E43EF-04D7-4D86-8D4D-484ECF393386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8250" y="9431338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3B53A-4D78-4426-952D-4744BD319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622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2"/>
            <a:ext cx="2890626" cy="498215"/>
          </a:xfrm>
          <a:prstGeom prst="rect">
            <a:avLst/>
          </a:prstGeom>
        </p:spPr>
        <p:txBody>
          <a:bodyPr vert="horz" lIns="90635" tIns="45318" rIns="90635" bIns="45318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778506" y="2"/>
            <a:ext cx="2890626" cy="498215"/>
          </a:xfrm>
          <a:prstGeom prst="rect">
            <a:avLst/>
          </a:prstGeom>
        </p:spPr>
        <p:txBody>
          <a:bodyPr vert="horz" lIns="90635" tIns="45318" rIns="90635" bIns="45318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778506" y="2"/>
            <a:ext cx="2890626" cy="498215"/>
          </a:xfrm>
          <a:prstGeom prst="rect">
            <a:avLst/>
          </a:prstGeom>
        </p:spPr>
        <p:txBody>
          <a:bodyPr vert="horz" lIns="90635" tIns="45318" rIns="90635" bIns="45318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67068" y="4778724"/>
            <a:ext cx="5336540" cy="3909864"/>
          </a:xfrm>
          <a:prstGeom prst="rect">
            <a:avLst/>
          </a:prstGeom>
        </p:spPr>
        <p:txBody>
          <a:bodyPr vert="horz" lIns="90635" tIns="45318" rIns="90635" bIns="45318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31600"/>
            <a:ext cx="2890626" cy="498214"/>
          </a:xfrm>
          <a:prstGeom prst="rect">
            <a:avLst/>
          </a:prstGeom>
        </p:spPr>
        <p:txBody>
          <a:bodyPr vert="horz" lIns="90635" tIns="45318" rIns="90635" bIns="45318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778506" y="9431600"/>
            <a:ext cx="2890626" cy="498214"/>
          </a:xfrm>
          <a:prstGeom prst="rect">
            <a:avLst/>
          </a:prstGeom>
        </p:spPr>
        <p:txBody>
          <a:bodyPr vert="horz" lIns="90635" tIns="45318" rIns="90635" bIns="45318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0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Wir</a:t>
            </a:r>
            <a:r>
              <a:rPr lang="fr-FR" dirty="0"/>
              <a:t> </a:t>
            </a:r>
            <a:r>
              <a:rPr lang="fr-FR" dirty="0" err="1"/>
              <a:t>sprechen</a:t>
            </a:r>
            <a:r>
              <a:rPr lang="fr-FR" dirty="0"/>
              <a:t> </a:t>
            </a:r>
            <a:r>
              <a:rPr lang="fr-FR" dirty="0" err="1"/>
              <a:t>über</a:t>
            </a:r>
            <a:r>
              <a:rPr lang="fr-FR" dirty="0"/>
              <a:t> </a:t>
            </a:r>
            <a:r>
              <a:rPr lang="fr-FR" b="1" dirty="0" err="1"/>
              <a:t>Domains</a:t>
            </a:r>
            <a:r>
              <a:rPr lang="fr-FR" b="1" dirty="0"/>
              <a:t> </a:t>
            </a:r>
            <a:r>
              <a:rPr lang="fr-FR" b="1" dirty="0" err="1"/>
              <a:t>also</a:t>
            </a:r>
            <a:r>
              <a:rPr lang="fr-FR" b="1" dirty="0"/>
              <a:t> URLs / Internet-</a:t>
            </a:r>
            <a:r>
              <a:rPr lang="fr-FR" b="1" dirty="0" err="1"/>
              <a:t>Adressen</a:t>
            </a:r>
            <a:r>
              <a:rPr lang="fr-FR" b="1" dirty="0"/>
              <a:t> www.</a:t>
            </a:r>
          </a:p>
          <a:p>
            <a:r>
              <a:rPr lang="fr-FR" dirty="0"/>
              <a:t>Die </a:t>
            </a:r>
            <a:r>
              <a:rPr lang="fr-FR" b="1" dirty="0" err="1"/>
              <a:t>Wurzel</a:t>
            </a:r>
            <a:r>
              <a:rPr lang="fr-FR" b="1" dirty="0"/>
              <a:t> des </a:t>
            </a:r>
            <a:r>
              <a:rPr lang="fr-FR" b="1" dirty="0" err="1"/>
              <a:t>Internets</a:t>
            </a:r>
            <a:r>
              <a:rPr lang="fr-FR" b="1" dirty="0"/>
              <a:t> </a:t>
            </a:r>
            <a:r>
              <a:rPr lang="fr-FR" dirty="0" err="1"/>
              <a:t>und</a:t>
            </a:r>
            <a:r>
              <a:rPr lang="fr-FR" dirty="0"/>
              <a:t> die </a:t>
            </a:r>
            <a:r>
              <a:rPr lang="fr-FR" b="1" dirty="0"/>
              <a:t>Basics der </a:t>
            </a:r>
            <a:r>
              <a:rPr lang="fr-FR" b="1" dirty="0" err="1"/>
              <a:t>Cybersicherheit</a:t>
            </a:r>
            <a:endParaRPr lang="fr-FR" b="1" dirty="0"/>
          </a:p>
          <a:p>
            <a:endParaRPr lang="fr-FR" dirty="0"/>
          </a:p>
          <a:p>
            <a:r>
              <a:rPr lang="fr-FR" dirty="0" err="1"/>
              <a:t>Heute</a:t>
            </a:r>
            <a:r>
              <a:rPr lang="fr-FR" dirty="0"/>
              <a:t> </a:t>
            </a:r>
            <a:r>
              <a:rPr lang="fr-FR" dirty="0" err="1"/>
              <a:t>wollen</a:t>
            </a:r>
            <a:r>
              <a:rPr lang="fr-FR" dirty="0"/>
              <a:t> </a:t>
            </a:r>
            <a:r>
              <a:rPr lang="fr-FR" dirty="0" err="1"/>
              <a:t>wir</a:t>
            </a:r>
            <a:r>
              <a:rPr lang="fr-FR" dirty="0"/>
              <a:t> von der </a:t>
            </a:r>
            <a:r>
              <a:rPr lang="fr-FR" dirty="0" err="1"/>
              <a:t>aktuell</a:t>
            </a:r>
            <a:r>
              <a:rPr lang="fr-FR" dirty="0"/>
              <a:t> </a:t>
            </a:r>
            <a:r>
              <a:rPr lang="fr-FR" b="1" dirty="0" err="1"/>
              <a:t>größten</a:t>
            </a:r>
            <a:r>
              <a:rPr lang="fr-FR" b="1" dirty="0"/>
              <a:t> Innovation </a:t>
            </a:r>
            <a:r>
              <a:rPr lang="fr-FR" b="1" dirty="0" err="1"/>
              <a:t>im</a:t>
            </a:r>
            <a:r>
              <a:rPr lang="fr-FR" b="1" dirty="0"/>
              <a:t> </a:t>
            </a:r>
            <a:r>
              <a:rPr lang="fr-FR" b="1" dirty="0" err="1"/>
              <a:t>Domainraum</a:t>
            </a:r>
            <a:r>
              <a:rPr lang="fr-FR" b="1" dirty="0"/>
              <a:t> </a:t>
            </a:r>
            <a:r>
              <a:rPr lang="fr-FR" dirty="0" err="1"/>
              <a:t>sprechen</a:t>
            </a:r>
            <a:r>
              <a:rPr lang="fr-FR" dirty="0"/>
              <a:t> – die </a:t>
            </a:r>
            <a:r>
              <a:rPr lang="fr-FR" b="1" dirty="0" err="1"/>
              <a:t>dotBrands</a:t>
            </a:r>
            <a:r>
              <a:rPr lang="fr-FR" dirty="0"/>
              <a:t> – </a:t>
            </a:r>
          </a:p>
          <a:p>
            <a:r>
              <a:rPr lang="fr-FR" b="0" dirty="0"/>
              <a:t>Hier </a:t>
            </a:r>
            <a:r>
              <a:rPr lang="fr-FR" b="0" dirty="0" err="1"/>
              <a:t>gibt</a:t>
            </a:r>
            <a:r>
              <a:rPr lang="fr-FR" b="0" dirty="0"/>
              <a:t> es in </a:t>
            </a:r>
            <a:r>
              <a:rPr lang="fr-FR" b="0" dirty="0" err="1"/>
              <a:t>jedem</a:t>
            </a:r>
            <a:r>
              <a:rPr lang="fr-FR" b="0" dirty="0"/>
              <a:t> </a:t>
            </a:r>
            <a:r>
              <a:rPr lang="fr-FR" b="0" dirty="0" err="1"/>
              <a:t>Großunternehmen</a:t>
            </a:r>
            <a:r>
              <a:rPr lang="fr-FR" b="0" dirty="0"/>
              <a:t> </a:t>
            </a:r>
            <a:r>
              <a:rPr lang="fr-FR" b="1" dirty="0" err="1"/>
              <a:t>Handlungsbedarf</a:t>
            </a:r>
            <a:r>
              <a:rPr lang="fr-FR" b="1" dirty="0"/>
              <a:t> </a:t>
            </a:r>
            <a:r>
              <a:rPr lang="fr-FR" b="1" dirty="0" err="1"/>
              <a:t>dieses</a:t>
            </a:r>
            <a:r>
              <a:rPr lang="fr-FR" b="1" dirty="0"/>
              <a:t> </a:t>
            </a:r>
            <a:r>
              <a:rPr lang="fr-FR" b="1" dirty="0" err="1"/>
              <a:t>Jahr</a:t>
            </a:r>
            <a:r>
              <a:rPr lang="fr-FR" b="1" dirty="0"/>
              <a:t> </a:t>
            </a:r>
          </a:p>
          <a:p>
            <a:endParaRPr lang="fr-FR" dirty="0"/>
          </a:p>
          <a:p>
            <a:r>
              <a:rPr lang="fr-FR" dirty="0" err="1"/>
              <a:t>Ich</a:t>
            </a:r>
            <a:r>
              <a:rPr lang="fr-FR" dirty="0"/>
              <a:t> bin von Nameshield – </a:t>
            </a:r>
            <a:r>
              <a:rPr lang="fr-FR" dirty="0" err="1"/>
              <a:t>Ihr</a:t>
            </a:r>
            <a:r>
              <a:rPr lang="fr-FR" dirty="0"/>
              <a:t> </a:t>
            </a:r>
            <a:r>
              <a:rPr lang="fr-FR" b="1" dirty="0" err="1"/>
              <a:t>Domainregistrar</a:t>
            </a:r>
            <a:r>
              <a:rPr lang="fr-FR" b="1" dirty="0"/>
              <a:t> </a:t>
            </a:r>
            <a:r>
              <a:rPr lang="fr-FR" b="1" dirty="0" err="1"/>
              <a:t>für</a:t>
            </a:r>
            <a:r>
              <a:rPr lang="fr-FR" b="1" dirty="0"/>
              <a:t> </a:t>
            </a:r>
            <a:r>
              <a:rPr lang="fr-FR" b="1" dirty="0" err="1"/>
              <a:t>sichere</a:t>
            </a:r>
            <a:r>
              <a:rPr lang="fr-FR" b="1" dirty="0"/>
              <a:t> </a:t>
            </a:r>
            <a:r>
              <a:rPr lang="fr-FR" b="1" dirty="0" err="1"/>
              <a:t>Domains</a:t>
            </a:r>
            <a:endParaRPr lang="fr-FR" b="1" dirty="0"/>
          </a:p>
          <a:p>
            <a:r>
              <a:rPr lang="fr-FR" dirty="0"/>
              <a:t>Bin </a:t>
            </a:r>
            <a:r>
              <a:rPr lang="fr-FR" dirty="0" err="1"/>
              <a:t>begleitet</a:t>
            </a:r>
            <a:r>
              <a:rPr lang="fr-FR" dirty="0"/>
              <a:t> von </a:t>
            </a:r>
            <a:r>
              <a:rPr lang="fr-FR" dirty="0" err="1"/>
              <a:t>unserem</a:t>
            </a:r>
            <a:r>
              <a:rPr lang="fr-FR" dirty="0"/>
              <a:t> </a:t>
            </a:r>
            <a:r>
              <a:rPr lang="fr-FR" b="1" dirty="0"/>
              <a:t>VIP Gast – Chris </a:t>
            </a:r>
            <a:r>
              <a:rPr lang="fr-FR" b="1" dirty="0" err="1"/>
              <a:t>Mondini</a:t>
            </a:r>
            <a:r>
              <a:rPr lang="fr-FR" b="1" dirty="0"/>
              <a:t> </a:t>
            </a:r>
            <a:r>
              <a:rPr lang="fr-FR" dirty="0"/>
              <a:t>– </a:t>
            </a:r>
            <a:r>
              <a:rPr lang="fr-FR" dirty="0" err="1"/>
              <a:t>Managing</a:t>
            </a:r>
            <a:r>
              <a:rPr lang="fr-FR" dirty="0"/>
              <a:t> </a:t>
            </a:r>
            <a:r>
              <a:rPr lang="fr-FR" dirty="0" err="1"/>
              <a:t>Direktor</a:t>
            </a:r>
            <a:r>
              <a:rPr lang="fr-FR" dirty="0"/>
              <a:t> </a:t>
            </a:r>
            <a:r>
              <a:rPr lang="fr-FR" dirty="0" err="1"/>
              <a:t>für</a:t>
            </a:r>
            <a:r>
              <a:rPr lang="fr-FR" dirty="0"/>
              <a:t> Europa </a:t>
            </a:r>
            <a:r>
              <a:rPr lang="fr-FR" dirty="0" err="1"/>
              <a:t>bei</a:t>
            </a:r>
            <a:r>
              <a:rPr lang="fr-FR" dirty="0"/>
              <a:t> ICANN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574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474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98271-CEA8-5D24-01FE-5CCE8AA98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D6227C7-C2A0-59D7-6D9F-A7809B381B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2A5BD9B-F9A7-22E4-AFB3-16746686F5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err="1"/>
              <a:t>Wenn</a:t>
            </a:r>
            <a:r>
              <a:rPr lang="fr-FR" b="1" dirty="0"/>
              <a:t> </a:t>
            </a:r>
            <a:r>
              <a:rPr lang="fr-FR" b="1" dirty="0" err="1"/>
              <a:t>Sie</a:t>
            </a:r>
            <a:r>
              <a:rPr lang="fr-FR" b="1" dirty="0"/>
              <a:t> </a:t>
            </a:r>
            <a:r>
              <a:rPr lang="fr-FR" b="1" dirty="0" err="1"/>
              <a:t>das</a:t>
            </a:r>
            <a:r>
              <a:rPr lang="fr-FR" b="1" dirty="0"/>
              <a:t> </a:t>
            </a:r>
            <a:r>
              <a:rPr lang="fr-FR" b="1" dirty="0" err="1"/>
              <a:t>dieses</a:t>
            </a:r>
            <a:r>
              <a:rPr lang="fr-FR" b="1" dirty="0"/>
              <a:t> </a:t>
            </a:r>
            <a:r>
              <a:rPr lang="fr-FR" b="1" dirty="0" err="1"/>
              <a:t>Jahr</a:t>
            </a:r>
            <a:r>
              <a:rPr lang="fr-FR" b="1" dirty="0"/>
              <a:t> </a:t>
            </a:r>
            <a:r>
              <a:rPr lang="fr-FR" b="1" dirty="0" err="1"/>
              <a:t>verpassen</a:t>
            </a:r>
            <a:r>
              <a:rPr lang="fr-FR" b="1" dirty="0"/>
              <a:t> &gt; </a:t>
            </a:r>
            <a:r>
              <a:rPr lang="fr-FR" b="1" dirty="0" err="1"/>
              <a:t>zu</a:t>
            </a:r>
            <a:r>
              <a:rPr lang="fr-FR" b="1" dirty="0"/>
              <a:t> </a:t>
            </a:r>
            <a:r>
              <a:rPr lang="fr-FR" b="1" dirty="0" err="1"/>
              <a:t>spät</a:t>
            </a:r>
            <a:endParaRPr lang="fr-FR" b="1" dirty="0"/>
          </a:p>
          <a:p>
            <a:endParaRPr lang="fr-FR" dirty="0"/>
          </a:p>
          <a:p>
            <a:r>
              <a:rPr lang="fr-FR" dirty="0" err="1"/>
              <a:t>Sich</a:t>
            </a:r>
            <a:r>
              <a:rPr lang="fr-FR" dirty="0"/>
              <a:t> </a:t>
            </a:r>
            <a:r>
              <a:rPr lang="fr-FR" dirty="0" err="1"/>
              <a:t>müssen</a:t>
            </a:r>
            <a:r>
              <a:rPr lang="fr-FR" dirty="0"/>
              <a:t> </a:t>
            </a:r>
            <a:r>
              <a:rPr lang="fr-FR" b="1" dirty="0" err="1"/>
              <a:t>sich</a:t>
            </a:r>
            <a:r>
              <a:rPr lang="fr-FR" b="1" dirty="0"/>
              <a:t> </a:t>
            </a:r>
            <a:r>
              <a:rPr lang="fr-FR" b="1" dirty="0" err="1"/>
              <a:t>beim</a:t>
            </a:r>
            <a:r>
              <a:rPr lang="fr-FR" b="1" dirty="0"/>
              <a:t> </a:t>
            </a:r>
            <a:r>
              <a:rPr lang="fr-FR" b="1" dirty="0" err="1"/>
              <a:t>Vorstand</a:t>
            </a:r>
            <a:r>
              <a:rPr lang="fr-FR" b="1" dirty="0"/>
              <a:t> </a:t>
            </a:r>
            <a:r>
              <a:rPr lang="fr-FR" b="1" dirty="0" err="1"/>
              <a:t>rechtfertigen</a:t>
            </a:r>
            <a:r>
              <a:rPr lang="fr-FR" dirty="0"/>
              <a:t>, </a:t>
            </a:r>
            <a:r>
              <a:rPr lang="fr-FR" dirty="0" err="1"/>
              <a:t>wenn</a:t>
            </a:r>
            <a:r>
              <a:rPr lang="fr-FR" dirty="0"/>
              <a:t> er </a:t>
            </a:r>
            <a:r>
              <a:rPr lang="fr-FR" dirty="0" err="1"/>
              <a:t>später</a:t>
            </a:r>
            <a:r>
              <a:rPr lang="fr-FR" dirty="0"/>
              <a:t> </a:t>
            </a:r>
            <a:r>
              <a:rPr lang="fr-FR" dirty="0" err="1"/>
              <a:t>vom</a:t>
            </a:r>
            <a:r>
              <a:rPr lang="fr-FR" dirty="0"/>
              <a:t> Projekt </a:t>
            </a:r>
            <a:r>
              <a:rPr lang="fr-FR" dirty="0" err="1"/>
              <a:t>hört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von </a:t>
            </a:r>
            <a:r>
              <a:rPr lang="fr-FR" dirty="0" err="1"/>
              <a:t>Konkurrenten</a:t>
            </a:r>
            <a:r>
              <a:rPr lang="fr-FR" dirty="0"/>
              <a:t> </a:t>
            </a:r>
            <a:r>
              <a:rPr lang="fr-FR" dirty="0" err="1"/>
              <a:t>hört</a:t>
            </a:r>
            <a:r>
              <a:rPr lang="fr-FR" dirty="0"/>
              <a:t>, </a:t>
            </a:r>
            <a:r>
              <a:rPr lang="fr-FR" dirty="0" err="1"/>
              <a:t>dass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eine</a:t>
            </a:r>
            <a:r>
              <a:rPr lang="fr-FR" dirty="0"/>
              <a:t> </a:t>
            </a:r>
            <a:r>
              <a:rPr lang="fr-FR" dirty="0" err="1"/>
              <a:t>dotBrand</a:t>
            </a:r>
            <a:r>
              <a:rPr lang="fr-FR" dirty="0"/>
              <a:t> </a:t>
            </a:r>
            <a:r>
              <a:rPr lang="fr-FR" dirty="0" err="1"/>
              <a:t>haben</a:t>
            </a:r>
            <a:r>
              <a:rPr lang="fr-FR" dirty="0"/>
              <a:t>,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nicht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3EA76D-57F3-AE22-1A89-9ECFE299C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534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fr-FR" dirty="0" err="1">
                <a:solidFill>
                  <a:srgbClr val="063051"/>
                </a:solidFill>
              </a:rPr>
              <a:t>Vergiss</a:t>
            </a:r>
            <a:r>
              <a:rPr lang="fr-FR" dirty="0">
                <a:solidFill>
                  <a:srgbClr val="063051"/>
                </a:solidFill>
              </a:rPr>
              <a:t> </a:t>
            </a:r>
            <a:r>
              <a:rPr lang="fr-FR" dirty="0" err="1">
                <a:solidFill>
                  <a:srgbClr val="063051"/>
                </a:solidFill>
              </a:rPr>
              <a:t>eure</a:t>
            </a:r>
            <a:r>
              <a:rPr lang="fr-FR" dirty="0">
                <a:solidFill>
                  <a:srgbClr val="063051"/>
                </a:solidFill>
              </a:rPr>
              <a:t> </a:t>
            </a:r>
            <a:r>
              <a:rPr lang="fr-FR" dirty="0" err="1">
                <a:solidFill>
                  <a:srgbClr val="063051"/>
                </a:solidFill>
              </a:rPr>
              <a:t>ToDos</a:t>
            </a:r>
            <a:r>
              <a:rPr lang="fr-FR" dirty="0">
                <a:solidFill>
                  <a:srgbClr val="063051"/>
                </a:solidFill>
              </a:rPr>
              <a:t> </a:t>
            </a:r>
            <a:r>
              <a:rPr lang="fr-FR" dirty="0" err="1">
                <a:solidFill>
                  <a:srgbClr val="063051"/>
                </a:solidFill>
              </a:rPr>
              <a:t>nicht</a:t>
            </a:r>
            <a:r>
              <a:rPr lang="fr-FR" dirty="0">
                <a:solidFill>
                  <a:srgbClr val="063051"/>
                </a:solidFill>
              </a:rPr>
              <a:t> &gt; Stand A18 &gt; </a:t>
            </a:r>
            <a:r>
              <a:rPr lang="fr-FR" dirty="0" err="1">
                <a:solidFill>
                  <a:srgbClr val="063051"/>
                </a:solidFill>
              </a:rPr>
              <a:t>Krake</a:t>
            </a:r>
            <a:r>
              <a:rPr lang="fr-FR" dirty="0">
                <a:solidFill>
                  <a:srgbClr val="063051"/>
                </a:solidFill>
              </a:rPr>
              <a:t> &gt; Checklist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fr-FR" dirty="0" err="1">
                <a:solidFill>
                  <a:srgbClr val="063051"/>
                </a:solidFill>
              </a:rPr>
              <a:t>Sicherheits</a:t>
            </a:r>
            <a:r>
              <a:rPr lang="fr-FR" dirty="0">
                <a:solidFill>
                  <a:srgbClr val="063051"/>
                </a:solidFill>
              </a:rPr>
              <a:t>- </a:t>
            </a:r>
            <a:r>
              <a:rPr lang="fr-FR" dirty="0" err="1">
                <a:solidFill>
                  <a:srgbClr val="063051"/>
                </a:solidFill>
              </a:rPr>
              <a:t>und</a:t>
            </a:r>
            <a:r>
              <a:rPr lang="fr-FR" dirty="0">
                <a:solidFill>
                  <a:srgbClr val="063051"/>
                </a:solidFill>
              </a:rPr>
              <a:t> </a:t>
            </a:r>
            <a:r>
              <a:rPr lang="fr-FR" dirty="0" err="1">
                <a:solidFill>
                  <a:srgbClr val="063051"/>
                </a:solidFill>
              </a:rPr>
              <a:t>Innovationsthema</a:t>
            </a:r>
            <a:r>
              <a:rPr lang="fr-FR" dirty="0">
                <a:solidFill>
                  <a:srgbClr val="063051"/>
                </a:solidFill>
              </a:rPr>
              <a:t> des </a:t>
            </a:r>
            <a:r>
              <a:rPr lang="fr-FR" dirty="0" err="1">
                <a:solidFill>
                  <a:srgbClr val="063051"/>
                </a:solidFill>
              </a:rPr>
              <a:t>Jahres</a:t>
            </a:r>
            <a:r>
              <a:rPr lang="fr-FR" dirty="0">
                <a:solidFill>
                  <a:srgbClr val="063051"/>
                </a:solidFill>
              </a:rPr>
              <a:t> &gt; </a:t>
            </a:r>
            <a:r>
              <a:rPr lang="fr-FR" dirty="0" err="1">
                <a:solidFill>
                  <a:srgbClr val="063051"/>
                </a:solidFill>
              </a:rPr>
              <a:t>dotBrands</a:t>
            </a:r>
            <a:r>
              <a:rPr lang="fr-FR" dirty="0">
                <a:solidFill>
                  <a:srgbClr val="063051"/>
                </a:solidFill>
              </a:rPr>
              <a:t> mit </a:t>
            </a:r>
            <a:r>
              <a:rPr lang="fr-FR" dirty="0" err="1">
                <a:solidFill>
                  <a:srgbClr val="063051"/>
                </a:solidFill>
              </a:rPr>
              <a:t>Vorstand</a:t>
            </a:r>
            <a:r>
              <a:rPr lang="fr-FR" dirty="0">
                <a:solidFill>
                  <a:srgbClr val="063051"/>
                </a:solidFill>
              </a:rPr>
              <a:t> </a:t>
            </a:r>
            <a:r>
              <a:rPr lang="fr-FR" dirty="0" err="1">
                <a:solidFill>
                  <a:srgbClr val="063051"/>
                </a:solidFill>
              </a:rPr>
              <a:t>diskutieren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43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07B1-1E1A-0CA3-87E0-598A374C5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76BA33E-26D5-92A8-A12E-4228D4A504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FA01B7-D9B6-0DF6-5747-B2C48290EC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err="1"/>
              <a:t>Domains</a:t>
            </a:r>
            <a:r>
              <a:rPr lang="fr-FR" b="1" dirty="0"/>
              <a:t> </a:t>
            </a:r>
            <a:r>
              <a:rPr lang="fr-FR" b="1" dirty="0" err="1"/>
              <a:t>und</a:t>
            </a:r>
            <a:r>
              <a:rPr lang="fr-FR" b="1" dirty="0"/>
              <a:t> </a:t>
            </a:r>
            <a:r>
              <a:rPr lang="fr-FR" b="1" dirty="0" err="1"/>
              <a:t>das</a:t>
            </a:r>
            <a:r>
              <a:rPr lang="fr-FR" b="1" dirty="0"/>
              <a:t> DNS System</a:t>
            </a:r>
            <a:r>
              <a:rPr lang="fr-FR" dirty="0"/>
              <a:t> – </a:t>
            </a:r>
            <a:r>
              <a:rPr lang="de-DE" dirty="0"/>
              <a:t>sie sind </a:t>
            </a:r>
            <a:r>
              <a:rPr lang="de-DE" b="1" dirty="0"/>
              <a:t>Ziel vieler Cyberangriffe</a:t>
            </a:r>
            <a:endParaRPr lang="fr-FR" b="1" dirty="0"/>
          </a:p>
          <a:p>
            <a:r>
              <a:rPr lang="fr-FR" dirty="0"/>
              <a:t>Hier </a:t>
            </a:r>
            <a:r>
              <a:rPr lang="fr-FR" dirty="0" err="1"/>
              <a:t>eine</a:t>
            </a:r>
            <a:r>
              <a:rPr lang="fr-FR" dirty="0"/>
              <a:t> </a:t>
            </a:r>
            <a:r>
              <a:rPr lang="fr-FR" dirty="0" err="1"/>
              <a:t>Übersicht</a:t>
            </a:r>
            <a:r>
              <a:rPr lang="fr-FR" dirty="0"/>
              <a:t> der </a:t>
            </a:r>
            <a:r>
              <a:rPr lang="fr-FR" dirty="0" err="1"/>
              <a:t>Risiken</a:t>
            </a:r>
            <a:r>
              <a:rPr lang="fr-FR" dirty="0"/>
              <a:t>, die </a:t>
            </a:r>
            <a:r>
              <a:rPr lang="fr-FR" dirty="0" err="1"/>
              <a:t>Domains</a:t>
            </a:r>
            <a:r>
              <a:rPr lang="fr-FR" dirty="0"/>
              <a:t> </a:t>
            </a:r>
            <a:r>
              <a:rPr lang="fr-FR" dirty="0" err="1"/>
              <a:t>betreffen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Oft</a:t>
            </a:r>
            <a:r>
              <a:rPr lang="fr-FR" dirty="0"/>
              <a:t> </a:t>
            </a:r>
            <a:r>
              <a:rPr lang="fr-FR" b="1" dirty="0"/>
              <a:t>Cybersquatting</a:t>
            </a:r>
            <a:r>
              <a:rPr lang="fr-FR" dirty="0"/>
              <a:t>, </a:t>
            </a:r>
            <a:r>
              <a:rPr lang="de-DE" dirty="0"/>
              <a:t>die Praxis, einen Domainnamen anzumelden, der einem Markennamen ähnelt</a:t>
            </a:r>
          </a:p>
          <a:p>
            <a:r>
              <a:rPr lang="de-DE" b="1" dirty="0"/>
              <a:t>Spoofing: Betrügerischer Link</a:t>
            </a:r>
            <a:r>
              <a:rPr lang="de-DE" dirty="0"/>
              <a:t>, der so gefälscht ist, dass er wie eine legitime Quelle aussieht, um Ihre Daten zu stehlen</a:t>
            </a:r>
            <a:endParaRPr lang="fr-FR" dirty="0"/>
          </a:p>
          <a:p>
            <a:r>
              <a:rPr lang="fr-FR" b="1" i="0" baseline="0" dirty="0"/>
              <a:t>Neue </a:t>
            </a:r>
            <a:r>
              <a:rPr lang="fr-FR" b="1" i="0" baseline="0" dirty="0" err="1"/>
              <a:t>Regularien</a:t>
            </a:r>
            <a:r>
              <a:rPr lang="fr-FR" b="1" i="0" baseline="0" dirty="0"/>
              <a:t> </a:t>
            </a:r>
            <a:r>
              <a:rPr lang="fr-FR" dirty="0"/>
              <a:t>mit der NIS2 </a:t>
            </a:r>
            <a:r>
              <a:rPr lang="fr-FR" dirty="0" err="1"/>
              <a:t>und</a:t>
            </a:r>
            <a:r>
              <a:rPr lang="fr-FR" dirty="0"/>
              <a:t> Dora</a:t>
            </a:r>
          </a:p>
          <a:p>
            <a:r>
              <a:rPr lang="fr-FR" dirty="0"/>
              <a:t>Die </a:t>
            </a:r>
            <a:r>
              <a:rPr lang="fr-FR" dirty="0" err="1"/>
              <a:t>Domains</a:t>
            </a:r>
            <a:r>
              <a:rPr lang="fr-FR" dirty="0"/>
              <a:t> </a:t>
            </a:r>
            <a:r>
              <a:rPr lang="fr-FR" dirty="0" err="1"/>
              <a:t>werden</a:t>
            </a:r>
            <a:r>
              <a:rPr lang="fr-FR" dirty="0"/>
              <a:t> </a:t>
            </a:r>
            <a:r>
              <a:rPr lang="fr-FR" dirty="0" err="1"/>
              <a:t>üblicherweise</a:t>
            </a:r>
            <a:r>
              <a:rPr lang="fr-FR" dirty="0"/>
              <a:t> </a:t>
            </a:r>
            <a:r>
              <a:rPr lang="fr-FR" dirty="0" err="1"/>
              <a:t>unter</a:t>
            </a:r>
            <a:r>
              <a:rPr lang="fr-FR" dirty="0"/>
              <a:t> der Länder-</a:t>
            </a:r>
            <a:r>
              <a:rPr lang="fr-FR" dirty="0" err="1"/>
              <a:t>Endung</a:t>
            </a:r>
            <a:r>
              <a:rPr lang="fr-FR" dirty="0"/>
              <a:t>/Top </a:t>
            </a:r>
            <a:r>
              <a:rPr lang="fr-FR" dirty="0" err="1"/>
              <a:t>Level</a:t>
            </a:r>
            <a:r>
              <a:rPr lang="fr-FR" dirty="0"/>
              <a:t> Domain, hier </a:t>
            </a:r>
            <a:r>
              <a:rPr lang="fr-FR" b="1" i="0" baseline="0" dirty="0"/>
              <a:t>in </a:t>
            </a:r>
            <a:r>
              <a:rPr lang="fr-FR" b="1" i="0" baseline="0" dirty="0" err="1"/>
              <a:t>Deutschland</a:t>
            </a:r>
            <a:r>
              <a:rPr lang="fr-FR" b="1" i="0" baseline="0" dirty="0"/>
              <a:t> .de</a:t>
            </a:r>
          </a:p>
          <a:p>
            <a:r>
              <a:rPr lang="fr-FR" b="1" i="0" baseline="0" dirty="0"/>
              <a:t>Oder </a:t>
            </a:r>
            <a:r>
              <a:rPr lang="fr-FR" b="1" i="0" baseline="0" dirty="0" err="1"/>
              <a:t>generisch</a:t>
            </a:r>
            <a:r>
              <a:rPr lang="fr-FR" b="1" i="0" baseline="0" dirty="0"/>
              <a:t> </a:t>
            </a:r>
            <a:r>
              <a:rPr lang="fr-FR" b="1" i="0" baseline="0" dirty="0" err="1"/>
              <a:t>unter</a:t>
            </a:r>
            <a:r>
              <a:rPr lang="fr-FR" b="1" i="0" baseline="0" dirty="0"/>
              <a:t> .com </a:t>
            </a:r>
            <a:r>
              <a:rPr lang="fr-FR" dirty="0" err="1"/>
              <a:t>registriert</a:t>
            </a:r>
            <a:endParaRPr lang="fr-FR" dirty="0"/>
          </a:p>
          <a:p>
            <a:endParaRPr lang="fr-FR" dirty="0"/>
          </a:p>
          <a:p>
            <a:r>
              <a:rPr lang="fr-FR" b="1" dirty="0" err="1"/>
              <a:t>Wie</a:t>
            </a:r>
            <a:r>
              <a:rPr lang="fr-FR" b="1" dirty="0"/>
              <a:t> </a:t>
            </a:r>
            <a:r>
              <a:rPr lang="fr-FR" b="1" dirty="0" err="1"/>
              <a:t>könnte</a:t>
            </a:r>
            <a:r>
              <a:rPr lang="fr-FR" b="1" dirty="0"/>
              <a:t> man es anders </a:t>
            </a:r>
            <a:r>
              <a:rPr lang="fr-FR" b="1" dirty="0" err="1"/>
              <a:t>und</a:t>
            </a:r>
            <a:r>
              <a:rPr lang="fr-FR" b="1" dirty="0"/>
              <a:t> </a:t>
            </a:r>
            <a:r>
              <a:rPr lang="fr-FR" b="1" dirty="0" err="1"/>
              <a:t>sicherer</a:t>
            </a:r>
            <a:r>
              <a:rPr lang="fr-FR" b="1" dirty="0"/>
              <a:t> </a:t>
            </a:r>
            <a:r>
              <a:rPr lang="fr-FR" b="1" dirty="0" err="1"/>
              <a:t>haben</a:t>
            </a:r>
            <a:r>
              <a:rPr lang="fr-FR" b="1" dirty="0"/>
              <a:t>?</a:t>
            </a:r>
          </a:p>
          <a:p>
            <a:r>
              <a:rPr lang="fr-FR" dirty="0" err="1"/>
              <a:t>Wir</a:t>
            </a:r>
            <a:r>
              <a:rPr lang="fr-FR" dirty="0"/>
              <a:t> </a:t>
            </a:r>
            <a:r>
              <a:rPr lang="fr-FR" dirty="0" err="1"/>
              <a:t>kommen</a:t>
            </a:r>
            <a:r>
              <a:rPr lang="fr-FR" dirty="0"/>
              <a:t> </a:t>
            </a:r>
            <a:r>
              <a:rPr lang="fr-FR" dirty="0" err="1"/>
              <a:t>zu</a:t>
            </a:r>
            <a:r>
              <a:rPr lang="fr-FR" dirty="0"/>
              <a:t> </a:t>
            </a:r>
            <a:r>
              <a:rPr lang="fr-FR" dirty="0" err="1"/>
              <a:t>unserem</a:t>
            </a:r>
            <a:r>
              <a:rPr lang="fr-FR" dirty="0"/>
              <a:t> </a:t>
            </a:r>
            <a:r>
              <a:rPr lang="fr-FR" b="1" dirty="0" err="1"/>
              <a:t>heutigen</a:t>
            </a:r>
            <a:r>
              <a:rPr lang="fr-FR" b="1" dirty="0"/>
              <a:t> Thema: </a:t>
            </a:r>
            <a:r>
              <a:rPr lang="fr-FR" b="1" dirty="0" err="1"/>
              <a:t>dotBrands</a:t>
            </a:r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F700AB-320F-C264-FE3C-DB5184A3E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609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1B774-4C76-8D89-3275-1A3C84D7188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6625EA-D973-6B45-38BF-5D847CA0B5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0DAD93-25A1-0DB8-E25A-370C64C035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b="1" dirty="0"/>
              <a:t>Habt ihr schon mal solche Domains gesehen?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Also nicht mit dem Unternehmensname vor .de oder .</a:t>
            </a:r>
            <a:r>
              <a:rPr lang="de-DE" dirty="0" err="1"/>
              <a:t>com</a:t>
            </a:r>
            <a:r>
              <a:rPr lang="de-DE" dirty="0"/>
              <a:t> sondern nach dem Punkt</a:t>
            </a:r>
          </a:p>
          <a:p>
            <a:pPr>
              <a:defRPr/>
            </a:pPr>
            <a:r>
              <a:rPr lang="de-DE" dirty="0"/>
              <a:t>Wie </a:t>
            </a:r>
          </a:p>
          <a:p>
            <a:pPr>
              <a:defRPr/>
            </a:pPr>
            <a:r>
              <a:rPr lang="de-DE" b="1" dirty="0" err="1"/>
              <a:t>Alexa.amazon</a:t>
            </a:r>
            <a:r>
              <a:rPr lang="de-DE" b="1" dirty="0"/>
              <a:t> </a:t>
            </a:r>
            <a:r>
              <a:rPr lang="de-DE" dirty="0"/>
              <a:t>und nicht amazon.com/</a:t>
            </a:r>
            <a:r>
              <a:rPr lang="de-DE" dirty="0" err="1"/>
              <a:t>alexa</a:t>
            </a: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F7191-FB52-603E-6F31-604F6BA0C2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87852DB-FDCC-093E-7B55-688F09E2C773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05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70DFC-8C20-D3C1-B469-4C1DD5BAA5C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3FE7B6-A022-AFE1-2910-9F3B1D61B5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D12643-D8BD-0028-449C-E8356D86F7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.</a:t>
            </a:r>
            <a:r>
              <a:rPr lang="de-DE" dirty="0" err="1"/>
              <a:t>brand</a:t>
            </a:r>
            <a:r>
              <a:rPr lang="de-DE" dirty="0"/>
              <a:t> / </a:t>
            </a:r>
            <a:r>
              <a:rPr lang="de-DE" dirty="0" err="1"/>
              <a:t>dotBrand</a:t>
            </a:r>
            <a:r>
              <a:rPr lang="de-DE" dirty="0"/>
              <a:t> oder </a:t>
            </a:r>
            <a:r>
              <a:rPr lang="de-DE" dirty="0" err="1"/>
              <a:t>dotMarke</a:t>
            </a:r>
            <a:r>
              <a:rPr lang="de-DE" dirty="0"/>
              <a:t> sind die </a:t>
            </a:r>
            <a:r>
              <a:rPr lang="de-DE" b="1" dirty="0"/>
              <a:t>größte Innovation in der Domain-Industrie</a:t>
            </a:r>
            <a:r>
              <a:rPr lang="de-DE" dirty="0"/>
              <a:t>!!!!</a:t>
            </a:r>
          </a:p>
          <a:p>
            <a:pPr>
              <a:defRPr/>
            </a:pPr>
            <a:r>
              <a:rPr lang="de-DE" b="1" dirty="0"/>
              <a:t>Und wird von Unternehmen unterschätzt</a:t>
            </a:r>
          </a:p>
          <a:p>
            <a:pPr>
              <a:defRPr/>
            </a:pPr>
            <a:r>
              <a:rPr lang="de-DE" b="1" dirty="0"/>
              <a:t>Deswegen sind wir heute hier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Mit einer eigenen </a:t>
            </a:r>
            <a:r>
              <a:rPr lang="de-DE" dirty="0" err="1"/>
              <a:t>dotBrand</a:t>
            </a:r>
            <a:r>
              <a:rPr lang="de-DE" dirty="0"/>
              <a:t> besitzt Ihr Unternehmen/Ihre Hauptmarke einen </a:t>
            </a:r>
            <a:r>
              <a:rPr lang="de-DE" b="1" dirty="0"/>
              <a:t>Teil der Internet-Infrastruktur </a:t>
            </a:r>
            <a:r>
              <a:rPr lang="de-DE" dirty="0"/>
              <a:t>und seid </a:t>
            </a:r>
            <a:r>
              <a:rPr lang="de-DE" b="1" dirty="0"/>
              <a:t>nicht abhängig von .de/.</a:t>
            </a:r>
            <a:r>
              <a:rPr lang="de-DE" b="1" dirty="0" err="1"/>
              <a:t>com</a:t>
            </a:r>
            <a:r>
              <a:rPr lang="de-DE" dirty="0"/>
              <a:t> etc. </a:t>
            </a:r>
          </a:p>
          <a:p>
            <a:pPr>
              <a:defRPr/>
            </a:pPr>
            <a:r>
              <a:rPr lang="de-DE" dirty="0"/>
              <a:t>Ihr macht unter der eigenen Endung </a:t>
            </a:r>
            <a:r>
              <a:rPr lang="de-DE" b="1" dirty="0"/>
              <a:t>was ihr wollt</a:t>
            </a:r>
            <a:r>
              <a:rPr lang="de-DE" dirty="0"/>
              <a:t>, für euch selbst. Ihr betreibt intern die Regularien, die ihr möchtet.</a:t>
            </a:r>
          </a:p>
          <a:p>
            <a:pPr>
              <a:defRPr/>
            </a:pPr>
            <a:r>
              <a:rPr lang="de-DE" dirty="0"/>
              <a:t>Und registriert/löscht Domains beliebig wie ihr wollt</a:t>
            </a:r>
          </a:p>
          <a:p>
            <a:pPr>
              <a:defRPr/>
            </a:pPr>
            <a:r>
              <a:rPr lang="de-DE" dirty="0"/>
              <a:t>Das ist ein krasser Unterschied im Vergleich zu herkömmliche .de und .</a:t>
            </a:r>
            <a:r>
              <a:rPr lang="de-DE" dirty="0" err="1"/>
              <a:t>com</a:t>
            </a:r>
            <a:r>
              <a:rPr lang="de-DE" dirty="0"/>
              <a:t> Domains und eine </a:t>
            </a:r>
            <a:r>
              <a:rPr lang="de-DE" b="1" dirty="0"/>
              <a:t>Mega-Innovation</a:t>
            </a:r>
          </a:p>
          <a:p>
            <a:pPr>
              <a:defRPr/>
            </a:pPr>
            <a:r>
              <a:rPr lang="de-DE" dirty="0"/>
              <a:t>So wie Sie in Firmenräumlichen investieren, können Unternehmen auch ein </a:t>
            </a:r>
            <a:r>
              <a:rPr lang="de-DE" b="1" dirty="0"/>
              <a:t>Grundstück vom Internet</a:t>
            </a:r>
            <a:r>
              <a:rPr lang="de-DE" dirty="0"/>
              <a:t>, also der Internet-Infrastruktur besitzen.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Woher kommen dann die </a:t>
            </a:r>
            <a:r>
              <a:rPr lang="de-DE" dirty="0" err="1"/>
              <a:t>dotBrands</a:t>
            </a:r>
            <a:r>
              <a:rPr lang="de-DE" dirty="0"/>
              <a:t> und die Initiative? &gt; </a:t>
            </a:r>
            <a:r>
              <a:rPr lang="de-DE" b="1" dirty="0"/>
              <a:t>Intro Chris, ICANN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92C1F-FA1F-495C-180C-F9CF04F7D7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87852DB-FDCC-093E-7B55-688F09E2C773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4877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354358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7275966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102261497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991BF8F-D4C7-3C3F-B3AB-03FAE3E757B8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218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9D964-A885-3427-806E-77A614F69DB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3543585" name="Slide Image Placeholder 1">
            <a:extLst>
              <a:ext uri="{FF2B5EF4-FFF2-40B4-BE49-F238E27FC236}">
                <a16:creationId xmlns:a16="http://schemas.microsoft.com/office/drawing/2014/main" id="{2EA1AB66-55A7-1CE3-BB27-53745D1F9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72759668" name="Notes Placeholder 2">
            <a:extLst>
              <a:ext uri="{FF2B5EF4-FFF2-40B4-BE49-F238E27FC236}">
                <a16:creationId xmlns:a16="http://schemas.microsoft.com/office/drawing/2014/main" id="{854874AD-F60B-027C-D9C9-F9F1E0C93A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sz="2800" b="1" dirty="0">
              <a:solidFill>
                <a:schemeClr val="accent1">
                  <a:lumMod val="75000"/>
                </a:schemeClr>
              </a:solidFill>
              <a:latin typeface="Fontastique" pitchFamily="2" charset="0"/>
              <a:ea typeface="Meiryo"/>
              <a:cs typeface="Times New Roman" panose="02020603050405020304" pitchFamily="18" charset="0"/>
            </a:endParaRPr>
          </a:p>
        </p:txBody>
      </p:sp>
      <p:sp>
        <p:nvSpPr>
          <p:cNvPr id="1022614971" name="Slide Number Placeholder 3">
            <a:extLst>
              <a:ext uri="{FF2B5EF4-FFF2-40B4-BE49-F238E27FC236}">
                <a16:creationId xmlns:a16="http://schemas.microsoft.com/office/drawing/2014/main" id="{97B93AA3-64BD-B39A-0412-C6F534285E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991BF8F-D4C7-3C3F-B3AB-03FAE3E757B8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775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21BBE-B6DB-E7A4-4194-A604B6AD7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5C7FBF0-2F7A-6414-5722-51BE28983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3501401-9D4B-FF2C-D222-34D469942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e-DE" dirty="0"/>
              <a:t>sofort erkennbar &gt; Vertrauen und Legitimität in einer </a:t>
            </a:r>
            <a:r>
              <a:rPr lang="de-DE" b="1" dirty="0"/>
              <a:t>Welt voller Fakes und unsicheren News durch die KI</a:t>
            </a:r>
          </a:p>
          <a:p>
            <a:pPr>
              <a:buNone/>
            </a:pPr>
            <a:r>
              <a:rPr lang="de-DE" dirty="0"/>
              <a:t>Die Regulierung aller Domainnamen unter einer TLD </a:t>
            </a:r>
            <a:r>
              <a:rPr lang="de-DE" b="1" dirty="0"/>
              <a:t>verhindert Missbrauch</a:t>
            </a:r>
            <a:r>
              <a:rPr lang="de-DE" dirty="0"/>
              <a:t> und wahrt die </a:t>
            </a:r>
            <a:r>
              <a:rPr lang="de-DE" b="1" dirty="0"/>
              <a:t>Integrität und Kontrolle der Marke</a:t>
            </a:r>
            <a:r>
              <a:rPr lang="de-DE" dirty="0"/>
              <a:t>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Reduzierung der Anfälligkeit für Phishing, </a:t>
            </a:r>
            <a:r>
              <a:rPr lang="de-DE" b="1" dirty="0" err="1"/>
              <a:t>Cybersquatting</a:t>
            </a:r>
            <a:r>
              <a:rPr lang="de-DE" dirty="0"/>
              <a:t>, und andere Cyberangriffe</a:t>
            </a:r>
          </a:p>
          <a:p>
            <a:pPr>
              <a:buNone/>
            </a:pPr>
            <a:r>
              <a:rPr lang="de-DE" dirty="0"/>
              <a:t>Sie befinden sich in Ihrem eigenen Universum unter Ihrer </a:t>
            </a:r>
            <a:r>
              <a:rPr lang="de-DE" dirty="0" err="1"/>
              <a:t>dotBrand</a:t>
            </a:r>
            <a:r>
              <a:rPr lang="de-DE" dirty="0"/>
              <a:t>. </a:t>
            </a:r>
            <a:r>
              <a:rPr lang="de-DE" b="1" dirty="0"/>
              <a:t>Eigene gewünschten Sicherheitsstandards &gt; für CISO &gt; Traum</a:t>
            </a:r>
          </a:p>
          <a:p>
            <a:pPr>
              <a:buNone/>
            </a:pPr>
            <a:r>
              <a:rPr lang="de-DE" dirty="0"/>
              <a:t>Domains unter der eigenen </a:t>
            </a:r>
            <a:r>
              <a:rPr lang="de-DE" dirty="0" err="1"/>
              <a:t>dotBrand</a:t>
            </a:r>
            <a:r>
              <a:rPr lang="de-DE" dirty="0"/>
              <a:t> sind </a:t>
            </a:r>
            <a:r>
              <a:rPr lang="de-DE" b="1" dirty="0"/>
              <a:t>immer frei</a:t>
            </a:r>
            <a:r>
              <a:rPr lang="de-DE" dirty="0"/>
              <a:t>. Keine teuren Anschaffungen und rechtlichen Verfahren für den Kauf belegter Domains.</a:t>
            </a:r>
          </a:p>
          <a:p>
            <a:pPr>
              <a:buNone/>
            </a:pPr>
            <a:r>
              <a:rPr lang="de-DE" dirty="0"/>
              <a:t>Domains können auch schnell gelöscht werden. Und erneut registriert werden.</a:t>
            </a:r>
          </a:p>
          <a:p>
            <a:pPr>
              <a:defRPr/>
            </a:pPr>
            <a:r>
              <a:rPr lang="fr-FR" dirty="0"/>
              <a:t>SEO: </a:t>
            </a:r>
          </a:p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1" dirty="0"/>
              <a:t>Kürze und Prägnanz der URL</a:t>
            </a:r>
            <a:r>
              <a:rPr lang="de-DE" dirty="0"/>
              <a:t> führt zu mehr Direkteingaben, was wiederum das SEO-Ranking positiv beeinflusst </a:t>
            </a:r>
          </a:p>
          <a:p>
            <a:pPr marL="171450" indent="-171450">
              <a:buFontTx/>
              <a:buChar char="-"/>
            </a:pPr>
            <a:r>
              <a:rPr lang="de-DE" b="1" dirty="0"/>
              <a:t>verbesserte </a:t>
            </a:r>
            <a:r>
              <a:rPr lang="de-DE" b="1" dirty="0" err="1"/>
              <a:t>Clickrate</a:t>
            </a:r>
            <a:r>
              <a:rPr lang="de-DE" dirty="0"/>
              <a:t>, da Nutzer </a:t>
            </a:r>
            <a:r>
              <a:rPr lang="de-DE" dirty="0" err="1"/>
              <a:t>dotBrand</a:t>
            </a:r>
            <a:r>
              <a:rPr lang="de-DE" dirty="0"/>
              <a:t> Domains als vertrauenswürdiger einstufen</a:t>
            </a:r>
          </a:p>
          <a:p>
            <a:pPr marL="171450" indent="-171450">
              <a:buFontTx/>
              <a:buChar char="-"/>
            </a:pPr>
            <a:r>
              <a:rPr lang="de-DE" dirty="0"/>
              <a:t>höhere </a:t>
            </a:r>
            <a:r>
              <a:rPr lang="de-DE" dirty="0" err="1"/>
              <a:t>Backlink</a:t>
            </a:r>
            <a:r>
              <a:rPr lang="de-DE" dirty="0"/>
              <a:t> Wahrscheinlichkeit, da die Seite als sichere Quelle eingestuft wird </a:t>
            </a:r>
          </a:p>
          <a:p>
            <a:pPr marL="171450" indent="-171450">
              <a:buFontTx/>
              <a:buChar char="-"/>
            </a:pPr>
            <a:r>
              <a:rPr lang="de-DE" dirty="0"/>
              <a:t>Möglichkeit der </a:t>
            </a:r>
            <a:r>
              <a:rPr lang="de-DE" b="1" dirty="0"/>
              <a:t>Optimierung von Subseiten einer </a:t>
            </a:r>
            <a:r>
              <a:rPr lang="de-DE" b="1" dirty="0" err="1"/>
              <a:t>dotBrand</a:t>
            </a:r>
            <a:r>
              <a:rPr lang="de-DE" b="1" dirty="0"/>
              <a:t> </a:t>
            </a:r>
            <a:r>
              <a:rPr lang="de-DE" dirty="0"/>
              <a:t>auf ein bestimmtes Keyword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753F19-F051-7A6F-CB67-165F204461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906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F1B99-CF1A-A11A-EAD8-13B1DDFEA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ED226A5-E42D-F341-4814-E0C396C1CF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109F96A-1B58-22A5-5DFD-1838EC5F91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ein Kunde von uns. Eine Bank mit einer </a:t>
            </a:r>
            <a:r>
              <a:rPr lang="de-DE" dirty="0" err="1"/>
              <a:t>dotBrand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Erhöhte Vertrauenswürdigkeit und Legitimität</a:t>
            </a:r>
            <a:endParaRPr lang="fr-FR" dirty="0"/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Zukunft &gt; Innovation &gt; </a:t>
            </a:r>
            <a:r>
              <a:rPr lang="de-DE" dirty="0"/>
              <a:t>ihr wollt </a:t>
            </a:r>
            <a:r>
              <a:rPr lang="de-DE" b="1" dirty="0"/>
              <a:t>euch sicherlich differenzieren</a:t>
            </a:r>
            <a:r>
              <a:rPr lang="de-DE" dirty="0"/>
              <a:t>. Und noch vertrauenswürdiger sein als die anderen. Da </a:t>
            </a:r>
            <a:r>
              <a:rPr lang="de-DE" b="1" dirty="0"/>
              <a:t>Stabilität zeigen. </a:t>
            </a:r>
          </a:p>
          <a:p>
            <a:endParaRPr lang="fr-FR" dirty="0"/>
          </a:p>
          <a:p>
            <a:r>
              <a:rPr lang="fr-FR" dirty="0"/>
              <a:t>In </a:t>
            </a:r>
            <a:r>
              <a:rPr lang="fr-FR" dirty="0" err="1"/>
              <a:t>Zeiten</a:t>
            </a:r>
            <a:r>
              <a:rPr lang="fr-FR" dirty="0"/>
              <a:t> von Fake News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unprüfbaren</a:t>
            </a:r>
            <a:r>
              <a:rPr lang="fr-FR" dirty="0"/>
              <a:t> </a:t>
            </a:r>
            <a:r>
              <a:rPr lang="fr-FR" dirty="0" err="1"/>
              <a:t>Informationen</a:t>
            </a:r>
            <a:r>
              <a:rPr lang="fr-FR" dirty="0"/>
              <a:t> </a:t>
            </a:r>
            <a:r>
              <a:rPr lang="fr-FR" dirty="0" err="1"/>
              <a:t>im</a:t>
            </a:r>
            <a:r>
              <a:rPr lang="fr-FR" dirty="0"/>
              <a:t> </a:t>
            </a:r>
            <a:r>
              <a:rPr lang="fr-FR" dirty="0" err="1"/>
              <a:t>Netz</a:t>
            </a:r>
            <a:r>
              <a:rPr lang="fr-FR" dirty="0"/>
              <a:t> (IA) &gt; </a:t>
            </a:r>
            <a:r>
              <a:rPr lang="fr-FR" b="1" dirty="0" err="1"/>
              <a:t>unter</a:t>
            </a:r>
            <a:r>
              <a:rPr lang="fr-FR" b="1" dirty="0"/>
              <a:t> der .brand &gt; </a:t>
            </a:r>
            <a:r>
              <a:rPr lang="fr-FR" b="1" dirty="0" err="1"/>
              <a:t>sicherheit</a:t>
            </a:r>
            <a:r>
              <a:rPr lang="fr-FR" b="1" dirty="0"/>
              <a:t> &gt; </a:t>
            </a:r>
            <a:r>
              <a:rPr lang="fr-FR" b="1" dirty="0" err="1"/>
              <a:t>Vertrauen</a:t>
            </a:r>
            <a:r>
              <a:rPr lang="fr-FR" b="1" dirty="0"/>
              <a:t>. </a:t>
            </a:r>
            <a:r>
              <a:rPr lang="fr-FR" b="1" dirty="0" err="1"/>
              <a:t>Kein</a:t>
            </a:r>
            <a:r>
              <a:rPr lang="fr-FR" b="1" dirty="0"/>
              <a:t> Fake</a:t>
            </a:r>
          </a:p>
          <a:p>
            <a:pPr>
              <a:buNone/>
            </a:pPr>
            <a:br>
              <a:rPr lang="de-DE" dirty="0"/>
            </a:br>
            <a:r>
              <a:rPr lang="de-DE" dirty="0"/>
              <a:t>Der Betrieb einer </a:t>
            </a:r>
            <a:r>
              <a:rPr lang="de-DE" dirty="0" err="1"/>
              <a:t>gTLD</a:t>
            </a:r>
            <a:r>
              <a:rPr lang="de-DE" dirty="0"/>
              <a:t> hilft Nutzern, die digitale Präsenz einer Organisation/eines Unternehmens sofort zu erkennen und ihr Vertrauen zu gewinnen.</a:t>
            </a:r>
          </a:p>
          <a:p>
            <a:pPr>
              <a:buNone/>
            </a:pPr>
            <a:r>
              <a:rPr lang="de-DE" dirty="0"/>
              <a:t>Alles was hier nicht unter .</a:t>
            </a:r>
            <a:r>
              <a:rPr lang="de-DE" dirty="0" err="1"/>
              <a:t>bnpparibas</a:t>
            </a:r>
            <a:r>
              <a:rPr lang="de-DE" dirty="0"/>
              <a:t> kommuniziert wird (online oder per E-Mail), ist fake</a:t>
            </a:r>
            <a:r>
              <a:rPr lang="de-DE" b="1" dirty="0"/>
              <a:t>. Sehr gut erkennbar. Für eine Bank, </a:t>
            </a:r>
            <a:r>
              <a:rPr lang="de-DE" b="1" dirty="0" err="1"/>
              <a:t>essentiel</a:t>
            </a:r>
            <a:r>
              <a:rPr lang="de-DE" b="1" dirty="0"/>
              <a:t>!</a:t>
            </a:r>
          </a:p>
          <a:p>
            <a:pPr>
              <a:buNone/>
            </a:pPr>
            <a:endParaRPr lang="de-DE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0A23B7-EB0B-20EA-FAF0-924B2D70A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757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D253E-0893-8263-6FA8-03DE882121B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3543585" name="Slide Image Placeholder 1">
            <a:extLst>
              <a:ext uri="{FF2B5EF4-FFF2-40B4-BE49-F238E27FC236}">
                <a16:creationId xmlns:a16="http://schemas.microsoft.com/office/drawing/2014/main" id="{D7FC52E8-AD0B-176E-82F9-88EF82E6DE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72759668" name="Notes Placeholder 2">
            <a:extLst>
              <a:ext uri="{FF2B5EF4-FFF2-40B4-BE49-F238E27FC236}">
                <a16:creationId xmlns:a16="http://schemas.microsoft.com/office/drawing/2014/main" id="{E31AFB5F-1E98-1368-D369-A9DBF0C95D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Hier </a:t>
            </a:r>
            <a:r>
              <a:rPr lang="fr-FR" dirty="0" err="1"/>
              <a:t>genauso</a:t>
            </a:r>
            <a:r>
              <a:rPr lang="fr-FR" dirty="0"/>
              <a:t>, </a:t>
            </a:r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verbund.edeka</a:t>
            </a:r>
            <a:r>
              <a:rPr lang="fr-FR" dirty="0"/>
              <a:t>.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b="1" dirty="0" err="1"/>
              <a:t>Domains</a:t>
            </a:r>
            <a:r>
              <a:rPr lang="fr-FR" b="1" dirty="0"/>
              <a:t> </a:t>
            </a:r>
            <a:r>
              <a:rPr lang="fr-FR" b="1" dirty="0" err="1"/>
              <a:t>immer</a:t>
            </a:r>
            <a:r>
              <a:rPr lang="fr-FR" b="1" dirty="0"/>
              <a:t> </a:t>
            </a:r>
            <a:r>
              <a:rPr lang="fr-FR" b="1" dirty="0" err="1"/>
              <a:t>frei</a:t>
            </a:r>
            <a:r>
              <a:rPr lang="fr-FR" b="1" dirty="0"/>
              <a:t> </a:t>
            </a:r>
            <a:r>
              <a:rPr lang="fr-FR" dirty="0"/>
              <a:t>– </a:t>
            </a:r>
            <a:r>
              <a:rPr lang="fr-FR" b="1" dirty="0" err="1"/>
              <a:t>z.B</a:t>
            </a:r>
            <a:r>
              <a:rPr lang="fr-FR" b="1" dirty="0"/>
              <a:t>. </a:t>
            </a:r>
            <a:r>
              <a:rPr lang="fr-FR" b="1" dirty="0" err="1"/>
              <a:t>Filialen</a:t>
            </a:r>
            <a:r>
              <a:rPr lang="fr-FR" b="1" dirty="0"/>
              <a:t> </a:t>
            </a:r>
            <a:r>
              <a:rPr lang="fr-FR" b="1" dirty="0" err="1"/>
              <a:t>können</a:t>
            </a:r>
            <a:r>
              <a:rPr lang="fr-FR" b="1" dirty="0"/>
              <a:t> </a:t>
            </a:r>
            <a:r>
              <a:rPr lang="fr-FR" b="1" dirty="0" err="1"/>
              <a:t>eigene</a:t>
            </a:r>
            <a:r>
              <a:rPr lang="fr-FR" b="1" dirty="0"/>
              <a:t> </a:t>
            </a:r>
            <a:r>
              <a:rPr lang="fr-FR" b="1" dirty="0" err="1"/>
              <a:t>Domains</a:t>
            </a:r>
            <a:r>
              <a:rPr lang="fr-FR" b="1" dirty="0"/>
              <a:t> </a:t>
            </a:r>
            <a:r>
              <a:rPr lang="fr-FR" b="1" dirty="0" err="1"/>
              <a:t>unter</a:t>
            </a:r>
            <a:r>
              <a:rPr lang="fr-FR" b="1" dirty="0"/>
              <a:t> .</a:t>
            </a:r>
            <a:r>
              <a:rPr lang="fr-FR" b="1" dirty="0" err="1"/>
              <a:t>edeka</a:t>
            </a:r>
            <a:r>
              <a:rPr lang="fr-FR" b="1" dirty="0"/>
              <a:t> </a:t>
            </a:r>
            <a:r>
              <a:rPr lang="fr-FR" b="1" dirty="0" err="1"/>
              <a:t>nutzen</a:t>
            </a:r>
            <a:r>
              <a:rPr lang="fr-FR" dirty="0"/>
              <a:t>, </a:t>
            </a:r>
            <a:r>
              <a:rPr lang="fr-FR" dirty="0" err="1"/>
              <a:t>auch</a:t>
            </a:r>
            <a:r>
              <a:rPr lang="fr-FR" dirty="0"/>
              <a:t> </a:t>
            </a:r>
            <a:r>
              <a:rPr lang="fr-FR" dirty="0" err="1"/>
              <a:t>für</a:t>
            </a:r>
            <a:r>
              <a:rPr lang="fr-FR" dirty="0"/>
              <a:t> die </a:t>
            </a:r>
            <a:r>
              <a:rPr lang="fr-FR" b="1" dirty="0"/>
              <a:t>Mail-</a:t>
            </a:r>
            <a:r>
              <a:rPr lang="fr-FR" b="1" dirty="0" err="1"/>
              <a:t>Kommunikation</a:t>
            </a:r>
            <a:endParaRPr lang="fr-FR" b="1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b="1" dirty="0" err="1"/>
              <a:t>Markenidentität</a:t>
            </a:r>
            <a:r>
              <a:rPr lang="fr-FR" b="1" dirty="0"/>
              <a:t> </a:t>
            </a:r>
            <a:r>
              <a:rPr lang="fr-FR" dirty="0" err="1"/>
              <a:t>für</a:t>
            </a:r>
            <a:r>
              <a:rPr lang="fr-FR" dirty="0"/>
              <a:t> </a:t>
            </a:r>
            <a:r>
              <a:rPr lang="fr-FR" dirty="0" err="1"/>
              <a:t>unterschiedliche</a:t>
            </a:r>
            <a:r>
              <a:rPr lang="fr-FR" dirty="0"/>
              <a:t> Player </a:t>
            </a:r>
            <a:r>
              <a:rPr lang="fr-FR" dirty="0" err="1"/>
              <a:t>klar</a:t>
            </a: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SEO: </a:t>
            </a:r>
          </a:p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Kürze und Prägnanz der URL führt zu mehr Direkteingaben, was wiederum das SEO-Ranking positiv beeinflusst </a:t>
            </a:r>
          </a:p>
          <a:p>
            <a:pPr marL="171450" indent="-171450">
              <a:buFontTx/>
              <a:buChar char="-"/>
            </a:pPr>
            <a:r>
              <a:rPr lang="de-DE" dirty="0"/>
              <a:t>verbesserte </a:t>
            </a:r>
            <a:r>
              <a:rPr lang="de-DE" dirty="0" err="1"/>
              <a:t>Clickrate</a:t>
            </a:r>
            <a:r>
              <a:rPr lang="de-DE" dirty="0"/>
              <a:t>, da Nutzer </a:t>
            </a:r>
            <a:r>
              <a:rPr lang="de-DE" dirty="0" err="1"/>
              <a:t>dotBrand</a:t>
            </a:r>
            <a:r>
              <a:rPr lang="de-DE" dirty="0"/>
              <a:t> Domains als vertrauenswürdiger einstufen</a:t>
            </a:r>
          </a:p>
          <a:p>
            <a:pPr marL="171450" indent="-171450">
              <a:buFontTx/>
              <a:buChar char="-"/>
            </a:pPr>
            <a:r>
              <a:rPr lang="de-DE" dirty="0"/>
              <a:t>höhere </a:t>
            </a:r>
            <a:r>
              <a:rPr lang="de-DE" dirty="0" err="1"/>
              <a:t>Backlink</a:t>
            </a:r>
            <a:r>
              <a:rPr lang="de-DE" dirty="0"/>
              <a:t> Wahrscheinlichkeit, da die Seite als sichere Quelle eingestuft wird </a:t>
            </a:r>
          </a:p>
          <a:p>
            <a:pPr marL="171450" indent="-171450">
              <a:buFontTx/>
              <a:buChar char="-"/>
            </a:pPr>
            <a:r>
              <a:rPr lang="de-DE" dirty="0"/>
              <a:t>bessere Markenautorität durch reduzierte Anzahl von Betrugsversuchen </a:t>
            </a:r>
          </a:p>
          <a:p>
            <a:pPr marL="171450" indent="-171450">
              <a:buFontTx/>
              <a:buChar char="-"/>
            </a:pPr>
            <a:r>
              <a:rPr lang="de-DE" dirty="0"/>
              <a:t>Möglichkeit der Optimierung von Subseiten einer </a:t>
            </a:r>
            <a:r>
              <a:rPr lang="de-DE" dirty="0" err="1"/>
              <a:t>dotBrand</a:t>
            </a:r>
            <a:r>
              <a:rPr lang="de-DE" dirty="0"/>
              <a:t> auf ein bestimmtes Keyword</a:t>
            </a:r>
            <a:endParaRPr lang="fr-FR" dirty="0"/>
          </a:p>
        </p:txBody>
      </p:sp>
      <p:sp>
        <p:nvSpPr>
          <p:cNvPr id="1022614971" name="Slide Number Placeholder 3">
            <a:extLst>
              <a:ext uri="{FF2B5EF4-FFF2-40B4-BE49-F238E27FC236}">
                <a16:creationId xmlns:a16="http://schemas.microsoft.com/office/drawing/2014/main" id="{94888F6E-2D5F-25A1-EF37-98194EB8FA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991BF8F-D4C7-3C3F-B3AB-03FAE3E757B8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577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68316"/>
            <a:ext cx="9144000" cy="817562"/>
          </a:xfrm>
        </p:spPr>
        <p:txBody>
          <a:bodyPr anchor="t" anchorCtr="0"/>
          <a:lstStyle>
            <a:lvl1pPr marL="0" indent="0" algn="ctr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83575" y="765915"/>
            <a:ext cx="2577695" cy="53027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6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8" name="Espace réservé de la date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3B10EED5-FF17-4B8F-9B54-F2C4D8557085}" type="datetimeFigureOut">
              <a:rPr lang="fr-FR"/>
              <a:t>09/05/2025</a:t>
            </a:fld>
            <a:endParaRPr lang="fr-FR"/>
          </a:p>
        </p:txBody>
      </p:sp>
      <p:sp>
        <p:nvSpPr>
          <p:cNvPr id="19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72E5FDEA-D876-4AE3-BDCD-2190594F426E}" type="slidenum">
              <a:rPr lang="fr-FR"/>
              <a:t>‹N°›</a:t>
            </a:fld>
            <a:endParaRPr lang="fr-FR"/>
          </a:p>
        </p:txBody>
      </p:sp>
      <p:sp>
        <p:nvSpPr>
          <p:cNvPr id="21" name="ZoneTexte 20"/>
          <p:cNvSpPr txBox="1"/>
          <p:nvPr userDrawn="1"/>
        </p:nvSpPr>
        <p:spPr bwMode="auto">
          <a:xfrm rot="16199998">
            <a:off x="-3268981" y="3244335"/>
            <a:ext cx="6858002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fr-FR">
              <a:solidFill>
                <a:schemeClr val="bg1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3133" y="123574"/>
            <a:ext cx="543108" cy="543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10EED5-FF17-4B8F-9B54-F2C4D8557085}" type="datetimeFigureOut">
              <a:rPr lang="fr-FR"/>
              <a:t>09/05/2025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E5FDEA-D876-4AE3-BDCD-2190594F426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10EED5-FF17-4B8F-9B54-F2C4D8557085}" type="datetimeFigureOut">
              <a:rPr lang="fr-FR"/>
              <a:t>09/05/2025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E5FDEA-D876-4AE3-BDCD-2190594F426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10EED5-FF17-4B8F-9B54-F2C4D8557085}" type="datetimeFigureOut">
              <a:rPr lang="fr-FR"/>
              <a:t>09/05/2025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E5FDEA-D876-4AE3-BDCD-2190594F426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10EED5-FF17-4B8F-9B54-F2C4D8557085}" type="datetimeFigureOut">
              <a:rPr lang="fr-FR"/>
              <a:t>09/05/2025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E5FDEA-D876-4AE3-BDCD-2190594F426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10EED5-FF17-4B8F-9B54-F2C4D8557085}" type="datetimeFigureOut">
              <a:rPr lang="fr-FR"/>
              <a:t>09/05/2025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E5FDEA-D876-4AE3-BDCD-2190594F426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10EED5-FF17-4B8F-9B54-F2C4D8557085}" type="datetimeFigureOut">
              <a:rPr lang="fr-FR"/>
              <a:t>09/05/2025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E5FDEA-D876-4AE3-BDCD-2190594F426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10EED5-FF17-4B8F-9B54-F2C4D8557085}" type="datetimeFigureOut">
              <a:rPr lang="fr-FR"/>
              <a:t>09/05/2025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E5FDEA-D876-4AE3-BDCD-2190594F426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 userDrawn="1">
            <p:ph type="title"/>
          </p:nvPr>
        </p:nvSpPr>
        <p:spPr bwMode="auto"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" name="Espace réservé du contenu 2"/>
          <p:cNvSpPr>
            <a:spLocks noGrp="1"/>
          </p:cNvSpPr>
          <p:nvPr userDrawn="1">
            <p:ph idx="1"/>
          </p:nvPr>
        </p:nvSpPr>
        <p:spPr bwMode="auto"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5" name="Espace réservé de la date 3"/>
          <p:cNvSpPr>
            <a:spLocks noGrp="1"/>
          </p:cNvSpPr>
          <p:nvPr userDrawn="1"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3B10EED5-FF17-4B8F-9B54-F2C4D8557085}" type="datetimeFigureOut">
              <a:rPr lang="fr-FR"/>
              <a:t>09/05/2025</a:t>
            </a:fld>
            <a:endParaRPr lang="fr-FR"/>
          </a:p>
        </p:txBody>
      </p:sp>
      <p:sp>
        <p:nvSpPr>
          <p:cNvPr id="16" name="Espace réservé du pied de page 4"/>
          <p:cNvSpPr>
            <a:spLocks noGrp="1"/>
          </p:cNvSpPr>
          <p:nvPr userDrawn="1"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72E5FDEA-D876-4AE3-BDCD-2190594F426E}" type="slidenum">
              <a:rPr lang="fr-FR"/>
              <a:t>‹N°›</a:t>
            </a:fld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446318" y="6321731"/>
            <a:ext cx="1491114" cy="306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3B10EED5-FF17-4B8F-9B54-F2C4D8557085}" type="datetimeFigureOut">
              <a:rPr lang="fr-FR"/>
              <a:t>09/05/2025</a:t>
            </a:fld>
            <a:endParaRPr lang="fr-FR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72E5FDEA-D876-4AE3-BDCD-2190594F426E}" type="slidenum">
              <a:rPr lang="fr-FR"/>
              <a:t>‹N°›</a:t>
            </a:fld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446318" y="185738"/>
            <a:ext cx="1491114" cy="30675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3B10EED5-FF17-4B8F-9B54-F2C4D8557085}" type="datetimeFigureOut">
              <a:rPr lang="fr-FR"/>
              <a:t>09/05/2025</a:t>
            </a:fld>
            <a:endParaRPr lang="fr-FR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72E5FDEA-D876-4AE3-BDCD-2190594F426E}" type="slidenum">
              <a:rPr lang="fr-FR"/>
              <a:t>‹N°›</a:t>
            </a:fld>
            <a:endParaRPr lang="fr-FR"/>
          </a:p>
        </p:txBody>
      </p:sp>
      <p:sp>
        <p:nvSpPr>
          <p:cNvPr id="18" name="ZoneTexte 17"/>
          <p:cNvSpPr txBox="1"/>
          <p:nvPr userDrawn="1"/>
        </p:nvSpPr>
        <p:spPr bwMode="auto">
          <a:xfrm rot="16199998">
            <a:off x="-3268981" y="3244335"/>
            <a:ext cx="6858002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fr-FR">
              <a:solidFill>
                <a:schemeClr val="bg1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3133" y="123574"/>
            <a:ext cx="543108" cy="543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446318" y="6321731"/>
            <a:ext cx="1491114" cy="3067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1850" y="989807"/>
            <a:ext cx="10515600" cy="2852737"/>
          </a:xfrm>
        </p:spPr>
        <p:txBody>
          <a:bodyPr anchor="b"/>
          <a:lstStyle>
            <a:lvl1pPr algn="ctr">
              <a:defRPr sz="6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3869532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3"/>
          </p:nvPr>
        </p:nvSpPr>
        <p:spPr bwMode="auto">
          <a:xfrm>
            <a:off x="831850" y="3869532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1850" y="989807"/>
            <a:ext cx="10515600" cy="2852737"/>
          </a:xfrm>
        </p:spPr>
        <p:txBody>
          <a:bodyPr anchor="b"/>
          <a:lstStyle>
            <a:lvl1pPr algn="ctr">
              <a:defRPr sz="6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3869532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3"/>
          </p:nvPr>
        </p:nvSpPr>
        <p:spPr bwMode="auto">
          <a:xfrm>
            <a:off x="831850" y="3869532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2123768"/>
            <a:ext cx="12197650" cy="4734232"/>
          </a:xfrm>
          <a:prstGeom prst="rect">
            <a:avLst/>
          </a:prstGeom>
        </p:spPr>
      </p:pic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3B10EED5-FF17-4B8F-9B54-F2C4D8557085}" type="datetimeFigureOut">
              <a:rPr lang="fr-FR"/>
              <a:t>09/05/2025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72E5FDEA-D876-4AE3-BDCD-2190594F426E}" type="slidenum">
              <a:rPr lang="fr-FR"/>
              <a:t>‹N°›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433307" y="2631998"/>
            <a:ext cx="5325380" cy="10955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2123768"/>
            <a:ext cx="12197650" cy="4734232"/>
          </a:xfrm>
          <a:prstGeom prst="rect">
            <a:avLst/>
          </a:prstGeom>
        </p:spPr>
      </p:pic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3B10EED5-FF17-4B8F-9B54-F2C4D8557085}" type="datetimeFigureOut">
              <a:rPr lang="fr-FR"/>
              <a:t>09/05/2025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72E5FDEA-D876-4AE3-BDCD-2190594F426E}" type="slidenum">
              <a:rPr lang="fr-FR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446318" y="185738"/>
            <a:ext cx="1491114" cy="306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3B10EED5-FF17-4B8F-9B54-F2C4D8557085}" type="datetimeFigureOut">
              <a:rPr lang="fr-FR"/>
              <a:t>09/05/2025</a:t>
            </a:fld>
            <a:endParaRPr 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72E5FDEA-D876-4AE3-BDCD-2190594F426E}" type="slidenum">
              <a:rPr lang="fr-FR"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4AC3CD5-C296-E0BA-8443-8700F934E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446318" y="185738"/>
            <a:ext cx="1491114" cy="30675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10EED5-FF17-4B8F-9B54-F2C4D8557085}" type="datetimeFigureOut">
              <a:rPr lang="fr-FR"/>
              <a:t>09/05/2025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E5FDEA-D876-4AE3-BDCD-2190594F426E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2fa73e62cb50efb03c6e7de7aac3f88c3e0c975cf51f5f6c8cdb70f6b3b0c32eJmltdHM9MTc0MjE2OTYwMA&amp;ptn=3&amp;ver=2&amp;hsh=4&amp;fclid=26f62b3c-33cf-6f3e-32ee-3fbb327b6e91&amp;psq=vb-welt&amp;u=a1aHR0cHM6Ly93d3cudmJ3ZWx0LmR2YWcv&amp;ntb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space réservé du contenu 3">
            <a:extLst>
              <a:ext uri="{FF2B5EF4-FFF2-40B4-BE49-F238E27FC236}">
                <a16:creationId xmlns:a16="http://schemas.microsoft.com/office/drawing/2014/main" id="{D70FF7EA-A934-0493-658C-08CBEC173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50" r="31244"/>
          <a:stretch/>
        </p:blipFill>
        <p:spPr bwMode="auto">
          <a:xfrm>
            <a:off x="3648133" y="0"/>
            <a:ext cx="8899468" cy="6821795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856220" y="43643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856220" y="48850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5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ctr"/>
              </a:tabLst>
            </a:pPr>
            <a:r>
              <a:rPr kumimoji="0" lang="fr-FR" altLang="ja-JP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eiryo"/>
                <a:cs typeface="Times New Roman" panose="02020603050405020304" pitchFamily="18" charset="0"/>
              </a:rPr>
              <a:t>	</a:t>
            </a:r>
            <a:endParaRPr kumimoji="0" lang="fr-FR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Sous-titre 13">
            <a:extLst>
              <a:ext uri="{FF2B5EF4-FFF2-40B4-BE49-F238E27FC236}">
                <a16:creationId xmlns:a16="http://schemas.microsoft.com/office/drawing/2014/main" id="{1A6723E6-2C60-B357-0C37-9669F4B99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84115"/>
            <a:ext cx="6096000" cy="817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sz="2800" b="1" dirty="0" err="1">
                <a:solidFill>
                  <a:schemeClr val="tx2"/>
                </a:solidFill>
              </a:rPr>
              <a:t>Now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 err="1">
                <a:solidFill>
                  <a:schemeClr val="tx2"/>
                </a:solidFill>
              </a:rPr>
              <a:t>or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 err="1">
                <a:solidFill>
                  <a:schemeClr val="tx2"/>
                </a:solidFill>
              </a:rPr>
              <a:t>never</a:t>
            </a:r>
            <a:r>
              <a:rPr lang="de-DE" sz="2800" b="1" dirty="0">
                <a:solidFill>
                  <a:schemeClr val="tx2"/>
                </a:solidFill>
              </a:rPr>
              <a:t>: </a:t>
            </a:r>
          </a:p>
          <a:p>
            <a:pPr>
              <a:defRPr/>
            </a:pPr>
            <a:r>
              <a:rPr lang="de-DE" sz="2800" b="1" dirty="0" err="1">
                <a:solidFill>
                  <a:schemeClr val="tx2"/>
                </a:solidFill>
              </a:rPr>
              <a:t>dotBrands</a:t>
            </a:r>
            <a:r>
              <a:rPr lang="de-DE" sz="2800" b="1" dirty="0">
                <a:solidFill>
                  <a:schemeClr val="tx2"/>
                </a:solidFill>
              </a:rPr>
              <a:t> als sicherer Hafen </a:t>
            </a:r>
          </a:p>
          <a:p>
            <a:pPr>
              <a:defRPr/>
            </a:pPr>
            <a:r>
              <a:rPr lang="de-DE" sz="2800" b="1" dirty="0">
                <a:solidFill>
                  <a:schemeClr val="tx2"/>
                </a:solidFill>
              </a:rPr>
              <a:t>für Ihre Domains</a:t>
            </a:r>
          </a:p>
        </p:txBody>
      </p:sp>
      <p:pic>
        <p:nvPicPr>
          <p:cNvPr id="16" name="Image 15" descr="Une image contenant Police, Graphique, texte, logo&#10;&#10;Le contenu généré par l’IA peut être incorrect.">
            <a:extLst>
              <a:ext uri="{FF2B5EF4-FFF2-40B4-BE49-F238E27FC236}">
                <a16:creationId xmlns:a16="http://schemas.microsoft.com/office/drawing/2014/main" id="{E37D037D-B035-51E4-1F45-B3FBBE2E1B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19"/>
          <a:stretch/>
        </p:blipFill>
        <p:spPr>
          <a:xfrm>
            <a:off x="4231273" y="318418"/>
            <a:ext cx="1263365" cy="110904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4A58B2E-FE5A-2B69-CAF5-7FAB3EFF2B4D}"/>
              </a:ext>
            </a:extLst>
          </p:cNvPr>
          <p:cNvSpPr txBox="1"/>
          <p:nvPr/>
        </p:nvSpPr>
        <p:spPr>
          <a:xfrm>
            <a:off x="171486" y="5826206"/>
            <a:ext cx="5323152" cy="71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de-DE" b="1" dirty="0">
                <a:solidFill>
                  <a:schemeClr val="tx2"/>
                </a:solidFill>
              </a:rPr>
              <a:t>Jo</a:t>
            </a:r>
            <a:r>
              <a:rPr lang="fr-FR" b="1" dirty="0">
                <a:solidFill>
                  <a:schemeClr val="tx2"/>
                </a:solidFill>
              </a:rPr>
              <a:t>ë</a:t>
            </a:r>
            <a:r>
              <a:rPr lang="de-DE" b="1" dirty="0" err="1">
                <a:solidFill>
                  <a:schemeClr val="tx2"/>
                </a:solidFill>
              </a:rPr>
              <a:t>lle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Samaké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sz="1400" dirty="0">
                <a:solidFill>
                  <a:schemeClr val="tx2"/>
                </a:solidFill>
              </a:rPr>
              <a:t>(Country </a:t>
            </a:r>
            <a:r>
              <a:rPr lang="de-DE" sz="1400" dirty="0" err="1">
                <a:solidFill>
                  <a:schemeClr val="tx2"/>
                </a:solidFill>
              </a:rPr>
              <a:t>Coordinator</a:t>
            </a:r>
            <a:r>
              <a:rPr lang="de-DE" sz="1400" dirty="0">
                <a:solidFill>
                  <a:schemeClr val="tx2"/>
                </a:solidFill>
              </a:rPr>
              <a:t> / </a:t>
            </a:r>
            <a:r>
              <a:rPr lang="de-DE" sz="1400" dirty="0" err="1">
                <a:solidFill>
                  <a:schemeClr val="tx2"/>
                </a:solidFill>
              </a:rPr>
              <a:t>Nameshield</a:t>
            </a:r>
            <a:r>
              <a:rPr lang="de-DE" sz="1400" dirty="0">
                <a:solidFill>
                  <a:schemeClr val="tx2"/>
                </a:solidFill>
              </a:rPr>
              <a:t> GmbH)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de-DE" b="1" dirty="0">
                <a:solidFill>
                  <a:schemeClr val="tx2"/>
                </a:solidFill>
              </a:rPr>
              <a:t>Chris </a:t>
            </a:r>
            <a:r>
              <a:rPr lang="de-DE" b="1" dirty="0" err="1">
                <a:solidFill>
                  <a:schemeClr val="tx2"/>
                </a:solidFill>
              </a:rPr>
              <a:t>Mondini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sz="1400" dirty="0">
                <a:solidFill>
                  <a:schemeClr val="tx2"/>
                </a:solidFill>
              </a:rPr>
              <a:t>(</a:t>
            </a:r>
            <a:r>
              <a:rPr lang="fr-FR" sz="1400" dirty="0" err="1">
                <a:solidFill>
                  <a:schemeClr val="tx2"/>
                </a:solidFill>
              </a:rPr>
              <a:t>Managing</a:t>
            </a:r>
            <a:r>
              <a:rPr lang="fr-FR" sz="1400" dirty="0">
                <a:solidFill>
                  <a:schemeClr val="tx2"/>
                </a:solidFill>
              </a:rPr>
              <a:t> </a:t>
            </a:r>
            <a:r>
              <a:rPr lang="fr-FR" sz="1400" dirty="0" err="1">
                <a:solidFill>
                  <a:schemeClr val="tx2"/>
                </a:solidFill>
              </a:rPr>
              <a:t>Director</a:t>
            </a:r>
            <a:r>
              <a:rPr lang="fr-FR" sz="1400" dirty="0">
                <a:solidFill>
                  <a:schemeClr val="tx2"/>
                </a:solidFill>
              </a:rPr>
              <a:t> Europe / ICANN)</a:t>
            </a:r>
          </a:p>
        </p:txBody>
      </p:sp>
      <p:sp>
        <p:nvSpPr>
          <p:cNvPr id="2" name="Rectangle 1"/>
          <p:cNvSpPr/>
          <p:nvPr/>
        </p:nvSpPr>
        <p:spPr>
          <a:xfrm flipH="1">
            <a:off x="11222180" y="4140509"/>
            <a:ext cx="96983" cy="160328"/>
          </a:xfrm>
          <a:prstGeom prst="rect">
            <a:avLst/>
          </a:prstGeom>
          <a:solidFill>
            <a:srgbClr val="1F9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flipH="1">
            <a:off x="6033654" y="4734446"/>
            <a:ext cx="48491" cy="143664"/>
          </a:xfrm>
          <a:prstGeom prst="rect">
            <a:avLst/>
          </a:prstGeom>
          <a:solidFill>
            <a:srgbClr val="496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flipH="1">
            <a:off x="6151419" y="3064973"/>
            <a:ext cx="48491" cy="143664"/>
          </a:xfrm>
          <a:prstGeom prst="rect">
            <a:avLst/>
          </a:prstGeom>
          <a:solidFill>
            <a:srgbClr val="496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66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8DFCDF29-2148-6F3A-A0CF-BA9D1E7D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086" y="1563002"/>
            <a:ext cx="5939971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	</a:t>
            </a:r>
            <a:r>
              <a:rPr lang="fr-FR" dirty="0" err="1"/>
              <a:t>Checkliste</a:t>
            </a:r>
            <a:r>
              <a:rPr lang="fr-FR" dirty="0"/>
              <a:t> </a:t>
            </a:r>
            <a:r>
              <a:rPr lang="fr-FR" dirty="0" err="1"/>
              <a:t>abholen</a:t>
            </a:r>
            <a:r>
              <a:rPr lang="fr-FR" dirty="0"/>
              <a:t> </a:t>
            </a:r>
            <a:br>
              <a:rPr lang="fr-FR" dirty="0"/>
            </a:br>
            <a:br>
              <a:rPr lang="fr-FR" dirty="0"/>
            </a:br>
            <a:r>
              <a:rPr lang="fr-FR" dirty="0" err="1"/>
              <a:t>Wo</a:t>
            </a:r>
            <a:r>
              <a:rPr lang="fr-FR" dirty="0"/>
              <a:t>: Stand A18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-2243246" y="3786506"/>
            <a:ext cx="2652486" cy="1804666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63051"/>
              </a:solidFill>
            </a:endParaRPr>
          </a:p>
          <a:p>
            <a:endParaRPr lang="fr-FR" dirty="0">
              <a:solidFill>
                <a:srgbClr val="063051"/>
              </a:solidFill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B0F71A47-766B-A717-0944-0AB8D82B4A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65932" y="142339"/>
            <a:ext cx="4214807" cy="6034624"/>
          </a:xfrm>
        </p:spPr>
      </p:pic>
      <p:pic>
        <p:nvPicPr>
          <p:cNvPr id="1026" name="Picture 2" descr="Clémentin das maßgeschneiderte Maskottchen">
            <a:extLst>
              <a:ext uri="{FF2B5EF4-FFF2-40B4-BE49-F238E27FC236}">
                <a16:creationId xmlns:a16="http://schemas.microsoft.com/office/drawing/2014/main" id="{C5910E7C-5D94-9B22-4C8C-4A99895B5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40" r="13824"/>
          <a:stretch/>
        </p:blipFill>
        <p:spPr bwMode="auto">
          <a:xfrm>
            <a:off x="1008742" y="2579777"/>
            <a:ext cx="4224838" cy="362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5C38E720-3796-0277-A1BF-A8C612DBDA4D}"/>
              </a:ext>
            </a:extLst>
          </p:cNvPr>
          <p:cNvSpPr/>
          <p:nvPr/>
        </p:nvSpPr>
        <p:spPr>
          <a:xfrm>
            <a:off x="1104691" y="902228"/>
            <a:ext cx="1038561" cy="559176"/>
          </a:xfrm>
          <a:prstGeom prst="rightArrow">
            <a:avLst/>
          </a:pr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54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ADDF1-6BB2-FAB6-7279-D59372C56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E3AEF9-A67A-89C3-62B4-D4001B65F8F5}"/>
              </a:ext>
            </a:extLst>
          </p:cNvPr>
          <p:cNvSpPr/>
          <p:nvPr/>
        </p:nvSpPr>
        <p:spPr>
          <a:xfrm>
            <a:off x="1509485" y="2421467"/>
            <a:ext cx="7445829" cy="193463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lt1">
                  <a:alpha val="25000"/>
                </a:schemeClr>
              </a:solidFill>
            </a:endParaRP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B92822DE-0BF4-8134-F165-AE1E34EC4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könnt</a:t>
            </a:r>
            <a:r>
              <a:rPr lang="fr-FR" dirty="0"/>
              <a:t> </a:t>
            </a:r>
            <a:r>
              <a:rPr lang="fr-FR" dirty="0" err="1"/>
              <a:t>ihr</a:t>
            </a:r>
            <a:r>
              <a:rPr lang="fr-FR" dirty="0"/>
              <a:t> </a:t>
            </a:r>
            <a:r>
              <a:rPr lang="fr-FR" dirty="0" err="1"/>
              <a:t>Euch</a:t>
            </a:r>
            <a:r>
              <a:rPr lang="fr-FR" dirty="0"/>
              <a:t> </a:t>
            </a:r>
            <a:r>
              <a:rPr lang="fr-FR" dirty="0" err="1"/>
              <a:t>vorbereiten</a:t>
            </a:r>
            <a:r>
              <a:rPr lang="fr-FR" dirty="0"/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B15369-A23E-9B93-23C7-B17CEAEB9B31}"/>
              </a:ext>
            </a:extLst>
          </p:cNvPr>
          <p:cNvSpPr/>
          <p:nvPr/>
        </p:nvSpPr>
        <p:spPr>
          <a:xfrm>
            <a:off x="922865" y="1446455"/>
            <a:ext cx="8032449" cy="672756"/>
          </a:xfrm>
          <a:prstGeom prst="rect">
            <a:avLst/>
          </a:prstGeom>
          <a:solidFill>
            <a:srgbClr val="E52421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b="1" dirty="0" err="1"/>
              <a:t>Muss</a:t>
            </a:r>
            <a:r>
              <a:rPr lang="fr-FR" sz="2200" b="1" dirty="0"/>
              <a:t>: Thema </a:t>
            </a:r>
            <a:r>
              <a:rPr lang="fr-FR" sz="2200" b="1" dirty="0" err="1"/>
              <a:t>auf</a:t>
            </a:r>
            <a:r>
              <a:rPr lang="fr-FR" sz="2200" b="1" dirty="0"/>
              <a:t> </a:t>
            </a:r>
            <a:r>
              <a:rPr lang="fr-FR" sz="2200" b="1" dirty="0" err="1"/>
              <a:t>Vorstand-Level</a:t>
            </a:r>
            <a:r>
              <a:rPr lang="fr-FR" sz="2200" b="1" dirty="0"/>
              <a:t> </a:t>
            </a:r>
            <a:r>
              <a:rPr lang="fr-FR" sz="2200" b="1" dirty="0" err="1"/>
              <a:t>entscheiden</a:t>
            </a:r>
            <a:endParaRPr lang="fr-FR" sz="2200" b="1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E3E3001-EE6B-3153-DD66-3FABFB9F9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486" y="1825625"/>
            <a:ext cx="9844313" cy="4351338"/>
          </a:xfrm>
        </p:spPr>
        <p:txBody>
          <a:bodyPr>
            <a:normAutofit fontScale="92500" lnSpcReduction="10000"/>
          </a:bodyPr>
          <a:lstStyle/>
          <a:p>
            <a:endParaRPr lang="fr-FR" dirty="0">
              <a:solidFill>
                <a:srgbClr val="063051"/>
              </a:solidFill>
            </a:endParaRPr>
          </a:p>
          <a:p>
            <a:endParaRPr lang="fr-FR" dirty="0">
              <a:solidFill>
                <a:srgbClr val="063051"/>
              </a:solidFill>
            </a:endParaRPr>
          </a:p>
          <a:p>
            <a:r>
              <a:rPr lang="fr-FR" dirty="0">
                <a:solidFill>
                  <a:srgbClr val="063051"/>
                </a:solidFill>
              </a:rPr>
              <a:t>Ab </a:t>
            </a:r>
            <a:r>
              <a:rPr lang="fr-FR" dirty="0" err="1">
                <a:solidFill>
                  <a:srgbClr val="063051"/>
                </a:solidFill>
              </a:rPr>
              <a:t>jetzt</a:t>
            </a:r>
            <a:r>
              <a:rPr lang="fr-FR" dirty="0">
                <a:solidFill>
                  <a:srgbClr val="063051"/>
                </a:solidFill>
              </a:rPr>
              <a:t> Q2/Q3 2025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63051"/>
                </a:solidFill>
              </a:rPr>
              <a:t>Checkliste</a:t>
            </a:r>
            <a:r>
              <a:rPr lang="fr-FR" dirty="0">
                <a:solidFill>
                  <a:srgbClr val="063051"/>
                </a:solidFill>
              </a:rPr>
              <a:t> </a:t>
            </a:r>
            <a:r>
              <a:rPr lang="fr-FR" dirty="0" err="1">
                <a:solidFill>
                  <a:srgbClr val="063051"/>
                </a:solidFill>
              </a:rPr>
              <a:t>ausfüllen</a:t>
            </a:r>
            <a:endParaRPr lang="fr-FR" dirty="0">
              <a:solidFill>
                <a:srgbClr val="06305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63051"/>
                </a:solidFill>
              </a:rPr>
              <a:t>Thema </a:t>
            </a:r>
            <a:r>
              <a:rPr lang="fr-FR" dirty="0" err="1">
                <a:solidFill>
                  <a:srgbClr val="063051"/>
                </a:solidFill>
              </a:rPr>
              <a:t>zum</a:t>
            </a:r>
            <a:r>
              <a:rPr lang="fr-FR" dirty="0">
                <a:solidFill>
                  <a:srgbClr val="063051"/>
                </a:solidFill>
              </a:rPr>
              <a:t> </a:t>
            </a:r>
            <a:r>
              <a:rPr lang="fr-FR" dirty="0" err="1">
                <a:solidFill>
                  <a:srgbClr val="063051"/>
                </a:solidFill>
              </a:rPr>
              <a:t>Vorstand</a:t>
            </a:r>
            <a:r>
              <a:rPr lang="fr-FR" dirty="0">
                <a:solidFill>
                  <a:srgbClr val="063051"/>
                </a:solidFill>
              </a:rPr>
              <a:t> </a:t>
            </a:r>
            <a:r>
              <a:rPr lang="fr-FR" dirty="0" err="1">
                <a:solidFill>
                  <a:srgbClr val="063051"/>
                </a:solidFill>
              </a:rPr>
              <a:t>bringen</a:t>
            </a:r>
            <a:r>
              <a:rPr lang="fr-FR" dirty="0">
                <a:solidFill>
                  <a:srgbClr val="063051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63051"/>
                </a:solidFill>
              </a:rPr>
              <a:t>Workshop + </a:t>
            </a:r>
            <a:r>
              <a:rPr lang="fr-FR" dirty="0" err="1">
                <a:solidFill>
                  <a:srgbClr val="063051"/>
                </a:solidFill>
              </a:rPr>
              <a:t>Machbarkeitsanalyse</a:t>
            </a:r>
            <a:r>
              <a:rPr lang="fr-FR" dirty="0">
                <a:solidFill>
                  <a:srgbClr val="063051"/>
                </a:solidFill>
              </a:rPr>
              <a:t> mit Nameshield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63051"/>
                </a:solidFill>
              </a:rPr>
              <a:t>Entscheidung</a:t>
            </a:r>
            <a:r>
              <a:rPr lang="fr-FR" dirty="0">
                <a:solidFill>
                  <a:srgbClr val="063051"/>
                </a:solidFill>
              </a:rPr>
              <a:t> </a:t>
            </a:r>
            <a:r>
              <a:rPr lang="fr-FR" dirty="0" err="1">
                <a:solidFill>
                  <a:srgbClr val="063051"/>
                </a:solidFill>
              </a:rPr>
              <a:t>für</a:t>
            </a:r>
            <a:r>
              <a:rPr lang="fr-FR" dirty="0">
                <a:solidFill>
                  <a:srgbClr val="063051"/>
                </a:solidFill>
              </a:rPr>
              <a:t> </a:t>
            </a:r>
            <a:r>
              <a:rPr lang="fr-FR" dirty="0" err="1">
                <a:solidFill>
                  <a:srgbClr val="063051"/>
                </a:solidFill>
              </a:rPr>
              <a:t>eine</a:t>
            </a:r>
            <a:r>
              <a:rPr lang="fr-FR" dirty="0">
                <a:solidFill>
                  <a:srgbClr val="063051"/>
                </a:solidFill>
              </a:rPr>
              <a:t> </a:t>
            </a:r>
            <a:r>
              <a:rPr lang="fr-FR" dirty="0" err="1">
                <a:solidFill>
                  <a:srgbClr val="063051"/>
                </a:solidFill>
              </a:rPr>
              <a:t>eigene</a:t>
            </a:r>
            <a:r>
              <a:rPr lang="fr-FR" dirty="0">
                <a:solidFill>
                  <a:srgbClr val="063051"/>
                </a:solidFill>
              </a:rPr>
              <a:t> </a:t>
            </a:r>
            <a:r>
              <a:rPr lang="fr-FR" dirty="0" err="1">
                <a:solidFill>
                  <a:srgbClr val="063051"/>
                </a:solidFill>
              </a:rPr>
              <a:t>dotBrand</a:t>
            </a:r>
            <a:r>
              <a:rPr lang="fr-FR" dirty="0">
                <a:solidFill>
                  <a:srgbClr val="063051"/>
                </a:solidFill>
              </a:rPr>
              <a:t> </a:t>
            </a:r>
            <a:r>
              <a:rPr lang="fr-FR" dirty="0" err="1">
                <a:solidFill>
                  <a:srgbClr val="063051"/>
                </a:solidFill>
              </a:rPr>
              <a:t>ja</a:t>
            </a:r>
            <a:r>
              <a:rPr lang="fr-FR" dirty="0">
                <a:solidFill>
                  <a:srgbClr val="063051"/>
                </a:solidFill>
              </a:rPr>
              <a:t>/</a:t>
            </a:r>
            <a:r>
              <a:rPr lang="fr-FR" dirty="0" err="1">
                <a:solidFill>
                  <a:srgbClr val="063051"/>
                </a:solidFill>
              </a:rPr>
              <a:t>nein</a:t>
            </a:r>
            <a:endParaRPr lang="fr-FR" dirty="0">
              <a:solidFill>
                <a:srgbClr val="063051"/>
              </a:solidFill>
            </a:endParaRPr>
          </a:p>
          <a:p>
            <a:endParaRPr lang="fr-FR" dirty="0">
              <a:solidFill>
                <a:srgbClr val="063051"/>
              </a:solidFill>
            </a:endParaRPr>
          </a:p>
          <a:p>
            <a:r>
              <a:rPr lang="fr-FR" dirty="0" err="1">
                <a:solidFill>
                  <a:srgbClr val="063051"/>
                </a:solidFill>
              </a:rPr>
              <a:t>Wenn</a:t>
            </a:r>
            <a:r>
              <a:rPr lang="fr-FR" dirty="0">
                <a:solidFill>
                  <a:srgbClr val="063051"/>
                </a:solidFill>
              </a:rPr>
              <a:t> </a:t>
            </a:r>
            <a:r>
              <a:rPr lang="fr-FR" dirty="0" err="1">
                <a:solidFill>
                  <a:srgbClr val="063051"/>
                </a:solidFill>
              </a:rPr>
              <a:t>ja</a:t>
            </a:r>
            <a:r>
              <a:rPr lang="fr-FR" dirty="0">
                <a:solidFill>
                  <a:srgbClr val="063051"/>
                </a:solidFill>
              </a:rPr>
              <a:t>, ab Q4 2025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63051"/>
                </a:solidFill>
              </a:rPr>
              <a:t>Ab </a:t>
            </a:r>
            <a:r>
              <a:rPr lang="fr-FR" dirty="0" err="1">
                <a:solidFill>
                  <a:srgbClr val="063051"/>
                </a:solidFill>
              </a:rPr>
              <a:t>Oktober</a:t>
            </a:r>
            <a:r>
              <a:rPr lang="fr-FR" dirty="0">
                <a:solidFill>
                  <a:srgbClr val="063051"/>
                </a:solidFill>
              </a:rPr>
              <a:t>/</a:t>
            </a:r>
            <a:r>
              <a:rPr lang="fr-FR" dirty="0" err="1">
                <a:solidFill>
                  <a:srgbClr val="063051"/>
                </a:solidFill>
              </a:rPr>
              <a:t>November</a:t>
            </a:r>
            <a:r>
              <a:rPr lang="fr-FR" dirty="0">
                <a:solidFill>
                  <a:srgbClr val="063051"/>
                </a:solidFill>
              </a:rPr>
              <a:t> 2025: </a:t>
            </a:r>
            <a:r>
              <a:rPr lang="fr-FR" dirty="0" err="1">
                <a:solidFill>
                  <a:srgbClr val="063051"/>
                </a:solidFill>
              </a:rPr>
              <a:t>Projektstart</a:t>
            </a:r>
            <a:r>
              <a:rPr lang="fr-FR" dirty="0">
                <a:solidFill>
                  <a:srgbClr val="063051"/>
                </a:solidFill>
              </a:rPr>
              <a:t> </a:t>
            </a:r>
            <a:r>
              <a:rPr lang="fr-FR" dirty="0" err="1">
                <a:solidFill>
                  <a:srgbClr val="063051"/>
                </a:solidFill>
              </a:rPr>
              <a:t>intern</a:t>
            </a:r>
            <a:endParaRPr lang="fr-FR" dirty="0">
              <a:solidFill>
                <a:srgbClr val="06305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63051"/>
                </a:solidFill>
              </a:rPr>
              <a:t>April 2026: </a:t>
            </a:r>
            <a:r>
              <a:rPr lang="fr-FR" dirty="0" err="1">
                <a:solidFill>
                  <a:srgbClr val="063051"/>
                </a:solidFill>
              </a:rPr>
              <a:t>Einreichung</a:t>
            </a:r>
            <a:r>
              <a:rPr lang="fr-FR" dirty="0">
                <a:solidFill>
                  <a:srgbClr val="063051"/>
                </a:solidFill>
              </a:rPr>
              <a:t> ICANN </a:t>
            </a:r>
            <a:r>
              <a:rPr lang="fr-FR" dirty="0" err="1">
                <a:solidFill>
                  <a:srgbClr val="063051"/>
                </a:solidFill>
              </a:rPr>
              <a:t>Bewerbung</a:t>
            </a:r>
            <a:endParaRPr lang="fr-FR" dirty="0">
              <a:solidFill>
                <a:srgbClr val="06305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63051"/>
                </a:solidFill>
              </a:rPr>
              <a:t>Delegation</a:t>
            </a:r>
            <a:r>
              <a:rPr lang="fr-FR" dirty="0">
                <a:solidFill>
                  <a:srgbClr val="063051"/>
                </a:solidFill>
              </a:rPr>
              <a:t>/</a:t>
            </a:r>
            <a:r>
              <a:rPr lang="fr-FR" dirty="0" err="1">
                <a:solidFill>
                  <a:srgbClr val="063051"/>
                </a:solidFill>
              </a:rPr>
              <a:t>Betrieb</a:t>
            </a:r>
            <a:r>
              <a:rPr lang="fr-FR" dirty="0">
                <a:solidFill>
                  <a:srgbClr val="063051"/>
                </a:solidFill>
              </a:rPr>
              <a:t> der </a:t>
            </a:r>
            <a:r>
              <a:rPr lang="fr-FR" dirty="0" err="1">
                <a:solidFill>
                  <a:srgbClr val="063051"/>
                </a:solidFill>
              </a:rPr>
              <a:t>eigenen</a:t>
            </a:r>
            <a:r>
              <a:rPr lang="fr-FR" dirty="0">
                <a:solidFill>
                  <a:srgbClr val="063051"/>
                </a:solidFill>
              </a:rPr>
              <a:t> </a:t>
            </a:r>
            <a:r>
              <a:rPr lang="fr-FR" dirty="0" err="1">
                <a:solidFill>
                  <a:srgbClr val="063051"/>
                </a:solidFill>
              </a:rPr>
              <a:t>dotBrand</a:t>
            </a:r>
            <a:r>
              <a:rPr lang="fr-FR" dirty="0">
                <a:solidFill>
                  <a:srgbClr val="063051"/>
                </a:solidFill>
              </a:rPr>
              <a:t> mit Partner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300A4420-6019-C5ED-B316-784BFA87F751}"/>
              </a:ext>
            </a:extLst>
          </p:cNvPr>
          <p:cNvSpPr/>
          <p:nvPr/>
        </p:nvSpPr>
        <p:spPr>
          <a:xfrm rot="1572968">
            <a:off x="543495" y="2529959"/>
            <a:ext cx="1038561" cy="559176"/>
          </a:xfrm>
          <a:prstGeom prst="rightArrow">
            <a:avLst/>
          </a:pr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90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0" b="-6020"/>
          <a:stretch/>
        </p:blipFill>
        <p:spPr>
          <a:xfrm>
            <a:off x="-166961" y="-274450"/>
            <a:ext cx="12386732" cy="7078133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89133AB2-9937-5DDA-64C8-33F9220CA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 bwMode="auto">
          <a:xfrm>
            <a:off x="6715124" y="658368"/>
            <a:ext cx="4638675" cy="55185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Tx/>
              <a:buNone/>
              <a:defRPr sz="24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Tx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endParaRPr lang="fr-FR" dirty="0">
              <a:solidFill>
                <a:srgbClr val="06305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dirty="0">
              <a:solidFill>
                <a:srgbClr val="06305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98189" y="4385733"/>
            <a:ext cx="45719" cy="118532"/>
          </a:xfrm>
          <a:prstGeom prst="rect">
            <a:avLst/>
          </a:prstGeom>
          <a:solidFill>
            <a:srgbClr val="327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0801" y="4919131"/>
            <a:ext cx="45719" cy="127001"/>
          </a:xfrm>
          <a:prstGeom prst="rect">
            <a:avLst/>
          </a:prstGeom>
          <a:solidFill>
            <a:srgbClr val="525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945633-90DB-C856-4173-6A2BA82FF13D}"/>
              </a:ext>
            </a:extLst>
          </p:cNvPr>
          <p:cNvSpPr/>
          <p:nvPr/>
        </p:nvSpPr>
        <p:spPr>
          <a:xfrm>
            <a:off x="-166961" y="5486400"/>
            <a:ext cx="12386732" cy="159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dirty="0" err="1">
                <a:solidFill>
                  <a:schemeClr val="tx1"/>
                </a:solidFill>
              </a:rPr>
              <a:t>Kontaktiert</a:t>
            </a:r>
            <a:r>
              <a:rPr lang="fr-FR" sz="2400" dirty="0">
                <a:solidFill>
                  <a:schemeClr val="tx1"/>
                </a:solidFill>
              </a:rPr>
              <a:t> uns </a:t>
            </a:r>
            <a:r>
              <a:rPr lang="fr-FR" sz="2400" dirty="0" err="1">
                <a:solidFill>
                  <a:schemeClr val="tx1"/>
                </a:solidFill>
              </a:rPr>
              <a:t>bei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Interesse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unter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400" dirty="0">
                <a:solidFill>
                  <a:schemeClr val="tx1"/>
                </a:solidFill>
              </a:rPr>
              <a:t>chris.mondini@icann.org</a:t>
            </a:r>
          </a:p>
          <a:p>
            <a:pPr algn="ctr"/>
            <a:r>
              <a:rPr lang="fr-FR" sz="2400" dirty="0">
                <a:solidFill>
                  <a:schemeClr val="tx1"/>
                </a:solidFill>
              </a:rPr>
              <a:t>joelle.samake@nameshield.net  Tel. +49(0)172 237 58 97 </a:t>
            </a:r>
          </a:p>
        </p:txBody>
      </p:sp>
    </p:spTree>
    <p:extLst>
      <p:ext uri="{BB962C8B-B14F-4D97-AF65-F5344CB8AC3E}">
        <p14:creationId xmlns:p14="http://schemas.microsoft.com/office/powerpoint/2010/main" val="425419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6538E-A308-8EA0-83CE-3382AB79A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>
            <a:extLst>
              <a:ext uri="{FF2B5EF4-FFF2-40B4-BE49-F238E27FC236}">
                <a16:creationId xmlns:a16="http://schemas.microsoft.com/office/drawing/2014/main" id="{366BC259-3FFF-8523-AC3B-9F3466FED069}"/>
              </a:ext>
            </a:extLst>
          </p:cNvPr>
          <p:cNvSpPr/>
          <p:nvPr/>
        </p:nvSpPr>
        <p:spPr>
          <a:xfrm>
            <a:off x="928960" y="2888979"/>
            <a:ext cx="2963233" cy="1807950"/>
          </a:xfrm>
          <a:prstGeom prst="irregularSeal1">
            <a:avLst/>
          </a:pr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Cybersquatting</a:t>
            </a:r>
            <a:endParaRPr lang="fr-FR" dirty="0"/>
          </a:p>
        </p:txBody>
      </p:sp>
      <p:sp>
        <p:nvSpPr>
          <p:cNvPr id="33" name="Explosion 1 32">
            <a:extLst>
              <a:ext uri="{FF2B5EF4-FFF2-40B4-BE49-F238E27FC236}">
                <a16:creationId xmlns:a16="http://schemas.microsoft.com/office/drawing/2014/main" id="{07DF8AB0-3F07-8975-A00B-41C7A71E9E5C}"/>
              </a:ext>
            </a:extLst>
          </p:cNvPr>
          <p:cNvSpPr/>
          <p:nvPr/>
        </p:nvSpPr>
        <p:spPr>
          <a:xfrm>
            <a:off x="8741412" y="2639289"/>
            <a:ext cx="2568549" cy="1578922"/>
          </a:xfrm>
          <a:prstGeom prst="irregularSeal1">
            <a:avLst/>
          </a:pr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Abhängigkeit</a:t>
            </a:r>
            <a:endParaRPr lang="fr-FR" dirty="0"/>
          </a:p>
        </p:txBody>
      </p:sp>
      <p:sp>
        <p:nvSpPr>
          <p:cNvPr id="35" name="Explosion 1 34">
            <a:extLst>
              <a:ext uri="{FF2B5EF4-FFF2-40B4-BE49-F238E27FC236}">
                <a16:creationId xmlns:a16="http://schemas.microsoft.com/office/drawing/2014/main" id="{E56F7014-12B1-81E1-07D2-5BC7F9D5B41B}"/>
              </a:ext>
            </a:extLst>
          </p:cNvPr>
          <p:cNvSpPr/>
          <p:nvPr/>
        </p:nvSpPr>
        <p:spPr>
          <a:xfrm>
            <a:off x="4384842" y="635523"/>
            <a:ext cx="2188722" cy="1891714"/>
          </a:xfrm>
          <a:prstGeom prst="irregularSeal1">
            <a:avLst/>
          </a:pr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Spoofing</a:t>
            </a:r>
            <a:endParaRPr lang="fr-FR" dirty="0"/>
          </a:p>
        </p:txBody>
      </p:sp>
      <p:sp>
        <p:nvSpPr>
          <p:cNvPr id="36" name="Explosion 1 35">
            <a:extLst>
              <a:ext uri="{FF2B5EF4-FFF2-40B4-BE49-F238E27FC236}">
                <a16:creationId xmlns:a16="http://schemas.microsoft.com/office/drawing/2014/main" id="{63C0A891-C7BB-F5D8-D8AE-2C1C4AF69EB0}"/>
              </a:ext>
            </a:extLst>
          </p:cNvPr>
          <p:cNvSpPr/>
          <p:nvPr/>
        </p:nvSpPr>
        <p:spPr>
          <a:xfrm>
            <a:off x="3427616" y="5175455"/>
            <a:ext cx="1828800" cy="1140837"/>
          </a:xfrm>
          <a:prstGeom prst="irregularSeal1">
            <a:avLst/>
          </a:pr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Phishing</a:t>
            </a:r>
            <a:endParaRPr lang="fr-FR" dirty="0"/>
          </a:p>
        </p:txBody>
      </p:sp>
      <p:sp>
        <p:nvSpPr>
          <p:cNvPr id="37" name="Explosion 1 36">
            <a:extLst>
              <a:ext uri="{FF2B5EF4-FFF2-40B4-BE49-F238E27FC236}">
                <a16:creationId xmlns:a16="http://schemas.microsoft.com/office/drawing/2014/main" id="{9C2B116A-BC64-DB16-66EA-2C01D9AC050B}"/>
              </a:ext>
            </a:extLst>
          </p:cNvPr>
          <p:cNvSpPr/>
          <p:nvPr/>
        </p:nvSpPr>
        <p:spPr>
          <a:xfrm>
            <a:off x="5897155" y="4414527"/>
            <a:ext cx="2568548" cy="1807950"/>
          </a:xfrm>
          <a:prstGeom prst="irregularSeal1">
            <a:avLst/>
          </a:pr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Digitale </a:t>
            </a:r>
            <a:r>
              <a:rPr lang="de-DE" dirty="0"/>
              <a:t>Marken-Verletzungen</a:t>
            </a:r>
            <a:endParaRPr lang="fr-FR" dirty="0"/>
          </a:p>
        </p:txBody>
      </p:sp>
      <p:sp>
        <p:nvSpPr>
          <p:cNvPr id="4" name="Explosion 1 32">
            <a:extLst>
              <a:ext uri="{FF2B5EF4-FFF2-40B4-BE49-F238E27FC236}">
                <a16:creationId xmlns:a16="http://schemas.microsoft.com/office/drawing/2014/main" id="{0FBE027D-9424-0567-AB8D-FC0CE6854F2F}"/>
              </a:ext>
            </a:extLst>
          </p:cNvPr>
          <p:cNvSpPr/>
          <p:nvPr/>
        </p:nvSpPr>
        <p:spPr>
          <a:xfrm>
            <a:off x="1640765" y="1127017"/>
            <a:ext cx="2324480" cy="1512272"/>
          </a:xfrm>
          <a:prstGeom prst="irregularSeal1">
            <a:avLst/>
          </a:pr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Neue Regularien</a:t>
            </a:r>
            <a:endParaRPr lang="fr-FR" dirty="0"/>
          </a:p>
        </p:txBody>
      </p:sp>
      <p:sp>
        <p:nvSpPr>
          <p:cNvPr id="5" name="Explosion 1 34">
            <a:extLst>
              <a:ext uri="{FF2B5EF4-FFF2-40B4-BE49-F238E27FC236}">
                <a16:creationId xmlns:a16="http://schemas.microsoft.com/office/drawing/2014/main" id="{1CB798EE-984E-850C-F042-2F114C59A9E7}"/>
              </a:ext>
            </a:extLst>
          </p:cNvPr>
          <p:cNvSpPr/>
          <p:nvPr/>
        </p:nvSpPr>
        <p:spPr>
          <a:xfrm>
            <a:off x="7836965" y="635523"/>
            <a:ext cx="2188722" cy="1891714"/>
          </a:xfrm>
          <a:prstGeom prst="irregularSeal1">
            <a:avLst/>
          </a:pr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Datenleaks</a:t>
            </a:r>
            <a:endParaRPr lang="fr-FR" dirty="0"/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7F5643BF-99D7-6C25-699C-A08ED7514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58" y="3133054"/>
            <a:ext cx="3856980" cy="55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Fontastique" pitchFamily="2" charset="0"/>
                <a:ea typeface="Meiryo"/>
                <a:cs typeface="Times New Roman" panose="02020603050405020304" pitchFamily="18" charset="0"/>
              </a:rPr>
              <a:t>www.meineDomain.de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FCDC5AE-F0C6-38C5-6C8D-E4808FD98C43}"/>
              </a:ext>
            </a:extLst>
          </p:cNvPr>
          <p:cNvCxnSpPr>
            <a:cxnSpLocks/>
          </p:cNvCxnSpPr>
          <p:nvPr/>
        </p:nvCxnSpPr>
        <p:spPr>
          <a:xfrm>
            <a:off x="3571147" y="2379930"/>
            <a:ext cx="1355291" cy="889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8455D1E-0385-E943-DA0B-A3F0FB394245}"/>
              </a:ext>
            </a:extLst>
          </p:cNvPr>
          <p:cNvCxnSpPr>
            <a:cxnSpLocks/>
          </p:cNvCxnSpPr>
          <p:nvPr/>
        </p:nvCxnSpPr>
        <p:spPr>
          <a:xfrm>
            <a:off x="5730909" y="2359938"/>
            <a:ext cx="425117" cy="823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F0AD709-03F4-1EB6-FE6F-740CBCFD62BD}"/>
              </a:ext>
            </a:extLst>
          </p:cNvPr>
          <p:cNvCxnSpPr>
            <a:cxnSpLocks/>
          </p:cNvCxnSpPr>
          <p:nvPr/>
        </p:nvCxnSpPr>
        <p:spPr>
          <a:xfrm flipH="1">
            <a:off x="6821406" y="2181666"/>
            <a:ext cx="1507520" cy="998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F28A656-9D3F-C1B0-8947-28E9889B3949}"/>
              </a:ext>
            </a:extLst>
          </p:cNvPr>
          <p:cNvCxnSpPr>
            <a:cxnSpLocks/>
          </p:cNvCxnSpPr>
          <p:nvPr/>
        </p:nvCxnSpPr>
        <p:spPr>
          <a:xfrm flipH="1">
            <a:off x="8027550" y="3288729"/>
            <a:ext cx="713862" cy="82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AC7C2F07-72AD-AF44-F910-AC1106E4E08C}"/>
              </a:ext>
            </a:extLst>
          </p:cNvPr>
          <p:cNvCxnSpPr>
            <a:cxnSpLocks/>
          </p:cNvCxnSpPr>
          <p:nvPr/>
        </p:nvCxnSpPr>
        <p:spPr>
          <a:xfrm flipH="1" flipV="1">
            <a:off x="6573564" y="3611599"/>
            <a:ext cx="336000" cy="1031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9FECF42-07F6-C99A-D04C-4594D5C705DF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4657145" y="3611599"/>
            <a:ext cx="394859" cy="1563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FFF6827F-7029-72B7-6F40-8BB617843BBB}"/>
              </a:ext>
            </a:extLst>
          </p:cNvPr>
          <p:cNvCxnSpPr>
            <a:cxnSpLocks/>
          </p:cNvCxnSpPr>
          <p:nvPr/>
        </p:nvCxnSpPr>
        <p:spPr>
          <a:xfrm>
            <a:off x="3474072" y="3256723"/>
            <a:ext cx="982345" cy="165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52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CE8655D-21E4-BCBB-A535-815F97E4486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Zone de texte 2">
            <a:extLst>
              <a:ext uri="{FF2B5EF4-FFF2-40B4-BE49-F238E27FC236}">
                <a16:creationId xmlns:a16="http://schemas.microsoft.com/office/drawing/2014/main" id="{A0FAEA58-8A75-25A7-4BCF-7DE552089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2715" y="2229009"/>
            <a:ext cx="3760470" cy="68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r-FR" sz="3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Fontastique" pitchFamily="2" charset="0"/>
                <a:ea typeface="Meiryo"/>
                <a:cs typeface="Times New Roman" panose="02020603050405020304" pitchFamily="18" charset="0"/>
              </a:rPr>
              <a:t>lens.google</a:t>
            </a:r>
            <a:endParaRPr lang="fr-FR" sz="1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Meiryo"/>
              <a:cs typeface="Times New Roman" panose="02020603050405020304" pitchFamily="18" charset="0"/>
            </a:endParaRPr>
          </a:p>
        </p:txBody>
      </p:sp>
      <p:sp>
        <p:nvSpPr>
          <p:cNvPr id="11" name="Zone de texte 2">
            <a:extLst>
              <a:ext uri="{FF2B5EF4-FFF2-40B4-BE49-F238E27FC236}">
                <a16:creationId xmlns:a16="http://schemas.microsoft.com/office/drawing/2014/main" id="{CA3676BB-0702-A056-9E2B-71E42A366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011" y="1844214"/>
            <a:ext cx="36753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Fontastique" pitchFamily="2" charset="0"/>
                <a:ea typeface="Meiryo"/>
                <a:cs typeface="Times New Roman" panose="02020603050405020304" pitchFamily="18" charset="0"/>
              </a:rPr>
              <a:t>auth.dvag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Fontastique" pitchFamily="2" charset="0"/>
              <a:ea typeface="Meiryo"/>
              <a:cs typeface="Times New Roman" panose="02020603050405020304" pitchFamily="18" charset="0"/>
              <a:hlinkClick r:id="rId3"/>
            </a:endParaRPr>
          </a:p>
        </p:txBody>
      </p:sp>
      <p:sp>
        <p:nvSpPr>
          <p:cNvPr id="12" name="Zone de texte 2">
            <a:extLst>
              <a:ext uri="{FF2B5EF4-FFF2-40B4-BE49-F238E27FC236}">
                <a16:creationId xmlns:a16="http://schemas.microsoft.com/office/drawing/2014/main" id="{898EAFAE-2D05-A127-F381-9823F6978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287" y="5374386"/>
            <a:ext cx="3179445" cy="68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effectLst/>
                <a:latin typeface="Fontastique" pitchFamily="2" charset="0"/>
                <a:ea typeface="Meiryo"/>
                <a:cs typeface="Times New Roman" panose="02020603050405020304" pitchFamily="18" charset="0"/>
              </a:rPr>
              <a:t>www.e.leclerc</a:t>
            </a:r>
            <a:endParaRPr lang="fr-FR" sz="1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Meiryo"/>
              <a:cs typeface="Times New Roman" panose="02020603050405020304" pitchFamily="18" charset="0"/>
            </a:endParaRPr>
          </a:p>
        </p:txBody>
      </p:sp>
      <p:sp>
        <p:nvSpPr>
          <p:cNvPr id="13" name="Zone de texte 2">
            <a:extLst>
              <a:ext uri="{FF2B5EF4-FFF2-40B4-BE49-F238E27FC236}">
                <a16:creationId xmlns:a16="http://schemas.microsoft.com/office/drawing/2014/main" id="{D6426AB9-A5C2-91DF-5076-E7E2AC4D9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913" y="4335942"/>
            <a:ext cx="2084741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Fontastique" pitchFamily="2" charset="0"/>
                <a:ea typeface="Meiryo"/>
                <a:cs typeface="Times New Roman" panose="02020603050405020304" pitchFamily="18" charset="0"/>
              </a:rPr>
              <a:t>a2d2.audi</a:t>
            </a:r>
          </a:p>
        </p:txBody>
      </p:sp>
      <p:sp>
        <p:nvSpPr>
          <p:cNvPr id="14" name="Zone de texte 2">
            <a:extLst>
              <a:ext uri="{FF2B5EF4-FFF2-40B4-BE49-F238E27FC236}">
                <a16:creationId xmlns:a16="http://schemas.microsoft.com/office/drawing/2014/main" id="{8AB62B55-97BF-88D6-CEEA-DA5F36EDC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119" y="1128431"/>
            <a:ext cx="4000497" cy="54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Fontastique" pitchFamily="2" charset="0"/>
                <a:ea typeface="Meiryo"/>
                <a:cs typeface="Times New Roman" panose="02020603050405020304" pitchFamily="18" charset="0"/>
              </a:rPr>
              <a:t>mabanque.bnpparibas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Fontastique" pitchFamily="2" charset="0"/>
              <a:ea typeface="Meiryo"/>
              <a:cs typeface="Times New Roman" panose="02020603050405020304" pitchFamily="18" charset="0"/>
            </a:endParaRPr>
          </a:p>
        </p:txBody>
      </p:sp>
      <p:sp>
        <p:nvSpPr>
          <p:cNvPr id="15" name="Zone de texte 2">
            <a:extLst>
              <a:ext uri="{FF2B5EF4-FFF2-40B4-BE49-F238E27FC236}">
                <a16:creationId xmlns:a16="http://schemas.microsoft.com/office/drawing/2014/main" id="{C6711BB5-03B6-67CD-1145-2C5A96E19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275" y="574908"/>
            <a:ext cx="5009515" cy="55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effectLst/>
                <a:latin typeface="Fontastique" pitchFamily="2" charset="0"/>
                <a:ea typeface="Meiryo"/>
                <a:cs typeface="Times New Roman" panose="02020603050405020304" pitchFamily="18" charset="0"/>
              </a:rPr>
              <a:t>www.mydhl.express.dhl</a:t>
            </a:r>
            <a:endParaRPr lang="fr-FR" sz="1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Meiryo"/>
              <a:cs typeface="Times New Roman" panose="02020603050405020304" pitchFamily="18" charset="0"/>
            </a:endParaRPr>
          </a:p>
        </p:txBody>
      </p:sp>
      <p:sp>
        <p:nvSpPr>
          <p:cNvPr id="16" name="Zone de texte 2">
            <a:extLst>
              <a:ext uri="{FF2B5EF4-FFF2-40B4-BE49-F238E27FC236}">
                <a16:creationId xmlns:a16="http://schemas.microsoft.com/office/drawing/2014/main" id="{90C05B10-891E-6F4E-CD4F-E3D3CDF53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741" y="3454994"/>
            <a:ext cx="3552190" cy="67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r-FR" sz="3600" b="1" dirty="0" err="1">
                <a:solidFill>
                  <a:schemeClr val="accent1">
                    <a:lumMod val="75000"/>
                  </a:schemeClr>
                </a:solidFill>
                <a:latin typeface="Fontastique" pitchFamily="2" charset="0"/>
                <a:ea typeface="Meiryo"/>
                <a:cs typeface="Times New Roman" panose="02020603050405020304" pitchFamily="18" charset="0"/>
              </a:rPr>
              <a:t>alexa.amazon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Fontastique" pitchFamily="2" charset="0"/>
              <a:ea typeface="Meiryo"/>
              <a:cs typeface="Times New Roman" panose="02020603050405020304" pitchFamily="18" charset="0"/>
            </a:endParaRPr>
          </a:p>
        </p:txBody>
      </p:sp>
      <p:sp>
        <p:nvSpPr>
          <p:cNvPr id="17" name="Zone de texte 2">
            <a:extLst>
              <a:ext uri="{FF2B5EF4-FFF2-40B4-BE49-F238E27FC236}">
                <a16:creationId xmlns:a16="http://schemas.microsoft.com/office/drawing/2014/main" id="{342E0430-108B-8F01-68DE-E584FA484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317" y="2859241"/>
            <a:ext cx="3775977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Fontastique" pitchFamily="2" charset="0"/>
                <a:ea typeface="Meiryo"/>
                <a:cs typeface="Times New Roman" panose="02020603050405020304" pitchFamily="18" charset="0"/>
              </a:rPr>
              <a:t>www.verbund.edeka</a:t>
            </a:r>
          </a:p>
        </p:txBody>
      </p:sp>
      <p:sp>
        <p:nvSpPr>
          <p:cNvPr id="18" name="Zone de texte 2">
            <a:extLst>
              <a:ext uri="{FF2B5EF4-FFF2-40B4-BE49-F238E27FC236}">
                <a16:creationId xmlns:a16="http://schemas.microsoft.com/office/drawing/2014/main" id="{625BA6AA-2EDC-B27C-6A7F-E0F5351B9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0986" y="5143854"/>
            <a:ext cx="3760470" cy="68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r-FR" sz="3600" b="1" dirty="0" err="1">
                <a:solidFill>
                  <a:schemeClr val="accent1">
                    <a:lumMod val="75000"/>
                  </a:schemeClr>
                </a:solidFill>
                <a:latin typeface="Fontastique" pitchFamily="2" charset="0"/>
                <a:ea typeface="Meiryo"/>
                <a:cs typeface="Times New Roman" panose="02020603050405020304" pitchFamily="18" charset="0"/>
              </a:rPr>
              <a:t>d</a:t>
            </a:r>
            <a:r>
              <a:rPr lang="fr-FR" sz="3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Fontastique" pitchFamily="2" charset="0"/>
                <a:ea typeface="Meiryo"/>
                <a:cs typeface="Times New Roman" panose="02020603050405020304" pitchFamily="18" charset="0"/>
              </a:rPr>
              <a:t>rive.bmw</a:t>
            </a:r>
            <a:endParaRPr lang="fr-FR" sz="1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Meiry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0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D494A24-5ED7-DDA9-C39C-E6A4EB41C0A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Zone de texte 2">
            <a:extLst>
              <a:ext uri="{FF2B5EF4-FFF2-40B4-BE49-F238E27FC236}">
                <a16:creationId xmlns:a16="http://schemas.microsoft.com/office/drawing/2014/main" id="{62CDE86B-1789-70DC-66A3-3174EB5E7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177" y="3533229"/>
            <a:ext cx="3775977" cy="55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Fontastique" pitchFamily="2" charset="0"/>
                <a:ea typeface="Meiryo"/>
                <a:cs typeface="Times New Roman" panose="02020603050405020304" pitchFamily="18" charset="0"/>
              </a:rPr>
              <a:t>verbund.edeka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Fontastique" pitchFamily="2" charset="0"/>
              <a:ea typeface="Meiryo"/>
              <a:cs typeface="Times New Roman" panose="02020603050405020304" pitchFamily="18" charset="0"/>
            </a:endParaRPr>
          </a:p>
        </p:txBody>
      </p:sp>
      <p:sp>
        <p:nvSpPr>
          <p:cNvPr id="6" name="Zone de texte 2">
            <a:extLst>
              <a:ext uri="{FF2B5EF4-FFF2-40B4-BE49-F238E27FC236}">
                <a16:creationId xmlns:a16="http://schemas.microsoft.com/office/drawing/2014/main" id="{32121D1F-4B1B-3E33-C859-6AC96036B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768" y="2964628"/>
            <a:ext cx="5081911" cy="193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Fontastique" pitchFamily="2" charset="0"/>
                <a:ea typeface="Meiryo"/>
                <a:cs typeface="Times New Roman" panose="02020603050405020304" pitchFamily="18" charset="0"/>
              </a:rPr>
              <a:t>verbund-edeka.de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Fontastique" pitchFamily="2" charset="0"/>
                <a:ea typeface="Meiryo"/>
                <a:cs typeface="Times New Roman" panose="02020603050405020304" pitchFamily="18" charset="0"/>
              </a:rPr>
              <a:t>edeka.de/</a:t>
            </a:r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Fontastique" pitchFamily="2" charset="0"/>
                <a:ea typeface="Meiryo"/>
                <a:cs typeface="Times New Roman" panose="02020603050405020304" pitchFamily="18" charset="0"/>
              </a:rPr>
              <a:t>verbund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Fontastique" pitchFamily="2" charset="0"/>
              <a:ea typeface="Meiryo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Fontastique" pitchFamily="2" charset="0"/>
                <a:ea typeface="Meiryo"/>
                <a:cs typeface="Times New Roman" panose="02020603050405020304" pitchFamily="18" charset="0"/>
              </a:rPr>
              <a:t>verbund.edeka.de</a:t>
            </a:r>
          </a:p>
        </p:txBody>
      </p:sp>
      <p:sp>
        <p:nvSpPr>
          <p:cNvPr id="7" name="Flèche : chevron 6">
            <a:extLst>
              <a:ext uri="{FF2B5EF4-FFF2-40B4-BE49-F238E27FC236}">
                <a16:creationId xmlns:a16="http://schemas.microsoft.com/office/drawing/2014/main" id="{6D5DF797-5B36-0037-4CE7-3E2EC0B1E358}"/>
              </a:ext>
            </a:extLst>
          </p:cNvPr>
          <p:cNvSpPr/>
          <p:nvPr/>
        </p:nvSpPr>
        <p:spPr>
          <a:xfrm>
            <a:off x="5458898" y="2804472"/>
            <a:ext cx="1436915" cy="2254944"/>
          </a:xfrm>
          <a:prstGeom prst="chevron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006D302E-E441-D9DE-17FB-AC9C5979C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.brand vs. </a:t>
            </a:r>
            <a:r>
              <a:rPr lang="fr-FR" dirty="0" err="1"/>
              <a:t>dotBrand</a:t>
            </a:r>
            <a:br>
              <a:rPr lang="fr-FR" dirty="0"/>
            </a:br>
            <a:r>
              <a:rPr lang="fr-FR" dirty="0" err="1"/>
              <a:t>Ihr</a:t>
            </a:r>
            <a:r>
              <a:rPr lang="fr-FR" dirty="0"/>
              <a:t> </a:t>
            </a:r>
            <a:r>
              <a:rPr lang="fr-FR" dirty="0" err="1"/>
              <a:t>eigener</a:t>
            </a:r>
            <a:r>
              <a:rPr lang="fr-FR" dirty="0"/>
              <a:t> Teil der Internet </a:t>
            </a:r>
            <a:r>
              <a:rPr lang="fr-FR" dirty="0" err="1"/>
              <a:t>Infrastruktur</a:t>
            </a:r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B5E385C6-F917-FEAB-5105-7347836FF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23781"/>
            <a:ext cx="5181600" cy="435133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2A2D4A-1409-898A-D14E-447162419B50}"/>
              </a:ext>
            </a:extLst>
          </p:cNvPr>
          <p:cNvSpPr/>
          <p:nvPr/>
        </p:nvSpPr>
        <p:spPr>
          <a:xfrm>
            <a:off x="838200" y="1828195"/>
            <a:ext cx="5181600" cy="74939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Herkömmliche</a:t>
            </a:r>
            <a:r>
              <a:rPr lang="fr-FR" dirty="0"/>
              <a:t> Domain </a:t>
            </a:r>
          </a:p>
          <a:p>
            <a:pPr algn="ctr"/>
            <a:r>
              <a:rPr lang="fr-FR" dirty="0"/>
              <a:t>mit </a:t>
            </a:r>
            <a:r>
              <a:rPr lang="fr-FR" dirty="0" err="1"/>
              <a:t>einer</a:t>
            </a:r>
            <a:r>
              <a:rPr lang="fr-FR" dirty="0"/>
              <a:t> Länder Top </a:t>
            </a:r>
            <a:r>
              <a:rPr lang="fr-FR" dirty="0" err="1"/>
              <a:t>Level</a:t>
            </a:r>
            <a:r>
              <a:rPr lang="fr-FR" dirty="0"/>
              <a:t> Domain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6F1105-D580-E666-E369-954AC2628E81}"/>
              </a:ext>
            </a:extLst>
          </p:cNvPr>
          <p:cNvSpPr/>
          <p:nvPr/>
        </p:nvSpPr>
        <p:spPr bwMode="auto">
          <a:xfrm>
            <a:off x="6172200" y="1828195"/>
            <a:ext cx="5181600" cy="74939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Die </a:t>
            </a:r>
            <a:r>
              <a:rPr lang="fr-FR" dirty="0" err="1"/>
              <a:t>eigene</a:t>
            </a:r>
            <a:r>
              <a:rPr lang="fr-FR" dirty="0"/>
              <a:t> </a:t>
            </a:r>
            <a:r>
              <a:rPr lang="fr-FR" dirty="0" err="1"/>
              <a:t>gebrandete</a:t>
            </a:r>
            <a:r>
              <a:rPr lang="fr-FR" dirty="0"/>
              <a:t> Top </a:t>
            </a:r>
            <a:r>
              <a:rPr lang="fr-FR" dirty="0" err="1"/>
              <a:t>Level</a:t>
            </a:r>
            <a:r>
              <a:rPr lang="fr-FR" dirty="0"/>
              <a:t> Domain 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CD9D322-039F-23B7-E148-1DFE023BBA47}"/>
              </a:ext>
            </a:extLst>
          </p:cNvPr>
          <p:cNvSpPr/>
          <p:nvPr/>
        </p:nvSpPr>
        <p:spPr>
          <a:xfrm>
            <a:off x="8593985" y="3430722"/>
            <a:ext cx="1278785" cy="845648"/>
          </a:xfrm>
          <a:prstGeom prst="ellipse">
            <a:avLst/>
          </a:prstGeom>
          <a:noFill/>
          <a:ln w="38100">
            <a:solidFill>
              <a:srgbClr val="E524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B2D3E10-655B-C5DA-0B34-D8B9CD1B70C6}"/>
              </a:ext>
            </a:extLst>
          </p:cNvPr>
          <p:cNvSpPr txBox="1"/>
          <p:nvPr/>
        </p:nvSpPr>
        <p:spPr>
          <a:xfrm>
            <a:off x="8665753" y="4571822"/>
            <a:ext cx="1135247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E52421"/>
                </a:solidFill>
              </a:rPr>
              <a:t>.brand</a:t>
            </a:r>
          </a:p>
          <a:p>
            <a:pPr algn="ctr"/>
            <a:r>
              <a:rPr lang="fr-FR" b="1" dirty="0" err="1">
                <a:solidFill>
                  <a:srgbClr val="E52421"/>
                </a:solidFill>
              </a:rPr>
              <a:t>dotBrand</a:t>
            </a:r>
            <a:endParaRPr lang="fr-FR" b="1" dirty="0">
              <a:solidFill>
                <a:srgbClr val="E52421"/>
              </a:solidFill>
            </a:endParaRPr>
          </a:p>
          <a:p>
            <a:pPr algn="ctr"/>
            <a:r>
              <a:rPr lang="fr-FR" b="1" dirty="0" err="1">
                <a:solidFill>
                  <a:srgbClr val="E52421"/>
                </a:solidFill>
              </a:rPr>
              <a:t>dotMarke</a:t>
            </a:r>
            <a:endParaRPr lang="fr-FR" b="1" dirty="0">
              <a:solidFill>
                <a:srgbClr val="E52421"/>
              </a:solidFill>
            </a:endParaRP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6FF5DD79-8AA0-27B8-79CF-7190AD14D8F4}"/>
              </a:ext>
            </a:extLst>
          </p:cNvPr>
          <p:cNvCxnSpPr>
            <a:stCxn id="22" idx="4"/>
          </p:cNvCxnSpPr>
          <p:nvPr/>
        </p:nvCxnSpPr>
        <p:spPr>
          <a:xfrm flipH="1">
            <a:off x="9226502" y="4276370"/>
            <a:ext cx="6876" cy="378132"/>
          </a:xfrm>
          <a:prstGeom prst="straightConnector1">
            <a:avLst/>
          </a:prstGeom>
          <a:ln w="38100">
            <a:solidFill>
              <a:srgbClr val="E524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98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945456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 err="1"/>
              <a:t>dotBrand</a:t>
            </a:r>
            <a:r>
              <a:rPr lang="de-DE" dirty="0"/>
              <a:t> –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comes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>
                <a:solidFill>
                  <a:srgbClr val="0070C0"/>
                </a:solidFill>
              </a:rPr>
              <a:t>ICANN</a:t>
            </a:r>
            <a:endParaRPr dirty="0">
              <a:solidFill>
                <a:srgbClr val="0070C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1BC7A5-4B49-FECB-FB34-7B49EB3E0138}"/>
              </a:ext>
            </a:extLst>
          </p:cNvPr>
          <p:cNvGrpSpPr/>
          <p:nvPr/>
        </p:nvGrpSpPr>
        <p:grpSpPr>
          <a:xfrm>
            <a:off x="6553200" y="1915352"/>
            <a:ext cx="5520267" cy="3645890"/>
            <a:chOff x="5171405" y="1560076"/>
            <a:chExt cx="7020595" cy="449384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A200620-3B16-3E08-A1A0-4B06C5FFAF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84"/>
            <a:stretch/>
          </p:blipFill>
          <p:spPr bwMode="auto">
            <a:xfrm>
              <a:off x="5816184" y="1560076"/>
              <a:ext cx="6375816" cy="4493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FA9D2C-15EE-696B-34CC-86279C927309}"/>
                </a:ext>
              </a:extLst>
            </p:cNvPr>
            <p:cNvSpPr/>
            <p:nvPr/>
          </p:nvSpPr>
          <p:spPr>
            <a:xfrm>
              <a:off x="5171405" y="1690686"/>
              <a:ext cx="3043205" cy="258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6860DFC-AD6C-D506-7EB6-46568025D128}"/>
              </a:ext>
            </a:extLst>
          </p:cNvPr>
          <p:cNvSpPr txBox="1"/>
          <p:nvPr/>
        </p:nvSpPr>
        <p:spPr>
          <a:xfrm>
            <a:off x="778932" y="2817290"/>
            <a:ext cx="5712503" cy="3577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b="1" u="none" strike="noStrike" cap="none" dirty="0">
                <a:solidFill>
                  <a:srgbClr val="0B3458"/>
                </a:solidFill>
                <a:ea typeface="Arial"/>
                <a:cs typeface="Calibri Light" panose="020F0302020204030204" pitchFamily="34" charset="0"/>
                <a:sym typeface="Arial"/>
              </a:rPr>
              <a:t>How do we work?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600"/>
              <a:buFont typeface="Arial"/>
              <a:buChar char="●"/>
            </a:pPr>
            <a:r>
              <a:rPr lang="en-GB" u="none" strike="noStrike" cap="none" dirty="0">
                <a:solidFill>
                  <a:srgbClr val="0B3458"/>
                </a:solidFill>
                <a:ea typeface="Arial"/>
                <a:cs typeface="Calibri Light" panose="020F0302020204030204" pitchFamily="34" charset="0"/>
                <a:sym typeface="Arial"/>
              </a:rPr>
              <a:t>Multi-stakeholder model =&gt; Bottom-up, transparent, consensus driven Policy Development Processes (PDP)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600"/>
              <a:buFont typeface="Arial"/>
              <a:buChar char="●"/>
            </a:pPr>
            <a:r>
              <a:rPr lang="en-US" b="1" dirty="0">
                <a:solidFill>
                  <a:srgbClr val="333F50"/>
                </a:solidFill>
              </a:rPr>
              <a:t>Our role: </a:t>
            </a:r>
            <a:r>
              <a:rPr lang="en-US" dirty="0">
                <a:solidFill>
                  <a:srgbClr val="333F50"/>
                </a:solidFill>
              </a:rPr>
              <a:t>ICANN manages the Internet’s unique identifiers and supports the stable expansion of domain names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600"/>
              <a:buFont typeface="Arial"/>
              <a:buChar char="●"/>
            </a:pPr>
            <a:r>
              <a:rPr lang="en-US" dirty="0">
                <a:solidFill>
                  <a:srgbClr val="333F50"/>
                </a:solidFill>
              </a:rPr>
              <a:t>From a few (.com, .org) to over 1,200 gTLDs today – including brands (.apple), cities (.berlin), and communities (.eco)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600"/>
              <a:buFont typeface="Arial"/>
              <a:buChar char="●"/>
            </a:pPr>
            <a:r>
              <a:rPr lang="en-US" dirty="0">
                <a:solidFill>
                  <a:srgbClr val="333F50"/>
                </a:solidFill>
              </a:rPr>
              <a:t>gTLDs now support hundreds of languages and scripts, enhancing global accessibility</a:t>
            </a:r>
          </a:p>
        </p:txBody>
      </p:sp>
      <p:pic>
        <p:nvPicPr>
          <p:cNvPr id="1028" name="Picture 4" descr="ICANN - Wikipedia">
            <a:extLst>
              <a:ext uri="{FF2B5EF4-FFF2-40B4-BE49-F238E27FC236}">
                <a16:creationId xmlns:a16="http://schemas.microsoft.com/office/drawing/2014/main" id="{0C86ACA5-C71A-1263-C7DB-F664CEF6A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245" y="537417"/>
            <a:ext cx="951110" cy="75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27BF1B-2569-C592-5EB4-88645FD38EB9}"/>
              </a:ext>
            </a:extLst>
          </p:cNvPr>
          <p:cNvSpPr txBox="1"/>
          <p:nvPr/>
        </p:nvSpPr>
        <p:spPr>
          <a:xfrm>
            <a:off x="778932" y="1624910"/>
            <a:ext cx="6115986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b="1" u="none" strike="noStrike" cap="none" dirty="0">
                <a:solidFill>
                  <a:srgbClr val="0B3458"/>
                </a:solidFill>
                <a:ea typeface="Arial"/>
                <a:cs typeface="Calibri Light" panose="020F0302020204030204" pitchFamily="34" charset="0"/>
                <a:sym typeface="Arial"/>
              </a:rPr>
              <a:t>What's </a:t>
            </a:r>
            <a:r>
              <a:rPr lang="en-GB" b="1" u="none" strike="noStrike" cap="none" dirty="0">
                <a:solidFill>
                  <a:srgbClr val="0070C0"/>
                </a:solidFill>
                <a:ea typeface="Arial"/>
                <a:cs typeface="Calibri Light" panose="020F0302020204030204" pitchFamily="34" charset="0"/>
                <a:sym typeface="Arial"/>
              </a:rPr>
              <a:t>ICANN</a:t>
            </a:r>
            <a:r>
              <a:rPr lang="en-GB" b="1" u="none" strike="noStrike" cap="none" dirty="0">
                <a:solidFill>
                  <a:srgbClr val="0B3458"/>
                </a:solidFill>
                <a:ea typeface="Arial"/>
                <a:cs typeface="Calibri Light" panose="020F0302020204030204" pitchFamily="34" charset="0"/>
                <a:sym typeface="Arial"/>
              </a:rPr>
              <a:t>?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600"/>
              <a:buFont typeface="Arial"/>
              <a:buChar char="●"/>
            </a:pPr>
            <a:r>
              <a:rPr lang="en-GB" b="1" u="none" strike="noStrike" cap="none" dirty="0">
                <a:solidFill>
                  <a:srgbClr val="0B3458"/>
                </a:solidFill>
                <a:ea typeface="Arial"/>
                <a:cs typeface="Calibri Light" panose="020F0302020204030204" pitchFamily="34" charset="0"/>
                <a:sym typeface="Arial"/>
              </a:rPr>
              <a:t>I</a:t>
            </a:r>
            <a:r>
              <a:rPr lang="en-GB" u="none" strike="noStrike" cap="none" dirty="0">
                <a:solidFill>
                  <a:srgbClr val="0B3458"/>
                </a:solidFill>
                <a:ea typeface="Arial"/>
                <a:cs typeface="Calibri Light" panose="020F0302020204030204" pitchFamily="34" charset="0"/>
                <a:sym typeface="Arial"/>
              </a:rPr>
              <a:t>nternet </a:t>
            </a:r>
            <a:r>
              <a:rPr lang="en-GB" b="1" u="none" strike="noStrike" cap="none" dirty="0">
                <a:solidFill>
                  <a:srgbClr val="0B3458"/>
                </a:solidFill>
                <a:ea typeface="Arial"/>
                <a:cs typeface="Calibri Light" panose="020F0302020204030204" pitchFamily="34" charset="0"/>
                <a:sym typeface="Arial"/>
              </a:rPr>
              <a:t>C</a:t>
            </a:r>
            <a:r>
              <a:rPr lang="en-GB" u="none" strike="noStrike" cap="none" dirty="0">
                <a:solidFill>
                  <a:srgbClr val="0B3458"/>
                </a:solidFill>
                <a:ea typeface="Arial"/>
                <a:cs typeface="Calibri Light" panose="020F0302020204030204" pitchFamily="34" charset="0"/>
                <a:sym typeface="Arial"/>
              </a:rPr>
              <a:t>orporation for </a:t>
            </a:r>
            <a:r>
              <a:rPr lang="en-GB" b="1" u="none" strike="noStrike" cap="none" dirty="0">
                <a:solidFill>
                  <a:srgbClr val="0B3458"/>
                </a:solidFill>
                <a:ea typeface="Arial"/>
                <a:cs typeface="Calibri Light" panose="020F0302020204030204" pitchFamily="34" charset="0"/>
                <a:sym typeface="Arial"/>
              </a:rPr>
              <a:t>A</a:t>
            </a:r>
            <a:r>
              <a:rPr lang="en-GB" u="none" strike="noStrike" cap="none" dirty="0">
                <a:solidFill>
                  <a:srgbClr val="0B3458"/>
                </a:solidFill>
                <a:ea typeface="Arial"/>
                <a:cs typeface="Calibri Light" panose="020F0302020204030204" pitchFamily="34" charset="0"/>
                <a:sym typeface="Arial"/>
              </a:rPr>
              <a:t>ssigned </a:t>
            </a:r>
            <a:r>
              <a:rPr lang="en-GB" b="1" u="none" strike="noStrike" cap="none" dirty="0">
                <a:solidFill>
                  <a:srgbClr val="0B3458"/>
                </a:solidFill>
                <a:ea typeface="Arial"/>
                <a:cs typeface="Calibri Light" panose="020F0302020204030204" pitchFamily="34" charset="0"/>
                <a:sym typeface="Arial"/>
              </a:rPr>
              <a:t>N</a:t>
            </a:r>
            <a:r>
              <a:rPr lang="en-GB" u="none" strike="noStrike" cap="none" dirty="0">
                <a:solidFill>
                  <a:srgbClr val="0B3458"/>
                </a:solidFill>
                <a:ea typeface="Arial"/>
                <a:cs typeface="Calibri Light" panose="020F0302020204030204" pitchFamily="34" charset="0"/>
                <a:sym typeface="Arial"/>
              </a:rPr>
              <a:t>ames and </a:t>
            </a:r>
            <a:r>
              <a:rPr lang="en-GB" b="1" u="none" strike="noStrike" cap="none" dirty="0">
                <a:solidFill>
                  <a:srgbClr val="0B3458"/>
                </a:solidFill>
                <a:ea typeface="Arial"/>
                <a:cs typeface="Calibri Light" panose="020F0302020204030204" pitchFamily="34" charset="0"/>
                <a:sym typeface="Arial"/>
              </a:rPr>
              <a:t>N</a:t>
            </a:r>
            <a:r>
              <a:rPr lang="en-GB" u="none" strike="noStrike" cap="none" dirty="0">
                <a:solidFill>
                  <a:srgbClr val="0B3458"/>
                </a:solidFill>
                <a:ea typeface="Arial"/>
                <a:cs typeface="Calibri Light" panose="020F0302020204030204" pitchFamily="34" charset="0"/>
                <a:sym typeface="Arial"/>
              </a:rPr>
              <a:t>umbers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600"/>
              <a:buFont typeface="Arial"/>
              <a:buChar char="●"/>
            </a:pPr>
            <a:r>
              <a:rPr lang="en-GB" u="none" strike="noStrike" cap="none" dirty="0">
                <a:solidFill>
                  <a:srgbClr val="0B3458"/>
                </a:solidFill>
                <a:ea typeface="Arial"/>
                <a:cs typeface="Calibri Light" panose="020F0302020204030204" pitchFamily="34" charset="0"/>
                <a:sym typeface="Arial"/>
              </a:rPr>
              <a:t>Non-for-profit organization founded in 1998</a:t>
            </a:r>
          </a:p>
        </p:txBody>
      </p:sp>
    </p:spTree>
    <p:extLst>
      <p:ext uri="{BB962C8B-B14F-4D97-AF65-F5344CB8AC3E}">
        <p14:creationId xmlns:p14="http://schemas.microsoft.com/office/powerpoint/2010/main" val="251689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56E4EA7-F009-07EB-8AF9-03CB6A64D73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9454567" name="Titre 1">
            <a:extLst>
              <a:ext uri="{FF2B5EF4-FFF2-40B4-BE49-F238E27FC236}">
                <a16:creationId xmlns:a16="http://schemas.microsoft.com/office/drawing/2014/main" id="{0B23BBBB-7BA9-731B-5A34-1A964B2B7C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22132" y="365125"/>
            <a:ext cx="7831667" cy="1325563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/>
              <a:t>Next </a:t>
            </a:r>
            <a:r>
              <a:rPr lang="de-DE" dirty="0" err="1"/>
              <a:t>round</a:t>
            </a:r>
            <a:r>
              <a:rPr lang="de-DE" dirty="0"/>
              <a:t> </a:t>
            </a:r>
            <a:r>
              <a:rPr lang="de-DE" dirty="0" err="1"/>
              <a:t>coming</a:t>
            </a:r>
            <a:r>
              <a:rPr lang="de-DE" dirty="0"/>
              <a:t> 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1028" name="Picture 4" descr="ICANN - Wikipedia">
            <a:extLst>
              <a:ext uri="{FF2B5EF4-FFF2-40B4-BE49-F238E27FC236}">
                <a16:creationId xmlns:a16="http://schemas.microsoft.com/office/drawing/2014/main" id="{FA659C25-9807-DD3B-AEE7-1C2F148DF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244" y="602212"/>
            <a:ext cx="951110" cy="75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1F70B5-3023-3CDD-9BC8-7971856A0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466" y="1427691"/>
            <a:ext cx="6908799" cy="4351338"/>
          </a:xfrm>
        </p:spPr>
        <p:txBody>
          <a:bodyPr>
            <a:norm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600"/>
              <a:buFont typeface="Arial"/>
              <a:buChar char="●"/>
            </a:pPr>
            <a:r>
              <a:rPr lang="en-US" sz="2200" dirty="0">
                <a:solidFill>
                  <a:srgbClr val="333F50"/>
                </a:solidFill>
              </a:rPr>
              <a:t>New gTLDs foster innovation, economic development, and security 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600"/>
              <a:buFont typeface="Arial"/>
              <a:buChar char="●"/>
            </a:pPr>
            <a:r>
              <a:rPr lang="en-US" sz="2200" dirty="0">
                <a:solidFill>
                  <a:srgbClr val="333F50"/>
                </a:solidFill>
              </a:rPr>
              <a:t>ICANN is preparing to </a:t>
            </a:r>
            <a:r>
              <a:rPr lang="en-US" sz="2200" b="1" dirty="0">
                <a:solidFill>
                  <a:srgbClr val="333F50"/>
                </a:solidFill>
              </a:rPr>
              <a:t>launch its next application window for new gTLDs/</a:t>
            </a:r>
            <a:r>
              <a:rPr lang="en-US" sz="2200" b="1" dirty="0" err="1">
                <a:solidFill>
                  <a:srgbClr val="333F50"/>
                </a:solidFill>
              </a:rPr>
              <a:t>dotBrands</a:t>
            </a:r>
            <a:r>
              <a:rPr lang="en-US" sz="2200" b="1" dirty="0">
                <a:solidFill>
                  <a:srgbClr val="333F50"/>
                </a:solidFill>
              </a:rPr>
              <a:t> – the first in over a decade</a:t>
            </a:r>
          </a:p>
          <a:p>
            <a:pPr marL="2286000" lvl="4" indent="-330200" rtl="0">
              <a:lnSpc>
                <a:spcPct val="115000"/>
              </a:lnSpc>
              <a:spcBef>
                <a:spcPts val="0"/>
              </a:spcBef>
              <a:buClr>
                <a:srgbClr val="0B3458"/>
              </a:buClr>
              <a:buSzPts val="1600"/>
              <a:buFont typeface="Arial"/>
              <a:buChar char="●"/>
            </a:pPr>
            <a:endParaRPr lang="en-US" dirty="0">
              <a:solidFill>
                <a:srgbClr val="333F50"/>
              </a:solidFill>
            </a:endParaRPr>
          </a:p>
          <a:p>
            <a:endParaRPr lang="fr-FR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2BD830F-121F-6573-8DC3-B9AF374AB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/>
          <a:stretch/>
        </p:blipFill>
        <p:spPr bwMode="auto">
          <a:xfrm>
            <a:off x="4461932" y="3603360"/>
            <a:ext cx="7052733" cy="293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42F6A54-3027-105C-8138-4A7921799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65208"/>
            <a:ext cx="3282360" cy="702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59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68997-8550-3F28-64EF-8AFB4C55D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9088BBEA-9DE3-9F5B-C1C8-4CA3ABA09258}"/>
              </a:ext>
            </a:extLst>
          </p:cNvPr>
          <p:cNvSpPr txBox="1"/>
          <p:nvPr/>
        </p:nvSpPr>
        <p:spPr>
          <a:xfrm>
            <a:off x="10038528" y="5707599"/>
            <a:ext cx="158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SEO-</a:t>
            </a:r>
          </a:p>
          <a:p>
            <a:pPr algn="ctr"/>
            <a:r>
              <a:rPr lang="fr-FR" b="1" dirty="0" err="1"/>
              <a:t>Optimierung</a:t>
            </a:r>
            <a:endParaRPr lang="fr-FR" dirty="0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C5F267E8-1E05-2DB1-7016-8A0A52B39AE6}"/>
              </a:ext>
            </a:extLst>
          </p:cNvPr>
          <p:cNvGrpSpPr/>
          <p:nvPr/>
        </p:nvGrpSpPr>
        <p:grpSpPr>
          <a:xfrm>
            <a:off x="7883662" y="1588955"/>
            <a:ext cx="1715896" cy="1187502"/>
            <a:chOff x="2048879" y="2789388"/>
            <a:chExt cx="1715896" cy="1187502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60DE2AD-599D-CAE1-C079-2D6CEE2DC082}"/>
                </a:ext>
              </a:extLst>
            </p:cNvPr>
            <p:cNvSpPr txBox="1"/>
            <p:nvPr/>
          </p:nvSpPr>
          <p:spPr>
            <a:xfrm>
              <a:off x="2048879" y="3330559"/>
              <a:ext cx="17158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Mehr </a:t>
              </a:r>
              <a:r>
                <a:rPr lang="en-US" sz="1800" b="1" dirty="0" err="1"/>
                <a:t>Vertrauen</a:t>
              </a:r>
              <a:r>
                <a:rPr lang="en-US" sz="1800" b="1" dirty="0"/>
                <a:t> und </a:t>
              </a:r>
              <a:r>
                <a:rPr lang="en-US" sz="1800" b="1" dirty="0" err="1"/>
                <a:t>Legitimität</a:t>
              </a:r>
              <a:endParaRPr lang="fr-FR" b="1" dirty="0"/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0A86B9DA-917B-C5C3-CB49-897938A28F60}"/>
                </a:ext>
              </a:extLst>
            </p:cNvPr>
            <p:cNvGrpSpPr/>
            <p:nvPr/>
          </p:nvGrpSpPr>
          <p:grpSpPr>
            <a:xfrm>
              <a:off x="2626921" y="2789388"/>
              <a:ext cx="468000" cy="468000"/>
              <a:chOff x="1709077" y="2127031"/>
              <a:chExt cx="468000" cy="468000"/>
            </a:xfrm>
          </p:grpSpPr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A4D7FDDB-C1C6-72EE-F868-F7D7DFF40D96}"/>
                  </a:ext>
                </a:extLst>
              </p:cNvPr>
              <p:cNvSpPr/>
              <p:nvPr/>
            </p:nvSpPr>
            <p:spPr>
              <a:xfrm>
                <a:off x="1709077" y="2127031"/>
                <a:ext cx="468000" cy="4680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26CC093-0CEE-8615-3B8D-A693C39747C8}"/>
                  </a:ext>
                </a:extLst>
              </p:cNvPr>
              <p:cNvSpPr txBox="1"/>
              <p:nvPr/>
            </p:nvSpPr>
            <p:spPr>
              <a:xfrm>
                <a:off x="1776766" y="2152172"/>
                <a:ext cx="3207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solidFill>
                      <a:schemeClr val="bg1"/>
                    </a:solidFill>
                  </a:rPr>
                  <a:t>1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E3CE6314-536E-3DB2-4E33-3D1F429F300E}"/>
              </a:ext>
            </a:extLst>
          </p:cNvPr>
          <p:cNvGrpSpPr/>
          <p:nvPr/>
        </p:nvGrpSpPr>
        <p:grpSpPr>
          <a:xfrm>
            <a:off x="7714421" y="1413010"/>
            <a:ext cx="3038428" cy="3628472"/>
            <a:chOff x="7243402" y="2283549"/>
            <a:chExt cx="3038428" cy="3628472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A0FB4DB-525F-C948-E3A7-24D5136F3FA0}"/>
                </a:ext>
              </a:extLst>
            </p:cNvPr>
            <p:cNvSpPr txBox="1"/>
            <p:nvPr/>
          </p:nvSpPr>
          <p:spPr>
            <a:xfrm>
              <a:off x="7243402" y="4711692"/>
              <a:ext cx="18676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b="1" dirty="0" err="1"/>
                <a:t>Stärkere</a:t>
              </a:r>
              <a:r>
                <a:rPr lang="fr-FR" sz="1800" b="1" dirty="0"/>
                <a:t> </a:t>
              </a:r>
              <a:r>
                <a:rPr lang="fr-FR" sz="1800" b="1" dirty="0" err="1"/>
                <a:t>Abwehr</a:t>
              </a:r>
              <a:r>
                <a:rPr lang="fr-FR" sz="1800" b="1" dirty="0"/>
                <a:t> von Cyber-</a:t>
              </a:r>
              <a:r>
                <a:rPr lang="fr-FR" sz="1800" b="1" dirty="0" err="1"/>
                <a:t>Bedrohungen</a:t>
              </a:r>
              <a:endParaRPr lang="fr-FR" dirty="0"/>
            </a:p>
            <a:p>
              <a:pPr algn="ctr"/>
              <a:endParaRPr lang="fr-FR" b="1" dirty="0"/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61797B3A-D904-0E43-1E59-D6F02648E6C6}"/>
                </a:ext>
              </a:extLst>
            </p:cNvPr>
            <p:cNvGrpSpPr/>
            <p:nvPr/>
          </p:nvGrpSpPr>
          <p:grpSpPr>
            <a:xfrm>
              <a:off x="7991441" y="2283549"/>
              <a:ext cx="2290389" cy="2283076"/>
              <a:chOff x="-420949" y="2127031"/>
              <a:chExt cx="2290389" cy="2283076"/>
            </a:xfrm>
          </p:grpSpPr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45C5E94B-5135-B22C-A77E-81D580A7D36F}"/>
                  </a:ext>
                </a:extLst>
              </p:cNvPr>
              <p:cNvSpPr/>
              <p:nvPr/>
            </p:nvSpPr>
            <p:spPr>
              <a:xfrm>
                <a:off x="-420949" y="3942107"/>
                <a:ext cx="468000" cy="4680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F3E68E0-35D3-2F83-86DA-E571815FDEAE}"/>
                  </a:ext>
                </a:extLst>
              </p:cNvPr>
              <p:cNvSpPr txBox="1"/>
              <p:nvPr/>
            </p:nvSpPr>
            <p:spPr>
              <a:xfrm>
                <a:off x="1548714" y="2127031"/>
                <a:ext cx="3207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solidFill>
                      <a:schemeClr val="bg1"/>
                    </a:solidFill>
                  </a:rPr>
                  <a:t>3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49FCB0E6-46C4-0D6A-24BE-E1DFC4D33D35}"/>
              </a:ext>
            </a:extLst>
          </p:cNvPr>
          <p:cNvSpPr txBox="1"/>
          <p:nvPr/>
        </p:nvSpPr>
        <p:spPr>
          <a:xfrm>
            <a:off x="9578340" y="3843869"/>
            <a:ext cx="2464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Einheitliche </a:t>
            </a:r>
          </a:p>
          <a:p>
            <a:pPr algn="ctr"/>
            <a:r>
              <a:rPr lang="de-DE" b="1" dirty="0"/>
              <a:t>Umsetzung eigener IT-Sicherheits-</a:t>
            </a:r>
          </a:p>
          <a:p>
            <a:pPr algn="ctr"/>
            <a:r>
              <a:rPr lang="de-DE" b="1" dirty="0"/>
              <a:t>Standards </a:t>
            </a:r>
            <a:endParaRPr lang="fr-FR" b="1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2F5A7285-530F-2E7D-A8C8-7712CECC9AE6}"/>
              </a:ext>
            </a:extLst>
          </p:cNvPr>
          <p:cNvGrpSpPr/>
          <p:nvPr/>
        </p:nvGrpSpPr>
        <p:grpSpPr>
          <a:xfrm>
            <a:off x="10586161" y="5082534"/>
            <a:ext cx="468000" cy="468000"/>
            <a:chOff x="1465557" y="2077697"/>
            <a:chExt cx="468000" cy="468000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82A79FD7-F2A0-6C0E-62F7-CDF616C72009}"/>
                </a:ext>
              </a:extLst>
            </p:cNvPr>
            <p:cNvSpPr/>
            <p:nvPr/>
          </p:nvSpPr>
          <p:spPr>
            <a:xfrm>
              <a:off x="1465557" y="2077697"/>
              <a:ext cx="468000" cy="468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6E5BAE13-9263-EE37-59BF-D2F297E7DD36}"/>
                </a:ext>
              </a:extLst>
            </p:cNvPr>
            <p:cNvSpPr txBox="1"/>
            <p:nvPr/>
          </p:nvSpPr>
          <p:spPr>
            <a:xfrm>
              <a:off x="1548714" y="2127031"/>
              <a:ext cx="320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7" name="Zone de texte 2">
            <a:extLst>
              <a:ext uri="{FF2B5EF4-FFF2-40B4-BE49-F238E27FC236}">
                <a16:creationId xmlns:a16="http://schemas.microsoft.com/office/drawing/2014/main" id="{0F904692-57E5-A2EA-1221-14DC51417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978" y="3175035"/>
            <a:ext cx="3856980" cy="55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r-FR" sz="2800" b="1" dirty="0" err="1">
                <a:solidFill>
                  <a:srgbClr val="00B050"/>
                </a:solidFill>
                <a:latin typeface="Fontastique" pitchFamily="2" charset="0"/>
                <a:ea typeface="Meiryo"/>
                <a:cs typeface="Times New Roman" panose="02020603050405020304" pitchFamily="18" charset="0"/>
              </a:rPr>
              <a:t>mywebsite.brand</a:t>
            </a:r>
            <a:endParaRPr lang="fr-FR" sz="2800" b="1" dirty="0">
              <a:solidFill>
                <a:srgbClr val="00B050"/>
              </a:solidFill>
              <a:latin typeface="Fontastique" pitchFamily="2" charset="0"/>
              <a:ea typeface="Meiryo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3ECF35C-F872-49FE-B1BF-5A9DB0D0D029}"/>
              </a:ext>
            </a:extLst>
          </p:cNvPr>
          <p:cNvSpPr/>
          <p:nvPr/>
        </p:nvSpPr>
        <p:spPr>
          <a:xfrm>
            <a:off x="3721636" y="1894630"/>
            <a:ext cx="660610" cy="429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xplosion 1 2">
            <a:extLst>
              <a:ext uri="{FF2B5EF4-FFF2-40B4-BE49-F238E27FC236}">
                <a16:creationId xmlns:a16="http://schemas.microsoft.com/office/drawing/2014/main" id="{E04D8012-3394-2686-6B31-4DCB606686BD}"/>
              </a:ext>
            </a:extLst>
          </p:cNvPr>
          <p:cNvSpPr/>
          <p:nvPr/>
        </p:nvSpPr>
        <p:spPr>
          <a:xfrm>
            <a:off x="666694" y="1366957"/>
            <a:ext cx="2032758" cy="1240242"/>
          </a:xfrm>
          <a:prstGeom prst="irregularSeal1">
            <a:avLst/>
          </a:pr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Cybersquatting</a:t>
            </a:r>
            <a:endParaRPr lang="fr-FR" sz="1200" dirty="0"/>
          </a:p>
        </p:txBody>
      </p:sp>
      <p:sp>
        <p:nvSpPr>
          <p:cNvPr id="49" name="Explosion 1 32">
            <a:extLst>
              <a:ext uri="{FF2B5EF4-FFF2-40B4-BE49-F238E27FC236}">
                <a16:creationId xmlns:a16="http://schemas.microsoft.com/office/drawing/2014/main" id="{DC59E50F-D20C-037A-9456-28E9AA33CDAB}"/>
              </a:ext>
            </a:extLst>
          </p:cNvPr>
          <p:cNvSpPr/>
          <p:nvPr/>
        </p:nvSpPr>
        <p:spPr>
          <a:xfrm>
            <a:off x="739580" y="2717739"/>
            <a:ext cx="1784991" cy="1124507"/>
          </a:xfrm>
          <a:prstGeom prst="irregularSeal1">
            <a:avLst/>
          </a:pr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Abhängigkeit</a:t>
            </a:r>
            <a:endParaRPr lang="fr-FR" sz="1200" dirty="0"/>
          </a:p>
        </p:txBody>
      </p:sp>
      <p:sp>
        <p:nvSpPr>
          <p:cNvPr id="50" name="Explosion 1 34">
            <a:extLst>
              <a:ext uri="{FF2B5EF4-FFF2-40B4-BE49-F238E27FC236}">
                <a16:creationId xmlns:a16="http://schemas.microsoft.com/office/drawing/2014/main" id="{F010161B-C917-4615-9193-3CA4A448BD44}"/>
              </a:ext>
            </a:extLst>
          </p:cNvPr>
          <p:cNvSpPr/>
          <p:nvPr/>
        </p:nvSpPr>
        <p:spPr>
          <a:xfrm>
            <a:off x="2711844" y="2165713"/>
            <a:ext cx="1501449" cy="1297703"/>
          </a:xfrm>
          <a:prstGeom prst="irregularSeal1">
            <a:avLst/>
          </a:pr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Spoofing</a:t>
            </a:r>
            <a:endParaRPr lang="fr-FR" sz="1200" dirty="0"/>
          </a:p>
        </p:txBody>
      </p:sp>
      <p:sp>
        <p:nvSpPr>
          <p:cNvPr id="51" name="Explosion 1 35">
            <a:extLst>
              <a:ext uri="{FF2B5EF4-FFF2-40B4-BE49-F238E27FC236}">
                <a16:creationId xmlns:a16="http://schemas.microsoft.com/office/drawing/2014/main" id="{C0DEF1AB-88B4-C5DC-0C9A-8C49CF036933}"/>
              </a:ext>
            </a:extLst>
          </p:cNvPr>
          <p:cNvSpPr/>
          <p:nvPr/>
        </p:nvSpPr>
        <p:spPr>
          <a:xfrm>
            <a:off x="2711844" y="5011309"/>
            <a:ext cx="1594578" cy="1037408"/>
          </a:xfrm>
          <a:prstGeom prst="irregularSeal1">
            <a:avLst/>
          </a:pr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Phishing</a:t>
            </a:r>
            <a:endParaRPr lang="fr-FR" sz="1200" dirty="0"/>
          </a:p>
        </p:txBody>
      </p:sp>
      <p:sp>
        <p:nvSpPr>
          <p:cNvPr id="52" name="Explosion 1 36">
            <a:extLst>
              <a:ext uri="{FF2B5EF4-FFF2-40B4-BE49-F238E27FC236}">
                <a16:creationId xmlns:a16="http://schemas.microsoft.com/office/drawing/2014/main" id="{F3331C96-B5BF-FCF6-79FC-052806C5045D}"/>
              </a:ext>
            </a:extLst>
          </p:cNvPr>
          <p:cNvSpPr/>
          <p:nvPr/>
        </p:nvSpPr>
        <p:spPr>
          <a:xfrm>
            <a:off x="802069" y="5504048"/>
            <a:ext cx="1843774" cy="1307592"/>
          </a:xfrm>
          <a:prstGeom prst="irregularSeal1">
            <a:avLst/>
          </a:pr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Digitale</a:t>
            </a:r>
          </a:p>
          <a:p>
            <a:pPr algn="ctr"/>
            <a:r>
              <a:rPr lang="de-DE" sz="1200" dirty="0"/>
              <a:t>Marken-Verletzungen</a:t>
            </a:r>
            <a:endParaRPr lang="fr-FR" sz="1200" dirty="0"/>
          </a:p>
        </p:txBody>
      </p:sp>
      <p:sp>
        <p:nvSpPr>
          <p:cNvPr id="53" name="Explosion 1 32">
            <a:extLst>
              <a:ext uri="{FF2B5EF4-FFF2-40B4-BE49-F238E27FC236}">
                <a16:creationId xmlns:a16="http://schemas.microsoft.com/office/drawing/2014/main" id="{A6DC8E74-2356-0B85-DC9D-5771EEF98EC1}"/>
              </a:ext>
            </a:extLst>
          </p:cNvPr>
          <p:cNvSpPr/>
          <p:nvPr/>
        </p:nvSpPr>
        <p:spPr>
          <a:xfrm>
            <a:off x="2667505" y="3600564"/>
            <a:ext cx="1594578" cy="1037409"/>
          </a:xfrm>
          <a:prstGeom prst="irregularSeal1">
            <a:avLst/>
          </a:pr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Neue Regularien</a:t>
            </a:r>
            <a:endParaRPr lang="fr-FR" sz="1200" dirty="0"/>
          </a:p>
        </p:txBody>
      </p:sp>
      <p:sp>
        <p:nvSpPr>
          <p:cNvPr id="54" name="Explosion 1 34">
            <a:extLst>
              <a:ext uri="{FF2B5EF4-FFF2-40B4-BE49-F238E27FC236}">
                <a16:creationId xmlns:a16="http://schemas.microsoft.com/office/drawing/2014/main" id="{5A3633AC-DCF1-0EA3-3B98-2D142B687D6A}"/>
              </a:ext>
            </a:extLst>
          </p:cNvPr>
          <p:cNvSpPr/>
          <p:nvPr/>
        </p:nvSpPr>
        <p:spPr>
          <a:xfrm>
            <a:off x="907133" y="4207147"/>
            <a:ext cx="1594578" cy="1297703"/>
          </a:xfrm>
          <a:prstGeom prst="irregularSeal1">
            <a:avLst/>
          </a:pr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Datenleaks</a:t>
            </a:r>
            <a:endParaRPr lang="fr-FR" sz="1200" dirty="0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DD2628FD-7DB1-E876-CC02-28B198CE6AA0}"/>
              </a:ext>
            </a:extLst>
          </p:cNvPr>
          <p:cNvSpPr txBox="1"/>
          <p:nvPr/>
        </p:nvSpPr>
        <p:spPr>
          <a:xfrm>
            <a:off x="9950971" y="2056945"/>
            <a:ext cx="1501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/>
              <a:t>Kontrolle</a:t>
            </a:r>
            <a:r>
              <a:rPr lang="en-US" sz="1800" b="1" dirty="0"/>
              <a:t> </a:t>
            </a:r>
            <a:r>
              <a:rPr lang="en-US" sz="1800" b="1" dirty="0" err="1"/>
              <a:t>über</a:t>
            </a:r>
            <a:r>
              <a:rPr lang="en-US" sz="1800" b="1" dirty="0"/>
              <a:t> </a:t>
            </a:r>
            <a:r>
              <a:rPr lang="en-US" sz="1800" b="1" dirty="0" err="1"/>
              <a:t>Namensraum</a:t>
            </a:r>
            <a:endParaRPr lang="de-DE" b="1" dirty="0"/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EAA4BD9C-D22C-4F1E-2C99-4A7798C96648}"/>
              </a:ext>
            </a:extLst>
          </p:cNvPr>
          <p:cNvGrpSpPr/>
          <p:nvPr/>
        </p:nvGrpSpPr>
        <p:grpSpPr>
          <a:xfrm>
            <a:off x="10522044" y="3274498"/>
            <a:ext cx="468000" cy="468000"/>
            <a:chOff x="1465557" y="2077697"/>
            <a:chExt cx="468000" cy="468000"/>
          </a:xfrm>
        </p:grpSpPr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7639DE58-B0C0-32F3-BA55-1054FAC8221A}"/>
                </a:ext>
              </a:extLst>
            </p:cNvPr>
            <p:cNvSpPr/>
            <p:nvPr/>
          </p:nvSpPr>
          <p:spPr>
            <a:xfrm>
              <a:off x="1465557" y="2077697"/>
              <a:ext cx="468000" cy="468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FAF84AE6-1B7B-7D6D-C0EF-F1413E7076A2}"/>
                </a:ext>
              </a:extLst>
            </p:cNvPr>
            <p:cNvSpPr txBox="1"/>
            <p:nvPr/>
          </p:nvSpPr>
          <p:spPr>
            <a:xfrm>
              <a:off x="1548714" y="2127031"/>
              <a:ext cx="320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4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5" name="Ellipse 74">
            <a:extLst>
              <a:ext uri="{FF2B5EF4-FFF2-40B4-BE49-F238E27FC236}">
                <a16:creationId xmlns:a16="http://schemas.microsoft.com/office/drawing/2014/main" id="{B4F2939A-E730-AF30-9818-2D7851E4D83E}"/>
              </a:ext>
            </a:extLst>
          </p:cNvPr>
          <p:cNvSpPr/>
          <p:nvPr/>
        </p:nvSpPr>
        <p:spPr>
          <a:xfrm>
            <a:off x="10572652" y="1569487"/>
            <a:ext cx="468000" cy="468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93DE2EFF-9652-15E2-556E-D694680F7FA5}"/>
              </a:ext>
            </a:extLst>
          </p:cNvPr>
          <p:cNvSpPr txBox="1"/>
          <p:nvPr/>
        </p:nvSpPr>
        <p:spPr>
          <a:xfrm>
            <a:off x="10655616" y="1630164"/>
            <a:ext cx="30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2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5736825-7DFD-522F-8411-7FDBE25CEF18}"/>
              </a:ext>
            </a:extLst>
          </p:cNvPr>
          <p:cNvSpPr txBox="1"/>
          <p:nvPr/>
        </p:nvSpPr>
        <p:spPr>
          <a:xfrm>
            <a:off x="7714420" y="5707600"/>
            <a:ext cx="2024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Unbegrenzter Domain-Namensraum</a:t>
            </a:r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DB761E1-4122-2EB2-1456-3E53DF90851B}"/>
              </a:ext>
            </a:extLst>
          </p:cNvPr>
          <p:cNvGrpSpPr/>
          <p:nvPr/>
        </p:nvGrpSpPr>
        <p:grpSpPr>
          <a:xfrm>
            <a:off x="8483236" y="5095751"/>
            <a:ext cx="468000" cy="468000"/>
            <a:chOff x="1465557" y="2077697"/>
            <a:chExt cx="468000" cy="468000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E7957DB0-E4E8-A930-7DBE-EC21090075D7}"/>
                </a:ext>
              </a:extLst>
            </p:cNvPr>
            <p:cNvSpPr/>
            <p:nvPr/>
          </p:nvSpPr>
          <p:spPr>
            <a:xfrm>
              <a:off x="1465557" y="2077697"/>
              <a:ext cx="468000" cy="468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A9BBCF44-C335-C8D7-730C-33760069A8E5}"/>
                </a:ext>
              </a:extLst>
            </p:cNvPr>
            <p:cNvSpPr txBox="1"/>
            <p:nvPr/>
          </p:nvSpPr>
          <p:spPr>
            <a:xfrm>
              <a:off x="1548714" y="2127031"/>
              <a:ext cx="320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5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itre 7">
            <a:extLst>
              <a:ext uri="{FF2B5EF4-FFF2-40B4-BE49-F238E27FC236}">
                <a16:creationId xmlns:a16="http://schemas.microsoft.com/office/drawing/2014/main" id="{08CC2EBC-038C-6857-6BD2-4160F50A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Vorteile der Nutzung einer </a:t>
            </a:r>
            <a:r>
              <a:rPr lang="de-DE" b="1" dirty="0" err="1"/>
              <a:t>dotBrand</a:t>
            </a:r>
            <a:r>
              <a:rPr lang="de-DE" dirty="0"/>
              <a:t>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F1FD771-C836-2153-A8AB-6CCFDCF4D23C}"/>
              </a:ext>
            </a:extLst>
          </p:cNvPr>
          <p:cNvSpPr txBox="1"/>
          <p:nvPr/>
        </p:nvSpPr>
        <p:spPr>
          <a:xfrm>
            <a:off x="8556873" y="3280121"/>
            <a:ext cx="32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33152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13B87-1B74-6EAF-544E-90E5D8AFE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8ED8D50-0B45-FCC6-FD28-B29A14B7D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188" y="121921"/>
            <a:ext cx="12215188" cy="673608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FBC8F934-E2C4-69D0-8E46-8FA27CCF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107" y="36101"/>
            <a:ext cx="7901570" cy="92700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https://mabanque.bnpparibas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0D6C2B-6CE3-1C68-DA72-AFEE39F19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D4A8DD11-004B-9774-E7F2-9AC5BB24EB9A}"/>
              </a:ext>
            </a:extLst>
          </p:cNvPr>
          <p:cNvSpPr txBox="1">
            <a:spLocks/>
          </p:cNvSpPr>
          <p:nvPr/>
        </p:nvSpPr>
        <p:spPr bwMode="auto">
          <a:xfrm>
            <a:off x="2020773" y="664131"/>
            <a:ext cx="8460000" cy="745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189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C186840-2AA7-56FA-DEAB-9F34CBA5CF5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07DFAF2-94C1-6C05-6501-C7B592130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27400" cy="755808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EB6C40B-7103-00A0-B66F-C328F8A29C6D}"/>
              </a:ext>
            </a:extLst>
          </p:cNvPr>
          <p:cNvSpPr txBox="1"/>
          <p:nvPr/>
        </p:nvSpPr>
        <p:spPr>
          <a:xfrm>
            <a:off x="4178821" y="422844"/>
            <a:ext cx="32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1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Titre 3">
            <a:extLst>
              <a:ext uri="{FF2B5EF4-FFF2-40B4-BE49-F238E27FC236}">
                <a16:creationId xmlns:a16="http://schemas.microsoft.com/office/drawing/2014/main" id="{DA6455AC-21CD-7F8C-6AC7-833F9EC6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770" y="5358"/>
            <a:ext cx="5868543" cy="67567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https://verbund.edeka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22837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10992</TotalTime>
  <Words>1177</Words>
  <Application>Microsoft Office PowerPoint</Application>
  <PresentationFormat>Grand écran</PresentationFormat>
  <Paragraphs>170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Fontastique</vt:lpstr>
      <vt:lpstr>Wingdings</vt:lpstr>
      <vt:lpstr>Thème Office</vt:lpstr>
      <vt:lpstr>Présentation PowerPoint</vt:lpstr>
      <vt:lpstr>Présentation PowerPoint</vt:lpstr>
      <vt:lpstr>Présentation PowerPoint</vt:lpstr>
      <vt:lpstr>.brand vs. dotBrand Ihr eigener Teil der Internet Infrastruktur</vt:lpstr>
      <vt:lpstr>dotBrand – Where it comes from ICANN</vt:lpstr>
      <vt:lpstr>Next round coming </vt:lpstr>
      <vt:lpstr>Vorteile der Nutzung einer dotBrand </vt:lpstr>
      <vt:lpstr>https://mabanque.bnpparibas</vt:lpstr>
      <vt:lpstr>https://verbund.edeka</vt:lpstr>
      <vt:lpstr> Checkliste abholen   Wo: Stand A18  </vt:lpstr>
      <vt:lpstr>Wie könnt ihr Euch vorbereiten?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Bruno Darras</dc:creator>
  <cp:lastModifiedBy>Joelle Samake</cp:lastModifiedBy>
  <cp:revision>550</cp:revision>
  <cp:lastPrinted>2025-02-26T13:20:41Z</cp:lastPrinted>
  <dcterms:created xsi:type="dcterms:W3CDTF">2021-06-14T14:27:25Z</dcterms:created>
  <dcterms:modified xsi:type="dcterms:W3CDTF">2025-05-09T10:22:00Z</dcterms:modified>
</cp:coreProperties>
</file>