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1" id="{DDF0B5A7-2436-42A3-8E15-29AC625E0C6F}">
          <p14:sldIdLst>
            <p14:sldId id="256"/>
            <p14:sldId id="257"/>
            <p14:sldId id="258"/>
            <p14:sldId id="259"/>
            <p14:sldId id="260"/>
            <p14:sldId id="261"/>
            <p14:sldId id="269"/>
            <p14:sldId id="263"/>
            <p14:sldId id="265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9672-059A-45D2-8FCD-C83D55A783C7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AF4F-0CDE-413F-A62E-70AF56E27F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9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EAF4F-0CDE-413F-A62E-70AF56E27F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C2B04-9B33-480C-9ED9-4A96E32C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206342-6580-83E8-2708-9FB7A18BB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005CC3-FE0C-C9CD-238F-A2AC8D4B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38DDC-22B6-A459-BD61-39BEAC9A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42358-9124-5BD4-E200-B9584922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44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B9249-9A8C-1448-E6E5-45C73A71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4E75C9-5138-1B4F-3A33-7759E5B68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D47E07-17D4-8844-595C-0D948324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5A91F-B67C-7F28-8E99-2E07F4AB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2F5DD-1FFB-51E2-43C9-A1AE74A8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28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72D244-A2F6-66FA-9A5C-8B57773FE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3A3D1E-2484-6924-EC41-AACECCC3F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912B9B-A6A2-8119-D49B-75D4DADE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4F1AE-7E32-5E52-DBA7-2CF79A35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C26C1A-76E8-E584-B235-8D9D12DF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50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45C45-AE07-1D42-907D-770A46CB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8AA0B-9359-55D0-F668-9ADB72DA4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16E34-B74C-E7E0-B66B-6BAE29A9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85450-4A81-5711-21B7-F80CF923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3BDBC-000F-2CC0-DE51-101D4242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34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EBB81-CA31-9DD7-003B-97A106F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D6FA56-2B55-47DD-33C9-385D40960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81F06-EA78-D67C-47D9-0C1CEC84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E2CC3D-8248-65D7-562B-1F37AD1C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138BBF-FBB4-20B4-068B-9B39EFDD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99F47-D142-0504-0837-9E59D20E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611514-6111-056A-CD57-B0827344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F3F9A-71D2-0E51-B993-1BC620BD3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1A757C-13B8-0832-35BA-4DE733EB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6F761B-C46D-45CA-AF16-EF015856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FA1758-EA92-4DEF-FEF2-CC6B7C89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86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83BFB-28D8-2E6D-C39C-23759524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56A0D-07CE-AA2D-9ED4-BA88367F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143247-A5A1-31B5-CDDC-348CEB846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90BDE9-7D03-9251-61B1-15D8C7FAD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6D7932-4213-91D9-8FC9-F5C2B184E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1D487D-2507-4B83-7897-819FAA40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452492-C0E3-54AF-544D-1411E194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C7912A-77F2-0588-EFD8-0D0767F1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0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7B176-F874-6CA6-DF0E-CB4FC862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DB4AF5-97EF-D3CD-F4B1-2B5AB793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2CB442-9B80-BA27-3E43-FAC3D8D9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AAA22A-BA36-174E-9FB5-950E24FA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5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8F5B24-D4CB-28C2-F4A7-26ED22E19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46" y="5797642"/>
            <a:ext cx="753630" cy="9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5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CA2D-EC86-3B29-FB3C-D247AD43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385C1-3279-B7A7-07E2-1481F1B3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AA5F2F-AEA4-0D43-A07D-D5863C36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636CE3-ABC1-22DA-6490-3F3FD02C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9FE642-4053-9E1C-7CF5-C450B66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BDA414-1E1A-EC8F-B4BD-F22A79DE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6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8AC7D-1BC4-4596-AA7E-B1E6F2F9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300586-B369-F310-0FDA-5D7CA6B5F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36A07B-5FB6-7CA5-EAC5-9594D7F56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9EA00-E162-0592-BB98-CE7DC7DC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323F9-6A41-52B8-4BAC-D532925F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884F6-CF38-642C-6381-2D4A826F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E19784-EFB5-096C-E704-F6D015A1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2EC449-017B-DF22-4E66-C4EA34133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65CFC-EE93-F79C-3311-1B4417687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A79C3-7472-4468-8839-92437CE43895}" type="datetimeFigureOut">
              <a:rPr lang="de-DE" smtClean="0"/>
              <a:t>09.05.2025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380D38-8C96-D4F0-BD0D-435E33236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3C840C-3BAE-E0EE-2F24-3DC9ECAD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F8753-8CE0-49B5-B776-DB12C40134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2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3.jpg"/><Relationship Id="rId7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4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1.jp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10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A4D929-F79A-491B-A8DD-8077AE9A0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" y="1"/>
            <a:ext cx="12189023" cy="68579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35396A-586E-69F1-F9DB-A858DE466D62}"/>
              </a:ext>
            </a:extLst>
          </p:cNvPr>
          <p:cNvSpPr txBox="1"/>
          <p:nvPr/>
        </p:nvSpPr>
        <p:spPr>
          <a:xfrm>
            <a:off x="7702477" y="216734"/>
            <a:ext cx="43030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solidFill>
                  <a:schemeClr val="bg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20000"/>
                    </a:schemeClr>
                  </a:glow>
                </a:effectLst>
              </a:rPr>
              <a:t>MFA ist tot, es lebe MFA!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8B0570-2628-2E33-BDE6-5DCF51E05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66" y="5775405"/>
            <a:ext cx="783833" cy="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B5875067-2D57-F6AB-9D66-A696BFDC0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10706469" y="288848"/>
            <a:ext cx="1070109" cy="1083485"/>
          </a:xfrm>
          <a:prstGeom prst="rect">
            <a:avLst/>
          </a:prstGeom>
        </p:spPr>
      </p:pic>
      <p:pic>
        <p:nvPicPr>
          <p:cNvPr id="11" name="Grafik 10" descr="Ein Bild, das Text, Screenshot, Schrift, Visitenkarte enthält.&#10;&#10;KI-generierte Inhalte können fehlerhaft sein.">
            <a:extLst>
              <a:ext uri="{FF2B5EF4-FFF2-40B4-BE49-F238E27FC236}">
                <a16:creationId xmlns:a16="http://schemas.microsoft.com/office/drawing/2014/main" id="{B9466D3C-7E81-0661-908A-FC8F7C79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08" y="4700016"/>
            <a:ext cx="2602992" cy="2157984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19FF49E-E45B-894D-FE9F-EBE525D33B7A}"/>
              </a:ext>
            </a:extLst>
          </p:cNvPr>
          <p:cNvGrpSpPr/>
          <p:nvPr/>
        </p:nvGrpSpPr>
        <p:grpSpPr>
          <a:xfrm>
            <a:off x="0" y="5753528"/>
            <a:ext cx="1047964" cy="1110340"/>
            <a:chOff x="0" y="5753528"/>
            <a:chExt cx="1047964" cy="111034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930CABC-8191-7B67-5455-45F64F33F452}"/>
                </a:ext>
              </a:extLst>
            </p:cNvPr>
            <p:cNvSpPr/>
            <p:nvPr/>
          </p:nvSpPr>
          <p:spPr>
            <a:xfrm>
              <a:off x="0" y="5753528"/>
              <a:ext cx="1047964" cy="1110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 descr="Ein Bild, das Grafiken, Symbol, Logo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35ACD9BC-9DDC-B59E-BF29-B984CE2B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40" y="6098443"/>
              <a:ext cx="553226" cy="551119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5852662-85DA-3F50-1376-BF037B2EABF7}"/>
              </a:ext>
            </a:extLst>
          </p:cNvPr>
          <p:cNvGrpSpPr/>
          <p:nvPr/>
        </p:nvGrpSpPr>
        <p:grpSpPr>
          <a:xfrm>
            <a:off x="272109" y="956025"/>
            <a:ext cx="10597907" cy="4858943"/>
            <a:chOff x="272109" y="657546"/>
            <a:chExt cx="10597907" cy="485894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B604E39-019F-C797-3E57-74F877EEDE85}"/>
                </a:ext>
              </a:extLst>
            </p:cNvPr>
            <p:cNvSpPr txBox="1"/>
            <p:nvPr/>
          </p:nvSpPr>
          <p:spPr>
            <a:xfrm>
              <a:off x="1756880" y="1453794"/>
              <a:ext cx="9113136" cy="403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noProof="0" dirty="0">
                  <a:solidFill>
                    <a:srgbClr val="0E90C4"/>
                  </a:solidFill>
                </a:rPr>
                <a:t>                                                                 Passwortfreie MFA </a:t>
              </a:r>
            </a:p>
            <a:p>
              <a:r>
                <a:rPr lang="en-GB" sz="3200" noProof="0" dirty="0">
                  <a:solidFill>
                    <a:srgbClr val="0E90C4"/>
                  </a:solidFill>
                </a:rPr>
                <a:t>                                                       Für Active Directory</a:t>
              </a:r>
            </a:p>
            <a:p>
              <a:r>
                <a:rPr lang="en-GB" sz="3200" noProof="0" dirty="0">
                  <a:solidFill>
                    <a:srgbClr val="0E90C4"/>
                  </a:solidFill>
                </a:rPr>
                <a:t>                                              On-Premises</a:t>
              </a:r>
            </a:p>
            <a:p>
              <a:r>
                <a:rPr lang="de-DE" sz="3200" noProof="0" dirty="0">
                  <a:solidFill>
                    <a:srgbClr val="0E90C4"/>
                  </a:solidFill>
                </a:rPr>
                <a:t>                                     Kompatibel mit M365</a:t>
              </a:r>
            </a:p>
            <a:p>
              <a:r>
                <a:rPr lang="de-DE" sz="3200" noProof="0" dirty="0">
                  <a:solidFill>
                    <a:srgbClr val="0E90C4"/>
                  </a:solidFill>
                </a:rPr>
                <a:t>                           NIS2/DORA-fördernd</a:t>
              </a:r>
            </a:p>
            <a:p>
              <a:r>
                <a:rPr lang="de-DE" sz="3200" noProof="0" dirty="0">
                  <a:solidFill>
                    <a:srgbClr val="0E90C4"/>
                  </a:solidFill>
                </a:rPr>
                <a:t>                  Souveränitäts-fördernd</a:t>
              </a:r>
            </a:p>
            <a:p>
              <a:r>
                <a:rPr lang="de-DE" sz="3200" dirty="0">
                  <a:solidFill>
                    <a:srgbClr val="0E90C4"/>
                  </a:solidFill>
                </a:rPr>
                <a:t>        </a:t>
              </a:r>
              <a:r>
                <a:rPr lang="de-DE" sz="3200" noProof="0" dirty="0">
                  <a:solidFill>
                    <a:srgbClr val="0E90C4"/>
                  </a:solidFill>
                </a:rPr>
                <a:t>Made in Germany</a:t>
              </a:r>
            </a:p>
            <a:p>
              <a:r>
                <a:rPr lang="de-DE" sz="3200" noProof="0" dirty="0">
                  <a:solidFill>
                    <a:srgbClr val="0E90C4"/>
                  </a:solidFill>
                </a:rPr>
                <a:t>Patentiert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2CA9A4A-1D44-FEAE-7CF6-4DE14043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109" y="739008"/>
              <a:ext cx="7760247" cy="4777481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2F9F12F-87A4-277C-8DB4-F0D42F65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31851" y="657546"/>
              <a:ext cx="1993534" cy="501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5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E32BF5C-4EE1-A857-843D-C5AC1DD9B33B}"/>
              </a:ext>
            </a:extLst>
          </p:cNvPr>
          <p:cNvSpPr/>
          <p:nvPr/>
        </p:nvSpPr>
        <p:spPr>
          <a:xfrm>
            <a:off x="0" y="5684704"/>
            <a:ext cx="1090670" cy="117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EE65F4-31CD-C9A6-9A75-58AA3BFA48E8}"/>
              </a:ext>
            </a:extLst>
          </p:cNvPr>
          <p:cNvSpPr txBox="1"/>
          <p:nvPr/>
        </p:nvSpPr>
        <p:spPr>
          <a:xfrm>
            <a:off x="488131" y="3079994"/>
            <a:ext cx="5526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Systola GmbH, Hamburg</a:t>
            </a:r>
          </a:p>
          <a:p>
            <a:endParaRPr lang="de-DE" sz="3600" dirty="0"/>
          </a:p>
          <a:p>
            <a:r>
              <a:rPr lang="de-DE" sz="3600" dirty="0"/>
              <a:t>Demo + Infomaterial: </a:t>
            </a:r>
            <a:r>
              <a:rPr lang="de-DE" sz="3600" b="1" dirty="0"/>
              <a:t>P02</a:t>
            </a:r>
            <a:br>
              <a:rPr lang="de-DE" sz="3600" dirty="0"/>
            </a:br>
            <a:endParaRPr lang="de-DE" sz="3600" dirty="0"/>
          </a:p>
          <a:p>
            <a:r>
              <a:rPr lang="de-DE" sz="3600" dirty="0"/>
              <a:t>Roman Kuznetsov</a:t>
            </a:r>
            <a:br>
              <a:rPr lang="de-DE" sz="3600" dirty="0"/>
            </a:br>
            <a:r>
              <a:rPr lang="de-DE" sz="3600" dirty="0"/>
              <a:t>+49 40 730 91 572</a:t>
            </a:r>
          </a:p>
        </p:txBody>
      </p:sp>
      <p:pic>
        <p:nvPicPr>
          <p:cNvPr id="4" name="Grafik 3" descr="Ein Bild, das Person, Kleidung, Menschliches Gesicht, Mann enthält.&#10;&#10;KI-generierte Inhalte können fehlerhaft sein.">
            <a:extLst>
              <a:ext uri="{FF2B5EF4-FFF2-40B4-BE49-F238E27FC236}">
                <a16:creationId xmlns:a16="http://schemas.microsoft.com/office/drawing/2014/main" id="{E1A0E549-973E-F613-E35B-F0C6E3AE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0"/>
            <a:ext cx="4920615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3391B0-0BB4-D5CE-9D59-1D71A94D1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059" y="170789"/>
            <a:ext cx="4139864" cy="1041066"/>
          </a:xfrm>
          <a:prstGeom prst="rect">
            <a:avLst/>
          </a:prstGeom>
        </p:spPr>
      </p:pic>
      <p:pic>
        <p:nvPicPr>
          <p:cNvPr id="8" name="Grafik 7" descr="Ein Bild, das Grafiken, Schrif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FB694D15-AC6B-FDA4-A1C6-16FEA3AAE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4" y="485955"/>
            <a:ext cx="3722541" cy="5429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DF26C4-3022-C91E-E7AA-2AE862AFE648}"/>
              </a:ext>
            </a:extLst>
          </p:cNvPr>
          <p:cNvSpPr txBox="1"/>
          <p:nvPr/>
        </p:nvSpPr>
        <p:spPr>
          <a:xfrm>
            <a:off x="4417915" y="361686"/>
            <a:ext cx="692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3248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B287F02-5874-DE43-4D98-26DD4DF67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55261"/>
              </p:ext>
            </p:extLst>
          </p:nvPr>
        </p:nvGraphicFramePr>
        <p:xfrm>
          <a:off x="7519596" y="704626"/>
          <a:ext cx="3898042" cy="1981200"/>
        </p:xfrm>
        <a:graphic>
          <a:graphicData uri="http://schemas.openxmlformats.org/drawingml/2006/table">
            <a:tbl>
              <a:tblPr/>
              <a:tblGrid>
                <a:gridCol w="1768028">
                  <a:extLst>
                    <a:ext uri="{9D8B030D-6E8A-4147-A177-3AD203B41FA5}">
                      <a16:colId xmlns:a16="http://schemas.microsoft.com/office/drawing/2014/main" val="1782901756"/>
                    </a:ext>
                  </a:extLst>
                </a:gridCol>
                <a:gridCol w="2130014">
                  <a:extLst>
                    <a:ext uri="{9D8B030D-6E8A-4147-A177-3AD203B41FA5}">
                      <a16:colId xmlns:a16="http://schemas.microsoft.com/office/drawing/2014/main" val="3686156981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r>
                        <a:rPr lang="de-DE" sz="2800" dirty="0"/>
                        <a:t>Geboren: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/>
                        <a:t>1960</a:t>
                      </a:r>
                      <a:endParaRPr lang="de-D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982627"/>
                  </a:ext>
                </a:extLst>
              </a:tr>
              <a:tr h="461665">
                <a:tc>
                  <a:txBody>
                    <a:bodyPr/>
                    <a:lstStyle/>
                    <a:p>
                      <a:r>
                        <a:rPr lang="de-DE" sz="2800" dirty="0"/>
                        <a:t>Alter: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/>
                        <a:t>65</a:t>
                      </a:r>
                    </a:p>
                    <a:p>
                      <a:endParaRPr lang="de-DE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880661"/>
                  </a:ext>
                </a:extLst>
              </a:tr>
              <a:tr h="461665">
                <a:tc>
                  <a:txBody>
                    <a:bodyPr/>
                    <a:lstStyle/>
                    <a:p>
                      <a:r>
                        <a:rPr lang="de-DE" sz="2800" dirty="0"/>
                        <a:t>Stand: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/>
                        <a:t>Rentenreif</a:t>
                      </a:r>
                      <a:endParaRPr lang="de-D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620252"/>
                  </a:ext>
                </a:extLst>
              </a:tr>
            </a:tbl>
          </a:graphicData>
        </a:graphic>
      </p:graphicFrame>
      <p:pic>
        <p:nvPicPr>
          <p:cNvPr id="2" name="Grafik 1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8DE12096-75AB-98E7-14FE-84191751A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10695364" y="5453268"/>
            <a:ext cx="902764" cy="914048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44E4A95-E983-4A12-0A60-0341092DAC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7813"/>
            <a:ext cx="8785225" cy="6580187"/>
          </a:xfrm>
        </p:spPr>
      </p:pic>
    </p:spTree>
    <p:extLst>
      <p:ext uri="{BB962C8B-B14F-4D97-AF65-F5344CB8AC3E}">
        <p14:creationId xmlns:p14="http://schemas.microsoft.com/office/powerpoint/2010/main" val="24973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Rechteck, Majorelle Blue enthält.&#10;&#10;KI-generierte Inhalte können fehlerhaft sein.">
            <a:extLst>
              <a:ext uri="{FF2B5EF4-FFF2-40B4-BE49-F238E27FC236}">
                <a16:creationId xmlns:a16="http://schemas.microsoft.com/office/drawing/2014/main" id="{D04BFA46-A6F5-572C-2029-C43058FE0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0" y="965770"/>
            <a:ext cx="3701501" cy="2596137"/>
          </a:xfrm>
          <a:prstGeom prst="rect">
            <a:avLst/>
          </a:prstGeom>
        </p:spPr>
      </p:pic>
      <p:pic>
        <p:nvPicPr>
          <p:cNvPr id="4" name="Grafik 3" descr="Ein Bild, das Elektronik, Ausgabegerät, Büroausstattung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CF637EA4-B8E0-3518-D837-A7915100D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7"/>
            <a:ext cx="8785837" cy="6580800"/>
          </a:xfrm>
          <a:prstGeom prst="rect">
            <a:avLst/>
          </a:prstGeom>
        </p:spPr>
      </p:pic>
      <p:pic>
        <p:nvPicPr>
          <p:cNvPr id="15" name="Grafik 14" descr="Ein Bild, das Klebezettel, Handschrift, gelb, Text enthält.&#10;&#10;KI-generierte Inhalte können fehlerhaft sein.">
            <a:extLst>
              <a:ext uri="{FF2B5EF4-FFF2-40B4-BE49-F238E27FC236}">
                <a16:creationId xmlns:a16="http://schemas.microsoft.com/office/drawing/2014/main" id="{43B8FB6B-8F8C-A324-4357-76DF003EB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6061" r="7769" b="15764"/>
          <a:stretch/>
        </p:blipFill>
        <p:spPr>
          <a:xfrm>
            <a:off x="2149580" y="3087365"/>
            <a:ext cx="1078483" cy="99918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CFB89EE-39C6-C8A5-2DF5-9228562571AF}"/>
              </a:ext>
            </a:extLst>
          </p:cNvPr>
          <p:cNvSpPr txBox="1"/>
          <p:nvPr/>
        </p:nvSpPr>
        <p:spPr>
          <a:xfrm>
            <a:off x="8349115" y="325102"/>
            <a:ext cx="3446220" cy="45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Regel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Richtlinien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Brute-Force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err="1"/>
              <a:t>Resets</a:t>
            </a:r>
            <a:endParaRPr lang="de-DE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Sperrungen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Post-It Notes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U.v.m.</a:t>
            </a:r>
          </a:p>
        </p:txBody>
      </p:sp>
      <p:pic>
        <p:nvPicPr>
          <p:cNvPr id="2" name="Grafik 1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8807C281-B1CA-B6C5-20EC-9BB10600D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10695363" y="5454000"/>
            <a:ext cx="902764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enschliches Gesicht, Person, Schutzbrille, Brille enthält.&#10;&#10;KI-generierte Inhalte können fehlerhaft sein.">
            <a:extLst>
              <a:ext uri="{FF2B5EF4-FFF2-40B4-BE49-F238E27FC236}">
                <a16:creationId xmlns:a16="http://schemas.microsoft.com/office/drawing/2014/main" id="{9605D278-603F-8931-0B9D-1DD06E5C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6010866-C6E5-7193-4CE9-A4A7AD08B059}"/>
              </a:ext>
            </a:extLst>
          </p:cNvPr>
          <p:cNvSpPr txBox="1"/>
          <p:nvPr/>
        </p:nvSpPr>
        <p:spPr>
          <a:xfrm>
            <a:off x="430307" y="462579"/>
            <a:ext cx="6529892" cy="1785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5500" dirty="0">
                <a:solidFill>
                  <a:schemeClr val="bg1"/>
                </a:solidFill>
              </a:rPr>
              <a:t>Die Erlösung kommt </a:t>
            </a:r>
          </a:p>
          <a:p>
            <a:r>
              <a:rPr lang="de-DE" sz="5500" dirty="0">
                <a:solidFill>
                  <a:schemeClr val="bg1"/>
                </a:solidFill>
              </a:rPr>
              <a:t>und heißt </a:t>
            </a:r>
            <a:r>
              <a:rPr lang="de-DE" sz="5500" b="1" dirty="0">
                <a:solidFill>
                  <a:schemeClr val="bg1"/>
                </a:solidFill>
              </a:rPr>
              <a:t>MFA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9EFC2A9-B66F-14DE-2150-65EACD49A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6" y="5775405"/>
            <a:ext cx="783833" cy="988311"/>
          </a:xfrm>
          <a:prstGeom prst="rect">
            <a:avLst/>
          </a:prstGeom>
        </p:spPr>
      </p:pic>
      <p:pic>
        <p:nvPicPr>
          <p:cNvPr id="12" name="Grafik 11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AC03D851-037A-CA19-E2F9-279E359B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559">
            <a:off x="501916" y="1494795"/>
            <a:ext cx="8134378" cy="1059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Ein Bild, das Text, Schrift, Screenshot, Algebra enthält.&#10;&#10;KI-generierte Inhalte können fehlerhaft sein.">
            <a:extLst>
              <a:ext uri="{FF2B5EF4-FFF2-40B4-BE49-F238E27FC236}">
                <a16:creationId xmlns:a16="http://schemas.microsoft.com/office/drawing/2014/main" id="{485497B7-DEB0-A892-2060-CBCDCC10E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394">
            <a:off x="3515657" y="4300435"/>
            <a:ext cx="8777608" cy="1365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Ein Bild, das Text, Schrift enthält.&#10;&#10;KI-generierte Inhalte können fehlerhaft sein.">
            <a:extLst>
              <a:ext uri="{FF2B5EF4-FFF2-40B4-BE49-F238E27FC236}">
                <a16:creationId xmlns:a16="http://schemas.microsoft.com/office/drawing/2014/main" id="{A7FCFFF6-E5A9-A93D-2FC6-081060E2C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054">
            <a:off x="4634407" y="1216283"/>
            <a:ext cx="7804675" cy="972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521F4907-7814-7EB2-E338-029127016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191">
            <a:off x="5293322" y="4079064"/>
            <a:ext cx="7071402" cy="110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DCC36C91-5E3B-C43D-F57A-52AA96DE2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922">
            <a:off x="-98129" y="5267607"/>
            <a:ext cx="5725324" cy="743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FBF87E-AEF3-5D28-B77A-437EE62C9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0626">
            <a:off x="154049" y="3884967"/>
            <a:ext cx="5753903" cy="704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 descr="Ein Bild, das Text, Schrift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CC25802C-6514-3117-52EB-FCBBA8670F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274">
            <a:off x="962242" y="1914905"/>
            <a:ext cx="7306441" cy="1156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7E4880D3-9EB2-7A8B-FF0E-D755D1EF7E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769">
            <a:off x="3724478" y="1377922"/>
            <a:ext cx="8690345" cy="1369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fik 27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2A2CEBA1-7F1E-4366-FB89-D235289ADF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41">
            <a:off x="3083791" y="2505306"/>
            <a:ext cx="8192279" cy="1256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DEC678A-EB73-0A9E-D8C4-74B1DE49A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162">
            <a:off x="304605" y="3980369"/>
            <a:ext cx="7107130" cy="873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fik 31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6CF68E42-C9FC-C55A-D084-BB3796DB0C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646">
            <a:off x="308828" y="930649"/>
            <a:ext cx="7492199" cy="94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fik 33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0145D0F6-6436-8068-F0B8-C41236747D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705">
            <a:off x="5069506" y="5036145"/>
            <a:ext cx="7354073" cy="1109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18C99DB-77FA-8F3F-0EC9-7E611669D7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583">
            <a:off x="1856083" y="3581707"/>
            <a:ext cx="8610536" cy="105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Grafik 37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4FBE80F2-D24C-417E-5A9B-C6879D8261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696">
            <a:off x="686392" y="2127317"/>
            <a:ext cx="8179627" cy="1261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D52A763-2E69-5AF8-0DC5-DE481A6737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90">
            <a:off x="1254909" y="2208900"/>
            <a:ext cx="9203180" cy="1133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734D570B-3164-ECA3-5870-EB325EE110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0319">
            <a:off x="1862269" y="3702588"/>
            <a:ext cx="9579372" cy="114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Grafik 43" descr="Ein Bild, das Text, Schrift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9BCC1164-492F-389D-88E3-97EB683AE9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655">
            <a:off x="3093583" y="1127984"/>
            <a:ext cx="7971372" cy="1288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Grafik 45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47080ABE-451E-8EAD-1E93-138DF5622A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" y="1291245"/>
            <a:ext cx="8664201" cy="1117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9C72A50-BFA5-7497-B9BF-165A2B271E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973">
            <a:off x="5583830" y="3046376"/>
            <a:ext cx="7978668" cy="957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fik 49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E6C2A0BE-5CED-F3CB-D836-642CF009091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8147">
            <a:off x="4144564" y="2340208"/>
            <a:ext cx="6566250" cy="101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FED40D8-BE9D-72A6-C8CB-BA0981F119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097">
            <a:off x="1156525" y="4169771"/>
            <a:ext cx="9318853" cy="1117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F0890E8A-49CF-B4CB-E5FB-DCAD1515AF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335">
            <a:off x="3135970" y="5539603"/>
            <a:ext cx="6499028" cy="801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Grafik 55" descr="Ein Bild, das Text, Schrift, Screenshot, Algebra enthält.&#10;&#10;KI-generierte Inhalte können fehlerhaft sein.">
            <a:extLst>
              <a:ext uri="{FF2B5EF4-FFF2-40B4-BE49-F238E27FC236}">
                <a16:creationId xmlns:a16="http://schemas.microsoft.com/office/drawing/2014/main" id="{39B3FE64-C944-D798-79E0-A8AF52A384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806">
            <a:off x="4885126" y="2440500"/>
            <a:ext cx="7467307" cy="1155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5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8DE579-29C5-3F3F-B285-1483DB0CF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908" t="6569" r="7619" b="6444"/>
          <a:stretch/>
        </p:blipFill>
        <p:spPr>
          <a:xfrm>
            <a:off x="554804" y="1356189"/>
            <a:ext cx="4006921" cy="35959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B9603B-B251-8C4E-30AE-45B37335D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782" t="14468" r="15609" b="14307"/>
          <a:stretch/>
        </p:blipFill>
        <p:spPr>
          <a:xfrm>
            <a:off x="8313612" y="986693"/>
            <a:ext cx="3493214" cy="48846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AFA60C-11A0-9E38-9796-ED723E5D1B49}"/>
              </a:ext>
            </a:extLst>
          </p:cNvPr>
          <p:cNvSpPr txBox="1"/>
          <p:nvPr/>
        </p:nvSpPr>
        <p:spPr>
          <a:xfrm>
            <a:off x="5236602" y="1610395"/>
            <a:ext cx="2402132" cy="3341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/>
              <a:t>Verhaltens-Analyse</a:t>
            </a:r>
          </a:p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/>
              <a:t>Geo-Location</a:t>
            </a:r>
          </a:p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/>
              <a:t>Richtlinien</a:t>
            </a:r>
          </a:p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/>
              <a:t>2. Faktor</a:t>
            </a:r>
          </a:p>
          <a:p>
            <a:pPr marL="285750" indent="-285750">
              <a:lnSpc>
                <a:spcPct val="200000"/>
              </a:lnSpc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dirty="0"/>
              <a:t>. . .</a:t>
            </a:r>
          </a:p>
        </p:txBody>
      </p:sp>
      <p:sp>
        <p:nvSpPr>
          <p:cNvPr id="10" name="Minuszeichen 9">
            <a:extLst>
              <a:ext uri="{FF2B5EF4-FFF2-40B4-BE49-F238E27FC236}">
                <a16:creationId xmlns:a16="http://schemas.microsoft.com/office/drawing/2014/main" id="{BB9637E3-E99F-08E6-F318-BF9FBAFB5E7A}"/>
              </a:ext>
            </a:extLst>
          </p:cNvPr>
          <p:cNvSpPr/>
          <p:nvPr/>
        </p:nvSpPr>
        <p:spPr>
          <a:xfrm rot="16200000">
            <a:off x="4785996" y="2876764"/>
            <a:ext cx="6667928" cy="1078786"/>
          </a:xfrm>
          <a:prstGeom prst="mathMinus">
            <a:avLst>
              <a:gd name="adj1" fmla="val 139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039C7E1-EBA3-1B59-0F78-1D26A701A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744093" y="1818604"/>
            <a:ext cx="3328984" cy="3429001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4B54949-7B46-0E04-54DE-8205391844A0}"/>
              </a:ext>
            </a:extLst>
          </p:cNvPr>
          <p:cNvGrpSpPr/>
          <p:nvPr/>
        </p:nvGrpSpPr>
        <p:grpSpPr>
          <a:xfrm>
            <a:off x="554804" y="665172"/>
            <a:ext cx="4056630" cy="4582433"/>
            <a:chOff x="554804" y="665172"/>
            <a:chExt cx="4056630" cy="4582433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568B11B-803E-D667-BE00-8F895D6D136A}"/>
                </a:ext>
              </a:extLst>
            </p:cNvPr>
            <p:cNvSpPr/>
            <p:nvPr/>
          </p:nvSpPr>
          <p:spPr>
            <a:xfrm>
              <a:off x="554804" y="665172"/>
              <a:ext cx="4056630" cy="2157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AD0970B-9179-B1AA-9B3E-D51636B820FA}"/>
                </a:ext>
              </a:extLst>
            </p:cNvPr>
            <p:cNvSpPr/>
            <p:nvPr/>
          </p:nvSpPr>
          <p:spPr>
            <a:xfrm>
              <a:off x="554804" y="3513762"/>
              <a:ext cx="4056630" cy="1733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C514B216-8C59-2A57-2ABA-2EE0A263A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385174" y="355008"/>
            <a:ext cx="902764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xit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37E1EE-3778-05AC-7F41-124AF50D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C0879E-1E21-C9A4-41A0-52D34E37C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6" y="5775405"/>
            <a:ext cx="783833" cy="98831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" name="Grafik 1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0C3189E7-FEAD-B1CD-4DE1-578C14D765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11027101" y="6082296"/>
            <a:ext cx="369903" cy="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D87F69F1-0219-1912-B299-2E5799A8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82" y="1633281"/>
            <a:ext cx="5222625" cy="525554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2D6386-6476-9952-CB03-D5C888114D89}"/>
              </a:ext>
            </a:extLst>
          </p:cNvPr>
          <p:cNvSpPr txBox="1"/>
          <p:nvPr/>
        </p:nvSpPr>
        <p:spPr>
          <a:xfrm>
            <a:off x="241752" y="0"/>
            <a:ext cx="51852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0" b="1" dirty="0"/>
              <a:t>MFA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20B3E4-FBEE-E069-0870-B95C15FE68AE}"/>
              </a:ext>
            </a:extLst>
          </p:cNvPr>
          <p:cNvSpPr txBox="1"/>
          <p:nvPr/>
        </p:nvSpPr>
        <p:spPr>
          <a:xfrm>
            <a:off x="269375" y="2616101"/>
            <a:ext cx="5103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600" dirty="0">
                <a:solidFill>
                  <a:srgbClr val="0E90C4"/>
                </a:solidFill>
              </a:rPr>
              <a:t>Passwort-</a:t>
            </a:r>
            <a:r>
              <a:rPr lang="de-DE" sz="6600" b="1" dirty="0">
                <a:solidFill>
                  <a:srgbClr val="0E90C4"/>
                </a:solidFill>
              </a:rPr>
              <a:t>frei</a:t>
            </a:r>
          </a:p>
        </p:txBody>
      </p:sp>
      <p:pic>
        <p:nvPicPr>
          <p:cNvPr id="6" name="Grafik 5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5FBEB669-A148-F8F5-A3D6-B94016605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10890607" y="373677"/>
            <a:ext cx="902764" cy="9140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EFC09C-9861-3420-A497-F96C925EB53F}"/>
              </a:ext>
            </a:extLst>
          </p:cNvPr>
          <p:cNvSpPr txBox="1"/>
          <p:nvPr/>
        </p:nvSpPr>
        <p:spPr>
          <a:xfrm>
            <a:off x="791709" y="2620134"/>
            <a:ext cx="4085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600" dirty="0">
                <a:solidFill>
                  <a:schemeClr val="bg2">
                    <a:lumMod val="50000"/>
                  </a:schemeClr>
                </a:solidFill>
              </a:rPr>
              <a:t>Revolution</a:t>
            </a:r>
          </a:p>
        </p:txBody>
      </p:sp>
    </p:spTree>
    <p:extLst>
      <p:ext uri="{BB962C8B-B14F-4D97-AF65-F5344CB8AC3E}">
        <p14:creationId xmlns:p14="http://schemas.microsoft.com/office/powerpoint/2010/main" val="20514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1D410E-2038-BC79-59BF-19C6A77EC37C}"/>
              </a:ext>
            </a:extLst>
          </p:cNvPr>
          <p:cNvSpPr txBox="1"/>
          <p:nvPr/>
        </p:nvSpPr>
        <p:spPr>
          <a:xfrm>
            <a:off x="1479479" y="1890445"/>
            <a:ext cx="216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MFA-Daten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924118-4D94-F986-C62A-C6F312F150E5}"/>
              </a:ext>
            </a:extLst>
          </p:cNvPr>
          <p:cNvSpPr txBox="1"/>
          <p:nvPr/>
        </p:nvSpPr>
        <p:spPr>
          <a:xfrm>
            <a:off x="1479479" y="2589088"/>
            <a:ext cx="298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Anmelde-Daten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7782818-7E03-D03C-DFED-ED40F6D9EB5E}"/>
              </a:ext>
            </a:extLst>
          </p:cNvPr>
          <p:cNvSpPr/>
          <p:nvPr/>
        </p:nvSpPr>
        <p:spPr>
          <a:xfrm>
            <a:off x="5630238" y="2296700"/>
            <a:ext cx="1771157" cy="584775"/>
          </a:xfrm>
          <a:prstGeom prst="rightArrow">
            <a:avLst/>
          </a:prstGeom>
          <a:solidFill>
            <a:srgbClr val="0E90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E90C4"/>
              </a:solidFill>
            </a:endParaRPr>
          </a:p>
        </p:txBody>
      </p:sp>
      <p:pic>
        <p:nvPicPr>
          <p:cNvPr id="7" name="Grafik 6" descr="Ein Bild, das Text, Screenshot, Logo, Schrift enthält.&#10;&#10;KI-generierte Inhalte können fehlerhaft sein.">
            <a:extLst>
              <a:ext uri="{FF2B5EF4-FFF2-40B4-BE49-F238E27FC236}">
                <a16:creationId xmlns:a16="http://schemas.microsoft.com/office/drawing/2014/main" id="{D7317264-6C67-6B7E-AB3A-4BC5C7C9D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/>
          <a:stretch/>
        </p:blipFill>
        <p:spPr>
          <a:xfrm>
            <a:off x="8569799" y="1297197"/>
            <a:ext cx="2585619" cy="23560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9150A4-EB43-AE61-CBFD-9C76168D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401" t="24569" r="24289" b="24494"/>
          <a:stretch/>
        </p:blipFill>
        <p:spPr>
          <a:xfrm>
            <a:off x="8671381" y="4858620"/>
            <a:ext cx="2382453" cy="164492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5DC2E36-36D3-C4A6-4F3A-132CA4044D08}"/>
              </a:ext>
            </a:extLst>
          </p:cNvPr>
          <p:cNvSpPr txBox="1"/>
          <p:nvPr/>
        </p:nvSpPr>
        <p:spPr>
          <a:xfrm>
            <a:off x="5630238" y="3842535"/>
            <a:ext cx="1642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chemeClr val="bg1">
                    <a:lumMod val="50000"/>
                  </a:schemeClr>
                </a:solidFill>
              </a:rPr>
              <a:t>Vorher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E17013-CA56-C7C1-46C2-BF1A9B8DFB0D}"/>
              </a:ext>
            </a:extLst>
          </p:cNvPr>
          <p:cNvSpPr txBox="1"/>
          <p:nvPr/>
        </p:nvSpPr>
        <p:spPr>
          <a:xfrm>
            <a:off x="5468093" y="3842535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0E90C4"/>
                </a:solidFill>
              </a:rPr>
              <a:t>Nachher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50C34B-008C-9DC9-79DC-57E8BBF12136}"/>
              </a:ext>
            </a:extLst>
          </p:cNvPr>
          <p:cNvSpPr txBox="1"/>
          <p:nvPr/>
        </p:nvSpPr>
        <p:spPr>
          <a:xfrm>
            <a:off x="1479479" y="3287731"/>
            <a:ext cx="2483372" cy="2545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PIN+OTP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Key/Device-Bindung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Bluetooth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Biometrie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NFC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E90C4"/>
                </a:solidFill>
              </a:rPr>
              <a:t>FIDO</a:t>
            </a:r>
          </a:p>
        </p:txBody>
      </p:sp>
      <p:pic>
        <p:nvPicPr>
          <p:cNvPr id="14" name="Grafik 13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E846F47A-739D-08CD-C618-E6B1696CE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22" y="1297196"/>
            <a:ext cx="2646196" cy="235604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C07480A-0507-D7B2-68DB-2975FE88E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9479" y="530437"/>
            <a:ext cx="3454502" cy="868716"/>
          </a:xfrm>
          <a:prstGeom prst="rect">
            <a:avLst/>
          </a:prstGeom>
        </p:spPr>
      </p:pic>
      <p:pic>
        <p:nvPicPr>
          <p:cNvPr id="16" name="Grafik 15" descr="Ein Bild, das Rechteck, Farbigkeit, Screenshot, Quadrat enthält.&#10;&#10;KI-generierte Inhalte können fehlerhaft sein.">
            <a:extLst>
              <a:ext uri="{FF2B5EF4-FFF2-40B4-BE49-F238E27FC236}">
                <a16:creationId xmlns:a16="http://schemas.microsoft.com/office/drawing/2014/main" id="{CC8F8432-09BE-F465-5FBB-8FEEBD428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065" r="6715" b="5832"/>
          <a:stretch/>
        </p:blipFill>
        <p:spPr>
          <a:xfrm>
            <a:off x="6000074" y="840172"/>
            <a:ext cx="902764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00023 C 0.00846 0.02083 0.01575 0.04514 0.02643 0.06296 C 0.03125 0.07153 0.03672 0.07893 0.04127 0.08842 L 0.05104 0.10833 C 0.05299 0.1118 0.05443 0.1162 0.05651 0.11921 C 0.05859 0.12292 0.06133 0.12592 0.06354 0.13032 C 0.07851 0.15903 0.06797 0.14722 0.08633 0.17569 C 0.09323 0.18588 0.10052 0.19467 0.10768 0.2044 C 0.11276 0.21134 0.12851 0.23148 0.13242 0.23518 C 0.15143 0.25278 0.16484 0.26713 0.18463 0.2787 C 0.20286 0.28935 0.22122 0.2993 0.23958 0.30787 C 0.27995 0.32616 0.26042 0.32153 0.29713 0.32454 C 0.32917 0.32292 0.36146 0.32292 0.39362 0.3206 C 0.39935 0.32014 0.40547 0.31759 0.4112 0.31481 C 0.4194 0.31157 0.43502 0.30208 0.44414 0.29676 C 0.45625 0.28935 0.47187 0.28125 0.48294 0.27153 C 0.48633 0.26852 0.48997 0.26528 0.49349 0.2625 C 0.51172 0.2493 0.48724 0.27153 0.51028 0.25185 C 0.52109 0.24213 0.5138 0.24745 0.52278 0.23727 C 0.52565 0.2338 0.52864 0.23079 0.53177 0.22801 C 0.53607 0.22338 0.53385 0.22523 0.53776 0.22268 C 0.54583 0.21042 0.54206 0.21319 0.54857 0.20995 C 0.54935 0.20856 0.55013 0.20717 0.55104 0.20648 C 0.55755 0.19977 0.54935 0.21065 0.55729 0.20069 C 0.56002 0.19722 0.56549 0.18981 0.56549 0.19005 " pathEditMode="relative" rAng="0" ptsTypes="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0092 0.0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lau, Verschwommen, Himmel enthält.&#10;&#10;KI-generierte Inhalte können fehlerhaft sein.">
            <a:extLst>
              <a:ext uri="{FF2B5EF4-FFF2-40B4-BE49-F238E27FC236}">
                <a16:creationId xmlns:a16="http://schemas.microsoft.com/office/drawing/2014/main" id="{7D18DB9B-E241-5D78-8E84-21C51D0C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D9391D-DA9D-A2BE-94B9-81661880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46" y="5797642"/>
            <a:ext cx="753630" cy="950230"/>
          </a:xfrm>
          <a:prstGeom prst="rect">
            <a:avLst/>
          </a:prstGeom>
        </p:spPr>
      </p:pic>
      <p:pic>
        <p:nvPicPr>
          <p:cNvPr id="9" name="Grafik 8" descr="Ein Bild, das Text, Screenshot, Schrift, Computersymbol enthält.&#10;&#10;KI-generierte Inhalte können fehlerhaft sein.">
            <a:extLst>
              <a:ext uri="{FF2B5EF4-FFF2-40B4-BE49-F238E27FC236}">
                <a16:creationId xmlns:a16="http://schemas.microsoft.com/office/drawing/2014/main" id="{6F9A418A-9FBE-C750-8378-256F3E623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3" y="0"/>
            <a:ext cx="9621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Breitbild</PresentationFormat>
  <Paragraphs>49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Kuznetsov</dc:creator>
  <cp:lastModifiedBy>Roman Kuznetsov</cp:lastModifiedBy>
  <cp:revision>32</cp:revision>
  <dcterms:created xsi:type="dcterms:W3CDTF">2025-03-10T17:59:27Z</dcterms:created>
  <dcterms:modified xsi:type="dcterms:W3CDTF">2025-05-09T08:40:57Z</dcterms:modified>
</cp:coreProperties>
</file>