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1" r:id="rId5"/>
    <p:sldId id="262" r:id="rId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B86"/>
    <a:srgbClr val="0CC3FA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90"/>
    <p:restoredTop sz="94683"/>
  </p:normalViewPr>
  <p:slideViewPr>
    <p:cSldViewPr snapToGrid="0">
      <p:cViewPr varScale="1">
        <p:scale>
          <a:sx n="89" d="100"/>
          <a:sy n="89" d="100"/>
        </p:scale>
        <p:origin x="68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15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9">
              <a:lnSpc>
                <a:spcPct val="80000"/>
              </a:lnSpc>
              <a:defRPr sz="4200" b="1" spc="-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Folientitel</a:t>
            </a:r>
          </a:p>
        </p:txBody>
      </p:sp>
      <p:sp>
        <p:nvSpPr>
          <p:cNvPr id="93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ln w="3175"/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Folien-Untertitel</a:t>
            </a:r>
          </a:p>
        </p:txBody>
      </p:sp>
      <p:sp>
        <p:nvSpPr>
          <p:cNvPr id="94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</p:spPr>
        <p:txBody>
          <a:bodyPr lIns="25400" tIns="25400" rIns="25400" bIns="25400"/>
          <a:lstStyle>
            <a:lvl1pPr marL="3048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240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336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432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">
    <p:bg>
      <p:bgPr>
        <a:gradFill flip="none" rotWithShape="1">
          <a:gsLst>
            <a:gs pos="0">
              <a:srgbClr val="FDFDF9"/>
            </a:gs>
            <a:gs pos="79207">
              <a:srgbClr val="B5D0ED"/>
            </a:gs>
            <a:gs pos="100000">
              <a:srgbClr val="6EA3E2"/>
            </a:gs>
          </a:gsLst>
          <a:lin ang="764544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utor:in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ln w="3175"/>
        </p:spPr>
        <p:txBody>
          <a:bodyPr lIns="22859" tIns="22859" rIns="22859" bIns="22859"/>
          <a:lstStyle>
            <a:lvl1pPr marL="0" indent="0" defTabSz="4086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82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Autor:in und Datum</a:t>
            </a:r>
          </a:p>
        </p:txBody>
      </p:sp>
      <p:sp>
        <p:nvSpPr>
          <p:cNvPr id="103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1219169">
              <a:lnSpc>
                <a:spcPct val="80000"/>
              </a:lnSpc>
              <a:defRPr sz="5800" b="1" spc="-11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Titel der Präsentation</a:t>
            </a:r>
          </a:p>
        </p:txBody>
      </p:sp>
      <p:sp>
        <p:nvSpPr>
          <p:cNvPr id="10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lIns="25400" tIns="25400" rIns="25400" bIns="254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hyperlink" Target="https://kralos.eu" TargetMode="Externa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hyperlink" Target="https://kralos.e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eveloped by KraLos GmbH"/>
          <p:cNvSpPr txBox="1">
            <a:spLocks noGrp="1"/>
          </p:cNvSpPr>
          <p:nvPr>
            <p:ph type="body" idx="21"/>
          </p:nvPr>
        </p:nvSpPr>
        <p:spPr>
          <a:xfrm>
            <a:off x="4464954" y="5272384"/>
            <a:ext cx="3262084" cy="3184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367347">
              <a:defRPr sz="1779"/>
            </a:lvl1pPr>
          </a:lstStyle>
          <a:p>
            <a:r>
              <a:rPr dirty="0"/>
              <a:t>Developed by KraLos GmbH</a:t>
            </a:r>
          </a:p>
        </p:txBody>
      </p:sp>
      <p:sp>
        <p:nvSpPr>
          <p:cNvPr id="115" name="Cybersecurity rethought"/>
          <p:cNvSpPr txBox="1">
            <a:spLocks noGrp="1"/>
          </p:cNvSpPr>
          <p:nvPr>
            <p:ph type="body" sz="quarter" idx="1"/>
          </p:nvPr>
        </p:nvSpPr>
        <p:spPr>
          <a:xfrm>
            <a:off x="2794599" y="2179276"/>
            <a:ext cx="6190159" cy="603504"/>
          </a:xfrm>
          <a:prstGeom prst="rect">
            <a:avLst/>
          </a:prstGeom>
        </p:spPr>
        <p:txBody>
          <a:bodyPr/>
          <a:lstStyle>
            <a:lvl1pPr algn="ctr" defTabSz="205739">
              <a:spcBef>
                <a:spcPts val="200"/>
              </a:spcBef>
              <a:defRPr sz="36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Cybersecurity rethought</a:t>
            </a:r>
          </a:p>
        </p:txBody>
      </p:sp>
      <p:sp>
        <p:nvSpPr>
          <p:cNvPr id="116" name="The first hybrid Cyber-Security solution that integrates more than 7 Tools  with robust protection in a single product!"/>
          <p:cNvSpPr txBox="1"/>
          <p:nvPr/>
        </p:nvSpPr>
        <p:spPr>
          <a:xfrm>
            <a:off x="1408318" y="3252743"/>
            <a:ext cx="9375353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spcBef>
                <a:spcPts val="200"/>
              </a:spcBef>
              <a:defRPr sz="14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000" dirty="0">
                <a:latin typeface="+mj-ea"/>
              </a:rPr>
              <a:t>The first hybrid Cyber-Security solution </a:t>
            </a:r>
            <a:r>
              <a:rPr lang="de-DE" sz="2000" dirty="0">
                <a:latin typeface="+mj-ea"/>
              </a:rPr>
              <a:t> </a:t>
            </a:r>
            <a:r>
              <a:rPr sz="2000" dirty="0">
                <a:latin typeface="+mj-ea"/>
              </a:rPr>
              <a:t>that integrates more than </a:t>
            </a:r>
            <a:r>
              <a:rPr lang="de-DE" sz="2000" dirty="0">
                <a:latin typeface="+mj-ea"/>
              </a:rPr>
              <a:t>8+</a:t>
            </a:r>
            <a:r>
              <a:rPr sz="2000" dirty="0">
                <a:latin typeface="+mj-ea"/>
              </a:rPr>
              <a:t> Tools </a:t>
            </a:r>
            <a:br>
              <a:rPr sz="2000" dirty="0">
                <a:latin typeface="+mj-ea"/>
              </a:rPr>
            </a:br>
            <a:r>
              <a:rPr sz="2000" dirty="0">
                <a:latin typeface="+mj-ea"/>
              </a:rPr>
              <a:t>with robust protection in a single product!</a:t>
            </a:r>
          </a:p>
        </p:txBody>
      </p:sp>
      <p:sp>
        <p:nvSpPr>
          <p:cNvPr id="117" name="Carsten Klein"/>
          <p:cNvSpPr txBox="1"/>
          <p:nvPr/>
        </p:nvSpPr>
        <p:spPr>
          <a:xfrm>
            <a:off x="5152588" y="4463061"/>
            <a:ext cx="1886814" cy="4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219169">
              <a:lnSpc>
                <a:spcPct val="90000"/>
              </a:lnSpc>
              <a:spcBef>
                <a:spcPts val="22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Carsten Klein</a:t>
            </a:r>
          </a:p>
        </p:txBody>
      </p:sp>
      <p:sp>
        <p:nvSpPr>
          <p:cNvPr id="118" name="Patent No: EP4430501"/>
          <p:cNvSpPr txBox="1"/>
          <p:nvPr/>
        </p:nvSpPr>
        <p:spPr>
          <a:xfrm>
            <a:off x="4890384" y="5590874"/>
            <a:ext cx="2411225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rPr dirty="0"/>
              <a:t>Patent No: EP4430501</a:t>
            </a:r>
          </a:p>
        </p:txBody>
      </p:sp>
      <p:pic>
        <p:nvPicPr>
          <p:cNvPr id="119" name="Grafik 1" descr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8" y="156822"/>
            <a:ext cx="10954583" cy="182576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" name="Reactive. Complexity. Expensive. not flexible.">
            <a:extLst>
              <a:ext uri="{FF2B5EF4-FFF2-40B4-BE49-F238E27FC236}">
                <a16:creationId xmlns:a16="http://schemas.microsoft.com/office/drawing/2014/main" id="{74CD273D-D863-9084-2B92-83E9737F6B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1773" y="-1511617"/>
            <a:ext cx="10416977" cy="731045"/>
          </a:xfrm>
          <a:prstGeom prst="rect">
            <a:avLst/>
          </a:prstGeom>
        </p:spPr>
        <p:txBody>
          <a:bodyPr/>
          <a:lstStyle>
            <a:lvl1pPr>
              <a:defRPr sz="3700" spc="-74"/>
            </a:lvl1pPr>
          </a:lstStyle>
          <a:p>
            <a:r>
              <a:rPr dirty="0"/>
              <a:t>Reactive. Complexity. Expensive. not flexible.</a:t>
            </a:r>
          </a:p>
        </p:txBody>
      </p:sp>
      <p:sp>
        <p:nvSpPr>
          <p:cNvPr id="3" name="SIEM Splunk or QRadar">
            <a:extLst>
              <a:ext uri="{FF2B5EF4-FFF2-40B4-BE49-F238E27FC236}">
                <a16:creationId xmlns:a16="http://schemas.microsoft.com/office/drawing/2014/main" id="{03F37EAC-8D60-AFBF-6366-D923DA537581}"/>
              </a:ext>
            </a:extLst>
          </p:cNvPr>
          <p:cNvSpPr/>
          <p:nvPr/>
        </p:nvSpPr>
        <p:spPr>
          <a:xfrm>
            <a:off x="2261580" y="-1377098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SIEM</a:t>
            </a:r>
            <a:br>
              <a:rPr dirty="0"/>
            </a:br>
            <a:r>
              <a:rPr dirty="0"/>
              <a:t>Splunk or </a:t>
            </a:r>
            <a:r>
              <a:rPr dirty="0" err="1"/>
              <a:t>QRadar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4" name="WAF Imperva or AWS">
            <a:extLst>
              <a:ext uri="{FF2B5EF4-FFF2-40B4-BE49-F238E27FC236}">
                <a16:creationId xmlns:a16="http://schemas.microsoft.com/office/drawing/2014/main" id="{789C7E65-F4C9-AF0B-6A5C-781EC6EF065E}"/>
              </a:ext>
            </a:extLst>
          </p:cNvPr>
          <p:cNvSpPr/>
          <p:nvPr/>
        </p:nvSpPr>
        <p:spPr>
          <a:xfrm>
            <a:off x="-5343649" y="1040733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WAF</a:t>
            </a:r>
            <a:br>
              <a:rPr dirty="0"/>
            </a:br>
            <a:r>
              <a:rPr dirty="0"/>
              <a:t>Imperva or AWS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" name="DDoS Cloudflare or Akamai">
            <a:extLst>
              <a:ext uri="{FF2B5EF4-FFF2-40B4-BE49-F238E27FC236}">
                <a16:creationId xmlns:a16="http://schemas.microsoft.com/office/drawing/2014/main" id="{AE9FED42-D479-ACE6-A75D-79F478CB751F}"/>
              </a:ext>
            </a:extLst>
          </p:cNvPr>
          <p:cNvSpPr/>
          <p:nvPr/>
        </p:nvSpPr>
        <p:spPr>
          <a:xfrm>
            <a:off x="7622690" y="-1511617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DDoS</a:t>
            </a:r>
            <a:br>
              <a:rPr dirty="0"/>
            </a:br>
            <a:r>
              <a:rPr dirty="0"/>
              <a:t>Cloudflare or Akamai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6" name="BOT-Management DataDome">
            <a:extLst>
              <a:ext uri="{FF2B5EF4-FFF2-40B4-BE49-F238E27FC236}">
                <a16:creationId xmlns:a16="http://schemas.microsoft.com/office/drawing/2014/main" id="{0DCA4E38-640E-5BAB-A72C-15F0CC8AE468}"/>
              </a:ext>
            </a:extLst>
          </p:cNvPr>
          <p:cNvSpPr/>
          <p:nvPr/>
        </p:nvSpPr>
        <p:spPr>
          <a:xfrm>
            <a:off x="1604486" y="9731796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BOT-Management</a:t>
            </a:r>
            <a:br>
              <a:rPr dirty="0"/>
            </a:br>
            <a:r>
              <a:rPr dirty="0" err="1"/>
              <a:t>DataDome</a:t>
            </a:r>
            <a:r>
              <a:rPr dirty="0"/>
              <a:t> 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7" name="IDS Snort">
            <a:extLst>
              <a:ext uri="{FF2B5EF4-FFF2-40B4-BE49-F238E27FC236}">
                <a16:creationId xmlns:a16="http://schemas.microsoft.com/office/drawing/2014/main" id="{161B31E1-EF45-332E-5162-D372E9B3359A}"/>
              </a:ext>
            </a:extLst>
          </p:cNvPr>
          <p:cNvSpPr/>
          <p:nvPr/>
        </p:nvSpPr>
        <p:spPr>
          <a:xfrm>
            <a:off x="-4901190" y="7109577"/>
            <a:ext cx="2011561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IDS</a:t>
            </a:r>
            <a:br>
              <a:rPr dirty="0"/>
            </a:br>
            <a:r>
              <a:rPr dirty="0"/>
              <a:t>Snort</a:t>
            </a:r>
          </a:p>
        </p:txBody>
      </p:sp>
      <p:sp>
        <p:nvSpPr>
          <p:cNvPr id="8" name="Honeypot Thinkst Canary or KFSensor">
            <a:extLst>
              <a:ext uri="{FF2B5EF4-FFF2-40B4-BE49-F238E27FC236}">
                <a16:creationId xmlns:a16="http://schemas.microsoft.com/office/drawing/2014/main" id="{ECDDED3E-0785-EDD4-5CE1-89E6ED60AF4C}"/>
              </a:ext>
            </a:extLst>
          </p:cNvPr>
          <p:cNvSpPr/>
          <p:nvPr/>
        </p:nvSpPr>
        <p:spPr>
          <a:xfrm>
            <a:off x="16069820" y="2733180"/>
            <a:ext cx="2176810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t>Honeypot</a:t>
            </a:r>
            <a:br/>
            <a:r>
              <a:t>Thinkst Canary or KFSensor </a:t>
            </a:r>
          </a:p>
        </p:txBody>
      </p:sp>
      <p:sp>
        <p:nvSpPr>
          <p:cNvPr id="9" name="Google Analytics">
            <a:extLst>
              <a:ext uri="{FF2B5EF4-FFF2-40B4-BE49-F238E27FC236}">
                <a16:creationId xmlns:a16="http://schemas.microsoft.com/office/drawing/2014/main" id="{ABECC685-C706-4F9B-959B-E48E7CB8FD8D}"/>
              </a:ext>
            </a:extLst>
          </p:cNvPr>
          <p:cNvSpPr/>
          <p:nvPr/>
        </p:nvSpPr>
        <p:spPr>
          <a:xfrm>
            <a:off x="10180438" y="8616034"/>
            <a:ext cx="2011562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400" b="1"/>
            </a:lvl1pPr>
          </a:lstStyle>
          <a:p>
            <a:r>
              <a:t>Google Analytics</a:t>
            </a:r>
          </a:p>
        </p:txBody>
      </p:sp>
      <p:sp>
        <p:nvSpPr>
          <p:cNvPr id="10" name="CDN + Security-features Fastly">
            <a:extLst>
              <a:ext uri="{FF2B5EF4-FFF2-40B4-BE49-F238E27FC236}">
                <a16:creationId xmlns:a16="http://schemas.microsoft.com/office/drawing/2014/main" id="{AF2255C8-6302-2BC9-F0EB-89565FC805A8}"/>
              </a:ext>
            </a:extLst>
          </p:cNvPr>
          <p:cNvSpPr/>
          <p:nvPr/>
        </p:nvSpPr>
        <p:spPr>
          <a:xfrm>
            <a:off x="4801275" y="-788134"/>
            <a:ext cx="2176810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CDN + Security-features</a:t>
            </a:r>
            <a:br>
              <a:rPr dirty="0"/>
            </a:br>
            <a:r>
              <a:rPr dirty="0"/>
              <a:t>Fastly</a:t>
            </a:r>
          </a:p>
        </p:txBody>
      </p:sp>
      <p:pic>
        <p:nvPicPr>
          <p:cNvPr id="15" name="Grafik 14" descr="Ein Bild, das Kleidung, Text, Anzeigegerät, Fernsehen enthält.&#10;&#10;KI-generierte Inhalte können fehlerhaft sein.">
            <a:extLst>
              <a:ext uri="{FF2B5EF4-FFF2-40B4-BE49-F238E27FC236}">
                <a16:creationId xmlns:a16="http://schemas.microsoft.com/office/drawing/2014/main" id="{DA302DA7-ED6B-FA0B-7E85-7C9B22404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37826">
            <a:off x="15994750" y="7890596"/>
            <a:ext cx="1015628" cy="1450876"/>
          </a:xfrm>
          <a:prstGeom prst="rect">
            <a:avLst/>
          </a:prstGeom>
        </p:spPr>
      </p:pic>
      <p:sp>
        <p:nvSpPr>
          <p:cNvPr id="16" name="Reactive. Complexity. Expensive. not flexible.">
            <a:extLst>
              <a:ext uri="{FF2B5EF4-FFF2-40B4-BE49-F238E27FC236}">
                <a16:creationId xmlns:a16="http://schemas.microsoft.com/office/drawing/2014/main" id="{E2E1DA06-BB7C-E141-29EB-FC692F72C75D}"/>
              </a:ext>
            </a:extLst>
          </p:cNvPr>
          <p:cNvSpPr txBox="1">
            <a:spLocks/>
          </p:cNvSpPr>
          <p:nvPr/>
        </p:nvSpPr>
        <p:spPr>
          <a:xfrm rot="11637795">
            <a:off x="-10433409" y="-3273514"/>
            <a:ext cx="10416977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u="none" strike="noStrike" cap="none" spc="-74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/>
              <a:t>Reactive. Complexity</a:t>
            </a:r>
            <a:r>
              <a:rPr lang="de-DE">
                <a:solidFill>
                  <a:schemeClr val="bg1"/>
                </a:solidFill>
              </a:rPr>
              <a:t>. Expensive. not flexible.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8" name="Grafik 17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7C65394D-C961-569C-0B54-F28C24D67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80" y="4117226"/>
            <a:ext cx="2310316" cy="2310316"/>
          </a:xfrm>
          <a:prstGeom prst="rect">
            <a:avLst/>
          </a:prstGeom>
        </p:spPr>
      </p:pic>
      <p:pic>
        <p:nvPicPr>
          <p:cNvPr id="20" name="Grafik 19" descr="Ein Bild, das Text, Schrift, Poster, Screenshot enthält.&#10;&#10;KI-generierte Inhalte können fehlerhaft sein.">
            <a:extLst>
              <a:ext uri="{FF2B5EF4-FFF2-40B4-BE49-F238E27FC236}">
                <a16:creationId xmlns:a16="http://schemas.microsoft.com/office/drawing/2014/main" id="{B7B42587-E8E5-4C4F-F591-52B32DB27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7" y="4329715"/>
            <a:ext cx="1401226" cy="1982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rafik 1" descr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686" y="6529831"/>
            <a:ext cx="1321517" cy="22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WEBOUNCER-Logo-1.png" descr="WEBOUNCER-Logo-1.png">
            <a:extLst>
              <a:ext uri="{FF2B5EF4-FFF2-40B4-BE49-F238E27FC236}">
                <a16:creationId xmlns:a16="http://schemas.microsoft.com/office/drawing/2014/main" id="{88E0C5D2-949F-2DCF-B29D-EA85FB52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839599">
            <a:off x="-5858226" y="-3873185"/>
            <a:ext cx="4992280" cy="442596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3" name="Proactive. Security . Simple. Efficient.">
            <a:extLst>
              <a:ext uri="{FF2B5EF4-FFF2-40B4-BE49-F238E27FC236}">
                <a16:creationId xmlns:a16="http://schemas.microsoft.com/office/drawing/2014/main" id="{FFDFB40D-44A8-E672-BF86-0AF30804DDAA}"/>
              </a:ext>
            </a:extLst>
          </p:cNvPr>
          <p:cNvSpPr txBox="1">
            <a:spLocks/>
          </p:cNvSpPr>
          <p:nvPr/>
        </p:nvSpPr>
        <p:spPr>
          <a:xfrm>
            <a:off x="2918728" y="-2593785"/>
            <a:ext cx="8366105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15821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14" b="1" i="0" u="none" strike="noStrike" cap="none" spc="-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/>
              <a:t>Proactive. Security . Simple. Efficient.</a:t>
            </a:r>
            <a:endParaRPr lang="de-DE" dirty="0"/>
          </a:p>
        </p:txBody>
      </p:sp>
      <p:sp>
        <p:nvSpPr>
          <p:cNvPr id="5" name="digital Twin">
            <a:extLst>
              <a:ext uri="{FF2B5EF4-FFF2-40B4-BE49-F238E27FC236}">
                <a16:creationId xmlns:a16="http://schemas.microsoft.com/office/drawing/2014/main" id="{61FC2114-C7A5-3F93-EE10-03F318199AB8}"/>
              </a:ext>
            </a:extLst>
          </p:cNvPr>
          <p:cNvSpPr txBox="1"/>
          <p:nvPr/>
        </p:nvSpPr>
        <p:spPr>
          <a:xfrm>
            <a:off x="16315726" y="731254"/>
            <a:ext cx="116197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digital Twin</a:t>
            </a:r>
          </a:p>
        </p:txBody>
      </p:sp>
      <p:pic>
        <p:nvPicPr>
          <p:cNvPr id="18" name="Grafik 17" descr="Ein Bild, das Kleidung, Text, Anzeigegerät, Fernsehen enthält.&#10;&#10;KI-generierte Inhalte können fehlerhaft sein.">
            <a:extLst>
              <a:ext uri="{FF2B5EF4-FFF2-40B4-BE49-F238E27FC236}">
                <a16:creationId xmlns:a16="http://schemas.microsoft.com/office/drawing/2014/main" id="{8813F931-7A1E-F3FE-4F19-9246B53D5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4" y="-496121"/>
            <a:ext cx="6430293" cy="9185997"/>
          </a:xfrm>
          <a:prstGeom prst="rect">
            <a:avLst/>
          </a:prstGeom>
        </p:spPr>
      </p:pic>
      <p:sp>
        <p:nvSpPr>
          <p:cNvPr id="19" name="SIEM Splunk or QRadar">
            <a:extLst>
              <a:ext uri="{FF2B5EF4-FFF2-40B4-BE49-F238E27FC236}">
                <a16:creationId xmlns:a16="http://schemas.microsoft.com/office/drawing/2014/main" id="{8A3398E3-2D35-5871-1681-012147777C1D}"/>
              </a:ext>
            </a:extLst>
          </p:cNvPr>
          <p:cNvSpPr/>
          <p:nvPr/>
        </p:nvSpPr>
        <p:spPr>
          <a:xfrm>
            <a:off x="602975" y="1961963"/>
            <a:ext cx="2176808" cy="75412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SIEM</a:t>
            </a:r>
            <a:br>
              <a:rPr dirty="0"/>
            </a:br>
            <a:r>
              <a:rPr dirty="0"/>
              <a:t>Splunk or </a:t>
            </a:r>
            <a:r>
              <a:rPr dirty="0" err="1"/>
              <a:t>QRadar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0" name="WAF Imperva or AWS">
            <a:extLst>
              <a:ext uri="{FF2B5EF4-FFF2-40B4-BE49-F238E27FC236}">
                <a16:creationId xmlns:a16="http://schemas.microsoft.com/office/drawing/2014/main" id="{7CB3F870-4E25-AC30-4674-2DA7AF3C877A}"/>
              </a:ext>
            </a:extLst>
          </p:cNvPr>
          <p:cNvSpPr/>
          <p:nvPr/>
        </p:nvSpPr>
        <p:spPr>
          <a:xfrm>
            <a:off x="602974" y="3102801"/>
            <a:ext cx="2176808" cy="73104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WAF</a:t>
            </a:r>
            <a:br>
              <a:rPr dirty="0"/>
            </a:br>
            <a:r>
              <a:rPr dirty="0"/>
              <a:t>Imperva or AWS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1" name="DDoS Cloudflare or Akamai">
            <a:extLst>
              <a:ext uri="{FF2B5EF4-FFF2-40B4-BE49-F238E27FC236}">
                <a16:creationId xmlns:a16="http://schemas.microsoft.com/office/drawing/2014/main" id="{F94D6D0A-35E9-A63F-777F-734C6DC008D2}"/>
              </a:ext>
            </a:extLst>
          </p:cNvPr>
          <p:cNvSpPr/>
          <p:nvPr/>
        </p:nvSpPr>
        <p:spPr>
          <a:xfrm>
            <a:off x="3089433" y="5748806"/>
            <a:ext cx="2176809" cy="64598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DDoS</a:t>
            </a:r>
            <a:br>
              <a:rPr dirty="0"/>
            </a:br>
            <a:r>
              <a:rPr dirty="0"/>
              <a:t>Cloudflare or Akamai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2" name="BOT-Management DataDome">
            <a:extLst>
              <a:ext uri="{FF2B5EF4-FFF2-40B4-BE49-F238E27FC236}">
                <a16:creationId xmlns:a16="http://schemas.microsoft.com/office/drawing/2014/main" id="{8A3DF8D6-2B60-C9EC-CA02-6A5526CA53AF}"/>
              </a:ext>
            </a:extLst>
          </p:cNvPr>
          <p:cNvSpPr/>
          <p:nvPr/>
        </p:nvSpPr>
        <p:spPr>
          <a:xfrm>
            <a:off x="3089433" y="4435869"/>
            <a:ext cx="2176810" cy="61033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BOT-Management</a:t>
            </a:r>
            <a:br>
              <a:rPr dirty="0"/>
            </a:br>
            <a:r>
              <a:rPr dirty="0" err="1"/>
              <a:t>DataDome</a:t>
            </a:r>
            <a:r>
              <a:rPr dirty="0"/>
              <a:t> 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3" name="IDS Snort">
            <a:extLst>
              <a:ext uri="{FF2B5EF4-FFF2-40B4-BE49-F238E27FC236}">
                <a16:creationId xmlns:a16="http://schemas.microsoft.com/office/drawing/2014/main" id="{67D94EE3-494C-53EE-C3AA-8D4B2EE6CD24}"/>
              </a:ext>
            </a:extLst>
          </p:cNvPr>
          <p:cNvSpPr/>
          <p:nvPr/>
        </p:nvSpPr>
        <p:spPr>
          <a:xfrm>
            <a:off x="3089433" y="3132641"/>
            <a:ext cx="2176810" cy="67136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IDS</a:t>
            </a:r>
            <a:br>
              <a:rPr dirty="0"/>
            </a:br>
            <a:r>
              <a:rPr dirty="0"/>
              <a:t>Snort</a:t>
            </a:r>
          </a:p>
        </p:txBody>
      </p:sp>
      <p:sp>
        <p:nvSpPr>
          <p:cNvPr id="24" name="Honeypot Thinkst Canary or KFSensor">
            <a:extLst>
              <a:ext uri="{FF2B5EF4-FFF2-40B4-BE49-F238E27FC236}">
                <a16:creationId xmlns:a16="http://schemas.microsoft.com/office/drawing/2014/main" id="{9159B35F-40FB-FCD8-B006-C46F0BF5AEB3}"/>
              </a:ext>
            </a:extLst>
          </p:cNvPr>
          <p:cNvSpPr/>
          <p:nvPr/>
        </p:nvSpPr>
        <p:spPr>
          <a:xfrm>
            <a:off x="602974" y="4446554"/>
            <a:ext cx="2176810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Honeypot</a:t>
            </a:r>
            <a:br>
              <a:rPr dirty="0"/>
            </a:br>
            <a:r>
              <a:rPr dirty="0" err="1"/>
              <a:t>Thinkst</a:t>
            </a:r>
            <a:r>
              <a:rPr dirty="0"/>
              <a:t> Canary or </a:t>
            </a:r>
            <a:r>
              <a:rPr dirty="0" err="1"/>
              <a:t>KFSensor</a:t>
            </a:r>
            <a:r>
              <a:rPr dirty="0"/>
              <a:t> </a:t>
            </a:r>
          </a:p>
        </p:txBody>
      </p:sp>
      <p:sp>
        <p:nvSpPr>
          <p:cNvPr id="25" name="Google Analytics">
            <a:extLst>
              <a:ext uri="{FF2B5EF4-FFF2-40B4-BE49-F238E27FC236}">
                <a16:creationId xmlns:a16="http://schemas.microsoft.com/office/drawing/2014/main" id="{A2962179-110F-1E1F-3241-5199EC29E862}"/>
              </a:ext>
            </a:extLst>
          </p:cNvPr>
          <p:cNvSpPr/>
          <p:nvPr/>
        </p:nvSpPr>
        <p:spPr>
          <a:xfrm>
            <a:off x="3089433" y="1997563"/>
            <a:ext cx="2176810" cy="68292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400" b="1"/>
            </a:lvl1pPr>
          </a:lstStyle>
          <a:p>
            <a:r>
              <a:rPr dirty="0"/>
              <a:t>Google Analytics</a:t>
            </a:r>
          </a:p>
        </p:txBody>
      </p:sp>
      <p:sp>
        <p:nvSpPr>
          <p:cNvPr id="26" name="CDN + Security-features Fastly">
            <a:extLst>
              <a:ext uri="{FF2B5EF4-FFF2-40B4-BE49-F238E27FC236}">
                <a16:creationId xmlns:a16="http://schemas.microsoft.com/office/drawing/2014/main" id="{EFA41210-798C-0F9B-0A4F-E3FC963877EC}"/>
              </a:ext>
            </a:extLst>
          </p:cNvPr>
          <p:cNvSpPr/>
          <p:nvPr/>
        </p:nvSpPr>
        <p:spPr>
          <a:xfrm>
            <a:off x="627610" y="5777319"/>
            <a:ext cx="2176810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CDN + Security-features</a:t>
            </a:r>
            <a:br>
              <a:rPr dirty="0"/>
            </a:br>
            <a:r>
              <a:rPr dirty="0"/>
              <a:t>Fastly</a:t>
            </a:r>
          </a:p>
        </p:txBody>
      </p:sp>
      <p:pic>
        <p:nvPicPr>
          <p:cNvPr id="27" name="Grafik 26" descr="Ein Bild, das Elektronik, Licht, Technologie enthält.&#10;&#10;KI-generierte Inhalte können fehlerhaft sein.">
            <a:extLst>
              <a:ext uri="{FF2B5EF4-FFF2-40B4-BE49-F238E27FC236}">
                <a16:creationId xmlns:a16="http://schemas.microsoft.com/office/drawing/2014/main" id="{8F99EDB1-8757-5C10-5907-1C9E03FC2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94295">
            <a:off x="14681200" y="-6878951"/>
            <a:ext cx="3640189" cy="4124926"/>
          </a:xfrm>
          <a:prstGeom prst="rect">
            <a:avLst/>
          </a:prstGeom>
        </p:spPr>
      </p:pic>
      <p:sp>
        <p:nvSpPr>
          <p:cNvPr id="121" name="Reactive. Complexity. Expensive. not flexible."/>
          <p:cNvSpPr txBox="1">
            <a:spLocks noGrp="1"/>
          </p:cNvSpPr>
          <p:nvPr>
            <p:ph type="title"/>
          </p:nvPr>
        </p:nvSpPr>
        <p:spPr>
          <a:xfrm>
            <a:off x="1604107" y="162"/>
            <a:ext cx="8983785" cy="7310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700" spc="-74"/>
            </a:lvl1pPr>
          </a:lstStyle>
          <a:p>
            <a:r>
              <a:rPr lang="de-DE" sz="3700" dirty="0" err="1">
                <a:solidFill>
                  <a:schemeClr val="tx1"/>
                </a:solidFill>
                <a:latin typeface="+mn-lt"/>
              </a:rPr>
              <a:t>Reactive</a:t>
            </a:r>
            <a:r>
              <a:rPr lang="de-DE" sz="3700" dirty="0">
                <a:solidFill>
                  <a:schemeClr val="tx1"/>
                </a:solidFill>
                <a:latin typeface="+mn-lt"/>
              </a:rPr>
              <a:t>. </a:t>
            </a:r>
            <a:r>
              <a:rPr lang="de-DE" sz="3700" dirty="0" err="1">
                <a:solidFill>
                  <a:schemeClr val="tx1"/>
                </a:solidFill>
                <a:latin typeface="+mn-lt"/>
              </a:rPr>
              <a:t>Complexity</a:t>
            </a:r>
            <a:r>
              <a:rPr lang="de-DE" sz="3700" dirty="0">
                <a:solidFill>
                  <a:schemeClr val="tx1"/>
                </a:solidFill>
                <a:latin typeface="+mn-lt"/>
              </a:rPr>
              <a:t>.</a:t>
            </a:r>
            <a:r>
              <a:rPr lang="de-DE" sz="3700" dirty="0">
                <a:solidFill>
                  <a:schemeClr val="bg1"/>
                </a:solidFill>
                <a:latin typeface="+mn-lt"/>
              </a:rPr>
              <a:t> </a:t>
            </a:r>
            <a:r>
              <a:rPr dirty="0">
                <a:solidFill>
                  <a:schemeClr val="bg1"/>
                </a:solidFill>
              </a:rPr>
              <a:t>Expensive. not flexible.</a:t>
            </a:r>
          </a:p>
        </p:txBody>
      </p:sp>
      <p:pic>
        <p:nvPicPr>
          <p:cNvPr id="16" name="Grafik 1" descr="Grafik 1">
            <a:extLst>
              <a:ext uri="{FF2B5EF4-FFF2-40B4-BE49-F238E27FC236}">
                <a16:creationId xmlns:a16="http://schemas.microsoft.com/office/drawing/2014/main" id="{AAD4FD43-8B84-2993-77B2-2813CA47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6" y="0"/>
            <a:ext cx="1526211" cy="25436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7" name="Patent No: EP4430501">
            <a:extLst>
              <a:ext uri="{FF2B5EF4-FFF2-40B4-BE49-F238E27FC236}">
                <a16:creationId xmlns:a16="http://schemas.microsoft.com/office/drawing/2014/main" id="{C945683D-59A4-392A-7009-9B3BE91D0DDF}"/>
              </a:ext>
            </a:extLst>
          </p:cNvPr>
          <p:cNvSpPr txBox="1"/>
          <p:nvPr/>
        </p:nvSpPr>
        <p:spPr>
          <a:xfrm rot="10146065">
            <a:off x="-2568366" y="2516032"/>
            <a:ext cx="243592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rPr dirty="0">
                <a:solidFill>
                  <a:schemeClr val="bg1"/>
                </a:solidFill>
              </a:rPr>
              <a:t>Patent No: EP4430501</a:t>
            </a:r>
          </a:p>
        </p:txBody>
      </p:sp>
      <p:pic>
        <p:nvPicPr>
          <p:cNvPr id="28" name="Grafik 27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B577100C-7AB3-975F-E1E4-1DA9ED2C3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3185">
            <a:off x="13074710" y="4543537"/>
            <a:ext cx="983959" cy="983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WEBOUNCER-Logo-1.png" descr="WEBOUNCER-Logo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65" y="1344325"/>
            <a:ext cx="4992280" cy="442596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37" name="ALL in One"/>
          <p:cNvSpPr txBox="1"/>
          <p:nvPr/>
        </p:nvSpPr>
        <p:spPr>
          <a:xfrm>
            <a:off x="1984938" y="2788645"/>
            <a:ext cx="1386734" cy="53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300" b="1">
                <a:solidFill>
                  <a:srgbClr val="FFFFFF"/>
                </a:solidFill>
              </a:defRPr>
            </a:lvl1pPr>
          </a:lstStyle>
          <a:p>
            <a:r>
              <a:rPr dirty="0"/>
              <a:t>ALL in One</a:t>
            </a:r>
          </a:p>
        </p:txBody>
      </p:sp>
      <p:pic>
        <p:nvPicPr>
          <p:cNvPr id="139" name="Grafik 1" descr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686" y="6529831"/>
            <a:ext cx="1321517" cy="22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active. Complexity. Expensive. not flexible.">
            <a:extLst>
              <a:ext uri="{FF2B5EF4-FFF2-40B4-BE49-F238E27FC236}">
                <a16:creationId xmlns:a16="http://schemas.microsoft.com/office/drawing/2014/main" id="{C40D1FEE-40B2-C8BC-6D60-EEBFB618E6EA}"/>
              </a:ext>
            </a:extLst>
          </p:cNvPr>
          <p:cNvSpPr txBox="1">
            <a:spLocks/>
          </p:cNvSpPr>
          <p:nvPr/>
        </p:nvSpPr>
        <p:spPr>
          <a:xfrm>
            <a:off x="612723" y="7093585"/>
            <a:ext cx="10416977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u="none" strike="noStrike" cap="none" spc="-74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 err="1"/>
              <a:t>Reactive</a:t>
            </a:r>
            <a:r>
              <a:rPr lang="de-DE" dirty="0"/>
              <a:t>. </a:t>
            </a:r>
            <a:r>
              <a:rPr lang="de-DE" dirty="0" err="1"/>
              <a:t>Complexity</a:t>
            </a:r>
            <a:r>
              <a:rPr lang="de-DE" dirty="0"/>
              <a:t>. Expensive. not flexible.</a:t>
            </a:r>
          </a:p>
        </p:txBody>
      </p:sp>
      <p:sp>
        <p:nvSpPr>
          <p:cNvPr id="3" name="SIEM Splunk or QRadar">
            <a:extLst>
              <a:ext uri="{FF2B5EF4-FFF2-40B4-BE49-F238E27FC236}">
                <a16:creationId xmlns:a16="http://schemas.microsoft.com/office/drawing/2014/main" id="{54578B00-A9B5-3A4D-D8AD-B6FE9EDE6B92}"/>
              </a:ext>
            </a:extLst>
          </p:cNvPr>
          <p:cNvSpPr/>
          <p:nvPr/>
        </p:nvSpPr>
        <p:spPr>
          <a:xfrm>
            <a:off x="3582921" y="7738978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SIEM</a:t>
            </a:r>
            <a:br>
              <a:rPr dirty="0"/>
            </a:br>
            <a:r>
              <a:rPr dirty="0"/>
              <a:t>Splunk or </a:t>
            </a:r>
            <a:r>
              <a:rPr dirty="0" err="1"/>
              <a:t>QRadar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4" name="WAF Imperva or AWS">
            <a:extLst>
              <a:ext uri="{FF2B5EF4-FFF2-40B4-BE49-F238E27FC236}">
                <a16:creationId xmlns:a16="http://schemas.microsoft.com/office/drawing/2014/main" id="{B04493C9-F584-C656-C5D3-14E5E870C456}"/>
              </a:ext>
            </a:extLst>
          </p:cNvPr>
          <p:cNvSpPr/>
          <p:nvPr/>
        </p:nvSpPr>
        <p:spPr>
          <a:xfrm>
            <a:off x="2211630" y="8648236"/>
            <a:ext cx="947681" cy="29822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sz="800" dirty="0"/>
              <a:t>WAF</a:t>
            </a:r>
            <a:br>
              <a:rPr sz="800" dirty="0"/>
            </a:br>
            <a:r>
              <a:rPr sz="800" dirty="0"/>
              <a:t>Imperva or AWS</a:t>
            </a:r>
            <a:r>
              <a:rPr sz="80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" name="DDoS Cloudflare or Akamai">
            <a:extLst>
              <a:ext uri="{FF2B5EF4-FFF2-40B4-BE49-F238E27FC236}">
                <a16:creationId xmlns:a16="http://schemas.microsoft.com/office/drawing/2014/main" id="{762DC3A0-AC0F-CD3B-A04E-6BBDC3A81B20}"/>
              </a:ext>
            </a:extLst>
          </p:cNvPr>
          <p:cNvSpPr/>
          <p:nvPr/>
        </p:nvSpPr>
        <p:spPr>
          <a:xfrm rot="5400000">
            <a:off x="5572988" y="8243211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DDoS</a:t>
            </a:r>
            <a:br>
              <a:rPr dirty="0"/>
            </a:br>
            <a:r>
              <a:rPr dirty="0"/>
              <a:t>Cloudflare or Akamai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6" name="BOT-Management DataDome">
            <a:extLst>
              <a:ext uri="{FF2B5EF4-FFF2-40B4-BE49-F238E27FC236}">
                <a16:creationId xmlns:a16="http://schemas.microsoft.com/office/drawing/2014/main" id="{6C393C97-C03B-A02E-6720-5B4B5B518FE6}"/>
              </a:ext>
            </a:extLst>
          </p:cNvPr>
          <p:cNvSpPr/>
          <p:nvPr/>
        </p:nvSpPr>
        <p:spPr>
          <a:xfrm rot="14361857">
            <a:off x="3942024" y="8457338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BOT-Management</a:t>
            </a:r>
            <a:br>
              <a:rPr dirty="0"/>
            </a:br>
            <a:r>
              <a:rPr dirty="0" err="1"/>
              <a:t>DataDome</a:t>
            </a:r>
            <a:r>
              <a:rPr dirty="0"/>
              <a:t> 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7" name="IDS Snort">
            <a:extLst>
              <a:ext uri="{FF2B5EF4-FFF2-40B4-BE49-F238E27FC236}">
                <a16:creationId xmlns:a16="http://schemas.microsoft.com/office/drawing/2014/main" id="{ED790A82-B746-75E6-BEC5-784A4F0F22F1}"/>
              </a:ext>
            </a:extLst>
          </p:cNvPr>
          <p:cNvSpPr/>
          <p:nvPr/>
        </p:nvSpPr>
        <p:spPr>
          <a:xfrm>
            <a:off x="5042392" y="11446246"/>
            <a:ext cx="2011561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IDS</a:t>
            </a:r>
            <a:br>
              <a:rPr dirty="0"/>
            </a:br>
            <a:r>
              <a:rPr dirty="0"/>
              <a:t>Snort</a:t>
            </a:r>
          </a:p>
        </p:txBody>
      </p:sp>
      <p:sp>
        <p:nvSpPr>
          <p:cNvPr id="8" name="Honeypot Thinkst Canary or KFSensor">
            <a:extLst>
              <a:ext uri="{FF2B5EF4-FFF2-40B4-BE49-F238E27FC236}">
                <a16:creationId xmlns:a16="http://schemas.microsoft.com/office/drawing/2014/main" id="{0EBD3FA5-936E-3CA0-F2A6-46E25B26BBBF}"/>
              </a:ext>
            </a:extLst>
          </p:cNvPr>
          <p:cNvSpPr/>
          <p:nvPr/>
        </p:nvSpPr>
        <p:spPr>
          <a:xfrm>
            <a:off x="1454935" y="9100743"/>
            <a:ext cx="861940" cy="55124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sz="800" dirty="0"/>
              <a:t>Honeypot</a:t>
            </a:r>
            <a:br>
              <a:rPr sz="800" dirty="0"/>
            </a:br>
            <a:r>
              <a:rPr sz="800" dirty="0" err="1"/>
              <a:t>Thinkst</a:t>
            </a:r>
            <a:r>
              <a:rPr sz="800" dirty="0"/>
              <a:t> Canary or </a:t>
            </a:r>
            <a:r>
              <a:rPr sz="800" dirty="0" err="1"/>
              <a:t>KFSensor</a:t>
            </a:r>
            <a:r>
              <a:rPr sz="800" dirty="0"/>
              <a:t> </a:t>
            </a:r>
          </a:p>
        </p:txBody>
      </p:sp>
      <p:sp>
        <p:nvSpPr>
          <p:cNvPr id="9" name="Google Analytics">
            <a:extLst>
              <a:ext uri="{FF2B5EF4-FFF2-40B4-BE49-F238E27FC236}">
                <a16:creationId xmlns:a16="http://schemas.microsoft.com/office/drawing/2014/main" id="{6CC6F3C6-002E-0628-0D99-F9E32CA1F95A}"/>
              </a:ext>
            </a:extLst>
          </p:cNvPr>
          <p:cNvSpPr/>
          <p:nvPr/>
        </p:nvSpPr>
        <p:spPr>
          <a:xfrm>
            <a:off x="5379592" y="8221872"/>
            <a:ext cx="947681" cy="20884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400" b="1"/>
            </a:lvl1pPr>
          </a:lstStyle>
          <a:p>
            <a:r>
              <a:rPr sz="800" dirty="0"/>
              <a:t>Google Analytics</a:t>
            </a:r>
          </a:p>
        </p:txBody>
      </p:sp>
      <p:sp>
        <p:nvSpPr>
          <p:cNvPr id="10" name="CDN + Security-features Fastly">
            <a:extLst>
              <a:ext uri="{FF2B5EF4-FFF2-40B4-BE49-F238E27FC236}">
                <a16:creationId xmlns:a16="http://schemas.microsoft.com/office/drawing/2014/main" id="{04D65409-5C47-375E-8724-C9FFDB3FB6D0}"/>
              </a:ext>
            </a:extLst>
          </p:cNvPr>
          <p:cNvSpPr/>
          <p:nvPr/>
        </p:nvSpPr>
        <p:spPr>
          <a:xfrm>
            <a:off x="839000" y="7531912"/>
            <a:ext cx="2176810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CDN + Security-features</a:t>
            </a:r>
            <a:br>
              <a:rPr dirty="0"/>
            </a:br>
            <a:r>
              <a:rPr dirty="0"/>
              <a:t>Fastly</a:t>
            </a:r>
          </a:p>
        </p:txBody>
      </p:sp>
      <p:sp>
        <p:nvSpPr>
          <p:cNvPr id="15" name="Proven excellence">
            <a:extLst>
              <a:ext uri="{FF2B5EF4-FFF2-40B4-BE49-F238E27FC236}">
                <a16:creationId xmlns:a16="http://schemas.microsoft.com/office/drawing/2014/main" id="{360BA439-4A90-3795-6EA6-8F4CC658899A}"/>
              </a:ext>
            </a:extLst>
          </p:cNvPr>
          <p:cNvSpPr txBox="1">
            <a:spLocks/>
          </p:cNvSpPr>
          <p:nvPr/>
        </p:nvSpPr>
        <p:spPr>
          <a:xfrm>
            <a:off x="3812554" y="-1896757"/>
            <a:ext cx="4566892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u="none" strike="noStrike" cap="none" spc="-74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/>
              <a:t>Proven excellence</a:t>
            </a:r>
          </a:p>
        </p:txBody>
      </p:sp>
      <p:pic>
        <p:nvPicPr>
          <p:cNvPr id="25" name="Grafik 24" descr="Ein Bild, das Elektronik, Licht, Technologie enthält.&#10;&#10;KI-generierte Inhalte können fehlerhaft sein.">
            <a:extLst>
              <a:ext uri="{FF2B5EF4-FFF2-40B4-BE49-F238E27FC236}">
                <a16:creationId xmlns:a16="http://schemas.microsoft.com/office/drawing/2014/main" id="{F3EEBA0E-B59F-1E39-A8B3-463BAC9AD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230" y="-82004"/>
            <a:ext cx="6178670" cy="7001438"/>
          </a:xfrm>
          <a:prstGeom prst="rect">
            <a:avLst/>
          </a:prstGeom>
        </p:spPr>
      </p:pic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550338EB-56A5-1E28-BB64-622C770AFACA}"/>
              </a:ext>
            </a:extLst>
          </p:cNvPr>
          <p:cNvCxnSpPr>
            <a:cxnSpLocks/>
          </p:cNvCxnSpPr>
          <p:nvPr/>
        </p:nvCxnSpPr>
        <p:spPr>
          <a:xfrm>
            <a:off x="-5243762" y="8257637"/>
            <a:ext cx="4386805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D5110053-5545-924A-6C90-AACF37D7E388}"/>
              </a:ext>
            </a:extLst>
          </p:cNvPr>
          <p:cNvSpPr txBox="1"/>
          <p:nvPr/>
        </p:nvSpPr>
        <p:spPr>
          <a:xfrm>
            <a:off x="6872011" y="-927564"/>
            <a:ext cx="20479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Proactive</a:t>
            </a:r>
            <a:r>
              <a:rPr lang="de-DE" b="1" dirty="0"/>
              <a:t> </a:t>
            </a:r>
            <a:r>
              <a:rPr lang="de-DE" b="1" dirty="0" err="1"/>
              <a:t>Protection</a:t>
            </a:r>
            <a:endParaRPr lang="de-DE" b="1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271AAC8-FD8C-1387-368F-ED339162714E}"/>
              </a:ext>
            </a:extLst>
          </p:cNvPr>
          <p:cNvSpPr txBox="1"/>
          <p:nvPr/>
        </p:nvSpPr>
        <p:spPr>
          <a:xfrm>
            <a:off x="-4155951" y="2290801"/>
            <a:ext cx="27164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/>
              <a:t>Real-time </a:t>
            </a:r>
            <a:r>
              <a:rPr lang="de-DE" dirty="0" err="1"/>
              <a:t>threat</a:t>
            </a:r>
            <a:r>
              <a:rPr lang="de-DE" dirty="0"/>
              <a:t> </a:t>
            </a:r>
            <a:r>
              <a:rPr lang="de-DE" dirty="0" err="1"/>
              <a:t>prevention</a:t>
            </a:r>
            <a:endParaRPr lang="de-DE" dirty="0"/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76665C24-9696-21B5-7FF8-8FE4BC2C4F08}"/>
              </a:ext>
            </a:extLst>
          </p:cNvPr>
          <p:cNvCxnSpPr>
            <a:cxnSpLocks/>
          </p:cNvCxnSpPr>
          <p:nvPr/>
        </p:nvCxnSpPr>
        <p:spPr>
          <a:xfrm>
            <a:off x="10998476" y="-1114686"/>
            <a:ext cx="3411776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C99E95C1-82EA-914F-A4A5-570F4751DB8B}"/>
              </a:ext>
            </a:extLst>
          </p:cNvPr>
          <p:cNvSpPr txBox="1"/>
          <p:nvPr/>
        </p:nvSpPr>
        <p:spPr>
          <a:xfrm>
            <a:off x="7053953" y="-1600456"/>
            <a:ext cx="16841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/>
              <a:t>Unified </a:t>
            </a:r>
            <a:r>
              <a:rPr lang="de-DE" b="1" dirty="0" err="1"/>
              <a:t>Platform</a:t>
            </a:r>
            <a:endParaRPr lang="de-DE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BDFF822-966A-9F22-86E3-4CE0EB46E4F0}"/>
              </a:ext>
            </a:extLst>
          </p:cNvPr>
          <p:cNvSpPr txBox="1"/>
          <p:nvPr/>
        </p:nvSpPr>
        <p:spPr>
          <a:xfrm>
            <a:off x="13196225" y="906695"/>
            <a:ext cx="33881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Replaces</a:t>
            </a:r>
            <a:r>
              <a:rPr lang="de-DE" dirty="0"/>
              <a:t> 8+ separate </a:t>
            </a:r>
            <a:r>
              <a:rPr lang="de-DE" dirty="0" err="1"/>
              <a:t>security</a:t>
            </a:r>
            <a:r>
              <a:rPr lang="de-DE" dirty="0"/>
              <a:t> </a:t>
            </a:r>
            <a:r>
              <a:rPr lang="de-DE" dirty="0" err="1"/>
              <a:t>tools</a:t>
            </a:r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937040D-BC97-8A3E-AA74-298305FF84C0}"/>
              </a:ext>
            </a:extLst>
          </p:cNvPr>
          <p:cNvSpPr txBox="1"/>
          <p:nvPr/>
        </p:nvSpPr>
        <p:spPr>
          <a:xfrm>
            <a:off x="14054095" y="2730393"/>
            <a:ext cx="159434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/>
              <a:t>Award-Winning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8347C90-5B17-089D-5BAD-07A23DA1248B}"/>
              </a:ext>
            </a:extLst>
          </p:cNvPr>
          <p:cNvSpPr txBox="1"/>
          <p:nvPr/>
        </p:nvSpPr>
        <p:spPr>
          <a:xfrm>
            <a:off x="13532919" y="3942942"/>
            <a:ext cx="38802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/>
              <a:t>Cybersecurity Software of the Year 2025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1A990FD5-07BB-B52F-B979-D2FCA518A24F}"/>
              </a:ext>
            </a:extLst>
          </p:cNvPr>
          <p:cNvCxnSpPr>
            <a:cxnSpLocks/>
          </p:cNvCxnSpPr>
          <p:nvPr/>
        </p:nvCxnSpPr>
        <p:spPr>
          <a:xfrm>
            <a:off x="9861630" y="9401605"/>
            <a:ext cx="3690307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5" name="Grafik 34" descr="Ein Bild, das Kleidung, Text, Anzeigegerät, Fernsehen enthält.&#10;&#10;KI-generierte Inhalte können fehlerhaft sein.">
            <a:extLst>
              <a:ext uri="{FF2B5EF4-FFF2-40B4-BE49-F238E27FC236}">
                <a16:creationId xmlns:a16="http://schemas.microsoft.com/office/drawing/2014/main" id="{7954BDE2-BD70-7FB2-8CD5-1A861447F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08449">
            <a:off x="-5308896" y="7977657"/>
            <a:ext cx="2505511" cy="3579248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580CB727-D7BA-C8D3-3CFD-C05AD23FB001}"/>
              </a:ext>
            </a:extLst>
          </p:cNvPr>
          <p:cNvSpPr txBox="1"/>
          <p:nvPr/>
        </p:nvSpPr>
        <p:spPr>
          <a:xfrm>
            <a:off x="2242413" y="131940"/>
            <a:ext cx="7588294" cy="6331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514" b="1" spc="-70" dirty="0" err="1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Proactive</a:t>
            </a:r>
            <a:r>
              <a:rPr lang="de-DE" sz="3514" b="1" spc="-7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sz="3514" b="1" spc="-7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</a:rPr>
              <a:t>Security. </a:t>
            </a:r>
            <a:r>
              <a:rPr lang="de-DE" sz="3514" b="1" spc="-7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Simple. </a:t>
            </a:r>
            <a:r>
              <a:rPr lang="de-DE" sz="3514" b="1" spc="-70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Efficient</a:t>
            </a:r>
            <a:r>
              <a:rPr lang="de-DE" sz="3514" b="1" spc="-7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</a:rPr>
              <a:t>.</a:t>
            </a:r>
          </a:p>
        </p:txBody>
      </p:sp>
      <p:sp>
        <p:nvSpPr>
          <p:cNvPr id="42" name="Reactive. Complexity. Expensive. not flexible.">
            <a:extLst>
              <a:ext uri="{FF2B5EF4-FFF2-40B4-BE49-F238E27FC236}">
                <a16:creationId xmlns:a16="http://schemas.microsoft.com/office/drawing/2014/main" id="{B07ED927-643B-F13D-8D16-8BAC8EECF3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2226650">
            <a:off x="3607966" y="-2739412"/>
            <a:ext cx="8983785" cy="7310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700" spc="-74"/>
            </a:lvl1pPr>
          </a:lstStyle>
          <a:p>
            <a:r>
              <a:rPr lang="de-DE" sz="3700" dirty="0" err="1">
                <a:latin typeface="+mn-lt"/>
              </a:rPr>
              <a:t>Reactive</a:t>
            </a:r>
            <a:r>
              <a:rPr lang="de-DE" sz="3700" dirty="0">
                <a:latin typeface="+mn-lt"/>
              </a:rPr>
              <a:t>. </a:t>
            </a:r>
            <a:r>
              <a:rPr lang="de-DE" sz="3700" dirty="0" err="1">
                <a:latin typeface="+mn-lt"/>
              </a:rPr>
              <a:t>Complexity</a:t>
            </a:r>
            <a:r>
              <a:rPr lang="de-DE" sz="3700" dirty="0">
                <a:solidFill>
                  <a:schemeClr val="tx1"/>
                </a:solidFill>
                <a:latin typeface="+mn-lt"/>
              </a:rPr>
              <a:t>. </a:t>
            </a:r>
            <a:r>
              <a:rPr dirty="0">
                <a:solidFill>
                  <a:schemeClr val="bg1"/>
                </a:solidFill>
              </a:rPr>
              <a:t>Expensive. not flexible.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143D4685-0CD3-A4C5-4D80-B0857C2E04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6258667">
            <a:off x="-5502690" y="-2682668"/>
            <a:ext cx="2656105" cy="3414992"/>
          </a:xfrm>
          <a:prstGeom prst="rect">
            <a:avLst/>
          </a:prstGeom>
        </p:spPr>
      </p:pic>
      <p:pic>
        <p:nvPicPr>
          <p:cNvPr id="51" name="Grafik 50" descr="Ein Bild, das Cartoon, Spielzeug, Screenshot enthält.&#10;&#10;KI-generierte Inhalte können fehlerhaft sein.">
            <a:extLst>
              <a:ext uri="{FF2B5EF4-FFF2-40B4-BE49-F238E27FC236}">
                <a16:creationId xmlns:a16="http://schemas.microsoft.com/office/drawing/2014/main" id="{2A3D2DE2-DA7F-DCA8-D693-D4CCC69B9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9074">
            <a:off x="13053132" y="4093190"/>
            <a:ext cx="4832891" cy="3221927"/>
          </a:xfrm>
          <a:prstGeom prst="rect">
            <a:avLst/>
          </a:prstGeom>
        </p:spPr>
      </p:pic>
      <p:pic>
        <p:nvPicPr>
          <p:cNvPr id="23" name="Grafik 1" descr="Grafik 1">
            <a:extLst>
              <a:ext uri="{FF2B5EF4-FFF2-40B4-BE49-F238E27FC236}">
                <a16:creationId xmlns:a16="http://schemas.microsoft.com/office/drawing/2014/main" id="{2CE4687E-601F-1897-D4CF-673315521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6" y="0"/>
            <a:ext cx="1526211" cy="254368"/>
          </a:xfrm>
          <a:prstGeom prst="rect">
            <a:avLst/>
          </a:prstGeom>
          <a:ln w="12700"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159E-D789-D0FB-DAB9-701F58970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LL in One">
            <a:extLst>
              <a:ext uri="{FF2B5EF4-FFF2-40B4-BE49-F238E27FC236}">
                <a16:creationId xmlns:a16="http://schemas.microsoft.com/office/drawing/2014/main" id="{6E0749DB-9151-1C37-F03C-7E8AA995DA78}"/>
              </a:ext>
            </a:extLst>
          </p:cNvPr>
          <p:cNvSpPr txBox="1"/>
          <p:nvPr/>
        </p:nvSpPr>
        <p:spPr>
          <a:xfrm rot="10320477">
            <a:off x="10156111" y="8519963"/>
            <a:ext cx="1386734" cy="53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300" b="1">
                <a:solidFill>
                  <a:srgbClr val="FFFFFF"/>
                </a:solidFill>
              </a:defRPr>
            </a:lvl1pPr>
          </a:lstStyle>
          <a:p>
            <a:r>
              <a:rPr dirty="0"/>
              <a:t>ALL in One</a:t>
            </a:r>
          </a:p>
        </p:txBody>
      </p:sp>
      <p:sp>
        <p:nvSpPr>
          <p:cNvPr id="2" name="Reactive. Complexity. Expensive. not flexible.">
            <a:extLst>
              <a:ext uri="{FF2B5EF4-FFF2-40B4-BE49-F238E27FC236}">
                <a16:creationId xmlns:a16="http://schemas.microsoft.com/office/drawing/2014/main" id="{6CBF04EA-B990-C722-AEC9-74B25B193B8B}"/>
              </a:ext>
            </a:extLst>
          </p:cNvPr>
          <p:cNvSpPr txBox="1">
            <a:spLocks/>
          </p:cNvSpPr>
          <p:nvPr/>
        </p:nvSpPr>
        <p:spPr>
          <a:xfrm>
            <a:off x="612723" y="7093585"/>
            <a:ext cx="10416977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u="none" strike="noStrike" cap="none" spc="-74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 err="1"/>
              <a:t>Reactive</a:t>
            </a:r>
            <a:r>
              <a:rPr lang="de-DE" dirty="0"/>
              <a:t>. </a:t>
            </a:r>
            <a:r>
              <a:rPr lang="de-DE" dirty="0" err="1"/>
              <a:t>Complexity</a:t>
            </a:r>
            <a:r>
              <a:rPr lang="de-DE" dirty="0"/>
              <a:t>. Expensive. not flexible.</a:t>
            </a:r>
          </a:p>
        </p:txBody>
      </p:sp>
      <p:sp>
        <p:nvSpPr>
          <p:cNvPr id="3" name="SIEM Splunk or QRadar">
            <a:extLst>
              <a:ext uri="{FF2B5EF4-FFF2-40B4-BE49-F238E27FC236}">
                <a16:creationId xmlns:a16="http://schemas.microsoft.com/office/drawing/2014/main" id="{71288972-6D56-7BED-507F-B8C4B8112117}"/>
              </a:ext>
            </a:extLst>
          </p:cNvPr>
          <p:cNvSpPr/>
          <p:nvPr/>
        </p:nvSpPr>
        <p:spPr>
          <a:xfrm>
            <a:off x="317265" y="-3000605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SIEM</a:t>
            </a:r>
            <a:br>
              <a:rPr dirty="0"/>
            </a:br>
            <a:r>
              <a:rPr dirty="0"/>
              <a:t>Splunk or </a:t>
            </a:r>
            <a:r>
              <a:rPr dirty="0" err="1"/>
              <a:t>QRadar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4" name="WAF Imperva or AWS">
            <a:extLst>
              <a:ext uri="{FF2B5EF4-FFF2-40B4-BE49-F238E27FC236}">
                <a16:creationId xmlns:a16="http://schemas.microsoft.com/office/drawing/2014/main" id="{FDE994DB-A6CE-2A40-43EA-22908B2A3EED}"/>
              </a:ext>
            </a:extLst>
          </p:cNvPr>
          <p:cNvSpPr/>
          <p:nvPr/>
        </p:nvSpPr>
        <p:spPr>
          <a:xfrm>
            <a:off x="-3381300" y="375516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WAF</a:t>
            </a:r>
            <a:br>
              <a:rPr dirty="0"/>
            </a:br>
            <a:r>
              <a:rPr dirty="0"/>
              <a:t>Imperva or AWS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" name="DDoS Cloudflare or Akamai">
            <a:extLst>
              <a:ext uri="{FF2B5EF4-FFF2-40B4-BE49-F238E27FC236}">
                <a16:creationId xmlns:a16="http://schemas.microsoft.com/office/drawing/2014/main" id="{09D21501-0E54-0C91-4F25-7502BAF05339}"/>
              </a:ext>
            </a:extLst>
          </p:cNvPr>
          <p:cNvSpPr/>
          <p:nvPr/>
        </p:nvSpPr>
        <p:spPr>
          <a:xfrm rot="5400000">
            <a:off x="14543264" y="446557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DDoS</a:t>
            </a:r>
            <a:br>
              <a:rPr dirty="0"/>
            </a:br>
            <a:r>
              <a:rPr dirty="0"/>
              <a:t>Cloudflare or Akamai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6" name="BOT-Management DataDome">
            <a:extLst>
              <a:ext uri="{FF2B5EF4-FFF2-40B4-BE49-F238E27FC236}">
                <a16:creationId xmlns:a16="http://schemas.microsoft.com/office/drawing/2014/main" id="{9E14F1DD-10EE-9964-6672-AF647D6ED0E2}"/>
              </a:ext>
            </a:extLst>
          </p:cNvPr>
          <p:cNvSpPr/>
          <p:nvPr/>
        </p:nvSpPr>
        <p:spPr>
          <a:xfrm rot="14361857">
            <a:off x="8355036" y="-2566685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BOT-Management</a:t>
            </a:r>
            <a:br>
              <a:rPr dirty="0"/>
            </a:br>
            <a:r>
              <a:rPr dirty="0" err="1"/>
              <a:t>DataDome</a:t>
            </a:r>
            <a:r>
              <a:rPr dirty="0"/>
              <a:t> 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7" name="IDS Snort">
            <a:extLst>
              <a:ext uri="{FF2B5EF4-FFF2-40B4-BE49-F238E27FC236}">
                <a16:creationId xmlns:a16="http://schemas.microsoft.com/office/drawing/2014/main" id="{F8C9BF35-6656-E135-E689-702279FC3F70}"/>
              </a:ext>
            </a:extLst>
          </p:cNvPr>
          <p:cNvSpPr/>
          <p:nvPr/>
        </p:nvSpPr>
        <p:spPr>
          <a:xfrm>
            <a:off x="-4056139" y="2494164"/>
            <a:ext cx="2011561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IDS</a:t>
            </a:r>
            <a:br>
              <a:rPr dirty="0"/>
            </a:br>
            <a:r>
              <a:rPr dirty="0"/>
              <a:t>Snort</a:t>
            </a:r>
          </a:p>
        </p:txBody>
      </p:sp>
      <p:sp>
        <p:nvSpPr>
          <p:cNvPr id="8" name="Honeypot Thinkst Canary or KFSensor">
            <a:extLst>
              <a:ext uri="{FF2B5EF4-FFF2-40B4-BE49-F238E27FC236}">
                <a16:creationId xmlns:a16="http://schemas.microsoft.com/office/drawing/2014/main" id="{E5EC6B67-2981-F860-0ACB-5718E6E2AC18}"/>
              </a:ext>
            </a:extLst>
          </p:cNvPr>
          <p:cNvSpPr/>
          <p:nvPr/>
        </p:nvSpPr>
        <p:spPr>
          <a:xfrm rot="5400000">
            <a:off x="13655759" y="4543276"/>
            <a:ext cx="2176810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Honeypot</a:t>
            </a:r>
            <a:br>
              <a:rPr dirty="0"/>
            </a:br>
            <a:r>
              <a:rPr dirty="0" err="1"/>
              <a:t>Thinkst</a:t>
            </a:r>
            <a:r>
              <a:rPr dirty="0"/>
              <a:t> Canary or </a:t>
            </a:r>
            <a:r>
              <a:rPr dirty="0" err="1"/>
              <a:t>KFSensor</a:t>
            </a:r>
            <a:r>
              <a:rPr dirty="0"/>
              <a:t> </a:t>
            </a:r>
          </a:p>
        </p:txBody>
      </p:sp>
      <p:sp>
        <p:nvSpPr>
          <p:cNvPr id="9" name="Google Analytics">
            <a:extLst>
              <a:ext uri="{FF2B5EF4-FFF2-40B4-BE49-F238E27FC236}">
                <a16:creationId xmlns:a16="http://schemas.microsoft.com/office/drawing/2014/main" id="{FA214CBB-076B-75C7-7074-544817A5A2A9}"/>
              </a:ext>
            </a:extLst>
          </p:cNvPr>
          <p:cNvSpPr/>
          <p:nvPr/>
        </p:nvSpPr>
        <p:spPr>
          <a:xfrm rot="10585951">
            <a:off x="4999832" y="8307208"/>
            <a:ext cx="2011562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 b="1"/>
            </a:lvl1pPr>
          </a:lstStyle>
          <a:p>
            <a:r>
              <a:rPr dirty="0"/>
              <a:t>Google Analytics</a:t>
            </a:r>
          </a:p>
        </p:txBody>
      </p:sp>
      <p:sp>
        <p:nvSpPr>
          <p:cNvPr id="10" name="CDN + Security-features Fastly">
            <a:extLst>
              <a:ext uri="{FF2B5EF4-FFF2-40B4-BE49-F238E27FC236}">
                <a16:creationId xmlns:a16="http://schemas.microsoft.com/office/drawing/2014/main" id="{87E43A00-6EA7-24B9-63B2-8B9D113C8131}"/>
              </a:ext>
            </a:extLst>
          </p:cNvPr>
          <p:cNvSpPr/>
          <p:nvPr/>
        </p:nvSpPr>
        <p:spPr>
          <a:xfrm>
            <a:off x="5020295" y="-2861166"/>
            <a:ext cx="2176810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CDN + Security-features</a:t>
            </a:r>
            <a:br>
              <a:rPr dirty="0"/>
            </a:br>
            <a:r>
              <a:rPr dirty="0"/>
              <a:t>Fastly</a:t>
            </a:r>
          </a:p>
        </p:txBody>
      </p:sp>
      <p:sp>
        <p:nvSpPr>
          <p:cNvPr id="15" name="Proven excellence">
            <a:extLst>
              <a:ext uri="{FF2B5EF4-FFF2-40B4-BE49-F238E27FC236}">
                <a16:creationId xmlns:a16="http://schemas.microsoft.com/office/drawing/2014/main" id="{C614E795-82E6-B7BB-ACB4-6EC5B5A2073D}"/>
              </a:ext>
            </a:extLst>
          </p:cNvPr>
          <p:cNvSpPr txBox="1">
            <a:spLocks/>
          </p:cNvSpPr>
          <p:nvPr/>
        </p:nvSpPr>
        <p:spPr>
          <a:xfrm>
            <a:off x="3812554" y="-1896757"/>
            <a:ext cx="4566892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u="none" strike="noStrike" cap="none" spc="-74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/>
              <a:t>Proven excellence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5CD34C74-616F-5C9F-2624-3874E6C1CA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97360" y="-512142"/>
            <a:ext cx="5821233" cy="7484442"/>
          </a:xfrm>
          <a:prstGeom prst="rect">
            <a:avLst/>
          </a:prstGeom>
        </p:spPr>
      </p:pic>
      <p:sp>
        <p:nvSpPr>
          <p:cNvPr id="138" name="Proactive. Security . Simple. Efficient.">
            <a:extLst>
              <a:ext uri="{FF2B5EF4-FFF2-40B4-BE49-F238E27FC236}">
                <a16:creationId xmlns:a16="http://schemas.microsoft.com/office/drawing/2014/main" id="{77530ECE-62B9-BE6C-7916-E446E91B3C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3613795">
            <a:off x="-6781045" y="5332001"/>
            <a:ext cx="8366105" cy="731045"/>
          </a:xfrm>
          <a:prstGeom prst="rect">
            <a:avLst/>
          </a:prstGeom>
        </p:spPr>
        <p:txBody>
          <a:bodyPr/>
          <a:lstStyle>
            <a:lvl1pPr defTabSz="1158210">
              <a:defRPr sz="3514" spc="-70"/>
            </a:lvl1pPr>
          </a:lstStyle>
          <a:p>
            <a:r>
              <a:rPr dirty="0"/>
              <a:t>Proactive. Security</a:t>
            </a:r>
            <a:r>
              <a:rPr dirty="0">
                <a:solidFill>
                  <a:schemeClr val="bg1"/>
                </a:solidFill>
              </a:rPr>
              <a:t>. Simple. Efficient.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CD3117F6-1A57-305C-2340-E8A24D9C4E37}"/>
              </a:ext>
            </a:extLst>
          </p:cNvPr>
          <p:cNvCxnSpPr>
            <a:cxnSpLocks/>
          </p:cNvCxnSpPr>
          <p:nvPr/>
        </p:nvCxnSpPr>
        <p:spPr>
          <a:xfrm>
            <a:off x="-5243762" y="8257637"/>
            <a:ext cx="4386805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E495C43B-FA23-2DF6-DF82-2566A3FA6E7A}"/>
              </a:ext>
            </a:extLst>
          </p:cNvPr>
          <p:cNvSpPr txBox="1"/>
          <p:nvPr/>
        </p:nvSpPr>
        <p:spPr>
          <a:xfrm>
            <a:off x="6872011" y="-927564"/>
            <a:ext cx="20479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Proactive</a:t>
            </a:r>
            <a:r>
              <a:rPr lang="de-DE" b="1" dirty="0"/>
              <a:t> </a:t>
            </a:r>
            <a:r>
              <a:rPr lang="de-DE" b="1" dirty="0" err="1"/>
              <a:t>Protection</a:t>
            </a:r>
            <a:endParaRPr lang="de-DE" b="1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CEB19AB-E81E-B06C-D2F7-742F800CDFF7}"/>
              </a:ext>
            </a:extLst>
          </p:cNvPr>
          <p:cNvSpPr txBox="1"/>
          <p:nvPr/>
        </p:nvSpPr>
        <p:spPr>
          <a:xfrm>
            <a:off x="-4155951" y="2290801"/>
            <a:ext cx="27164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/>
              <a:t>Real-time </a:t>
            </a:r>
            <a:r>
              <a:rPr lang="de-DE" dirty="0" err="1"/>
              <a:t>threat</a:t>
            </a:r>
            <a:r>
              <a:rPr lang="de-DE" dirty="0"/>
              <a:t> </a:t>
            </a:r>
            <a:r>
              <a:rPr lang="de-DE" dirty="0" err="1"/>
              <a:t>prevention</a:t>
            </a:r>
            <a:endParaRPr lang="de-DE" dirty="0"/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0439F0D1-1E9B-FC30-EC6E-40936A240F40}"/>
              </a:ext>
            </a:extLst>
          </p:cNvPr>
          <p:cNvCxnSpPr>
            <a:cxnSpLocks/>
          </p:cNvCxnSpPr>
          <p:nvPr/>
        </p:nvCxnSpPr>
        <p:spPr>
          <a:xfrm>
            <a:off x="10998476" y="-1114686"/>
            <a:ext cx="3411776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29BCC599-C991-8285-5EC0-18F18FA01D39}"/>
              </a:ext>
            </a:extLst>
          </p:cNvPr>
          <p:cNvSpPr txBox="1"/>
          <p:nvPr/>
        </p:nvSpPr>
        <p:spPr>
          <a:xfrm>
            <a:off x="7053953" y="-1600456"/>
            <a:ext cx="16841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/>
              <a:t>Unified </a:t>
            </a:r>
            <a:r>
              <a:rPr lang="de-DE" b="1" dirty="0" err="1"/>
              <a:t>Platform</a:t>
            </a:r>
            <a:endParaRPr lang="de-DE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673E41D-BE90-DD75-9F2F-100EF6C40C46}"/>
              </a:ext>
            </a:extLst>
          </p:cNvPr>
          <p:cNvSpPr txBox="1"/>
          <p:nvPr/>
        </p:nvSpPr>
        <p:spPr>
          <a:xfrm>
            <a:off x="13196225" y="906695"/>
            <a:ext cx="33881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Replaces</a:t>
            </a:r>
            <a:r>
              <a:rPr lang="de-DE" dirty="0"/>
              <a:t> 8+ separate </a:t>
            </a:r>
            <a:r>
              <a:rPr lang="de-DE" dirty="0" err="1"/>
              <a:t>security</a:t>
            </a:r>
            <a:r>
              <a:rPr lang="de-DE" dirty="0"/>
              <a:t> </a:t>
            </a:r>
            <a:r>
              <a:rPr lang="de-DE" dirty="0" err="1"/>
              <a:t>tools</a:t>
            </a:r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C95E27F-0048-7B52-EB0F-D24BBA3E9755}"/>
              </a:ext>
            </a:extLst>
          </p:cNvPr>
          <p:cNvSpPr txBox="1"/>
          <p:nvPr/>
        </p:nvSpPr>
        <p:spPr>
          <a:xfrm>
            <a:off x="14054095" y="2730393"/>
            <a:ext cx="159434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/>
              <a:t>Award-Winning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35467EF-B6D8-666E-F543-0CF5D6B86386}"/>
              </a:ext>
            </a:extLst>
          </p:cNvPr>
          <p:cNvSpPr txBox="1"/>
          <p:nvPr/>
        </p:nvSpPr>
        <p:spPr>
          <a:xfrm>
            <a:off x="13532919" y="3942942"/>
            <a:ext cx="38802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/>
              <a:t>Cybersecurity Software of the Year 2025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8010285-68C6-810B-3C30-746AAAF32955}"/>
              </a:ext>
            </a:extLst>
          </p:cNvPr>
          <p:cNvCxnSpPr>
            <a:cxnSpLocks/>
          </p:cNvCxnSpPr>
          <p:nvPr/>
        </p:nvCxnSpPr>
        <p:spPr>
          <a:xfrm>
            <a:off x="9861630" y="9401605"/>
            <a:ext cx="3690307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43CD10F4-4A76-55A2-CCFB-FA8B43FDC54E}"/>
              </a:ext>
            </a:extLst>
          </p:cNvPr>
          <p:cNvSpPr txBox="1"/>
          <p:nvPr/>
        </p:nvSpPr>
        <p:spPr>
          <a:xfrm>
            <a:off x="6683337" y="166357"/>
            <a:ext cx="18732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Simplified</a:t>
            </a:r>
            <a:r>
              <a:rPr lang="de-DE" b="1" dirty="0"/>
              <a:t> Security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61A1C62-B19D-93CB-F09F-63539D5A8BE5}"/>
              </a:ext>
            </a:extLst>
          </p:cNvPr>
          <p:cNvSpPr txBox="1"/>
          <p:nvPr/>
        </p:nvSpPr>
        <p:spPr>
          <a:xfrm>
            <a:off x="6652641" y="2283491"/>
            <a:ext cx="10621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Scalability</a:t>
            </a:r>
            <a:endParaRPr lang="de-DE" b="1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F94C21F8-4758-97EE-E427-4A5FAFC0F5FB}"/>
              </a:ext>
            </a:extLst>
          </p:cNvPr>
          <p:cNvSpPr txBox="1"/>
          <p:nvPr/>
        </p:nvSpPr>
        <p:spPr>
          <a:xfrm>
            <a:off x="6683337" y="1558773"/>
            <a:ext cx="14741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Cost</a:t>
            </a:r>
            <a:r>
              <a:rPr lang="de-DE" b="1" dirty="0"/>
              <a:t> Efficiency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F1F6ABA-7F61-104E-969A-858F9DAA6D28}"/>
              </a:ext>
            </a:extLst>
          </p:cNvPr>
          <p:cNvSpPr txBox="1"/>
          <p:nvPr/>
        </p:nvSpPr>
        <p:spPr>
          <a:xfrm>
            <a:off x="6683337" y="859685"/>
            <a:ext cx="210730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/>
              <a:t>Real-Time </a:t>
            </a:r>
            <a:r>
              <a:rPr lang="de-DE" b="1" dirty="0" err="1"/>
              <a:t>Protection</a:t>
            </a:r>
            <a:endParaRPr lang="de-DE" b="1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BB3B1FDB-5DFA-012C-65A8-682CF954D8A9}"/>
              </a:ext>
            </a:extLst>
          </p:cNvPr>
          <p:cNvSpPr txBox="1"/>
          <p:nvPr/>
        </p:nvSpPr>
        <p:spPr>
          <a:xfrm>
            <a:off x="6683337" y="470056"/>
            <a:ext cx="44733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platform</a:t>
            </a:r>
            <a:r>
              <a:rPr lang="de-DE" dirty="0"/>
              <a:t> </a:t>
            </a:r>
            <a:r>
              <a:rPr lang="de-DE" dirty="0" err="1"/>
              <a:t>replaces</a:t>
            </a:r>
            <a:r>
              <a:rPr lang="de-DE" dirty="0"/>
              <a:t> multiple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solutions</a:t>
            </a:r>
            <a:endParaRPr lang="de-DE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BA54A09-3925-450B-B75D-4B9D85299FC7}"/>
              </a:ext>
            </a:extLst>
          </p:cNvPr>
          <p:cNvSpPr txBox="1"/>
          <p:nvPr/>
        </p:nvSpPr>
        <p:spPr>
          <a:xfrm>
            <a:off x="6683337" y="1189918"/>
            <a:ext cx="40485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Proactive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stops</a:t>
            </a:r>
            <a:r>
              <a:rPr lang="de-DE" dirty="0"/>
              <a:t> </a:t>
            </a:r>
            <a:r>
              <a:rPr lang="de-DE" dirty="0" err="1"/>
              <a:t>threats</a:t>
            </a:r>
            <a:r>
              <a:rPr lang="de-DE" dirty="0"/>
              <a:t> </a:t>
            </a:r>
            <a:r>
              <a:rPr lang="de-DE" dirty="0" err="1"/>
              <a:t>instantly</a:t>
            </a:r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464F494-E438-6DB9-D70E-86524BE1A8C4}"/>
              </a:ext>
            </a:extLst>
          </p:cNvPr>
          <p:cNvSpPr txBox="1"/>
          <p:nvPr/>
        </p:nvSpPr>
        <p:spPr>
          <a:xfrm>
            <a:off x="6683337" y="1893590"/>
            <a:ext cx="41286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security</a:t>
            </a:r>
            <a:r>
              <a:rPr lang="de-DE" dirty="0"/>
              <a:t> </a:t>
            </a:r>
            <a:r>
              <a:rPr lang="de-DE" dirty="0" err="1"/>
              <a:t>expenditure</a:t>
            </a:r>
            <a:r>
              <a:rPr lang="de-DE"/>
              <a:t> 30</a:t>
            </a:r>
            <a:r>
              <a:rPr lang="de-DE" dirty="0"/>
              <a:t>%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more</a:t>
            </a:r>
            <a:endParaRPr lang="de-DE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40F54EF-C202-799B-431C-CBE559ECFA4D}"/>
              </a:ext>
            </a:extLst>
          </p:cNvPr>
          <p:cNvSpPr txBox="1"/>
          <p:nvPr/>
        </p:nvSpPr>
        <p:spPr>
          <a:xfrm>
            <a:off x="6652641" y="2613249"/>
            <a:ext cx="31188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Grows</a:t>
            </a:r>
            <a:r>
              <a:rPr lang="de-DE" dirty="0"/>
              <a:t> with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needs</a:t>
            </a:r>
            <a:endParaRPr lang="de-DE" dirty="0"/>
          </a:p>
        </p:txBody>
      </p:sp>
      <p:pic>
        <p:nvPicPr>
          <p:cNvPr id="44" name="Grafik 43" descr="Ein Bild, das Mobiliar, Im Haus, Person, Stuhl enthält.&#10;&#10;KI-generierte Inhalte können fehlerhaft sein.">
            <a:extLst>
              <a:ext uri="{FF2B5EF4-FFF2-40B4-BE49-F238E27FC236}">
                <a16:creationId xmlns:a16="http://schemas.microsoft.com/office/drawing/2014/main" id="{9426BDA8-BCC3-5EAD-47E4-0D6FAF052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64839" y="-3057270"/>
            <a:ext cx="1805242" cy="2321025"/>
          </a:xfrm>
          <a:prstGeom prst="rect">
            <a:avLst/>
          </a:prstGeom>
        </p:spPr>
      </p:pic>
      <p:sp>
        <p:nvSpPr>
          <p:cNvPr id="47" name="Christian Greiwe">
            <a:extLst>
              <a:ext uri="{FF2B5EF4-FFF2-40B4-BE49-F238E27FC236}">
                <a16:creationId xmlns:a16="http://schemas.microsoft.com/office/drawing/2014/main" id="{20FB5291-B2F1-6C35-F131-581306F223AE}"/>
              </a:ext>
            </a:extLst>
          </p:cNvPr>
          <p:cNvSpPr txBox="1"/>
          <p:nvPr/>
        </p:nvSpPr>
        <p:spPr>
          <a:xfrm>
            <a:off x="12811979" y="3609854"/>
            <a:ext cx="163770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Christian Greiwe</a:t>
            </a:r>
          </a:p>
        </p:txBody>
      </p:sp>
      <p:sp>
        <p:nvSpPr>
          <p:cNvPr id="48" name="Carsten Klein">
            <a:extLst>
              <a:ext uri="{FF2B5EF4-FFF2-40B4-BE49-F238E27FC236}">
                <a16:creationId xmlns:a16="http://schemas.microsoft.com/office/drawing/2014/main" id="{F521BE27-3DC0-740C-06C1-1DAF310D644B}"/>
              </a:ext>
            </a:extLst>
          </p:cNvPr>
          <p:cNvSpPr txBox="1"/>
          <p:nvPr/>
        </p:nvSpPr>
        <p:spPr>
          <a:xfrm>
            <a:off x="-1881353" y="7347302"/>
            <a:ext cx="131534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Carsten Klein</a:t>
            </a:r>
          </a:p>
        </p:txBody>
      </p:sp>
      <p:sp>
        <p:nvSpPr>
          <p:cNvPr id="49" name="Experience meets innovation">
            <a:extLst>
              <a:ext uri="{FF2B5EF4-FFF2-40B4-BE49-F238E27FC236}">
                <a16:creationId xmlns:a16="http://schemas.microsoft.com/office/drawing/2014/main" id="{A70D4ACC-DBB6-E070-0362-C2B4387E127F}"/>
              </a:ext>
            </a:extLst>
          </p:cNvPr>
          <p:cNvSpPr txBox="1">
            <a:spLocks/>
          </p:cNvSpPr>
          <p:nvPr/>
        </p:nvSpPr>
        <p:spPr>
          <a:xfrm>
            <a:off x="1532722" y="-1328076"/>
            <a:ext cx="4566892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1" i="0" u="none" strike="noStrike" cap="none" spc="-116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877802" hangingPunct="1">
              <a:defRPr sz="2664" spc="-53"/>
            </a:pPr>
            <a:r>
              <a:rPr lang="de-DE" sz="2664" spc="-53" dirty="0"/>
              <a:t>Experience </a:t>
            </a:r>
            <a:r>
              <a:rPr lang="de-DE" sz="2664" spc="-53" dirty="0" err="1"/>
              <a:t>meets</a:t>
            </a:r>
            <a:r>
              <a:rPr lang="de-DE" sz="2664" spc="-53" dirty="0"/>
              <a:t> </a:t>
            </a:r>
            <a:r>
              <a:rPr lang="de-DE" sz="2664" spc="-53" dirty="0" err="1"/>
              <a:t>innovation</a:t>
            </a:r>
            <a:r>
              <a:rPr lang="de-DE" sz="864" spc="-17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0" name="KraLos GmbH Burgdorf, Lower Saxony, Germany">
            <a:extLst>
              <a:ext uri="{FF2B5EF4-FFF2-40B4-BE49-F238E27FC236}">
                <a16:creationId xmlns:a16="http://schemas.microsoft.com/office/drawing/2014/main" id="{C471699B-64DD-A0DE-FB8B-9FE5727B7C09}"/>
              </a:ext>
            </a:extLst>
          </p:cNvPr>
          <p:cNvSpPr txBox="1"/>
          <p:nvPr/>
        </p:nvSpPr>
        <p:spPr>
          <a:xfrm>
            <a:off x="1065612" y="7093585"/>
            <a:ext cx="3811114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2100"/>
            </a:pPr>
            <a:r>
              <a:rPr dirty="0"/>
              <a:t>KraLos GmbH</a:t>
            </a:r>
            <a:br>
              <a:rPr dirty="0"/>
            </a:br>
            <a:r>
              <a:rPr dirty="0"/>
              <a:t>Burgdorf, Lower Saxony, Germany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1" name="https://kralos.eu">
            <a:extLst>
              <a:ext uri="{FF2B5EF4-FFF2-40B4-BE49-F238E27FC236}">
                <a16:creationId xmlns:a16="http://schemas.microsoft.com/office/drawing/2014/main" id="{4B1468C7-DE88-4AC6-3618-ED0071D64D96}"/>
              </a:ext>
            </a:extLst>
          </p:cNvPr>
          <p:cNvSpPr txBox="1"/>
          <p:nvPr/>
        </p:nvSpPr>
        <p:spPr>
          <a:xfrm>
            <a:off x="-2180739" y="3749352"/>
            <a:ext cx="1919993" cy="36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https://kralos.eu</a:t>
            </a:r>
          </a:p>
        </p:txBody>
      </p:sp>
      <p:pic>
        <p:nvPicPr>
          <p:cNvPr id="52" name="Grafik 1" descr="Grafik 1">
            <a:extLst>
              <a:ext uri="{FF2B5EF4-FFF2-40B4-BE49-F238E27FC236}">
                <a16:creationId xmlns:a16="http://schemas.microsoft.com/office/drawing/2014/main" id="{65830BF1-8743-6E33-31F2-3F2950A16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48312">
            <a:off x="4365461" y="-2850282"/>
            <a:ext cx="5298302" cy="88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Grafik 52" descr="Ein Bild, das Elektronik, Licht, Technologie enthält.&#10;&#10;KI-generierte Inhalte können fehlerhaft sein.">
            <a:extLst>
              <a:ext uri="{FF2B5EF4-FFF2-40B4-BE49-F238E27FC236}">
                <a16:creationId xmlns:a16="http://schemas.microsoft.com/office/drawing/2014/main" id="{87F0798A-9A7D-A8DE-03DC-2F786D62C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87582">
            <a:off x="13437857" y="3941245"/>
            <a:ext cx="2676190" cy="3032559"/>
          </a:xfrm>
          <a:prstGeom prst="rect">
            <a:avLst/>
          </a:prstGeom>
        </p:spPr>
      </p:pic>
      <p:pic>
        <p:nvPicPr>
          <p:cNvPr id="23" name="Grafik 22" descr="Ein Bild, das Cartoon, Spielzeug, Screenshot enthält.&#10;&#10;KI-generierte Inhalte können fehlerhaft sein.">
            <a:extLst>
              <a:ext uri="{FF2B5EF4-FFF2-40B4-BE49-F238E27FC236}">
                <a16:creationId xmlns:a16="http://schemas.microsoft.com/office/drawing/2014/main" id="{2F49DD3C-75AB-996D-DD41-44ED7E8E7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60" y="3031753"/>
            <a:ext cx="4832891" cy="3221927"/>
          </a:xfrm>
          <a:prstGeom prst="rect">
            <a:avLst/>
          </a:prstGeom>
        </p:spPr>
      </p:pic>
      <p:pic>
        <p:nvPicPr>
          <p:cNvPr id="136" name="WEBOUNCER-Logo-1.png" descr="WEBOUNCER-Logo-1.png">
            <a:extLst>
              <a:ext uri="{FF2B5EF4-FFF2-40B4-BE49-F238E27FC236}">
                <a16:creationId xmlns:a16="http://schemas.microsoft.com/office/drawing/2014/main" id="{21C5D84D-FD50-9FC5-439D-00506C44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7639" y="4890649"/>
            <a:ext cx="329817" cy="29240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24" name="Grafik 23" descr="Ein Bild, das Menschliches Gesicht, Kleidung, Person, Shirt enthält.&#10;&#10;KI-generierte Inhalte können fehlerhaft sein.">
            <a:extLst>
              <a:ext uri="{FF2B5EF4-FFF2-40B4-BE49-F238E27FC236}">
                <a16:creationId xmlns:a16="http://schemas.microsoft.com/office/drawing/2014/main" id="{67AD3C52-86B4-7B53-7089-485B33CC5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3536">
            <a:off x="9758539" y="-4370594"/>
            <a:ext cx="3037682" cy="2025121"/>
          </a:xfrm>
          <a:prstGeom prst="rect">
            <a:avLst/>
          </a:prstGeom>
        </p:spPr>
      </p:pic>
      <p:pic>
        <p:nvPicPr>
          <p:cNvPr id="35" name="Grafik 34" descr="Ein Bild, das Menschliches Gesicht, Person, Mann, Kinn enthält.&#10;&#10;KI-generierte Inhalte können fehlerhaft sein.">
            <a:extLst>
              <a:ext uri="{FF2B5EF4-FFF2-40B4-BE49-F238E27FC236}">
                <a16:creationId xmlns:a16="http://schemas.microsoft.com/office/drawing/2014/main" id="{A10824BE-20E3-F7CB-3CD7-3D026ABDAE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1519">
            <a:off x="1402121" y="7912006"/>
            <a:ext cx="1326311" cy="1750730"/>
          </a:xfrm>
          <a:prstGeom prst="rect">
            <a:avLst/>
          </a:prstGeom>
        </p:spPr>
      </p:pic>
      <p:pic>
        <p:nvPicPr>
          <p:cNvPr id="54" name="Grafik 1" descr="Grafik 1">
            <a:extLst>
              <a:ext uri="{FF2B5EF4-FFF2-40B4-BE49-F238E27FC236}">
                <a16:creationId xmlns:a16="http://schemas.microsoft.com/office/drawing/2014/main" id="{197CE55A-892B-7A9F-52A2-A9A3A2B3C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8668" y="63839"/>
            <a:ext cx="1526211" cy="254368"/>
          </a:xfrm>
          <a:prstGeom prst="rect">
            <a:avLst/>
          </a:prstGeom>
          <a:ln w="127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880723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8C9A4-9F87-9338-A1A7-231FFC460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LL in One">
            <a:extLst>
              <a:ext uri="{FF2B5EF4-FFF2-40B4-BE49-F238E27FC236}">
                <a16:creationId xmlns:a16="http://schemas.microsoft.com/office/drawing/2014/main" id="{D5CA1CD4-A8F1-C237-0CF3-A05ECA3C6264}"/>
              </a:ext>
            </a:extLst>
          </p:cNvPr>
          <p:cNvSpPr txBox="1"/>
          <p:nvPr/>
        </p:nvSpPr>
        <p:spPr>
          <a:xfrm rot="10320477">
            <a:off x="10156111" y="8519963"/>
            <a:ext cx="1386734" cy="53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300" b="1">
                <a:solidFill>
                  <a:srgbClr val="FFFFFF"/>
                </a:solidFill>
              </a:defRPr>
            </a:lvl1pPr>
          </a:lstStyle>
          <a:p>
            <a:r>
              <a:rPr dirty="0"/>
              <a:t>ALL in One</a:t>
            </a:r>
          </a:p>
        </p:txBody>
      </p:sp>
      <p:pic>
        <p:nvPicPr>
          <p:cNvPr id="139" name="Grafik 1" descr="Grafik 1">
            <a:extLst>
              <a:ext uri="{FF2B5EF4-FFF2-40B4-BE49-F238E27FC236}">
                <a16:creationId xmlns:a16="http://schemas.microsoft.com/office/drawing/2014/main" id="{4FC020C9-8FEE-B6FF-7F23-BFE157393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686" y="6529831"/>
            <a:ext cx="1321517" cy="22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active. Complexity. Expensive. not flexible.">
            <a:extLst>
              <a:ext uri="{FF2B5EF4-FFF2-40B4-BE49-F238E27FC236}">
                <a16:creationId xmlns:a16="http://schemas.microsoft.com/office/drawing/2014/main" id="{00292A0E-4C3F-BC9E-DA85-4A2200E05C9E}"/>
              </a:ext>
            </a:extLst>
          </p:cNvPr>
          <p:cNvSpPr txBox="1">
            <a:spLocks/>
          </p:cNvSpPr>
          <p:nvPr/>
        </p:nvSpPr>
        <p:spPr>
          <a:xfrm>
            <a:off x="612723" y="7093585"/>
            <a:ext cx="10416977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u="none" strike="noStrike" cap="none" spc="-74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 dirty="0" err="1"/>
              <a:t>Reactive</a:t>
            </a:r>
            <a:r>
              <a:rPr lang="de-DE" dirty="0"/>
              <a:t>. </a:t>
            </a:r>
            <a:r>
              <a:rPr lang="de-DE" dirty="0" err="1"/>
              <a:t>Complexity</a:t>
            </a:r>
            <a:r>
              <a:rPr lang="de-DE" dirty="0"/>
              <a:t>. Expensive. not flexible.</a:t>
            </a:r>
          </a:p>
        </p:txBody>
      </p:sp>
      <p:sp>
        <p:nvSpPr>
          <p:cNvPr id="3" name="SIEM Splunk or QRadar">
            <a:extLst>
              <a:ext uri="{FF2B5EF4-FFF2-40B4-BE49-F238E27FC236}">
                <a16:creationId xmlns:a16="http://schemas.microsoft.com/office/drawing/2014/main" id="{97B08FA6-608A-E526-A6C1-BBD62AECFF71}"/>
              </a:ext>
            </a:extLst>
          </p:cNvPr>
          <p:cNvSpPr/>
          <p:nvPr/>
        </p:nvSpPr>
        <p:spPr>
          <a:xfrm>
            <a:off x="317265" y="-3000605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SIEM</a:t>
            </a:r>
            <a:br>
              <a:rPr dirty="0"/>
            </a:br>
            <a:r>
              <a:rPr dirty="0"/>
              <a:t>Splunk or </a:t>
            </a:r>
            <a:r>
              <a:rPr dirty="0" err="1"/>
              <a:t>QRadar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4" name="WAF Imperva or AWS">
            <a:extLst>
              <a:ext uri="{FF2B5EF4-FFF2-40B4-BE49-F238E27FC236}">
                <a16:creationId xmlns:a16="http://schemas.microsoft.com/office/drawing/2014/main" id="{21CCD63E-E98D-AE23-3BAE-715F36D6CF7E}"/>
              </a:ext>
            </a:extLst>
          </p:cNvPr>
          <p:cNvSpPr/>
          <p:nvPr/>
        </p:nvSpPr>
        <p:spPr>
          <a:xfrm>
            <a:off x="-3381300" y="375516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WAF</a:t>
            </a:r>
            <a:br>
              <a:rPr dirty="0"/>
            </a:br>
            <a:r>
              <a:rPr dirty="0"/>
              <a:t>Imperva or AWS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" name="DDoS Cloudflare or Akamai">
            <a:extLst>
              <a:ext uri="{FF2B5EF4-FFF2-40B4-BE49-F238E27FC236}">
                <a16:creationId xmlns:a16="http://schemas.microsoft.com/office/drawing/2014/main" id="{053F9691-4318-EF04-294A-6F8DA7B75A6C}"/>
              </a:ext>
            </a:extLst>
          </p:cNvPr>
          <p:cNvSpPr/>
          <p:nvPr/>
        </p:nvSpPr>
        <p:spPr>
          <a:xfrm rot="5400000">
            <a:off x="14543264" y="446557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DDoS</a:t>
            </a:r>
            <a:br>
              <a:rPr dirty="0"/>
            </a:br>
            <a:r>
              <a:rPr dirty="0"/>
              <a:t>Cloudflare or Akamai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6" name="BOT-Management DataDome">
            <a:extLst>
              <a:ext uri="{FF2B5EF4-FFF2-40B4-BE49-F238E27FC236}">
                <a16:creationId xmlns:a16="http://schemas.microsoft.com/office/drawing/2014/main" id="{359E404D-FC94-6DF2-BA80-D483D6436F0D}"/>
              </a:ext>
            </a:extLst>
          </p:cNvPr>
          <p:cNvSpPr/>
          <p:nvPr/>
        </p:nvSpPr>
        <p:spPr>
          <a:xfrm rot="14361857">
            <a:off x="8355036" y="-2566685"/>
            <a:ext cx="2011561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BOT-Management</a:t>
            </a:r>
            <a:br>
              <a:rPr dirty="0"/>
            </a:br>
            <a:r>
              <a:rPr dirty="0" err="1"/>
              <a:t>DataDome</a:t>
            </a:r>
            <a:r>
              <a:rPr dirty="0"/>
              <a:t> 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7" name="IDS Snort">
            <a:extLst>
              <a:ext uri="{FF2B5EF4-FFF2-40B4-BE49-F238E27FC236}">
                <a16:creationId xmlns:a16="http://schemas.microsoft.com/office/drawing/2014/main" id="{CA83949C-B6FA-EB88-1A8E-2A0DF8A64282}"/>
              </a:ext>
            </a:extLst>
          </p:cNvPr>
          <p:cNvSpPr/>
          <p:nvPr/>
        </p:nvSpPr>
        <p:spPr>
          <a:xfrm>
            <a:off x="-4056139" y="2494164"/>
            <a:ext cx="2011561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IDS</a:t>
            </a:r>
            <a:br>
              <a:rPr dirty="0"/>
            </a:br>
            <a:r>
              <a:rPr dirty="0"/>
              <a:t>Snort</a:t>
            </a:r>
          </a:p>
        </p:txBody>
      </p:sp>
      <p:sp>
        <p:nvSpPr>
          <p:cNvPr id="8" name="Honeypot Thinkst Canary or KFSensor">
            <a:extLst>
              <a:ext uri="{FF2B5EF4-FFF2-40B4-BE49-F238E27FC236}">
                <a16:creationId xmlns:a16="http://schemas.microsoft.com/office/drawing/2014/main" id="{DB2DB61C-B0EA-6C2B-5FD7-52ABC322CBAA}"/>
              </a:ext>
            </a:extLst>
          </p:cNvPr>
          <p:cNvSpPr/>
          <p:nvPr/>
        </p:nvSpPr>
        <p:spPr>
          <a:xfrm rot="5400000">
            <a:off x="13655759" y="4543276"/>
            <a:ext cx="2176810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Honeypot</a:t>
            </a:r>
            <a:br>
              <a:rPr dirty="0"/>
            </a:br>
            <a:r>
              <a:rPr dirty="0" err="1"/>
              <a:t>Thinkst</a:t>
            </a:r>
            <a:r>
              <a:rPr dirty="0"/>
              <a:t> Canary or </a:t>
            </a:r>
            <a:r>
              <a:rPr dirty="0" err="1"/>
              <a:t>KFSensor</a:t>
            </a:r>
            <a:r>
              <a:rPr dirty="0"/>
              <a:t> </a:t>
            </a:r>
          </a:p>
        </p:txBody>
      </p:sp>
      <p:sp>
        <p:nvSpPr>
          <p:cNvPr id="9" name="Google Analytics">
            <a:extLst>
              <a:ext uri="{FF2B5EF4-FFF2-40B4-BE49-F238E27FC236}">
                <a16:creationId xmlns:a16="http://schemas.microsoft.com/office/drawing/2014/main" id="{230182CD-8829-9B32-D87A-49FD68559E58}"/>
              </a:ext>
            </a:extLst>
          </p:cNvPr>
          <p:cNvSpPr/>
          <p:nvPr/>
        </p:nvSpPr>
        <p:spPr>
          <a:xfrm rot="10585951">
            <a:off x="4999832" y="8307208"/>
            <a:ext cx="2011562" cy="588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400" b="1"/>
            </a:lvl1pPr>
          </a:lstStyle>
          <a:p>
            <a:r>
              <a:rPr dirty="0"/>
              <a:t>Google Analytics</a:t>
            </a:r>
          </a:p>
        </p:txBody>
      </p:sp>
      <p:sp>
        <p:nvSpPr>
          <p:cNvPr id="10" name="CDN + Security-features Fastly">
            <a:extLst>
              <a:ext uri="{FF2B5EF4-FFF2-40B4-BE49-F238E27FC236}">
                <a16:creationId xmlns:a16="http://schemas.microsoft.com/office/drawing/2014/main" id="{FAC6E421-8E33-35FC-8CCF-C15C43078F63}"/>
              </a:ext>
            </a:extLst>
          </p:cNvPr>
          <p:cNvSpPr/>
          <p:nvPr/>
        </p:nvSpPr>
        <p:spPr>
          <a:xfrm>
            <a:off x="5020295" y="-2861166"/>
            <a:ext cx="2176810" cy="5889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400" b="1"/>
            </a:pPr>
            <a:r>
              <a:rPr dirty="0"/>
              <a:t>CDN + Security-features</a:t>
            </a:r>
            <a:br>
              <a:rPr dirty="0"/>
            </a:br>
            <a:r>
              <a:rPr dirty="0"/>
              <a:t>Fastly</a:t>
            </a:r>
          </a:p>
        </p:txBody>
      </p:sp>
      <p:sp>
        <p:nvSpPr>
          <p:cNvPr id="15" name="Proven excellence">
            <a:extLst>
              <a:ext uri="{FF2B5EF4-FFF2-40B4-BE49-F238E27FC236}">
                <a16:creationId xmlns:a16="http://schemas.microsoft.com/office/drawing/2014/main" id="{60ECBCED-5DDD-015E-08D8-5D26EF994590}"/>
              </a:ext>
            </a:extLst>
          </p:cNvPr>
          <p:cNvSpPr txBox="1">
            <a:spLocks/>
          </p:cNvSpPr>
          <p:nvPr/>
        </p:nvSpPr>
        <p:spPr>
          <a:xfrm>
            <a:off x="3812554" y="-1896757"/>
            <a:ext cx="4566892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u="none" strike="noStrike" cap="none" spc="-74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de-DE"/>
              <a:t>Proven excellence</a:t>
            </a:r>
          </a:p>
        </p:txBody>
      </p:sp>
      <p:sp>
        <p:nvSpPr>
          <p:cNvPr id="138" name="Proactive. Security . Simple. Efficient.">
            <a:extLst>
              <a:ext uri="{FF2B5EF4-FFF2-40B4-BE49-F238E27FC236}">
                <a16:creationId xmlns:a16="http://schemas.microsoft.com/office/drawing/2014/main" id="{12FF7D46-9EBD-728F-1F06-483D940C15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3613795">
            <a:off x="-6781045" y="5332001"/>
            <a:ext cx="8366105" cy="731045"/>
          </a:xfrm>
          <a:prstGeom prst="rect">
            <a:avLst/>
          </a:prstGeom>
        </p:spPr>
        <p:txBody>
          <a:bodyPr/>
          <a:lstStyle>
            <a:lvl1pPr defTabSz="1158210">
              <a:defRPr sz="3514" spc="-70"/>
            </a:lvl1pPr>
          </a:lstStyle>
          <a:p>
            <a:r>
              <a:rPr dirty="0"/>
              <a:t>Proactive. Security</a:t>
            </a:r>
            <a:r>
              <a:rPr dirty="0">
                <a:solidFill>
                  <a:schemeClr val="bg1"/>
                </a:solidFill>
              </a:rPr>
              <a:t>. Simple. Efficient.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0ED45407-F70F-575F-7C60-2429949633B5}"/>
              </a:ext>
            </a:extLst>
          </p:cNvPr>
          <p:cNvCxnSpPr>
            <a:cxnSpLocks/>
          </p:cNvCxnSpPr>
          <p:nvPr/>
        </p:nvCxnSpPr>
        <p:spPr>
          <a:xfrm>
            <a:off x="-5243762" y="8257637"/>
            <a:ext cx="4386805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1874B04A-1328-418F-5DE0-2D0B2F138AB1}"/>
              </a:ext>
            </a:extLst>
          </p:cNvPr>
          <p:cNvSpPr txBox="1"/>
          <p:nvPr/>
        </p:nvSpPr>
        <p:spPr>
          <a:xfrm>
            <a:off x="6872011" y="-927564"/>
            <a:ext cx="20479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Proactive</a:t>
            </a:r>
            <a:r>
              <a:rPr lang="de-DE" b="1" dirty="0"/>
              <a:t> </a:t>
            </a:r>
            <a:r>
              <a:rPr lang="de-DE" b="1" dirty="0" err="1"/>
              <a:t>Protection</a:t>
            </a:r>
            <a:endParaRPr lang="de-DE" b="1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2923CAD-0078-CB13-AD4E-1B03400F1EFF}"/>
              </a:ext>
            </a:extLst>
          </p:cNvPr>
          <p:cNvSpPr txBox="1"/>
          <p:nvPr/>
        </p:nvSpPr>
        <p:spPr>
          <a:xfrm>
            <a:off x="-4155951" y="2290801"/>
            <a:ext cx="27164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/>
              <a:t>Real-time </a:t>
            </a:r>
            <a:r>
              <a:rPr lang="de-DE" dirty="0" err="1"/>
              <a:t>threat</a:t>
            </a:r>
            <a:r>
              <a:rPr lang="de-DE" dirty="0"/>
              <a:t> </a:t>
            </a:r>
            <a:r>
              <a:rPr lang="de-DE" dirty="0" err="1"/>
              <a:t>prevention</a:t>
            </a:r>
            <a:endParaRPr lang="de-DE" dirty="0"/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2786C3BD-6588-EF0E-2A1D-ABE7B6E781DE}"/>
              </a:ext>
            </a:extLst>
          </p:cNvPr>
          <p:cNvCxnSpPr>
            <a:cxnSpLocks/>
          </p:cNvCxnSpPr>
          <p:nvPr/>
        </p:nvCxnSpPr>
        <p:spPr>
          <a:xfrm>
            <a:off x="10998476" y="-1114686"/>
            <a:ext cx="3411776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3F1D0E4A-5774-03B9-B8AD-44436986972A}"/>
              </a:ext>
            </a:extLst>
          </p:cNvPr>
          <p:cNvSpPr txBox="1"/>
          <p:nvPr/>
        </p:nvSpPr>
        <p:spPr>
          <a:xfrm>
            <a:off x="7053953" y="-1600456"/>
            <a:ext cx="16841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/>
              <a:t>Unified </a:t>
            </a:r>
            <a:r>
              <a:rPr lang="de-DE" b="1" dirty="0" err="1"/>
              <a:t>Platform</a:t>
            </a:r>
            <a:endParaRPr lang="de-DE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C26C765-1F78-F9DF-EBA2-CED6E4026D32}"/>
              </a:ext>
            </a:extLst>
          </p:cNvPr>
          <p:cNvSpPr txBox="1"/>
          <p:nvPr/>
        </p:nvSpPr>
        <p:spPr>
          <a:xfrm>
            <a:off x="13196225" y="906695"/>
            <a:ext cx="33881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Replaces</a:t>
            </a:r>
            <a:r>
              <a:rPr lang="de-DE" dirty="0"/>
              <a:t> 8+ separate </a:t>
            </a:r>
            <a:r>
              <a:rPr lang="de-DE" dirty="0" err="1"/>
              <a:t>security</a:t>
            </a:r>
            <a:r>
              <a:rPr lang="de-DE" dirty="0"/>
              <a:t> </a:t>
            </a:r>
            <a:r>
              <a:rPr lang="de-DE" dirty="0" err="1"/>
              <a:t>tools</a:t>
            </a:r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F4A090C-3BD3-F492-65D4-F751F938450B}"/>
              </a:ext>
            </a:extLst>
          </p:cNvPr>
          <p:cNvSpPr txBox="1"/>
          <p:nvPr/>
        </p:nvSpPr>
        <p:spPr>
          <a:xfrm>
            <a:off x="14054095" y="2730393"/>
            <a:ext cx="159434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/>
              <a:t>Award-Winning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383CA4B-DC47-062D-EF17-A7B1BD372838}"/>
              </a:ext>
            </a:extLst>
          </p:cNvPr>
          <p:cNvSpPr txBox="1"/>
          <p:nvPr/>
        </p:nvSpPr>
        <p:spPr>
          <a:xfrm>
            <a:off x="13532919" y="3942942"/>
            <a:ext cx="38802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/>
              <a:t>Cybersecurity Software of the Year 2025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5006B6C0-ACCD-6822-35EA-0C559FF9017A}"/>
              </a:ext>
            </a:extLst>
          </p:cNvPr>
          <p:cNvCxnSpPr>
            <a:cxnSpLocks/>
          </p:cNvCxnSpPr>
          <p:nvPr/>
        </p:nvCxnSpPr>
        <p:spPr>
          <a:xfrm>
            <a:off x="9861630" y="9401605"/>
            <a:ext cx="3690307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DE9341A9-8028-917C-73C8-273ACA194E1D}"/>
              </a:ext>
            </a:extLst>
          </p:cNvPr>
          <p:cNvSpPr txBox="1"/>
          <p:nvPr/>
        </p:nvSpPr>
        <p:spPr>
          <a:xfrm rot="11849785">
            <a:off x="6722594" y="-2359722"/>
            <a:ext cx="18732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Simplified</a:t>
            </a:r>
            <a:r>
              <a:rPr lang="de-DE" b="1" dirty="0"/>
              <a:t> Security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700266D-9003-5027-4DA1-3657C2440BAA}"/>
              </a:ext>
            </a:extLst>
          </p:cNvPr>
          <p:cNvSpPr txBox="1"/>
          <p:nvPr/>
        </p:nvSpPr>
        <p:spPr>
          <a:xfrm rot="6834502">
            <a:off x="13865984" y="8443762"/>
            <a:ext cx="10621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Scalability</a:t>
            </a:r>
            <a:endParaRPr lang="de-DE" b="1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6D0205B-3C52-59A4-5F2E-7BA8CFD908F7}"/>
              </a:ext>
            </a:extLst>
          </p:cNvPr>
          <p:cNvSpPr txBox="1"/>
          <p:nvPr/>
        </p:nvSpPr>
        <p:spPr>
          <a:xfrm rot="15712728">
            <a:off x="-6373164" y="431792"/>
            <a:ext cx="14741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 err="1"/>
              <a:t>Cost</a:t>
            </a:r>
            <a:r>
              <a:rPr lang="de-DE" b="1" dirty="0"/>
              <a:t> Efficiency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B23961F-D555-1E5B-92CC-26AAA26E409C}"/>
              </a:ext>
            </a:extLst>
          </p:cNvPr>
          <p:cNvSpPr txBox="1"/>
          <p:nvPr/>
        </p:nvSpPr>
        <p:spPr>
          <a:xfrm rot="10054367">
            <a:off x="3998878" y="8330501"/>
            <a:ext cx="210730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b="1" dirty="0"/>
              <a:t>Real-Time </a:t>
            </a:r>
            <a:r>
              <a:rPr lang="de-DE" b="1" dirty="0" err="1"/>
              <a:t>Protection</a:t>
            </a:r>
            <a:endParaRPr lang="de-DE" b="1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E54C044-7668-08BE-A825-A928BE145AE9}"/>
              </a:ext>
            </a:extLst>
          </p:cNvPr>
          <p:cNvSpPr txBox="1"/>
          <p:nvPr/>
        </p:nvSpPr>
        <p:spPr>
          <a:xfrm rot="11849785">
            <a:off x="6722594" y="-2081423"/>
            <a:ext cx="44733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platform</a:t>
            </a:r>
            <a:r>
              <a:rPr lang="de-DE" dirty="0"/>
              <a:t> </a:t>
            </a:r>
            <a:r>
              <a:rPr lang="de-DE" dirty="0" err="1"/>
              <a:t>replaces</a:t>
            </a:r>
            <a:r>
              <a:rPr lang="de-DE" dirty="0"/>
              <a:t> multiple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solutions</a:t>
            </a:r>
            <a:endParaRPr lang="de-DE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17D1047-C808-5E26-D124-D122E2C50556}"/>
              </a:ext>
            </a:extLst>
          </p:cNvPr>
          <p:cNvSpPr txBox="1"/>
          <p:nvPr/>
        </p:nvSpPr>
        <p:spPr>
          <a:xfrm rot="10054367">
            <a:off x="3998878" y="8660734"/>
            <a:ext cx="40485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Proactive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stops</a:t>
            </a:r>
            <a:r>
              <a:rPr lang="de-DE" dirty="0"/>
              <a:t> </a:t>
            </a:r>
            <a:r>
              <a:rPr lang="de-DE" dirty="0" err="1"/>
              <a:t>threats</a:t>
            </a:r>
            <a:r>
              <a:rPr lang="de-DE" dirty="0"/>
              <a:t> </a:t>
            </a:r>
            <a:r>
              <a:rPr lang="de-DE" dirty="0" err="1"/>
              <a:t>instantly</a:t>
            </a:r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EA520AA-2ED0-1E15-66A2-DD36356805B6}"/>
              </a:ext>
            </a:extLst>
          </p:cNvPr>
          <p:cNvSpPr txBox="1"/>
          <p:nvPr/>
        </p:nvSpPr>
        <p:spPr>
          <a:xfrm rot="15712728">
            <a:off x="-6373164" y="766609"/>
            <a:ext cx="49558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security</a:t>
            </a:r>
            <a:r>
              <a:rPr lang="de-DE" dirty="0"/>
              <a:t> </a:t>
            </a:r>
            <a:r>
              <a:rPr lang="de-DE" dirty="0" err="1"/>
              <a:t>expenditure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30%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more</a:t>
            </a:r>
            <a:endParaRPr lang="de-DE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CDD3455-FEEF-C73D-6BCD-D4BC5F05EFD7}"/>
              </a:ext>
            </a:extLst>
          </p:cNvPr>
          <p:cNvSpPr txBox="1"/>
          <p:nvPr/>
        </p:nvSpPr>
        <p:spPr>
          <a:xfrm rot="6834502">
            <a:off x="13865984" y="8773520"/>
            <a:ext cx="31188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dirty="0" err="1"/>
              <a:t>Grows</a:t>
            </a:r>
            <a:r>
              <a:rPr lang="de-DE" dirty="0"/>
              <a:t> with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needs</a:t>
            </a:r>
            <a:endParaRPr lang="de-DE" dirty="0"/>
          </a:p>
        </p:txBody>
      </p:sp>
      <p:pic>
        <p:nvPicPr>
          <p:cNvPr id="24" name="Grafik 23" descr="Ein Bild, das Mobiliar, Im Haus, Person, Stuhl enthält.&#10;&#10;KI-generierte Inhalte können fehlerhaft sein.">
            <a:extLst>
              <a:ext uri="{FF2B5EF4-FFF2-40B4-BE49-F238E27FC236}">
                <a16:creationId xmlns:a16="http://schemas.microsoft.com/office/drawing/2014/main" id="{D3E43DA3-E78B-D15D-8B9F-9BD19F840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82" y="-179379"/>
            <a:ext cx="5656750" cy="7272964"/>
          </a:xfrm>
          <a:prstGeom prst="rect">
            <a:avLst/>
          </a:prstGeom>
        </p:spPr>
      </p:pic>
      <p:pic>
        <p:nvPicPr>
          <p:cNvPr id="45" name="Grafik 1" descr="Grafik 1">
            <a:extLst>
              <a:ext uri="{FF2B5EF4-FFF2-40B4-BE49-F238E27FC236}">
                <a16:creationId xmlns:a16="http://schemas.microsoft.com/office/drawing/2014/main" id="{48A8168B-8E24-08A8-48AA-F876A1187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83" y="245303"/>
            <a:ext cx="5298302" cy="88305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Christian Greiwe">
            <a:extLst>
              <a:ext uri="{FF2B5EF4-FFF2-40B4-BE49-F238E27FC236}">
                <a16:creationId xmlns:a16="http://schemas.microsoft.com/office/drawing/2014/main" id="{07F2493F-CC9B-0EC0-001C-EB555B30FD1C}"/>
              </a:ext>
            </a:extLst>
          </p:cNvPr>
          <p:cNvSpPr txBox="1"/>
          <p:nvPr/>
        </p:nvSpPr>
        <p:spPr>
          <a:xfrm>
            <a:off x="743610" y="3509258"/>
            <a:ext cx="163770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Christian Greiwe</a:t>
            </a:r>
          </a:p>
        </p:txBody>
      </p:sp>
      <p:sp>
        <p:nvSpPr>
          <p:cNvPr id="47" name="Carsten Klein">
            <a:extLst>
              <a:ext uri="{FF2B5EF4-FFF2-40B4-BE49-F238E27FC236}">
                <a16:creationId xmlns:a16="http://schemas.microsoft.com/office/drawing/2014/main" id="{E29AB1CF-42A5-601A-77C6-9179BC88E5B2}"/>
              </a:ext>
            </a:extLst>
          </p:cNvPr>
          <p:cNvSpPr txBox="1"/>
          <p:nvPr/>
        </p:nvSpPr>
        <p:spPr>
          <a:xfrm>
            <a:off x="3852892" y="3821232"/>
            <a:ext cx="131534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Carsten Klein</a:t>
            </a:r>
          </a:p>
        </p:txBody>
      </p:sp>
      <p:sp>
        <p:nvSpPr>
          <p:cNvPr id="48" name="Experience meets innovation">
            <a:extLst>
              <a:ext uri="{FF2B5EF4-FFF2-40B4-BE49-F238E27FC236}">
                <a16:creationId xmlns:a16="http://schemas.microsoft.com/office/drawing/2014/main" id="{FAD78FBC-895C-E333-E0FA-DBB6D4CB6964}"/>
              </a:ext>
            </a:extLst>
          </p:cNvPr>
          <p:cNvSpPr txBox="1">
            <a:spLocks/>
          </p:cNvSpPr>
          <p:nvPr/>
        </p:nvSpPr>
        <p:spPr>
          <a:xfrm>
            <a:off x="1032165" y="4079933"/>
            <a:ext cx="4566892" cy="731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b="1" i="0" u="none" strike="noStrike" cap="none" spc="-116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877802" hangingPunct="1">
              <a:defRPr sz="2664" spc="-53"/>
            </a:pPr>
            <a:r>
              <a:rPr lang="de-DE" sz="2664" spc="-53" dirty="0"/>
              <a:t>Experience </a:t>
            </a:r>
            <a:r>
              <a:rPr lang="de-DE" sz="2664" spc="-53" dirty="0" err="1"/>
              <a:t>meets</a:t>
            </a:r>
            <a:r>
              <a:rPr lang="de-DE" sz="2664" spc="-53" dirty="0"/>
              <a:t> </a:t>
            </a:r>
            <a:r>
              <a:rPr lang="de-DE" sz="2664" spc="-53" dirty="0" err="1"/>
              <a:t>innovation</a:t>
            </a:r>
            <a:r>
              <a:rPr lang="de-DE" sz="864" spc="-17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49" name="KraLos GmbH Burgdorf, Lower Saxony, Germany">
            <a:extLst>
              <a:ext uri="{FF2B5EF4-FFF2-40B4-BE49-F238E27FC236}">
                <a16:creationId xmlns:a16="http://schemas.microsoft.com/office/drawing/2014/main" id="{E39F90D1-BD93-DA14-6105-1D47365ADCE9}"/>
              </a:ext>
            </a:extLst>
          </p:cNvPr>
          <p:cNvSpPr txBox="1"/>
          <p:nvPr/>
        </p:nvSpPr>
        <p:spPr>
          <a:xfrm>
            <a:off x="1738839" y="5554620"/>
            <a:ext cx="3811114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2100"/>
            </a:pPr>
            <a:r>
              <a:rPr dirty="0"/>
              <a:t>KraLos GmbH</a:t>
            </a:r>
            <a:br>
              <a:rPr dirty="0"/>
            </a:br>
            <a:r>
              <a:rPr dirty="0"/>
              <a:t>Burgdorf, Lower Saxony, Germany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0" name="https://kralos.eu">
            <a:extLst>
              <a:ext uri="{FF2B5EF4-FFF2-40B4-BE49-F238E27FC236}">
                <a16:creationId xmlns:a16="http://schemas.microsoft.com/office/drawing/2014/main" id="{D420122F-4DCB-71ED-9078-555D1F38A6BB}"/>
              </a:ext>
            </a:extLst>
          </p:cNvPr>
          <p:cNvSpPr txBox="1"/>
          <p:nvPr/>
        </p:nvSpPr>
        <p:spPr>
          <a:xfrm>
            <a:off x="2684399" y="6159256"/>
            <a:ext cx="1919993" cy="36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https://kralos.eu</a:t>
            </a:r>
          </a:p>
        </p:txBody>
      </p:sp>
      <p:pic>
        <p:nvPicPr>
          <p:cNvPr id="23" name="Grafik 22" descr="Ein Bild, das Cartoon, Spielzeug, Screenshot enthält.&#10;&#10;KI-generierte Inhalte können fehlerhaft sein.">
            <a:extLst>
              <a:ext uri="{FF2B5EF4-FFF2-40B4-BE49-F238E27FC236}">
                <a16:creationId xmlns:a16="http://schemas.microsoft.com/office/drawing/2014/main" id="{3E8AC9D6-008F-C641-DBFB-DB9325532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2840">
            <a:off x="13008937" y="609014"/>
            <a:ext cx="4832891" cy="3221927"/>
          </a:xfrm>
          <a:prstGeom prst="rect">
            <a:avLst/>
          </a:prstGeom>
        </p:spPr>
      </p:pic>
      <p:pic>
        <p:nvPicPr>
          <p:cNvPr id="52" name="Grafik 51" descr="Ein Bild, das Menschliches Gesicht, Kleidung, Person, Shirt enthält.&#10;&#10;KI-generierte Inhalte können fehlerhaft sein.">
            <a:extLst>
              <a:ext uri="{FF2B5EF4-FFF2-40B4-BE49-F238E27FC236}">
                <a16:creationId xmlns:a16="http://schemas.microsoft.com/office/drawing/2014/main" id="{16BE53A2-E930-0AA1-2C18-40967EB7A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10" y="1878719"/>
            <a:ext cx="3037682" cy="2025121"/>
          </a:xfrm>
          <a:prstGeom prst="rect">
            <a:avLst/>
          </a:prstGeom>
        </p:spPr>
      </p:pic>
      <p:pic>
        <p:nvPicPr>
          <p:cNvPr id="54" name="Grafik 53" descr="Ein Bild, das Menschliches Gesicht, Person, Mann, Kinn enthält.&#10;&#10;KI-generierte Inhalte können fehlerhaft sein.">
            <a:extLst>
              <a:ext uri="{FF2B5EF4-FFF2-40B4-BE49-F238E27FC236}">
                <a16:creationId xmlns:a16="http://schemas.microsoft.com/office/drawing/2014/main" id="{5DD551BB-E2B6-A2C4-B1E6-099267724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07" y="1855028"/>
            <a:ext cx="1326311" cy="1750730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43F8B87F-CF8B-09C0-F333-3B7D52F3106E}"/>
              </a:ext>
            </a:extLst>
          </p:cNvPr>
          <p:cNvSpPr txBox="1"/>
          <p:nvPr/>
        </p:nvSpPr>
        <p:spPr>
          <a:xfrm>
            <a:off x="3170448" y="5162301"/>
            <a:ext cx="9355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Booth S3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234B12C2-11A0-C47B-F607-826F81FB647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2934728">
            <a:off x="-3948265" y="8417809"/>
            <a:ext cx="1812323" cy="23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</Words>
  <Application>Microsoft Macintosh PowerPoint</Application>
  <PresentationFormat>Breitbild</PresentationFormat>
  <Paragraphs>109</Paragraphs>
  <Slides>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Helvetica Neue</vt:lpstr>
      <vt:lpstr>Times Roman</vt:lpstr>
      <vt:lpstr>Office</vt:lpstr>
      <vt:lpstr>Reactive. Complexity. Expensive. not flexible.</vt:lpstr>
      <vt:lpstr>Reactive. Complexity. Expensive. not flexible.</vt:lpstr>
      <vt:lpstr>Reactive. Complexity. Expensive. not flexible.</vt:lpstr>
      <vt:lpstr>Proactive. Security. Simple. Efficient.</vt:lpstr>
      <vt:lpstr>Proactive. Security. Simple. Efficient.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Carsten Klein</cp:lastModifiedBy>
  <cp:revision>25</cp:revision>
  <dcterms:modified xsi:type="dcterms:W3CDTF">2025-05-05T09:02:37Z</dcterms:modified>
</cp:coreProperties>
</file>