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6"/>
  </p:notesMasterIdLst>
  <p:sldIdLst>
    <p:sldId id="3297" r:id="rId5"/>
    <p:sldId id="3328" r:id="rId6"/>
    <p:sldId id="3336" r:id="rId7"/>
    <p:sldId id="3337" r:id="rId8"/>
    <p:sldId id="3327" r:id="rId9"/>
    <p:sldId id="3329" r:id="rId10"/>
    <p:sldId id="3330" r:id="rId11"/>
    <p:sldId id="3338" r:id="rId12"/>
    <p:sldId id="3331" r:id="rId13"/>
    <p:sldId id="3332" r:id="rId14"/>
    <p:sldId id="3323" r:id="rId15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C8B430-E947-E2FA-7F93-DE813AA218B6}" name="Lisa Weschenfelder" initials="LW" userId="S::lweschenfelder@transform8.de::314f3bd7-ac5a-41a6-b256-8fefb3890f79" providerId="AD"/>
  <p188:author id="{D8514182-778B-EA85-260B-518D965B569A}" name="Maria Ranftl" initials="MR" userId="S::mranftl@transform8.de::8322399e-3cb1-4b51-a1fa-16ef395e43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ECA"/>
    <a:srgbClr val="196984"/>
    <a:srgbClr val="D7D2CF"/>
    <a:srgbClr val="1E6568"/>
    <a:srgbClr val="2F9FA6"/>
    <a:srgbClr val="BBD135"/>
    <a:srgbClr val="080808"/>
    <a:srgbClr val="C9DA60"/>
    <a:srgbClr val="99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F3D37-CDF0-4833-A729-5F6565D4528A}" v="162" dt="2025-03-31T10:29:21.847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5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214160925196848"/>
          <c:h val="0.93275157049620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BD1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8-493D-B5E0-4D606E7CAAF0}"/>
              </c:ext>
            </c:extLst>
          </c:dPt>
          <c:dPt>
            <c:idx val="1"/>
            <c:invertIfNegative val="0"/>
            <c:bubble3D val="0"/>
            <c:spPr>
              <a:solidFill>
                <a:srgbClr val="2F9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8-493D-B5E0-4D606E7CAAF0}"/>
              </c:ext>
            </c:extLst>
          </c:dPt>
          <c:dPt>
            <c:idx val="2"/>
            <c:invertIfNegative val="0"/>
            <c:bubble3D val="0"/>
            <c:spPr>
              <a:solidFill>
                <a:srgbClr val="2F9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38-493D-B5E0-4D606E7CA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1"/>
                <c:pt idx="0">
                  <c:v>Gesamt 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 formatCode="0%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8-493D-B5E0-4D606E7CA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857656160"/>
        <c:axId val="857652560"/>
      </c:barChart>
      <c:catAx>
        <c:axId val="8576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7652560"/>
        <c:crosses val="autoZero"/>
        <c:auto val="1"/>
        <c:lblAlgn val="ctr"/>
        <c:lblOffset val="100"/>
        <c:noMultiLvlLbl val="0"/>
      </c:catAx>
      <c:valAx>
        <c:axId val="857652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76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214160925196848"/>
          <c:h val="0.93275157049620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BD1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8-493D-B5E0-4D606E7CAAF0}"/>
              </c:ext>
            </c:extLst>
          </c:dPt>
          <c:dPt>
            <c:idx val="1"/>
            <c:invertIfNegative val="0"/>
            <c:bubble3D val="0"/>
            <c:spPr>
              <a:solidFill>
                <a:srgbClr val="2F9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8-493D-B5E0-4D606E7CAAF0}"/>
              </c:ext>
            </c:extLst>
          </c:dPt>
          <c:dPt>
            <c:idx val="2"/>
            <c:invertIfNegative val="0"/>
            <c:bubble3D val="0"/>
            <c:spPr>
              <a:solidFill>
                <a:srgbClr val="2F9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38-493D-B5E0-4D606E7CA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Gesamt </c:v>
                </c:pt>
                <c:pt idx="1">
                  <c:v>Frauen </c:v>
                </c:pt>
                <c:pt idx="2">
                  <c:v>Männer </c:v>
                </c:pt>
                <c:pt idx="3">
                  <c:v>16-19 Jahre </c:v>
                </c:pt>
                <c:pt idx="4">
                  <c:v>20-29 Jahre </c:v>
                </c:pt>
                <c:pt idx="5">
                  <c:v>30-39 Jahre </c:v>
                </c:pt>
                <c:pt idx="6">
                  <c:v>40-49 Jahre </c:v>
                </c:pt>
                <c:pt idx="7">
                  <c:v>50-59 Jahre </c:v>
                </c:pt>
                <c:pt idx="8">
                  <c:v>Ab 60 Jahre </c:v>
                </c:pt>
              </c:strCache>
            </c:strRef>
          </c:cat>
          <c:val>
            <c:numRef>
              <c:f>Tabelle1!$B$2:$B$10</c:f>
              <c:numCache>
                <c:formatCode>0%</c:formatCode>
                <c:ptCount val="9"/>
                <c:pt idx="0">
                  <c:v>0.78</c:v>
                </c:pt>
                <c:pt idx="1">
                  <c:v>0.76</c:v>
                </c:pt>
                <c:pt idx="2">
                  <c:v>0.81</c:v>
                </c:pt>
                <c:pt idx="3">
                  <c:v>0.77</c:v>
                </c:pt>
                <c:pt idx="4">
                  <c:v>0.88</c:v>
                </c:pt>
                <c:pt idx="5">
                  <c:v>0.84</c:v>
                </c:pt>
                <c:pt idx="6">
                  <c:v>0.79</c:v>
                </c:pt>
                <c:pt idx="7">
                  <c:v>0.78</c:v>
                </c:pt>
                <c:pt idx="8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8-493D-B5E0-4D606E7CA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857656160"/>
        <c:axId val="857652560"/>
      </c:barChart>
      <c:catAx>
        <c:axId val="8576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7652560"/>
        <c:crosses val="autoZero"/>
        <c:auto val="1"/>
        <c:lblAlgn val="ctr"/>
        <c:lblOffset val="100"/>
        <c:noMultiLvlLbl val="0"/>
      </c:catAx>
      <c:valAx>
        <c:axId val="857652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76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BA5BB-E2F5-4ECD-A319-35ED2063B1F6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91D3-2161-4005-B7CE-73C733F69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0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Laut einer PwC-Studie wünschen sich 92 Prozent der Befragten Online-Dienste von Behörden.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E91D3-2161-4005-B7CE-73C733F690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2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Laut einer PwC-Studie wünschen sich 92 Prozent der Befragten Online-Dienste von Behörden.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E91D3-2161-4005-B7CE-73C733F690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81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Laut einer PwC-Studie wünschen sich 92 Prozent der Befragten Online-Dienste von Behörden.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E91D3-2161-4005-B7CE-73C733F690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93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101€ kostet ein Reisepass in Deutschland</a:t>
            </a:r>
            <a:br>
              <a:rPr lang="de-DE" dirty="0"/>
            </a:br>
            <a:r>
              <a:rPr lang="de-DE" dirty="0"/>
              <a:t>Andersherum stellt sich natürlich auch die Frage „Würden Sie einem Fremden im Internet einfach einen Reisepass ausstellen?“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E91D3-2161-4005-B7CE-73C733F690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1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E91D3-2161-4005-B7CE-73C733F690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79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Message – Wir sind </a:t>
            </a:r>
            <a:r>
              <a:rPr lang="de-DE" dirty="0" err="1"/>
              <a:t>Vertrauensdiensteanbieter</a:t>
            </a:r>
            <a:r>
              <a:rPr lang="de-DE" dirty="0"/>
              <a:t> von der BNetzA zertifiziert und überwacht. Uns kann man vertrauen, als deutscher quasi „Digital-Notar“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E91D3-2161-4005-B7CE-73C733F6900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20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5024A-2A89-4EB2-9EB3-FD7FFC6354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1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gn8.e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49121A6-3ACA-410B-B61A-9061C4903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723899"/>
            <a:ext cx="12198895" cy="7581900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6CD2AE5-A173-4EEC-ACDF-065434883F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0157" y="4174678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12CC2AB-3AD2-4258-B2D2-6B7439E0B38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70157" y="4927510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7B9EBC6-3C93-4BAB-A7EC-DA62B9AABB4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1218" y="5681745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9552289-45F0-4A00-8BA5-03A7ED6E1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10224000" y="-612000"/>
            <a:ext cx="1800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DDC8E74-B65F-4F51-ABC9-13AF8E8C35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04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DDC8E74-B65F-4F51-ABC9-13AF8E8C3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B598939A-ECAC-4AA4-B935-5E70F34E917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800" b="0" i="0" baseline="0"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 panose="020F0302020204030204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AFA8458-4DF5-4C83-80D9-A586F2A9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808163"/>
            <a:ext cx="11196638" cy="4561814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6478F6EF-894E-4C0A-A8DE-9799787A4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02778"/>
            <a:ext cx="8551559" cy="1146609"/>
          </a:xfrm>
          <a:prstGeom prst="rect">
            <a:avLst/>
          </a:prstGeom>
        </p:spPr>
        <p:txBody>
          <a:bodyPr lIns="90000" tIns="0" rIns="0" bIns="0"/>
          <a:lstStyle>
            <a:lvl1pPr algn="l">
              <a:lnSpc>
                <a:spcPct val="100000"/>
              </a:lnSpc>
              <a:defRPr sz="3800" cap="all" baseline="0">
                <a:solidFill>
                  <a:srgbClr val="4651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Zweizeilige Headline</a:t>
            </a:r>
          </a:p>
        </p:txBody>
      </p:sp>
    </p:spTree>
    <p:extLst>
      <p:ext uri="{BB962C8B-B14F-4D97-AF65-F5344CB8AC3E}">
        <p14:creationId xmlns:p14="http://schemas.microsoft.com/office/powerpoint/2010/main" val="2918870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4CFCD6A-045A-4FF9-8995-44562162C1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0054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4CFCD6A-045A-4FF9-8995-44562162C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5E84B0A-7F05-4026-81D8-7179AED1DA1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8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B339815-9A9D-449C-82AE-559193C17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7947" y="1449388"/>
            <a:ext cx="7488117" cy="197961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60C48766-DC57-4718-B8E2-FEC682142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6496" y="1449389"/>
            <a:ext cx="3701451" cy="4869218"/>
          </a:xfrm>
          <a:prstGeom prst="rect">
            <a:avLst/>
          </a:prstGeom>
          <a:solidFill>
            <a:srgbClr val="46515D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152F8DDF-B75D-4E2A-A7D8-EBE737FB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02779"/>
            <a:ext cx="8541285" cy="592019"/>
          </a:xfrm>
          <a:prstGeom prst="rect">
            <a:avLst/>
          </a:prstGeom>
        </p:spPr>
        <p:txBody>
          <a:bodyPr lIns="90000" tIns="0" rIns="0" bIns="0"/>
          <a:lstStyle>
            <a:lvl1pPr algn="l">
              <a:lnSpc>
                <a:spcPct val="100000"/>
              </a:lnSpc>
              <a:defRPr sz="3800" cap="all" baseline="0">
                <a:solidFill>
                  <a:srgbClr val="4651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884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mit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05878E1-E85F-460B-BFAF-DC2D86E998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6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2B25E1-A83C-4D64-9151-469AB5AA57A6}"/>
              </a:ext>
            </a:extLst>
          </p:cNvPr>
          <p:cNvSpPr txBox="1"/>
          <p:nvPr userDrawn="1"/>
        </p:nvSpPr>
        <p:spPr>
          <a:xfrm>
            <a:off x="4748438" y="5978880"/>
            <a:ext cx="330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https://sign8.</a:t>
            </a:r>
            <a:r>
              <a:rPr lang="de-DE" sz="2800" b="1" u="sng">
                <a:solidFill>
                  <a:schemeClr val="bg1"/>
                </a:solidFill>
                <a:cs typeface="Arial" panose="020B0604020202020204" pitchFamily="34" charset="0"/>
              </a:rPr>
              <a:t>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7B13B9-172A-4A90-B4DA-AD670B46E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39" y="1568364"/>
            <a:ext cx="5196401" cy="2749522"/>
          </a:xfrm>
          <a:prstGeom prst="rect">
            <a:avLst/>
          </a:prstGeom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CC2A02BC-71BA-4404-A337-6199113DF0B1}"/>
              </a:ext>
            </a:extLst>
          </p:cNvPr>
          <p:cNvSpPr/>
          <p:nvPr userDrawn="1"/>
        </p:nvSpPr>
        <p:spPr>
          <a:xfrm>
            <a:off x="7205663" y="2489359"/>
            <a:ext cx="590550" cy="585787"/>
          </a:xfrm>
          <a:custGeom>
            <a:avLst/>
            <a:gdLst>
              <a:gd name="connsiteX0" fmla="*/ 176212 w 590550"/>
              <a:gd name="connsiteY0" fmla="*/ 19050 h 585787"/>
              <a:gd name="connsiteX1" fmla="*/ 247650 w 590550"/>
              <a:gd name="connsiteY1" fmla="*/ 221456 h 585787"/>
              <a:gd name="connsiteX2" fmla="*/ 466725 w 590550"/>
              <a:gd name="connsiteY2" fmla="*/ 0 h 585787"/>
              <a:gd name="connsiteX3" fmla="*/ 590550 w 590550"/>
              <a:gd name="connsiteY3" fmla="*/ 123825 h 585787"/>
              <a:gd name="connsiteX4" fmla="*/ 366712 w 590550"/>
              <a:gd name="connsiteY4" fmla="*/ 340519 h 585787"/>
              <a:gd name="connsiteX5" fmla="*/ 566737 w 590550"/>
              <a:gd name="connsiteY5" fmla="*/ 416719 h 585787"/>
              <a:gd name="connsiteX6" fmla="*/ 0 w 590550"/>
              <a:gd name="connsiteY6" fmla="*/ 585787 h 585787"/>
              <a:gd name="connsiteX7" fmla="*/ 176212 w 590550"/>
              <a:gd name="connsiteY7" fmla="*/ 1905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50" h="585787">
                <a:moveTo>
                  <a:pt x="176212" y="19050"/>
                </a:moveTo>
                <a:lnTo>
                  <a:pt x="247650" y="221456"/>
                </a:lnTo>
                <a:lnTo>
                  <a:pt x="466725" y="0"/>
                </a:lnTo>
                <a:lnTo>
                  <a:pt x="590550" y="123825"/>
                </a:lnTo>
                <a:lnTo>
                  <a:pt x="366712" y="340519"/>
                </a:lnTo>
                <a:lnTo>
                  <a:pt x="566737" y="416719"/>
                </a:lnTo>
                <a:lnTo>
                  <a:pt x="0" y="585787"/>
                </a:lnTo>
                <a:lnTo>
                  <a:pt x="176212" y="19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BFF78E7-CD14-44A7-9BA9-059EBEEAD6FE}"/>
              </a:ext>
            </a:extLst>
          </p:cNvPr>
          <p:cNvGrpSpPr/>
          <p:nvPr userDrawn="1"/>
        </p:nvGrpSpPr>
        <p:grpSpPr>
          <a:xfrm>
            <a:off x="4442438" y="5978881"/>
            <a:ext cx="612000" cy="612000"/>
            <a:chOff x="4234619" y="6020445"/>
            <a:chExt cx="612000" cy="612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2C332AA-E551-4D22-BE13-68CB55F6B089}"/>
                </a:ext>
              </a:extLst>
            </p:cNvPr>
            <p:cNvSpPr/>
            <p:nvPr/>
          </p:nvSpPr>
          <p:spPr>
            <a:xfrm>
              <a:off x="4234619" y="6020445"/>
              <a:ext cx="612000" cy="61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 descr="Welt">
              <a:extLst>
                <a:ext uri="{FF2B5EF4-FFF2-40B4-BE49-F238E27FC236}">
                  <a16:creationId xmlns:a16="http://schemas.microsoft.com/office/drawing/2014/main" id="{8A6E1593-DF1B-4B36-9E59-79991D375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89399" y="6064834"/>
              <a:ext cx="523221" cy="52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3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0.00116 C 0.03217 0.01157 0.06732 -0.02639 0.08842 -0.01389 C 0.16394 4.44444E-6 0.13321 -0.01575 0.153 -0.00487 C 0.17279 0.00625 0.19271 0.03564 0.20743 0.05208 C 0.21628 0.06759 0.22852 0.07824 0.19388 0.10532 C 0.1487 0.14213 0.00638 0.4037 -0.00846 0.45277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997FE6-038B-4A7C-9C8F-F56F24549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r="26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2FFC1F4-1A9E-47F7-A3A0-A46C76C693EB}"/>
              </a:ext>
            </a:extLst>
          </p:cNvPr>
          <p:cNvSpPr/>
          <p:nvPr userDrawn="1"/>
        </p:nvSpPr>
        <p:spPr>
          <a:xfrm>
            <a:off x="0" y="-18000"/>
            <a:ext cx="12204000" cy="6876000"/>
          </a:xfrm>
          <a:prstGeom prst="rect">
            <a:avLst/>
          </a:prstGeom>
          <a:gradFill flip="none" rotWithShape="1">
            <a:gsLst>
              <a:gs pos="10000">
                <a:schemeClr val="tx1">
                  <a:alpha val="58000"/>
                </a:schemeClr>
              </a:gs>
              <a:gs pos="30000">
                <a:schemeClr val="accent6">
                  <a:lumMod val="50000"/>
                  <a:alpha val="6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38F203E-9127-4441-A8BF-D7EA4B2C31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0157" y="4174678"/>
            <a:ext cx="5031149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E2A7AA1-2162-4AD7-9EEE-CBFB62B4DC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70157" y="4927510"/>
            <a:ext cx="5031149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83C0BF1-61E0-4CD2-891E-C1D29143B60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1218" y="5681745"/>
            <a:ext cx="5031149" cy="584775"/>
          </a:xfrm>
          <a:prstGeom prst="rect">
            <a:avLst/>
          </a:prstGeom>
          <a:solidFill>
            <a:schemeClr val="accent3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481EDD-9DD5-40CB-9E59-03D79EBF1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10224000" y="108000"/>
            <a:ext cx="1800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2C5E3-43A3-4019-B510-877C19029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r="20617"/>
          <a:stretch/>
        </p:blipFill>
        <p:spPr>
          <a:xfrm>
            <a:off x="-12000" y="0"/>
            <a:ext cx="12204000" cy="685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2FFC1F4-1A9E-47F7-A3A0-A46C76C693EB}"/>
              </a:ext>
            </a:extLst>
          </p:cNvPr>
          <p:cNvSpPr/>
          <p:nvPr userDrawn="1"/>
        </p:nvSpPr>
        <p:spPr>
          <a:xfrm>
            <a:off x="0" y="-18000"/>
            <a:ext cx="12204000" cy="6876000"/>
          </a:xfrm>
          <a:prstGeom prst="rect">
            <a:avLst/>
          </a:prstGeom>
          <a:gradFill flip="none" rotWithShape="1">
            <a:gsLst>
              <a:gs pos="10000">
                <a:schemeClr val="tx1">
                  <a:alpha val="58000"/>
                </a:schemeClr>
              </a:gs>
              <a:gs pos="30000">
                <a:schemeClr val="accent6">
                  <a:lumMod val="50000"/>
                  <a:alpha val="6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38F203E-9127-4441-A8BF-D7EA4B2C31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0157" y="4174678"/>
            <a:ext cx="5031149" cy="584775"/>
          </a:xfrm>
          <a:prstGeom prst="rect">
            <a:avLst/>
          </a:prstGeom>
          <a:solidFill>
            <a:schemeClr val="accent2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E2A7AA1-2162-4AD7-9EEE-CBFB62B4DC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70157" y="4927510"/>
            <a:ext cx="5031149" cy="584775"/>
          </a:xfrm>
          <a:prstGeom prst="rect">
            <a:avLst/>
          </a:prstGeom>
          <a:solidFill>
            <a:schemeClr val="accent2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83C0BF1-61E0-4CD2-891E-C1D29143B60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1218" y="5681745"/>
            <a:ext cx="5031149" cy="584775"/>
          </a:xfrm>
          <a:prstGeom prst="rect">
            <a:avLst/>
          </a:prstGeom>
          <a:solidFill>
            <a:schemeClr val="accent2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17A4C6-DD76-4374-8533-D29483B82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10224000" y="108000"/>
            <a:ext cx="1800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2C5E3-43A3-4019-B510-877C19029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4645"/>
          <a:stretch/>
        </p:blipFill>
        <p:spPr>
          <a:xfrm>
            <a:off x="0" y="-7799"/>
            <a:ext cx="12192000" cy="68658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2FFC1F4-1A9E-47F7-A3A0-A46C76C693EB}"/>
              </a:ext>
            </a:extLst>
          </p:cNvPr>
          <p:cNvSpPr/>
          <p:nvPr userDrawn="1"/>
        </p:nvSpPr>
        <p:spPr>
          <a:xfrm>
            <a:off x="-12000" y="-18000"/>
            <a:ext cx="12204000" cy="6876000"/>
          </a:xfrm>
          <a:prstGeom prst="rect">
            <a:avLst/>
          </a:prstGeom>
          <a:gradFill flip="none" rotWithShape="1">
            <a:gsLst>
              <a:gs pos="10000">
                <a:schemeClr val="tx1">
                  <a:alpha val="58000"/>
                </a:schemeClr>
              </a:gs>
              <a:gs pos="30000">
                <a:schemeClr val="accent6">
                  <a:lumMod val="50000"/>
                  <a:alpha val="6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38F203E-9127-4441-A8BF-D7EA4B2C31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0157" y="4174678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E2A7AA1-2162-4AD7-9EEE-CBFB62B4DC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70157" y="4927510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83C0BF1-61E0-4CD2-891E-C1D29143B60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1218" y="5681745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0313A6-6DC8-4590-9160-DA9681808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108000"/>
            <a:ext cx="2041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2C5E3-43A3-4019-B510-877C19029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b="16422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2FFC1F4-1A9E-47F7-A3A0-A46C76C693EB}"/>
              </a:ext>
            </a:extLst>
          </p:cNvPr>
          <p:cNvSpPr/>
          <p:nvPr userDrawn="1"/>
        </p:nvSpPr>
        <p:spPr>
          <a:xfrm>
            <a:off x="-12000" y="-18000"/>
            <a:ext cx="12204000" cy="6876000"/>
          </a:xfrm>
          <a:prstGeom prst="rect">
            <a:avLst/>
          </a:prstGeom>
          <a:gradFill flip="none" rotWithShape="1">
            <a:gsLst>
              <a:gs pos="10000">
                <a:schemeClr val="tx1">
                  <a:alpha val="58000"/>
                </a:schemeClr>
              </a:gs>
              <a:gs pos="30000">
                <a:schemeClr val="accent6">
                  <a:lumMod val="50000"/>
                  <a:alpha val="6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38F203E-9127-4441-A8BF-D7EA4B2C31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0157" y="4174678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E2A7AA1-2162-4AD7-9EEE-CBFB62B4DC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70157" y="4927510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83C0BF1-61E0-4CD2-891E-C1D29143B60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1218" y="5681745"/>
            <a:ext cx="5031149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144000" tIns="0" rIns="14400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3800" b="0" cap="all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0313A6-6DC8-4590-9160-DA9681808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108000"/>
            <a:ext cx="2041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15B40FC-ECD8-5F1C-B42C-17CD1497371A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6AB905-6828-ACD8-3201-73B040573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4297759" y="173088"/>
            <a:ext cx="1483116" cy="889499"/>
          </a:xfrm>
          <a:prstGeom prst="rect">
            <a:avLst/>
          </a:prstGeom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8B83AD52-3A2C-DDE0-CB56-779792FD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360429"/>
            <a:ext cx="5027613" cy="1078346"/>
          </a:xfrm>
          <a:prstGeom prst="rect">
            <a:avLst/>
          </a:prstGeom>
        </p:spPr>
        <p:txBody>
          <a:bodyPr lIns="90000" tIns="0" rIns="0" bIns="0"/>
          <a:lstStyle>
            <a:lvl1pPr algn="l">
              <a:lnSpc>
                <a:spcPct val="100000"/>
              </a:lnSpc>
              <a:defRPr sz="3200" b="1" cap="all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DAB65F-2004-79B2-E885-0899111D5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570487"/>
            <a:ext cx="5027613" cy="7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424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1AF568A-B9EA-4660-99D5-EB1579290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141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1AF568A-B9EA-4660-99D5-EB1579290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7F9965E-C230-4DE7-B4A8-C23D1279FCE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800" b="0" i="0" baseline="0"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 panose="020F0302020204030204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5C2CC67-483A-452C-B884-D6B916EBB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8447" y="419100"/>
            <a:ext cx="7087616" cy="59303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6F0547C-6E46-A292-E3EC-478886BD30EB}"/>
              </a:ext>
            </a:extLst>
          </p:cNvPr>
          <p:cNvSpPr/>
          <p:nvPr userDrawn="1"/>
        </p:nvSpPr>
        <p:spPr>
          <a:xfrm>
            <a:off x="0" y="0"/>
            <a:ext cx="42065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2131C1-E5F1-7B43-2A75-5A5925FBC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2421334" y="173088"/>
            <a:ext cx="1483116" cy="889499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92B746CC-2678-40BD-91A9-3DA2A180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188979"/>
            <a:ext cx="3236913" cy="1950900"/>
          </a:xfrm>
          <a:prstGeom prst="rect">
            <a:avLst/>
          </a:prstGeom>
        </p:spPr>
        <p:txBody>
          <a:bodyPr lIns="90000" tIns="0" rIns="0" bIns="0" anchor="ctr"/>
          <a:lstStyle>
            <a:lvl1pPr algn="l">
              <a:lnSpc>
                <a:spcPct val="100000"/>
              </a:lnSpc>
              <a:defRPr sz="3200" b="1" cap="all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625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78773BF-7BD7-64BC-095E-220337D3C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6" y="361950"/>
            <a:ext cx="7150734" cy="598747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0843104-2F46-C488-D603-744A3DDCF353}"/>
              </a:ext>
            </a:extLst>
          </p:cNvPr>
          <p:cNvSpPr/>
          <p:nvPr userDrawn="1"/>
        </p:nvSpPr>
        <p:spPr>
          <a:xfrm>
            <a:off x="7985412" y="0"/>
            <a:ext cx="42065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EBDD71-2CCC-4154-70A6-8AD6FFB3D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10408285" y="186032"/>
            <a:ext cx="1483116" cy="889499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B5B07DF8-DF42-867B-A757-D72C504E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587" y="4398529"/>
            <a:ext cx="3236913" cy="1950900"/>
          </a:xfrm>
          <a:prstGeom prst="rect">
            <a:avLst/>
          </a:prstGeom>
        </p:spPr>
        <p:txBody>
          <a:bodyPr lIns="90000" tIns="0" rIns="0" bIns="0" anchor="ctr"/>
          <a:lstStyle>
            <a:lvl1pPr algn="l">
              <a:lnSpc>
                <a:spcPct val="100000"/>
              </a:lnSpc>
              <a:defRPr sz="3200" b="1" cap="all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87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D0AB48A-2244-299D-7925-E1958D81C1D5}"/>
              </a:ext>
            </a:extLst>
          </p:cNvPr>
          <p:cNvSpPr/>
          <p:nvPr userDrawn="1"/>
        </p:nvSpPr>
        <p:spPr>
          <a:xfrm>
            <a:off x="6099242" y="0"/>
            <a:ext cx="6092758" cy="6877455"/>
          </a:xfrm>
          <a:custGeom>
            <a:avLst/>
            <a:gdLst>
              <a:gd name="connsiteX0" fmla="*/ 0 w 5090809"/>
              <a:gd name="connsiteY0" fmla="*/ 0 h 6858000"/>
              <a:gd name="connsiteX1" fmla="*/ 5090809 w 5090809"/>
              <a:gd name="connsiteY1" fmla="*/ 0 h 6858000"/>
              <a:gd name="connsiteX2" fmla="*/ 5090809 w 5090809"/>
              <a:gd name="connsiteY2" fmla="*/ 6858000 h 6858000"/>
              <a:gd name="connsiteX3" fmla="*/ 0 w 5090809"/>
              <a:gd name="connsiteY3" fmla="*/ 6858000 h 6858000"/>
              <a:gd name="connsiteX4" fmla="*/ 0 w 5090809"/>
              <a:gd name="connsiteY4" fmla="*/ 0 h 6858000"/>
              <a:gd name="connsiteX0" fmla="*/ 982494 w 6073303"/>
              <a:gd name="connsiteY0" fmla="*/ 0 h 6858000"/>
              <a:gd name="connsiteX1" fmla="*/ 6073303 w 6073303"/>
              <a:gd name="connsiteY1" fmla="*/ 0 h 6858000"/>
              <a:gd name="connsiteX2" fmla="*/ 6073303 w 6073303"/>
              <a:gd name="connsiteY2" fmla="*/ 6858000 h 6858000"/>
              <a:gd name="connsiteX3" fmla="*/ 0 w 6073303"/>
              <a:gd name="connsiteY3" fmla="*/ 6848272 h 6858000"/>
              <a:gd name="connsiteX4" fmla="*/ 982494 w 6073303"/>
              <a:gd name="connsiteY4" fmla="*/ 0 h 6858000"/>
              <a:gd name="connsiteX0" fmla="*/ 1001949 w 6092758"/>
              <a:gd name="connsiteY0" fmla="*/ 0 h 6877455"/>
              <a:gd name="connsiteX1" fmla="*/ 6092758 w 6092758"/>
              <a:gd name="connsiteY1" fmla="*/ 0 h 6877455"/>
              <a:gd name="connsiteX2" fmla="*/ 6092758 w 6092758"/>
              <a:gd name="connsiteY2" fmla="*/ 6858000 h 6877455"/>
              <a:gd name="connsiteX3" fmla="*/ 0 w 6092758"/>
              <a:gd name="connsiteY3" fmla="*/ 6877455 h 6877455"/>
              <a:gd name="connsiteX4" fmla="*/ 1001949 w 6092758"/>
              <a:gd name="connsiteY4" fmla="*/ 0 h 687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758" h="6877455">
                <a:moveTo>
                  <a:pt x="1001949" y="0"/>
                </a:moveTo>
                <a:lnTo>
                  <a:pt x="6092758" y="0"/>
                </a:lnTo>
                <a:lnTo>
                  <a:pt x="6092758" y="6858000"/>
                </a:lnTo>
                <a:lnTo>
                  <a:pt x="0" y="6877455"/>
                </a:lnTo>
                <a:lnTo>
                  <a:pt x="1001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FF619B-C0B9-5AE9-A417-D5A48BF8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5125"/>
            <a:ext cx="636884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04FD01-EDC7-E1A2-CDA3-772E7BEA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10224000" y="108000"/>
            <a:ext cx="1800751" cy="108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7313E24-5CC7-20DC-487E-0C2E6B7EA137}"/>
              </a:ext>
            </a:extLst>
          </p:cNvPr>
          <p:cNvSpPr/>
          <p:nvPr userDrawn="1"/>
        </p:nvSpPr>
        <p:spPr>
          <a:xfrm>
            <a:off x="11713893" y="6356351"/>
            <a:ext cx="478107" cy="506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FCEE3-FF8E-45A7-BD1D-31B76BF2737F}" type="slidenum">
              <a:rPr lang="de-DE" sz="1000" smtClean="0">
                <a:solidFill>
                  <a:schemeClr val="accent1"/>
                </a:solidFill>
                <a:latin typeface="Verdana" panose="020B0604030504040204" pitchFamily="34" charset="0"/>
              </a:rPr>
              <a:t>‹Nr.›</a:t>
            </a:fld>
            <a:endParaRPr kumimoji="0" lang="de-DE" sz="11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78773BF-7BD7-64BC-095E-220337D3C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6" y="1877438"/>
            <a:ext cx="6092758" cy="447199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C35B9EE-14EC-708F-EDBF-35804E9EB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272" y="1884360"/>
            <a:ext cx="5176479" cy="44719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204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603E1693-EAC6-4204-85E1-1171E90469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81608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592" imgH="591" progId="TCLayout.ActiveDocument.1">
                  <p:embed/>
                </p:oleObj>
              </mc:Choice>
              <mc:Fallback>
                <p:oleObj name="think-cell Folie" r:id="rId15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603E1693-EAC6-4204-85E1-1171E904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73D32B05-19CF-46F5-BE58-CAD2AAF00BB9}"/>
              </a:ext>
            </a:extLst>
          </p:cNvPr>
          <p:cNvSpPr txBox="1">
            <a:spLocks/>
          </p:cNvSpPr>
          <p:nvPr userDrawn="1"/>
        </p:nvSpPr>
        <p:spPr>
          <a:xfrm>
            <a:off x="443040" y="368500"/>
            <a:ext cx="7814640" cy="526298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6515D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de-DE" sz="3800" cap="all" baseline="0">
                <a:solidFill>
                  <a:schemeClr val="bg1"/>
                </a:solidFill>
                <a:latin typeface="Verdana" panose="020B0604030504040204" pitchFamily="34" charset="0"/>
              </a:rPr>
              <a:t>FOLIENHEADLINE  bearbeiten</a:t>
            </a:r>
          </a:p>
        </p:txBody>
      </p:sp>
    </p:spTree>
    <p:extLst>
      <p:ext uri="{BB962C8B-B14F-4D97-AF65-F5344CB8AC3E}">
        <p14:creationId xmlns:p14="http://schemas.microsoft.com/office/powerpoint/2010/main" val="22047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8" r:id="rId5"/>
    <p:sldLayoutId id="2147483668" r:id="rId6"/>
    <p:sldLayoutId id="2147483669" r:id="rId7"/>
    <p:sldLayoutId id="2147483683" r:id="rId8"/>
    <p:sldLayoutId id="2147483684" r:id="rId9"/>
    <p:sldLayoutId id="2147483670" r:id="rId10"/>
    <p:sldLayoutId id="2147483671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Wand, Kleidung, Kunst, Im Haus enthält.&#10;&#10;Automatisch generierte Beschreibung">
            <a:extLst>
              <a:ext uri="{FF2B5EF4-FFF2-40B4-BE49-F238E27FC236}">
                <a16:creationId xmlns:a16="http://schemas.microsoft.com/office/drawing/2014/main" id="{1D22024D-2C2B-819B-03D0-FFC4AE903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5997"/>
          <a:stretch/>
        </p:blipFill>
        <p:spPr>
          <a:xfrm>
            <a:off x="6093600" y="0"/>
            <a:ext cx="60984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7D06A6E-2C0E-0B3C-820A-FB1A79D289EB}"/>
              </a:ext>
            </a:extLst>
          </p:cNvPr>
          <p:cNvSpPr/>
          <p:nvPr/>
        </p:nvSpPr>
        <p:spPr>
          <a:xfrm>
            <a:off x="-4800" y="0"/>
            <a:ext cx="6098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DC28E9-7A0A-FF18-FC67-AC543DCA9977}"/>
              </a:ext>
            </a:extLst>
          </p:cNvPr>
          <p:cNvSpPr txBox="1"/>
          <p:nvPr/>
        </p:nvSpPr>
        <p:spPr>
          <a:xfrm>
            <a:off x="515937" y="4616633"/>
            <a:ext cx="543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err="1">
                <a:solidFill>
                  <a:schemeClr val="bg1"/>
                </a:solidFill>
              </a:rPr>
              <a:t>No</a:t>
            </a:r>
            <a:r>
              <a:rPr lang="de-DE" sz="4000" b="1">
                <a:solidFill>
                  <a:schemeClr val="bg1"/>
                </a:solidFill>
              </a:rPr>
              <a:t> Trust, </a:t>
            </a:r>
            <a:r>
              <a:rPr lang="de-DE" sz="4000" b="1" err="1">
                <a:solidFill>
                  <a:schemeClr val="bg1"/>
                </a:solidFill>
              </a:rPr>
              <a:t>No</a:t>
            </a:r>
            <a:r>
              <a:rPr lang="de-DE" sz="4000" b="1">
                <a:solidFill>
                  <a:schemeClr val="bg1"/>
                </a:solidFill>
              </a:rPr>
              <a:t> Future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34B0B3-995B-FD4C-BC50-42EEDA1104E1}"/>
              </a:ext>
            </a:extLst>
          </p:cNvPr>
          <p:cNvSpPr txBox="1"/>
          <p:nvPr/>
        </p:nvSpPr>
        <p:spPr>
          <a:xfrm>
            <a:off x="515937" y="5263211"/>
            <a:ext cx="451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Wieso digitale Zertifikate unverzichtbar sind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E87593-EA5E-69B3-00E6-3C3A6C1A3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3118" r="11092" b="-3118"/>
          <a:stretch/>
        </p:blipFill>
        <p:spPr>
          <a:xfrm>
            <a:off x="3905611" y="182742"/>
            <a:ext cx="1800751" cy="108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3CE08B8-BFBE-16E9-F3A8-3B07E23019B9}"/>
              </a:ext>
            </a:extLst>
          </p:cNvPr>
          <p:cNvSpPr/>
          <p:nvPr/>
        </p:nvSpPr>
        <p:spPr>
          <a:xfrm>
            <a:off x="8856179" y="5258726"/>
            <a:ext cx="3055798" cy="119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Symbol, Logo, Design enthält.&#10;&#10;Automatisch generierte Beschreibung">
            <a:extLst>
              <a:ext uri="{FF2B5EF4-FFF2-40B4-BE49-F238E27FC236}">
                <a16:creationId xmlns:a16="http://schemas.microsoft.com/office/drawing/2014/main" id="{BF28B571-4EDE-5854-85EA-5F726D61F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508" y="5450137"/>
            <a:ext cx="518026" cy="820822"/>
          </a:xfrm>
          <a:prstGeom prst="rect">
            <a:avLst/>
          </a:prstGeom>
        </p:spPr>
      </p:pic>
      <p:pic>
        <p:nvPicPr>
          <p:cNvPr id="8" name="Grafik 7" descr="Ein Bild, das Text, Grafiken, Clipart, Schrift enthält.&#10;&#10;Automatisch generierte Beschreibung">
            <a:extLst>
              <a:ext uri="{FF2B5EF4-FFF2-40B4-BE49-F238E27FC236}">
                <a16:creationId xmlns:a16="http://schemas.microsoft.com/office/drawing/2014/main" id="{369295B8-B616-A316-A679-A51A98A5F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803" y="5472697"/>
            <a:ext cx="16097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5DEA6F4-DE8D-7C7C-7D1C-B4D4CFAB1D59}"/>
              </a:ext>
            </a:extLst>
          </p:cNvPr>
          <p:cNvSpPr/>
          <p:nvPr/>
        </p:nvSpPr>
        <p:spPr>
          <a:xfrm>
            <a:off x="2015073" y="748674"/>
            <a:ext cx="6354228" cy="121197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bg1"/>
                </a:solidFill>
              </a:rPr>
              <a:t>Made in Germany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DCFD17-31B2-41E9-B43A-405F307E1935}"/>
              </a:ext>
            </a:extLst>
          </p:cNvPr>
          <p:cNvSpPr/>
          <p:nvPr/>
        </p:nvSpPr>
        <p:spPr>
          <a:xfrm>
            <a:off x="577765" y="748674"/>
            <a:ext cx="1437308" cy="1211973"/>
          </a:xfrm>
          <a:prstGeom prst="rect">
            <a:avLst/>
          </a:prstGeom>
          <a:solidFill>
            <a:srgbClr val="BBD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6C9046-5500-1F0E-3BE5-FCB1A602F98A}"/>
              </a:ext>
            </a:extLst>
          </p:cNvPr>
          <p:cNvSpPr/>
          <p:nvPr/>
        </p:nvSpPr>
        <p:spPr>
          <a:xfrm>
            <a:off x="2015073" y="2110551"/>
            <a:ext cx="6354228" cy="121197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Vielfältige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A8996B-CBE8-7E21-4A0A-550C38D14183}"/>
              </a:ext>
            </a:extLst>
          </p:cNvPr>
          <p:cNvSpPr/>
          <p:nvPr/>
        </p:nvSpPr>
        <p:spPr>
          <a:xfrm>
            <a:off x="577765" y="2110551"/>
            <a:ext cx="1437308" cy="1211973"/>
          </a:xfrm>
          <a:prstGeom prst="rect">
            <a:avLst/>
          </a:prstGeom>
          <a:solidFill>
            <a:srgbClr val="BBD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C1B4B18-4D7B-3A82-E956-8EB181F1AF8D}"/>
              </a:ext>
            </a:extLst>
          </p:cNvPr>
          <p:cNvSpPr/>
          <p:nvPr/>
        </p:nvSpPr>
        <p:spPr>
          <a:xfrm>
            <a:off x="2015073" y="3467847"/>
            <a:ext cx="6354228" cy="121197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Anpassung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B6FE1F-1E9D-42C8-3E85-4A465E66C46F}"/>
              </a:ext>
            </a:extLst>
          </p:cNvPr>
          <p:cNvSpPr/>
          <p:nvPr/>
        </p:nvSpPr>
        <p:spPr>
          <a:xfrm>
            <a:off x="577765" y="3467847"/>
            <a:ext cx="1437308" cy="1211973"/>
          </a:xfrm>
          <a:prstGeom prst="rect">
            <a:avLst/>
          </a:prstGeom>
          <a:solidFill>
            <a:srgbClr val="BBD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709F5D5-2F4A-AB99-28C9-D23D9968DB2D}"/>
              </a:ext>
            </a:extLst>
          </p:cNvPr>
          <p:cNvSpPr/>
          <p:nvPr/>
        </p:nvSpPr>
        <p:spPr>
          <a:xfrm>
            <a:off x="2015073" y="4825143"/>
            <a:ext cx="6354228" cy="121197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bg1"/>
                </a:solidFill>
              </a:rPr>
              <a:t>Persönlich für unsere Kunden da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16A2DE0-3123-DBAB-1199-DCE29818244C}"/>
              </a:ext>
            </a:extLst>
          </p:cNvPr>
          <p:cNvSpPr/>
          <p:nvPr/>
        </p:nvSpPr>
        <p:spPr>
          <a:xfrm>
            <a:off x="577765" y="4825143"/>
            <a:ext cx="1437308" cy="1211973"/>
          </a:xfrm>
          <a:prstGeom prst="rect">
            <a:avLst/>
          </a:prstGeom>
          <a:solidFill>
            <a:srgbClr val="BBD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 descr="Ein Bild, das Kunst, Design enthält.&#10;&#10;Automatisch generierte Beschreibung">
            <a:extLst>
              <a:ext uri="{FF2B5EF4-FFF2-40B4-BE49-F238E27FC236}">
                <a16:creationId xmlns:a16="http://schemas.microsoft.com/office/drawing/2014/main" id="{FB61017B-9304-5DAE-F517-C379CDFC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2" y="966904"/>
            <a:ext cx="781523" cy="781523"/>
          </a:xfrm>
          <a:prstGeom prst="rect">
            <a:avLst/>
          </a:prstGeom>
        </p:spPr>
      </p:pic>
      <p:pic>
        <p:nvPicPr>
          <p:cNvPr id="30" name="Grafik 29" descr="Ein Bild, das Schrift, weiß, Symbol, Grafiken enthält.&#10;&#10;Automatisch generierte Beschreibung">
            <a:extLst>
              <a:ext uri="{FF2B5EF4-FFF2-40B4-BE49-F238E27FC236}">
                <a16:creationId xmlns:a16="http://schemas.microsoft.com/office/drawing/2014/main" id="{F803804A-C0E9-3364-CB25-60595F304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7" y="2325775"/>
            <a:ext cx="781523" cy="781523"/>
          </a:xfrm>
          <a:prstGeom prst="rect">
            <a:avLst/>
          </a:prstGeom>
        </p:spPr>
      </p:pic>
      <p:pic>
        <p:nvPicPr>
          <p:cNvPr id="31" name="Grafik 30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id="{FE9052A5-EF64-7FC8-3980-3427393F9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4" y="3669628"/>
            <a:ext cx="781200" cy="781200"/>
          </a:xfrm>
          <a:prstGeom prst="rect">
            <a:avLst/>
          </a:prstGeom>
        </p:spPr>
      </p:pic>
      <p:pic>
        <p:nvPicPr>
          <p:cNvPr id="32" name="Grafik 31" descr="Ein Bild, das Schrift, Symbol, Grafiken, Logo enthält.&#10;&#10;Automatisch generierte Beschreibung">
            <a:extLst>
              <a:ext uri="{FF2B5EF4-FFF2-40B4-BE49-F238E27FC236}">
                <a16:creationId xmlns:a16="http://schemas.microsoft.com/office/drawing/2014/main" id="{BB2BBC66-E2D3-0D6B-57A9-0170DA750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7" y="5042055"/>
            <a:ext cx="781200" cy="781200"/>
          </a:xfrm>
          <a:prstGeom prst="rect">
            <a:avLst/>
          </a:prstGeom>
        </p:spPr>
      </p:pic>
      <p:pic>
        <p:nvPicPr>
          <p:cNvPr id="33" name="Picture 8" descr="Trust Service Provider - E-Signaturlösungen von SIGN8">
            <a:extLst>
              <a:ext uri="{FF2B5EF4-FFF2-40B4-BE49-F238E27FC236}">
                <a16:creationId xmlns:a16="http://schemas.microsoft.com/office/drawing/2014/main" id="{7808C78D-BE73-B8A9-D929-DB375E6C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8" y="1368175"/>
            <a:ext cx="274645" cy="4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Ursapharm Arzneimittel GmbH und Co. KG - CMOCRO">
            <a:extLst>
              <a:ext uri="{FF2B5EF4-FFF2-40B4-BE49-F238E27FC236}">
                <a16:creationId xmlns:a16="http://schemas.microsoft.com/office/drawing/2014/main" id="{50054B98-680F-33A1-0FDC-65395F1C3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9" b="27770"/>
          <a:stretch/>
        </p:blipFill>
        <p:spPr bwMode="auto">
          <a:xfrm>
            <a:off x="9254551" y="3127308"/>
            <a:ext cx="1829847" cy="3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3DA43BB8-794E-4C5A-D24B-58245BC97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4" b="15256"/>
          <a:stretch/>
        </p:blipFill>
        <p:spPr bwMode="auto">
          <a:xfrm>
            <a:off x="9221110" y="5072183"/>
            <a:ext cx="1916878" cy="3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F08306-62C5-3A51-57D2-476E25E6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23" y="1401448"/>
            <a:ext cx="736310" cy="7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Schrift, Grün, Logo enthält.&#10;&#10;Automatisch generierte Beschreibung">
            <a:extLst>
              <a:ext uri="{FF2B5EF4-FFF2-40B4-BE49-F238E27FC236}">
                <a16:creationId xmlns:a16="http://schemas.microsoft.com/office/drawing/2014/main" id="{73129F06-6D77-1F8F-280B-95046D1D90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42" y="2303765"/>
            <a:ext cx="1315072" cy="65753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1DACBA5-A813-0755-97B7-AAD00BB6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36" y="4100602"/>
            <a:ext cx="1829847" cy="2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6E553B8-CA33-A2A0-11EF-B65E9F8C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83" y="4548710"/>
            <a:ext cx="1812100" cy="3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client">
            <a:extLst>
              <a:ext uri="{FF2B5EF4-FFF2-40B4-BE49-F238E27FC236}">
                <a16:creationId xmlns:a16="http://schemas.microsoft.com/office/drawing/2014/main" id="{973B1E9A-3E84-E0F9-10BA-2B87915FC2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84718" y="3690824"/>
            <a:ext cx="1160830" cy="243771"/>
          </a:xfrm>
          <a:prstGeom prst="rect">
            <a:avLst/>
          </a:prstGeom>
        </p:spPr>
      </p:pic>
      <p:pic>
        <p:nvPicPr>
          <p:cNvPr id="13" name="Grafik 12" descr="client">
            <a:extLst>
              <a:ext uri="{FF2B5EF4-FFF2-40B4-BE49-F238E27FC236}">
                <a16:creationId xmlns:a16="http://schemas.microsoft.com/office/drawing/2014/main" id="{22898D56-2B5A-877F-1400-359C7B5F8E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1117" y="836226"/>
            <a:ext cx="1554666" cy="399215"/>
          </a:xfrm>
          <a:prstGeom prst="rect">
            <a:avLst/>
          </a:prstGeom>
        </p:spPr>
      </p:pic>
      <p:pic>
        <p:nvPicPr>
          <p:cNvPr id="1028" name="Picture 4" descr="Wahlen | Weil am Rhein">
            <a:extLst>
              <a:ext uri="{FF2B5EF4-FFF2-40B4-BE49-F238E27FC236}">
                <a16:creationId xmlns:a16="http://schemas.microsoft.com/office/drawing/2014/main" id="{C4B44165-D639-C57D-3252-DBB9B9E6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75" y="5624796"/>
            <a:ext cx="1324061" cy="3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3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A14D43C9-F7D6-0FD9-213A-34FFB52E3B1A}"/>
              </a:ext>
            </a:extLst>
          </p:cNvPr>
          <p:cNvSpPr txBox="1"/>
          <p:nvPr/>
        </p:nvSpPr>
        <p:spPr>
          <a:xfrm>
            <a:off x="515937" y="2652201"/>
            <a:ext cx="3926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TRETEN SIE JETZT IN KONTAKT MIT UNS!</a:t>
            </a:r>
          </a:p>
        </p:txBody>
      </p:sp>
      <p:pic>
        <p:nvPicPr>
          <p:cNvPr id="8" name="Grafik 7" descr="Ein Bild, das Muster, Pixel enthält.&#10;&#10;Automatisch generierte Beschreibung">
            <a:extLst>
              <a:ext uri="{FF2B5EF4-FFF2-40B4-BE49-F238E27FC236}">
                <a16:creationId xmlns:a16="http://schemas.microsoft.com/office/drawing/2014/main" id="{34761DAB-8588-6651-F9D8-7E0400152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9904" r="9002" b="10703"/>
          <a:stretch/>
        </p:blipFill>
        <p:spPr>
          <a:xfrm>
            <a:off x="4950885" y="275191"/>
            <a:ext cx="3432875" cy="33263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D379CBE-BA1D-6EBA-3441-3BB2FF193767}"/>
              </a:ext>
            </a:extLst>
          </p:cNvPr>
          <p:cNvSpPr txBox="1"/>
          <p:nvPr/>
        </p:nvSpPr>
        <p:spPr>
          <a:xfrm>
            <a:off x="4988462" y="5528381"/>
            <a:ext cx="2193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Richard Ranftl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916333-1FE0-D512-925D-478CC9B2CA55}"/>
              </a:ext>
            </a:extLst>
          </p:cNvPr>
          <p:cNvSpPr txBox="1"/>
          <p:nvPr/>
        </p:nvSpPr>
        <p:spPr>
          <a:xfrm>
            <a:off x="515937" y="4528353"/>
            <a:ext cx="3177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SIGN8 GmbH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Open Sans"/>
              </a:rPr>
              <a:t>Fürstenrieder Str.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80687 Munich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FFFFFF"/>
              </a:solidFill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Open Sans"/>
              </a:rPr>
              <a:t>Rosenstraße 2</a:t>
            </a:r>
            <a:br>
              <a:rPr lang="de-DE" dirty="0">
                <a:solidFill>
                  <a:srgbClr val="FFFFFF"/>
                </a:solidFill>
                <a:latin typeface="Open Sans"/>
              </a:rPr>
            </a:b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26122 Oldenburg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D2A891F0-FAB2-0272-821E-446A6B5F95DE}"/>
              </a:ext>
            </a:extLst>
          </p:cNvPr>
          <p:cNvSpPr/>
          <p:nvPr/>
        </p:nvSpPr>
        <p:spPr>
          <a:xfrm rot="5400000">
            <a:off x="9782097" y="1104162"/>
            <a:ext cx="719799" cy="2918905"/>
          </a:xfrm>
          <a:prstGeom prst="downArrow">
            <a:avLst/>
          </a:prstGeom>
          <a:solidFill>
            <a:srgbClr val="BBD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27EFA1-2440-3BEB-7F4F-69BD40B4AEF8}"/>
              </a:ext>
            </a:extLst>
          </p:cNvPr>
          <p:cNvSpPr txBox="1"/>
          <p:nvPr/>
        </p:nvSpPr>
        <p:spPr>
          <a:xfrm>
            <a:off x="8615514" y="2104077"/>
            <a:ext cx="3432875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Scannen für Kontaktdetails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3C34CE-140E-049F-D880-4965CB89F819}"/>
              </a:ext>
            </a:extLst>
          </p:cNvPr>
          <p:cNvSpPr/>
          <p:nvPr/>
        </p:nvSpPr>
        <p:spPr>
          <a:xfrm>
            <a:off x="5028318" y="4227024"/>
            <a:ext cx="1482915" cy="21177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2635D7-96E8-C5B4-4694-8677BD23E2C9}"/>
              </a:ext>
            </a:extLst>
          </p:cNvPr>
          <p:cNvSpPr/>
          <p:nvPr/>
        </p:nvSpPr>
        <p:spPr>
          <a:xfrm>
            <a:off x="5009584" y="3906482"/>
            <a:ext cx="1507485" cy="243827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Richard Ranftl – SIGN8 GmbH | LinkedIn">
            <a:extLst>
              <a:ext uri="{FF2B5EF4-FFF2-40B4-BE49-F238E27FC236}">
                <a16:creationId xmlns:a16="http://schemas.microsoft.com/office/drawing/2014/main" id="{888660A2-F44C-1833-B2F6-F4D8CCF5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32" y="3923245"/>
            <a:ext cx="1479600" cy="1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A4C1EB1-45B1-3D78-5336-3CAFBBA77507}"/>
              </a:ext>
            </a:extLst>
          </p:cNvPr>
          <p:cNvSpPr/>
          <p:nvPr/>
        </p:nvSpPr>
        <p:spPr>
          <a:xfrm>
            <a:off x="6920090" y="4228874"/>
            <a:ext cx="1482915" cy="21177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9085C8B-6BD4-694F-126F-22BFC021AF29}"/>
              </a:ext>
            </a:extLst>
          </p:cNvPr>
          <p:cNvSpPr/>
          <p:nvPr/>
        </p:nvSpPr>
        <p:spPr>
          <a:xfrm>
            <a:off x="6901356" y="3908332"/>
            <a:ext cx="1507485" cy="243827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0FD481C-D65F-EEBF-B367-AACA85953F74}"/>
              </a:ext>
            </a:extLst>
          </p:cNvPr>
          <p:cNvSpPr txBox="1"/>
          <p:nvPr/>
        </p:nvSpPr>
        <p:spPr>
          <a:xfrm>
            <a:off x="4590719" y="5544016"/>
            <a:ext cx="235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Richard Ranftl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rranftl@sign8.eu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280B44D-37D2-CB05-321F-5BEA884588C3}"/>
              </a:ext>
            </a:extLst>
          </p:cNvPr>
          <p:cNvSpPr txBox="1"/>
          <p:nvPr/>
        </p:nvSpPr>
        <p:spPr>
          <a:xfrm>
            <a:off x="6482491" y="5535911"/>
            <a:ext cx="235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Christian Eling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celing@</a:t>
            </a:r>
            <a:r>
              <a:rPr lang="de-DE" sz="1400" dirty="0">
                <a:solidFill>
                  <a:schemeClr val="bg1"/>
                </a:solidFill>
              </a:rPr>
              <a:t>sign8.eu</a:t>
            </a:r>
          </a:p>
        </p:txBody>
      </p:sp>
      <p:pic>
        <p:nvPicPr>
          <p:cNvPr id="1026" name="Picture 2" descr="Christian Eling – Trust Service Head – SIGN8 GmbH | LinkedIn">
            <a:extLst>
              <a:ext uri="{FF2B5EF4-FFF2-40B4-BE49-F238E27FC236}">
                <a16:creationId xmlns:a16="http://schemas.microsoft.com/office/drawing/2014/main" id="{35D67F83-A488-2A72-10F3-EAA12300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38" y="3923992"/>
            <a:ext cx="1479600" cy="14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8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775F5B9-E3EE-0CAB-A9C7-E360DC2C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13C0A2E-A1B3-3685-790A-F8F4B1A52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3EF171-EBE2-F3E9-D64E-438CEEDB3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5" y="769935"/>
            <a:ext cx="5394347" cy="35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FB09115-54DC-079C-D3CD-6D1EE7811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395655"/>
              </p:ext>
            </p:extLst>
          </p:nvPr>
        </p:nvGraphicFramePr>
        <p:xfrm>
          <a:off x="1226526" y="945254"/>
          <a:ext cx="9613900" cy="54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D22375E3-9797-4A8E-FC49-BA4647E3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02778"/>
            <a:ext cx="10080420" cy="572545"/>
          </a:xfrm>
        </p:spPr>
        <p:txBody>
          <a:bodyPr/>
          <a:lstStyle/>
          <a:p>
            <a:r>
              <a:rPr lang="de-DE" dirty="0">
                <a:latin typeface="+mn-lt"/>
              </a:rPr>
              <a:t>Wer online-Angebote bereits nutzt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D49477-031B-3FDF-DEFB-364253F6D182}"/>
              </a:ext>
            </a:extLst>
          </p:cNvPr>
          <p:cNvSpPr txBox="1"/>
          <p:nvPr/>
        </p:nvSpPr>
        <p:spPr>
          <a:xfrm>
            <a:off x="156307" y="6498488"/>
            <a:ext cx="389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PwC-Studie 2023 „Die vernetzte Verwaltung“</a:t>
            </a:r>
          </a:p>
        </p:txBody>
      </p:sp>
    </p:spTree>
    <p:extLst>
      <p:ext uri="{BB962C8B-B14F-4D97-AF65-F5344CB8AC3E}">
        <p14:creationId xmlns:p14="http://schemas.microsoft.com/office/powerpoint/2010/main" val="265795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FB09115-54DC-079C-D3CD-6D1EE7811D48}"/>
              </a:ext>
            </a:extLst>
          </p:cNvPr>
          <p:cNvGraphicFramePr/>
          <p:nvPr/>
        </p:nvGraphicFramePr>
        <p:xfrm>
          <a:off x="1226526" y="945254"/>
          <a:ext cx="9613900" cy="54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D22375E3-9797-4A8E-FC49-BA4647E3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02778"/>
            <a:ext cx="10080420" cy="572545"/>
          </a:xfrm>
        </p:spPr>
        <p:txBody>
          <a:bodyPr/>
          <a:lstStyle/>
          <a:p>
            <a:r>
              <a:rPr lang="de-DE" dirty="0">
                <a:latin typeface="+mn-lt"/>
              </a:rPr>
              <a:t>Wer online-Angebote bereits nutzt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D49477-031B-3FDF-DEFB-364253F6D182}"/>
              </a:ext>
            </a:extLst>
          </p:cNvPr>
          <p:cNvSpPr txBox="1"/>
          <p:nvPr/>
        </p:nvSpPr>
        <p:spPr>
          <a:xfrm>
            <a:off x="156307" y="6498488"/>
            <a:ext cx="389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PwC-Studie 2023 „Die vernetzte Verwaltung“</a:t>
            </a:r>
          </a:p>
        </p:txBody>
      </p:sp>
    </p:spTree>
    <p:extLst>
      <p:ext uri="{BB962C8B-B14F-4D97-AF65-F5344CB8AC3E}">
        <p14:creationId xmlns:p14="http://schemas.microsoft.com/office/powerpoint/2010/main" val="378212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A12B3D9-51B8-B8DF-A038-98449F2F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BADD869-EA32-28F6-3F0A-BD8C98C549F5}"/>
              </a:ext>
            </a:extLst>
          </p:cNvPr>
          <p:cNvSpPr txBox="1"/>
          <p:nvPr/>
        </p:nvSpPr>
        <p:spPr>
          <a:xfrm>
            <a:off x="2892725" y="230038"/>
            <a:ext cx="41291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Würden Sie einem </a:t>
            </a:r>
            <a:br>
              <a:rPr lang="de-DE" sz="4400" dirty="0">
                <a:solidFill>
                  <a:schemeClr val="bg1"/>
                </a:solidFill>
              </a:rPr>
            </a:br>
            <a:r>
              <a:rPr lang="de-DE" sz="4400" dirty="0">
                <a:solidFill>
                  <a:schemeClr val="bg1"/>
                </a:solidFill>
              </a:rPr>
              <a:t>Fremden im Internet einfach so 101€ überweisen?</a:t>
            </a:r>
          </a:p>
        </p:txBody>
      </p:sp>
    </p:spTree>
    <p:extLst>
      <p:ext uri="{BB962C8B-B14F-4D97-AF65-F5344CB8AC3E}">
        <p14:creationId xmlns:p14="http://schemas.microsoft.com/office/powerpoint/2010/main" val="281902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CE7D6BE-6FFC-9D54-BED9-4F2A17037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44" y="523336"/>
            <a:ext cx="4702281" cy="5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82152F-0D5A-92D8-F3C7-17CC1C4F1564}"/>
              </a:ext>
            </a:extLst>
          </p:cNvPr>
          <p:cNvSpPr txBox="1"/>
          <p:nvPr/>
        </p:nvSpPr>
        <p:spPr>
          <a:xfrm>
            <a:off x="3898791" y="228600"/>
            <a:ext cx="459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1. Person Identifizieren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7A618E-839B-652C-4C02-D390E7D2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33" y="1116190"/>
            <a:ext cx="5619262" cy="56192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D44965B-8E11-EAF2-F4B7-C38C36405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33" y="1116190"/>
            <a:ext cx="5619262" cy="56192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FF4BFD1-75F6-5427-B0FD-DE6EBA14A3AA}"/>
              </a:ext>
            </a:extLst>
          </p:cNvPr>
          <p:cNvSpPr txBox="1"/>
          <p:nvPr/>
        </p:nvSpPr>
        <p:spPr>
          <a:xfrm>
            <a:off x="4000485" y="228600"/>
            <a:ext cx="4390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/>
              <a:t>2. Zertifikat ausstellen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23F358-538F-9048-0957-0E00568901CB}"/>
              </a:ext>
            </a:extLst>
          </p:cNvPr>
          <p:cNvSpPr txBox="1"/>
          <p:nvPr/>
        </p:nvSpPr>
        <p:spPr>
          <a:xfrm>
            <a:off x="3171962" y="228600"/>
            <a:ext cx="58480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/>
              <a:t>3. Zertifikat sicher verwenden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45F1C7E-14AA-F6CB-9889-AF0E01BB773E}"/>
              </a:ext>
            </a:extLst>
          </p:cNvPr>
          <p:cNvSpPr txBox="1"/>
          <p:nvPr/>
        </p:nvSpPr>
        <p:spPr>
          <a:xfrm>
            <a:off x="3029763" y="228600"/>
            <a:ext cx="69701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200" dirty="0"/>
              <a:t>          4. Zertifikat prüfen                   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2E7646B-F845-13EC-1C7D-18C206C3ED52}"/>
              </a:ext>
            </a:extLst>
          </p:cNvPr>
          <p:cNvGrpSpPr/>
          <p:nvPr/>
        </p:nvGrpSpPr>
        <p:grpSpPr>
          <a:xfrm>
            <a:off x="3256733" y="1116190"/>
            <a:ext cx="5619262" cy="5619262"/>
            <a:chOff x="7131640" y="619369"/>
            <a:chExt cx="5619262" cy="5619262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A482B2B-8B70-3890-F244-49F5B67FD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640" y="619369"/>
              <a:ext cx="5619262" cy="5619262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C7D4E78-2AAE-45AF-4455-3866E31C6308}"/>
                </a:ext>
              </a:extLst>
            </p:cNvPr>
            <p:cNvSpPr/>
            <p:nvPr/>
          </p:nvSpPr>
          <p:spPr>
            <a:xfrm rot="178172">
              <a:off x="8080710" y="2807885"/>
              <a:ext cx="853657" cy="1346982"/>
            </a:xfrm>
            <a:prstGeom prst="rect">
              <a:avLst/>
            </a:prstGeom>
            <a:solidFill>
              <a:srgbClr val="D7D2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D2A00A2-D232-F3F0-32AE-7FCB76F48E29}"/>
                </a:ext>
              </a:extLst>
            </p:cNvPr>
            <p:cNvSpPr txBox="1"/>
            <p:nvPr/>
          </p:nvSpPr>
          <p:spPr>
            <a:xfrm rot="160579">
              <a:off x="8064899" y="2919942"/>
              <a:ext cx="873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b="1" dirty="0"/>
                <a:t>Antrag </a:t>
              </a:r>
            </a:p>
            <a:p>
              <a:pPr algn="ctr"/>
              <a:r>
                <a:rPr lang="de-DE" sz="1100" b="1" dirty="0"/>
                <a:t>Reisepass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2F58821-89B3-765F-3595-A87388F004AA}"/>
                </a:ext>
              </a:extLst>
            </p:cNvPr>
            <p:cNvSpPr txBox="1"/>
            <p:nvPr/>
          </p:nvSpPr>
          <p:spPr>
            <a:xfrm rot="160579">
              <a:off x="8003779" y="3392926"/>
              <a:ext cx="9557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00" b="1" dirty="0"/>
                <a:t>Antragsteller</a:t>
              </a:r>
              <a:r>
                <a:rPr lang="de-DE" sz="500" dirty="0"/>
                <a:t>:</a:t>
              </a:r>
              <a:br>
                <a:rPr lang="de-DE" sz="500" dirty="0"/>
              </a:br>
              <a:r>
                <a:rPr lang="de-DE" sz="500" dirty="0"/>
                <a:t>Max Mustermann</a:t>
              </a:r>
              <a:br>
                <a:rPr lang="de-DE" sz="500" dirty="0"/>
              </a:br>
              <a:r>
                <a:rPr lang="de-DE" sz="500" dirty="0"/>
                <a:t>Musterweg 22</a:t>
              </a:r>
            </a:p>
            <a:p>
              <a:pPr algn="ctr"/>
              <a:r>
                <a:rPr lang="de-DE" sz="500" dirty="0"/>
                <a:t>80803 Musterhausen</a:t>
              </a:r>
              <a:br>
                <a:rPr lang="de-DE" sz="500" dirty="0"/>
              </a:br>
              <a:br>
                <a:rPr lang="de-DE" sz="500" dirty="0"/>
              </a:br>
              <a:r>
                <a:rPr lang="de-DE" sz="500" dirty="0"/>
                <a:t>Zustimmung zu den </a:t>
              </a:r>
            </a:p>
            <a:p>
              <a:pPr algn="ctr"/>
              <a:r>
                <a:rPr lang="de-DE" sz="500" dirty="0"/>
                <a:t>Geltenden AGB und </a:t>
              </a:r>
            </a:p>
            <a:p>
              <a:pPr algn="ctr"/>
              <a:r>
                <a:rPr lang="de-DE" sz="500" dirty="0"/>
                <a:t>Verordnungen wird erteilt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CF432D9-80C8-E061-3752-D91287A89573}"/>
                </a:ext>
              </a:extLst>
            </p:cNvPr>
            <p:cNvSpPr txBox="1"/>
            <p:nvPr/>
          </p:nvSpPr>
          <p:spPr>
            <a:xfrm rot="220322">
              <a:off x="8048189" y="4658946"/>
              <a:ext cx="817950" cy="96106"/>
            </a:xfrm>
            <a:prstGeom prst="roundRect">
              <a:avLst/>
            </a:prstGeom>
            <a:solidFill>
              <a:srgbClr val="19698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5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A81AC6D-8615-7695-D87A-D54DDE5CCEB9}"/>
                </a:ext>
              </a:extLst>
            </p:cNvPr>
            <p:cNvSpPr txBox="1"/>
            <p:nvPr/>
          </p:nvSpPr>
          <p:spPr>
            <a:xfrm rot="228678">
              <a:off x="8103357" y="4604838"/>
              <a:ext cx="7377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>
                  <a:solidFill>
                    <a:schemeClr val="bg1"/>
                  </a:solidFill>
                </a:rPr>
                <a:t>Jetzt senden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26806520-0282-9D1F-909A-4781FA8DD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69" y="1116190"/>
            <a:ext cx="5619262" cy="56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1CE590A-EB14-42AC-304F-C32A6A1C115B}"/>
              </a:ext>
            </a:extLst>
          </p:cNvPr>
          <p:cNvSpPr txBox="1"/>
          <p:nvPr/>
        </p:nvSpPr>
        <p:spPr>
          <a:xfrm>
            <a:off x="1449920" y="341653"/>
            <a:ext cx="9292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</a:rPr>
              <a:t>SIGN8 ist qualifizierter </a:t>
            </a:r>
            <a:r>
              <a:rPr lang="de-DE" sz="2800" b="1" dirty="0" err="1">
                <a:solidFill>
                  <a:schemeClr val="accent1"/>
                </a:solidFill>
              </a:rPr>
              <a:t>Vertrauensdiensteanbieter</a:t>
            </a:r>
            <a:r>
              <a:rPr lang="de-DE" sz="28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de-DE" sz="2800" b="1" dirty="0">
                <a:solidFill>
                  <a:schemeClr val="accent1"/>
                </a:solidFill>
              </a:rPr>
              <a:t>für qualifizierte Signaturen, Siegel und Zeitstempel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7D911B-9604-798D-08FB-74534960EEBF}"/>
              </a:ext>
            </a:extLst>
          </p:cNvPr>
          <p:cNvSpPr txBox="1"/>
          <p:nvPr/>
        </p:nvSpPr>
        <p:spPr>
          <a:xfrm>
            <a:off x="156307" y="6498488"/>
            <a:ext cx="698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Abbildung: Bundesnetzagentur für Elektrizität, Gas, Telekommunikation, Post und Eisenbahnen</a:t>
            </a:r>
          </a:p>
          <a:p>
            <a:endParaRPr lang="de-DE" sz="12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6F113C7-B294-A675-E542-515A3B33AE6C}"/>
              </a:ext>
            </a:extLst>
          </p:cNvPr>
          <p:cNvGrpSpPr/>
          <p:nvPr/>
        </p:nvGrpSpPr>
        <p:grpSpPr>
          <a:xfrm>
            <a:off x="1038225" y="1808163"/>
            <a:ext cx="10589314" cy="4619625"/>
            <a:chOff x="1038225" y="1808163"/>
            <a:chExt cx="10589314" cy="461962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57DD3C7-E380-2F3A-45FF-15596868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8225" y="1808163"/>
              <a:ext cx="10115550" cy="461962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BFE693C-E7D3-3F2E-77AE-0BE5ADF0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" t="3118" r="11092" b="-3118"/>
            <a:stretch/>
          </p:blipFill>
          <p:spPr>
            <a:xfrm>
              <a:off x="8684631" y="3115994"/>
              <a:ext cx="1043785" cy="62601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F2476A4-803F-CC2D-0230-EDDE107EE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6253" y="3221091"/>
              <a:ext cx="1171286" cy="1419118"/>
            </a:xfrm>
            <a:prstGeom prst="rect">
              <a:avLst/>
            </a:prstGeom>
            <a:ln>
              <a:solidFill>
                <a:srgbClr val="6E9ECA"/>
              </a:solidFill>
            </a:ln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9BF94CE2-5A95-8F95-0827-CA43316593F9}"/>
              </a:ext>
            </a:extLst>
          </p:cNvPr>
          <p:cNvSpPr/>
          <p:nvPr/>
        </p:nvSpPr>
        <p:spPr>
          <a:xfrm>
            <a:off x="156307" y="225673"/>
            <a:ext cx="11879385" cy="6479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3200" dirty="0">
                <a:solidFill>
                  <a:schemeClr val="accent1"/>
                </a:solidFill>
              </a:rPr>
              <a:t>Wir </a:t>
            </a:r>
            <a:r>
              <a:rPr lang="de-DE" sz="3600" dirty="0">
                <a:solidFill>
                  <a:schemeClr val="accent1"/>
                </a:solidFill>
              </a:rPr>
              <a:t>stellen</a:t>
            </a:r>
            <a:r>
              <a:rPr lang="de-DE" sz="3600" b="1" dirty="0">
                <a:solidFill>
                  <a:schemeClr val="accent1"/>
                </a:solidFill>
              </a:rPr>
              <a:t> digitale Identitäten </a:t>
            </a:r>
            <a:r>
              <a:rPr lang="de-DE" sz="3200" b="1" dirty="0">
                <a:solidFill>
                  <a:schemeClr val="accent1"/>
                </a:solidFill>
              </a:rPr>
              <a:t>sicher </a:t>
            </a:r>
            <a:br>
              <a:rPr lang="de-DE" sz="3200" dirty="0">
                <a:solidFill>
                  <a:schemeClr val="accent1"/>
                </a:solidFill>
              </a:rPr>
            </a:br>
            <a:r>
              <a:rPr lang="de-DE" sz="3200" dirty="0">
                <a:solidFill>
                  <a:schemeClr val="accent1"/>
                </a:solidFill>
              </a:rPr>
              <a:t>und ermöglichen somit </a:t>
            </a:r>
          </a:p>
          <a:p>
            <a:pPr algn="ctr">
              <a:lnSpc>
                <a:spcPct val="150000"/>
              </a:lnSpc>
            </a:pPr>
            <a:r>
              <a:rPr lang="de-DE" sz="3600" b="1" dirty="0">
                <a:solidFill>
                  <a:schemeClr val="accent1"/>
                </a:solidFill>
              </a:rPr>
              <a:t>verlässliche digitale Transaktionen</a:t>
            </a:r>
          </a:p>
        </p:txBody>
      </p:sp>
    </p:spTree>
    <p:extLst>
      <p:ext uri="{BB962C8B-B14F-4D97-AF65-F5344CB8AC3E}">
        <p14:creationId xmlns:p14="http://schemas.microsoft.com/office/powerpoint/2010/main" val="21516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Four pan-European pilots test EUDI Wallet usability - Identity Week">
            <a:extLst>
              <a:ext uri="{FF2B5EF4-FFF2-40B4-BE49-F238E27FC236}">
                <a16:creationId xmlns:a16="http://schemas.microsoft.com/office/drawing/2014/main" id="{14D082E3-2D14-18BA-7F11-F5693DD93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12507"/>
          <a:stretch/>
        </p:blipFill>
        <p:spPr bwMode="auto">
          <a:xfrm>
            <a:off x="8191276" y="1049398"/>
            <a:ext cx="3681221" cy="215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F7CF917-9FE3-CC94-13FC-6A73E44463B8}"/>
              </a:ext>
            </a:extLst>
          </p:cNvPr>
          <p:cNvSpPr txBox="1"/>
          <p:nvPr/>
        </p:nvSpPr>
        <p:spPr>
          <a:xfrm>
            <a:off x="4265562" y="790139"/>
            <a:ext cx="3660311" cy="461665"/>
          </a:xfrm>
          <a:prstGeom prst="rect">
            <a:avLst/>
          </a:prstGeom>
          <a:solidFill>
            <a:srgbClr val="BBD135"/>
          </a:solidFill>
          <a:ln>
            <a:solidFill>
              <a:srgbClr val="BBD1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Digital Siegeln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8F3090C-0702-D93F-1909-98A3EB07C5FD}"/>
              </a:ext>
            </a:extLst>
          </p:cNvPr>
          <p:cNvSpPr/>
          <p:nvPr/>
        </p:nvSpPr>
        <p:spPr>
          <a:xfrm>
            <a:off x="4260180" y="790139"/>
            <a:ext cx="3673457" cy="2418218"/>
          </a:xfrm>
          <a:prstGeom prst="rect">
            <a:avLst/>
          </a:prstGeom>
          <a:noFill/>
          <a:ln>
            <a:solidFill>
              <a:srgbClr val="BBD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BFAE9D-7073-8802-19E7-21B8C510011B}"/>
              </a:ext>
            </a:extLst>
          </p:cNvPr>
          <p:cNvSpPr txBox="1"/>
          <p:nvPr/>
        </p:nvSpPr>
        <p:spPr>
          <a:xfrm>
            <a:off x="8202034" y="787958"/>
            <a:ext cx="3660310" cy="461665"/>
          </a:xfrm>
          <a:prstGeom prst="rect">
            <a:avLst/>
          </a:prstGeom>
          <a:solidFill>
            <a:srgbClr val="BBD135"/>
          </a:solidFill>
          <a:ln>
            <a:solidFill>
              <a:srgbClr val="BBD1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EUDI-Wallet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882C854-B835-875B-01C2-41BB2F6BCFCB}"/>
              </a:ext>
            </a:extLst>
          </p:cNvPr>
          <p:cNvSpPr/>
          <p:nvPr/>
        </p:nvSpPr>
        <p:spPr>
          <a:xfrm>
            <a:off x="8196127" y="790138"/>
            <a:ext cx="3673456" cy="2418217"/>
          </a:xfrm>
          <a:prstGeom prst="rect">
            <a:avLst/>
          </a:prstGeom>
          <a:noFill/>
          <a:ln>
            <a:solidFill>
              <a:srgbClr val="BBD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6C188F-31D9-9803-E941-E7CB28768031}"/>
              </a:ext>
            </a:extLst>
          </p:cNvPr>
          <p:cNvSpPr txBox="1"/>
          <p:nvPr/>
        </p:nvSpPr>
        <p:spPr>
          <a:xfrm>
            <a:off x="4267419" y="3758551"/>
            <a:ext cx="3660311" cy="461665"/>
          </a:xfrm>
          <a:prstGeom prst="rect">
            <a:avLst/>
          </a:prstGeom>
          <a:solidFill>
            <a:srgbClr val="BBD135"/>
          </a:solidFill>
          <a:ln>
            <a:solidFill>
              <a:srgbClr val="BBD1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Onboarding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A9AFD72-95AE-631A-EBE9-03FE5D2EADF3}"/>
              </a:ext>
            </a:extLst>
          </p:cNvPr>
          <p:cNvSpPr/>
          <p:nvPr/>
        </p:nvSpPr>
        <p:spPr>
          <a:xfrm>
            <a:off x="4260180" y="3760732"/>
            <a:ext cx="3673457" cy="2416034"/>
          </a:xfrm>
          <a:prstGeom prst="rect">
            <a:avLst/>
          </a:prstGeom>
          <a:noFill/>
          <a:ln>
            <a:solidFill>
              <a:srgbClr val="BBD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4183B9-0279-5EFA-AECC-F3C4BAA6EA0B}"/>
              </a:ext>
            </a:extLst>
          </p:cNvPr>
          <p:cNvSpPr txBox="1"/>
          <p:nvPr/>
        </p:nvSpPr>
        <p:spPr>
          <a:xfrm>
            <a:off x="8196127" y="3756370"/>
            <a:ext cx="3660310" cy="461665"/>
          </a:xfrm>
          <a:prstGeom prst="rect">
            <a:avLst/>
          </a:prstGeom>
          <a:solidFill>
            <a:srgbClr val="BBD135"/>
          </a:solidFill>
          <a:ln>
            <a:solidFill>
              <a:srgbClr val="BBD1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Digitaler Produktpass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843D991-11DA-3B1C-5C25-623F8615B565}"/>
              </a:ext>
            </a:extLst>
          </p:cNvPr>
          <p:cNvSpPr/>
          <p:nvPr/>
        </p:nvSpPr>
        <p:spPr>
          <a:xfrm>
            <a:off x="8190220" y="3758550"/>
            <a:ext cx="3673456" cy="2418215"/>
          </a:xfrm>
          <a:prstGeom prst="rect">
            <a:avLst/>
          </a:prstGeom>
          <a:noFill/>
          <a:ln>
            <a:solidFill>
              <a:srgbClr val="BBD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7" descr="Digitale Signatur: Definition, Vorteile und Anforderungen [2020]">
            <a:extLst>
              <a:ext uri="{FF2B5EF4-FFF2-40B4-BE49-F238E27FC236}">
                <a16:creationId xmlns:a16="http://schemas.microsoft.com/office/drawing/2014/main" id="{74BB8A17-837A-517F-54E4-58159539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3" r="2704"/>
          <a:stretch/>
        </p:blipFill>
        <p:spPr bwMode="auto">
          <a:xfrm>
            <a:off x="318854" y="1152348"/>
            <a:ext cx="3686078" cy="20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Was ist ein Cybersecurity-Audit und warum ist sie wichtig? | EasyDMARC">
            <a:extLst>
              <a:ext uri="{FF2B5EF4-FFF2-40B4-BE49-F238E27FC236}">
                <a16:creationId xmlns:a16="http://schemas.microsoft.com/office/drawing/2014/main" id="{ED629547-D70C-439B-9E63-A59E5A84D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8665" r="10802" b="14858"/>
          <a:stretch/>
        </p:blipFill>
        <p:spPr bwMode="auto">
          <a:xfrm>
            <a:off x="332001" y="4214470"/>
            <a:ext cx="3664800" cy="19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0F9ED0E-1BE4-CF46-C29F-9CF687D64878}"/>
              </a:ext>
            </a:extLst>
          </p:cNvPr>
          <p:cNvSpPr txBox="1"/>
          <p:nvPr/>
        </p:nvSpPr>
        <p:spPr>
          <a:xfrm>
            <a:off x="329615" y="790139"/>
            <a:ext cx="3660311" cy="461665"/>
          </a:xfrm>
          <a:prstGeom prst="rect">
            <a:avLst/>
          </a:prstGeom>
          <a:solidFill>
            <a:srgbClr val="BBD135"/>
          </a:solidFill>
          <a:ln>
            <a:solidFill>
              <a:srgbClr val="BBD1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Digitale Signaturen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6F1D3D4-D848-27FE-616E-95382705C1F5}"/>
              </a:ext>
            </a:extLst>
          </p:cNvPr>
          <p:cNvSpPr/>
          <p:nvPr/>
        </p:nvSpPr>
        <p:spPr>
          <a:xfrm>
            <a:off x="324233" y="790139"/>
            <a:ext cx="3673457" cy="2418218"/>
          </a:xfrm>
          <a:prstGeom prst="rect">
            <a:avLst/>
          </a:prstGeom>
          <a:noFill/>
          <a:ln>
            <a:solidFill>
              <a:srgbClr val="BBD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E57476C-03C4-60F3-5DD9-BFB9B532E631}"/>
              </a:ext>
            </a:extLst>
          </p:cNvPr>
          <p:cNvSpPr txBox="1"/>
          <p:nvPr/>
        </p:nvSpPr>
        <p:spPr>
          <a:xfrm>
            <a:off x="331472" y="3758551"/>
            <a:ext cx="3660311" cy="461665"/>
          </a:xfrm>
          <a:prstGeom prst="rect">
            <a:avLst/>
          </a:prstGeom>
          <a:solidFill>
            <a:srgbClr val="BBD135"/>
          </a:solidFill>
          <a:ln>
            <a:solidFill>
              <a:srgbClr val="BBD1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Security (S/MIME, PKI)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E09621A-87EC-BE33-688A-21461FF9D3CD}"/>
              </a:ext>
            </a:extLst>
          </p:cNvPr>
          <p:cNvSpPr/>
          <p:nvPr/>
        </p:nvSpPr>
        <p:spPr>
          <a:xfrm>
            <a:off x="324233" y="3760731"/>
            <a:ext cx="3673457" cy="2416035"/>
          </a:xfrm>
          <a:prstGeom prst="rect">
            <a:avLst/>
          </a:prstGeom>
          <a:noFill/>
          <a:ln>
            <a:solidFill>
              <a:srgbClr val="BBD1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E6A57F-E277-D8A8-1851-B2CEF5471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4" b="9632"/>
          <a:stretch/>
        </p:blipFill>
        <p:spPr>
          <a:xfrm>
            <a:off x="4264955" y="1242234"/>
            <a:ext cx="3664800" cy="196113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9E2B0A6-6DE7-3843-8C8D-C024A0E09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" r="6713" b="20005"/>
          <a:stretch/>
        </p:blipFill>
        <p:spPr>
          <a:xfrm>
            <a:off x="8193897" y="4214469"/>
            <a:ext cx="3664800" cy="196006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CF7A255-4455-436C-A5C7-F011B242C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2" r="2086"/>
          <a:stretch/>
        </p:blipFill>
        <p:spPr>
          <a:xfrm>
            <a:off x="4268557" y="4221346"/>
            <a:ext cx="3660311" cy="19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0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E4P_STYLE_ID" val="6cd991bf-f022-4378-96e7-2c338aeb3f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4_A4RU86zNw.IvqAJ.7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ztr55LbnkZvmxgYt30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UNYasxJtVK.qzlQhc7PA"/>
</p:tagLst>
</file>

<file path=ppt/theme/theme1.xml><?xml version="1.0" encoding="utf-8"?>
<a:theme xmlns:a="http://schemas.openxmlformats.org/drawingml/2006/main" name="SIGN8">
  <a:themeElements>
    <a:clrScheme name="SIGN8">
      <a:dk1>
        <a:srgbClr val="333333"/>
      </a:dk1>
      <a:lt1>
        <a:srgbClr val="FFFFFF"/>
      </a:lt1>
      <a:dk2>
        <a:srgbClr val="333333"/>
      </a:dk2>
      <a:lt2>
        <a:srgbClr val="FFF2CD"/>
      </a:lt2>
      <a:accent1>
        <a:srgbClr val="1E6568"/>
      </a:accent1>
      <a:accent2>
        <a:srgbClr val="2F9FA6"/>
      </a:accent2>
      <a:accent3>
        <a:srgbClr val="FFC107"/>
      </a:accent3>
      <a:accent4>
        <a:srgbClr val="B00020"/>
      </a:accent4>
      <a:accent5>
        <a:srgbClr val="AAAAAA"/>
      </a:accent5>
      <a:accent6>
        <a:srgbClr val="333333"/>
      </a:accent6>
      <a:hlink>
        <a:srgbClr val="1E6568"/>
      </a:hlink>
      <a:folHlink>
        <a:srgbClr val="1E6568"/>
      </a:folHlink>
    </a:clrScheme>
    <a:fontScheme name="SIGN8">
      <a:majorFont>
        <a:latin typeface="Gill Sans M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GN8_Master" id="{687806B0-DF48-49A0-9477-C4B57647F219}" vid="{BF3A39F2-8722-473A-B764-AC350F61290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ACF3BC1C5EF34AA57865BCCE48ADF6" ma:contentTypeVersion="15" ma:contentTypeDescription="Ein neues Dokument erstellen." ma:contentTypeScope="" ma:versionID="0a4a13a32dfb15b2fcd06512be07d975">
  <xsd:schema xmlns:xsd="http://www.w3.org/2001/XMLSchema" xmlns:xs="http://www.w3.org/2001/XMLSchema" xmlns:p="http://schemas.microsoft.com/office/2006/metadata/properties" xmlns:ns2="b52ea60a-2b9e-45a2-8670-cee27f3588a6" xmlns:ns3="beab679c-3735-46e5-8c4a-da4ffd86f650" targetNamespace="http://schemas.microsoft.com/office/2006/metadata/properties" ma:root="true" ma:fieldsID="a1fd6c7a0893251aec4ac1582d001edd" ns2:_="" ns3:_="">
    <xsd:import namespace="b52ea60a-2b9e-45a2-8670-cee27f3588a6"/>
    <xsd:import namespace="beab679c-3735-46e5-8c4a-da4ffd86f6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ea60a-2b9e-45a2-8670-cee27f3588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460dc9db-07bb-4ef3-a04a-2d4000fb5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b679c-3735-46e5-8c4a-da4ffd86f65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aced13e-d9df-4c38-95b3-631c39eb4e87}" ma:internalName="TaxCatchAll" ma:showField="CatchAllData" ma:web="beab679c-3735-46e5-8c4a-da4ffd86f6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ea60a-2b9e-45a2-8670-cee27f3588a6">
      <Terms xmlns="http://schemas.microsoft.com/office/infopath/2007/PartnerControls"/>
    </lcf76f155ced4ddcb4097134ff3c332f>
    <TaxCatchAll xmlns="beab679c-3735-46e5-8c4a-da4ffd86f65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F8B664-76DF-4EAD-A309-01F5013C9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ea60a-2b9e-45a2-8670-cee27f3588a6"/>
    <ds:schemaRef ds:uri="beab679c-3735-46e5-8c4a-da4ffd86f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D690D-BE01-4A19-80AF-68CDA7CEC1E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eab679c-3735-46e5-8c4a-da4ffd86f650"/>
    <ds:schemaRef ds:uri="http://purl.org/dc/elements/1.1/"/>
    <ds:schemaRef ds:uri="http://schemas.microsoft.com/office/2006/metadata/properties"/>
    <ds:schemaRef ds:uri="b52ea60a-2b9e-45a2-8670-cee27f3588a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F4A899-CFC3-422C-926C-0CBC94E37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SIGN8_Master</Template>
  <TotalTime>0</TotalTime>
  <Words>292</Words>
  <Application>Microsoft Office PowerPoint</Application>
  <PresentationFormat>Breitbild</PresentationFormat>
  <Paragraphs>57</Paragraphs>
  <Slides>11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Verdana</vt:lpstr>
      <vt:lpstr>SIGN8</vt:lpstr>
      <vt:lpstr>think-cell Folie</vt:lpstr>
      <vt:lpstr>PowerPoint-Präsentation</vt:lpstr>
      <vt:lpstr>PowerPoint-Präsentation</vt:lpstr>
      <vt:lpstr>Wer online-Angebote bereits nutzt</vt:lpstr>
      <vt:lpstr>Wer online-Angebote bereits nutzt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 Ranftl</dc:creator>
  <cp:lastModifiedBy>Jeremias Aldinger</cp:lastModifiedBy>
  <cp:revision>11</cp:revision>
  <dcterms:created xsi:type="dcterms:W3CDTF">2023-06-05T07:33:27Z</dcterms:created>
  <dcterms:modified xsi:type="dcterms:W3CDTF">2025-04-28T09:44:03Z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882ffe-ff80-4ef4-a699-453636342b0b_Enabled">
    <vt:lpwstr>true</vt:lpwstr>
  </property>
  <property fmtid="{D5CDD505-2E9C-101B-9397-08002B2CF9AE}" pid="3" name="MSIP_Label_25882ffe-ff80-4ef4-a699-453636342b0b_SetDate">
    <vt:lpwstr>2020-06-26T07:21:09Z</vt:lpwstr>
  </property>
  <property fmtid="{D5CDD505-2E9C-101B-9397-08002B2CF9AE}" pid="4" name="MSIP_Label_25882ffe-ff80-4ef4-a699-453636342b0b_Method">
    <vt:lpwstr>Standard</vt:lpwstr>
  </property>
  <property fmtid="{D5CDD505-2E9C-101B-9397-08002B2CF9AE}" pid="5" name="MSIP_Label_25882ffe-ff80-4ef4-a699-453636342b0b_Name">
    <vt:lpwstr>Confidential</vt:lpwstr>
  </property>
  <property fmtid="{D5CDD505-2E9C-101B-9397-08002B2CF9AE}" pid="6" name="MSIP_Label_25882ffe-ff80-4ef4-a699-453636342b0b_SiteId">
    <vt:lpwstr>08474dbf-6f65-44f6-801e-d000ae4759af</vt:lpwstr>
  </property>
  <property fmtid="{D5CDD505-2E9C-101B-9397-08002B2CF9AE}" pid="7" name="MSIP_Label_25882ffe-ff80-4ef4-a699-453636342b0b_ActionId">
    <vt:lpwstr>ce33b24d-27b1-431d-af4a-9bd5b1a1b623</vt:lpwstr>
  </property>
  <property fmtid="{D5CDD505-2E9C-101B-9397-08002B2CF9AE}" pid="8" name="MSIP_Label_25882ffe-ff80-4ef4-a699-453636342b0b_ContentBits">
    <vt:lpwstr>0</vt:lpwstr>
  </property>
  <property fmtid="{D5CDD505-2E9C-101B-9397-08002B2CF9AE}" pid="9" name="MediaServiceImageTags">
    <vt:lpwstr/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xd_Signature">
    <vt:lpwstr/>
  </property>
  <property fmtid="{D5CDD505-2E9C-101B-9397-08002B2CF9AE}" pid="15" name="TriggerFlowInfo">
    <vt:lpwstr/>
  </property>
  <property fmtid="{D5CDD505-2E9C-101B-9397-08002B2CF9AE}" pid="16" name="Order">
    <vt:lpwstr>399000.000000000</vt:lpwstr>
  </property>
  <property fmtid="{D5CDD505-2E9C-101B-9397-08002B2CF9AE}" pid="17" name="ContentTypeId">
    <vt:lpwstr>0x010100B3ACF3BC1C5EF34AA57865BCCE48ADF6</vt:lpwstr>
  </property>
</Properties>
</file>