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36"/>
    <p:restoredTop sz="83333"/>
  </p:normalViewPr>
  <p:slideViewPr>
    <p:cSldViewPr snapToGrid="0" snapToObjects="1">
      <p:cViewPr varScale="1">
        <p:scale>
          <a:sx n="141" d="100"/>
          <a:sy n="141" d="100"/>
        </p:scale>
        <p:origin x="19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6157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roText"/>
          <p:cNvSpPr/>
          <p:nvPr/>
        </p:nvSpPr>
        <p:spPr>
          <a:xfrm>
            <a:off x="640080" y="914400"/>
            <a:ext cx="82296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Inter" pitchFamily="34" charset="0"/>
              </a:rPr>
              <a:t>We Clone Real</a:t>
            </a:r>
          </a:p>
          <a:p>
            <a:pPr marL="0" indent="0" algn="l">
              <a:lnSpc>
                <a:spcPct val="95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Inter" pitchFamily="34" charset="0"/>
              </a:rPr>
              <a:t>Threat Actors.</a:t>
            </a:r>
          </a:p>
        </p:txBody>
      </p:sp>
      <p:sp>
        <p:nvSpPr>
          <p:cNvPr id="5" name="Subtitle"/>
          <p:cNvSpPr/>
          <p:nvPr/>
        </p:nvSpPr>
        <p:spPr>
          <a:xfrm>
            <a:off x="640080" y="34747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400" dirty="0">
                <a:solidFill>
                  <a:srgbClr val="BBBBBB"/>
                </a:solidFill>
                <a:latin typeface="Inter" pitchFamily="34" charset="0"/>
              </a:rPr>
              <a:t>Software that emulates real cyberattacks so you can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n-US" sz="1400" dirty="0">
                <a:solidFill>
                  <a:srgbClr val="BBBBBB"/>
                </a:solidFill>
                <a:latin typeface="Inter" pitchFamily="34" charset="0"/>
              </a:rPr>
              <a:t>prove your defenses actually work.</a:t>
            </a:r>
          </a:p>
        </p:txBody>
      </p:sp>
      <p:sp>
        <p:nvSpPr>
          <p:cNvPr id="6" name="Event"/>
          <p:cNvSpPr/>
          <p:nvPr/>
        </p:nvSpPr>
        <p:spPr>
          <a:xfrm>
            <a:off x="640080" y="4297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300" dirty="0">
                <a:solidFill>
                  <a:srgbClr val="666666"/>
                </a:solidFill>
                <a:latin typeface="Inter" pitchFamily="34" charset="0"/>
              </a:rPr>
              <a:t>CYBER SECURITY SUMMIT HAMBURG 2026  ·  STARTUP AWARDS</a:t>
            </a:r>
          </a:p>
        </p:txBody>
      </p:sp>
      <p:sp>
        <p:nvSpPr>
          <p:cNvPr id="7" name="FooterLeft"/>
          <p:cNvSpPr/>
          <p:nvPr/>
        </p:nvSpPr>
        <p:spPr>
          <a:xfrm>
            <a:off x="640080" y="480060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55555"/>
                </a:solidFill>
                <a:latin typeface="Inter" pitchFamily="34" charset="0"/>
              </a:rPr>
              <a:t>redmimicry.com  ·  Berlin, Germany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F2B2D3-5D19-3CA2-3C24-1477ADBC0D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23892"/>
            <a:ext cx="3137306" cy="3063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EC36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Proof, Not Assumptions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Organizations can not simply assume that their defenses work. </a:t>
            </a:r>
            <a:br>
              <a:rPr lang="en-US" sz="1500" i="1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</a:br>
            <a:r>
              <a:rPr lang="en-US" sz="1500" i="1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Proof is mandatory.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1653871"/>
            <a:ext cx="2468880" cy="2727297"/>
          </a:xfrm>
          <a:prstGeom prst="rect">
            <a:avLst/>
          </a:prstGeom>
          <a:solidFill>
            <a:srgbClr val="F5F5F5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554480" y="1920240"/>
            <a:ext cx="640080" cy="640080"/>
          </a:xfrm>
          <a:prstGeom prst="ellipse">
            <a:avLst/>
          </a:prstGeom>
          <a:solidFill>
            <a:srgbClr val="EC364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40" y="205740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22960" y="274320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Complex Defense</a:t>
            </a:r>
            <a:endParaRPr lang="en-US" sz="15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Stacks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822960" y="3383280"/>
            <a:ext cx="21031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Layered security stacks, multi-cloud, hybrid IT. Defense processes span dozens of tools and teams.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429000" y="1653871"/>
            <a:ext cx="2468880" cy="2727297"/>
          </a:xfrm>
          <a:prstGeom prst="rect">
            <a:avLst/>
          </a:prstGeom>
          <a:solidFill>
            <a:srgbClr val="F5F5F5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343400" y="1920240"/>
            <a:ext cx="640080" cy="640080"/>
          </a:xfrm>
          <a:prstGeom prst="ellipse">
            <a:avLst/>
          </a:prstGeom>
          <a:solidFill>
            <a:srgbClr val="EC364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560" y="2057400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611880" y="274320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Constant Change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3611880" y="3383280"/>
            <a:ext cx="21031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new tool, policy, or architecture change needs validation.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6217920" y="1653871"/>
            <a:ext cx="2468880" cy="2727297"/>
          </a:xfrm>
          <a:prstGeom prst="rect">
            <a:avLst/>
          </a:prstGeom>
          <a:solidFill>
            <a:srgbClr val="F5F5F5"/>
          </a:solidFill>
          <a:ln/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2"/>
          <p:cNvSpPr/>
          <p:nvPr/>
        </p:nvSpPr>
        <p:spPr>
          <a:xfrm>
            <a:off x="7132320" y="1920240"/>
            <a:ext cx="640080" cy="640080"/>
          </a:xfrm>
          <a:prstGeom prst="ellipse">
            <a:avLst/>
          </a:prstGeom>
          <a:solidFill>
            <a:srgbClr val="EC364E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9480" y="2057400"/>
            <a:ext cx="365760" cy="36576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400800" y="2743200"/>
            <a:ext cx="21031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Regulation</a:t>
            </a:r>
            <a:endParaRPr lang="en-US" sz="15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Demands Evidence</a:t>
            </a:r>
            <a:endParaRPr lang="en-US" sz="1500" dirty="0"/>
          </a:p>
        </p:txBody>
      </p:sp>
      <p:sp>
        <p:nvSpPr>
          <p:cNvPr id="19" name="Text 14"/>
          <p:cNvSpPr/>
          <p:nvPr/>
        </p:nvSpPr>
        <p:spPr>
          <a:xfrm>
            <a:off x="6400800" y="3383280"/>
            <a:ext cx="21031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DORA and NIS2 require proof that defenses work. Checklists are not enough.</a:t>
            </a:r>
            <a:endParaRPr lang="en-US" sz="1100" dirty="0"/>
          </a:p>
        </p:txBody>
      </p:sp>
      <p:pic>
        <p:nvPicPr>
          <p:cNvPr id="20" name="Image 3" descr="/sessions/amazing-serene-bardeen/unpacked_ref/ppt/media/imag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663440"/>
            <a:ext cx="1371600" cy="1325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EC36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RedMimicry Works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1280160"/>
            <a:ext cx="502920" cy="502920"/>
          </a:xfrm>
          <a:prstGeom prst="ellipse">
            <a:avLst/>
          </a:prstGeom>
          <a:solidFill>
            <a:srgbClr val="EC36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91540" y="1792224"/>
            <a:ext cx="0" cy="585216"/>
          </a:xfrm>
          <a:prstGeom prst="line">
            <a:avLst/>
          </a:prstGeom>
          <a:noFill/>
          <a:ln w="19050">
            <a:solidFill>
              <a:srgbClr val="EC364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371600" y="11887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Choose a Threat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71600" y="155448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00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Select from our library of cloned threat actors - LockBit, Black Basta, SPECTR, and more.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" y="2377440"/>
            <a:ext cx="502920" cy="502920"/>
          </a:xfrm>
          <a:prstGeom prst="ellipse">
            <a:avLst/>
          </a:prstGeom>
          <a:solidFill>
            <a:srgbClr val="EC36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23774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891540" y="2889504"/>
            <a:ext cx="0" cy="585216"/>
          </a:xfrm>
          <a:prstGeom prst="line">
            <a:avLst/>
          </a:prstGeom>
          <a:noFill/>
          <a:ln w="19050">
            <a:solidFill>
              <a:srgbClr val="EC364E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371600" y="22860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Execute on Target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371600" y="265176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00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Deploy the emulation on endpoints. Real evasion, real C2 traffic, real forensic artifacts.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40080" y="3474720"/>
            <a:ext cx="502920" cy="502920"/>
          </a:xfrm>
          <a:prstGeom prst="ellipse">
            <a:avLst/>
          </a:prstGeom>
          <a:solidFill>
            <a:srgbClr val="EC36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40080" y="34747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371600" y="33832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Assess &amp; Improve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371600" y="374904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00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Step-by-step Purple Teaming mode enables defenders to assess their posture relative to the emulated threat.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92040" y="1097280"/>
            <a:ext cx="3749040" cy="3383280"/>
          </a:xfrm>
          <a:prstGeom prst="rect">
            <a:avLst/>
          </a:prstGeom>
          <a:solidFill>
            <a:srgbClr val="F5F5F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29200" y="12344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EC364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Key Differentiators</a:t>
            </a:r>
            <a:endParaRPr lang="en-US" sz="1300" dirty="0"/>
          </a:p>
        </p:txBody>
      </p:sp>
      <p:pic>
        <p:nvPicPr>
          <p:cNvPr id="2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737360"/>
            <a:ext cx="320040" cy="320040"/>
          </a:xfrm>
          <a:prstGeom prst="rect">
            <a:avLst/>
          </a:prstGeom>
        </p:spPr>
      </p:pic>
      <p:sp>
        <p:nvSpPr>
          <p:cNvPr id="21" name="Text 18"/>
          <p:cNvSpPr/>
          <p:nvPr/>
        </p:nvSpPr>
        <p:spPr>
          <a:xfrm>
            <a:off x="5486400" y="16916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Code-Level Emulation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5486400" y="196596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000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Real tradecraft fidelity at code level</a:t>
            </a:r>
            <a:endParaRPr lang="en-US" sz="1000" dirty="0"/>
          </a:p>
        </p:txBody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697480"/>
            <a:ext cx="320040" cy="320040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5486400" y="265176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On-Premises Deployment</a:t>
            </a:r>
            <a:endParaRPr lang="en-US" sz="1300" dirty="0"/>
          </a:p>
        </p:txBody>
      </p:sp>
      <p:sp>
        <p:nvSpPr>
          <p:cNvPr id="25" name="Text 21"/>
          <p:cNvSpPr/>
          <p:nvPr/>
        </p:nvSpPr>
        <p:spPr>
          <a:xfrm>
            <a:off x="5486400" y="292608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000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Your data never leaves your network</a:t>
            </a:r>
            <a:endParaRPr lang="en-US" sz="1000" dirty="0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3657600"/>
            <a:ext cx="320040" cy="32004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5486400" y="361188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D2D2D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Automated C2 Infrastructure</a:t>
            </a:r>
            <a:endParaRPr lang="en-US" sz="1300" dirty="0"/>
          </a:p>
        </p:txBody>
      </p:sp>
      <p:sp>
        <p:nvSpPr>
          <p:cNvPr id="28" name="Text 23"/>
          <p:cNvSpPr/>
          <p:nvPr/>
        </p:nvSpPr>
        <p:spPr>
          <a:xfrm>
            <a:off x="5486400" y="388620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000" dirty="0">
                <a:solidFill>
                  <a:srgbClr val="88888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infrastructure setup required</a:t>
            </a:r>
            <a:endParaRPr lang="en-US" sz="1000" dirty="0"/>
          </a:p>
        </p:txBody>
      </p:sp>
      <p:pic>
        <p:nvPicPr>
          <p:cNvPr id="29" name="Image 3" descr="/sessions/amazing-serene-bardeen/unpacked_ref/ppt/media/image1.png">
            <a:extLst>
              <a:ext uri="{FF2B5EF4-FFF2-40B4-BE49-F238E27FC236}">
                <a16:creationId xmlns:a16="http://schemas.microsoft.com/office/drawing/2014/main" id="{87CB07E7-C192-9031-2806-07E55360FB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663440"/>
            <a:ext cx="1371600" cy="1325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5143500"/>
          </a:xfrm>
          <a:prstGeom prst="rect">
            <a:avLst/>
          </a:prstGeom>
          <a:solidFill>
            <a:srgbClr val="EC364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36576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D2D2D"/>
                </a:solidFill>
                <a:latin typeface="Inter" pitchFamily="34" charset="0"/>
              </a:rPr>
              <a:t>Traction</a:t>
            </a:r>
          </a:p>
        </p:txBody>
      </p:sp>
      <p:sp>
        <p:nvSpPr>
          <p:cNvPr id="4" name="HeroNum"/>
          <p:cNvSpPr/>
          <p:nvPr/>
        </p:nvSpPr>
        <p:spPr>
          <a:xfrm>
            <a:off x="640080" y="128016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EC364E"/>
                </a:solidFill>
                <a:latin typeface="Inter" pitchFamily="34" charset="0"/>
              </a:rPr>
              <a:t>20+ Customers</a:t>
            </a:r>
          </a:p>
        </p:txBody>
      </p:sp>
      <p:sp>
        <p:nvSpPr>
          <p:cNvPr id="5" name="HeroDesc"/>
          <p:cNvSpPr/>
          <p:nvPr/>
        </p:nvSpPr>
        <p:spPr>
          <a:xfrm>
            <a:off x="640080" y="21031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600" dirty="0">
                <a:solidFill>
                  <a:srgbClr val="888888"/>
                </a:solidFill>
                <a:latin typeface="Inter" pitchFamily="34" charset="0"/>
              </a:rPr>
              <a:t>Including DAX and Global Fortune 500 enterprises across finance, automotive, media, and industry</a:t>
            </a:r>
          </a:p>
        </p:txBody>
      </p:sp>
      <p:sp>
        <p:nvSpPr>
          <p:cNvPr id="7" name="SeedLabel"/>
          <p:cNvSpPr/>
          <p:nvPr/>
        </p:nvSpPr>
        <p:spPr>
          <a:xfrm>
            <a:off x="640080" y="28346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2D2D"/>
                </a:solidFill>
                <a:latin typeface="Inter" pitchFamily="34" charset="0"/>
              </a:rPr>
              <a:t>Seed Round</a:t>
            </a:r>
            <a:r>
              <a:rPr lang="en-US" sz="1300" dirty="0">
                <a:solidFill>
                  <a:srgbClr val="888888"/>
                </a:solidFill>
                <a:latin typeface="Inter" pitchFamily="34" charset="0"/>
              </a:rPr>
              <a:t>  led by HTGF</a:t>
            </a:r>
          </a:p>
        </p:txBody>
      </p:sp>
      <p:sp>
        <p:nvSpPr>
          <p:cNvPr id="8" name="TeamLabel"/>
          <p:cNvSpPr/>
          <p:nvPr/>
        </p:nvSpPr>
        <p:spPr>
          <a:xfrm>
            <a:off x="4937760" y="28346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2D2D"/>
                </a:solidFill>
                <a:latin typeface="Inter" pitchFamily="34" charset="0"/>
              </a:rPr>
              <a:t>9 Engineers &amp; Growing</a:t>
            </a:r>
            <a:r>
              <a:rPr lang="en-US" sz="1300" dirty="0">
                <a:solidFill>
                  <a:srgbClr val="888888"/>
                </a:solidFill>
                <a:latin typeface="Inter" pitchFamily="34" charset="0"/>
              </a:rPr>
              <a:t>  Office in Berlin</a:t>
            </a:r>
          </a:p>
        </p:txBody>
      </p:sp>
      <p:pic>
        <p:nvPicPr>
          <p:cNvPr id="10" name="Footer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663440"/>
            <a:ext cx="1371600" cy="1325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roText"/>
          <p:cNvSpPr/>
          <p:nvPr/>
        </p:nvSpPr>
        <p:spPr>
          <a:xfrm>
            <a:off x="640080" y="985962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Inter" pitchFamily="34" charset="0"/>
              </a:rPr>
              <a:t>Would your defenses survive</a:t>
            </a:r>
          </a:p>
          <a:p>
            <a:pPr marL="0" indent="0" algn="l">
              <a:lnSpc>
                <a:spcPct val="95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Inter" pitchFamily="34" charset="0"/>
              </a:rPr>
              <a:t>a real attack?</a:t>
            </a:r>
          </a:p>
        </p:txBody>
      </p:sp>
      <p:sp>
        <p:nvSpPr>
          <p:cNvPr id="5" name="CTA"/>
          <p:cNvSpPr/>
          <p:nvPr/>
        </p:nvSpPr>
        <p:spPr>
          <a:xfrm>
            <a:off x="640080" y="3089082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C364E"/>
                </a:solidFill>
                <a:latin typeface="Inter" pitchFamily="34" charset="0"/>
              </a:rPr>
              <a:t>Find out with RedMimicry.</a:t>
            </a:r>
          </a:p>
        </p:txBody>
      </p:sp>
      <p:sp>
        <p:nvSpPr>
          <p:cNvPr id="6" name="Asks"/>
          <p:cNvSpPr/>
          <p:nvPr/>
        </p:nvSpPr>
        <p:spPr>
          <a:xfrm>
            <a:off x="640080" y="363772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88888"/>
                </a:solidFill>
                <a:latin typeface="Inter" pitchFamily="34" charset="0"/>
              </a:rPr>
              <a:t>Enterprise Customers      ·      Channel partnerships      ·      Investors</a:t>
            </a:r>
          </a:p>
        </p:txBody>
      </p:sp>
      <p:sp>
        <p:nvSpPr>
          <p:cNvPr id="7" name="FooterLeft"/>
          <p:cNvSpPr/>
          <p:nvPr/>
        </p:nvSpPr>
        <p:spPr>
          <a:xfrm>
            <a:off x="640080" y="480060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 err="1">
                <a:solidFill>
                  <a:srgbClr val="555555"/>
                </a:solidFill>
                <a:latin typeface="Inter" pitchFamily="34" charset="0"/>
              </a:rPr>
              <a:t>alexander.rausch@redmimicry.com</a:t>
            </a:r>
            <a:r>
              <a:rPr lang="en-US" sz="900" dirty="0">
                <a:solidFill>
                  <a:srgbClr val="555555"/>
                </a:solidFill>
                <a:latin typeface="Inter" pitchFamily="34" charset="0"/>
              </a:rPr>
              <a:t>  ·  redmimicry.com</a:t>
            </a:r>
          </a:p>
        </p:txBody>
      </p:sp>
      <p:sp>
        <p:nvSpPr>
          <p:cNvPr id="8" name="Demo"/>
          <p:cNvSpPr/>
          <p:nvPr/>
        </p:nvSpPr>
        <p:spPr>
          <a:xfrm>
            <a:off x="5943600" y="480060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EC364E"/>
                </a:solidFill>
                <a:latin typeface="Inter" pitchFamily="34" charset="0"/>
              </a:rPr>
              <a:t>Find me for a live demo.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2C9283-FA55-2924-F7AF-6D3933BC7F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23892"/>
            <a:ext cx="3137306" cy="30634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273</Words>
  <Application>Microsoft Macintosh PowerPoint</Application>
  <PresentationFormat>On-screen Show (16:9)</PresentationFormat>
  <Paragraphs>49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Inter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RedMimicry - Cyber Security Summit Hamburg 2026</dc:title>
  <dc:subject>PptxGenJS Presentation</dc:subject>
  <dc:creator>RedMimicry GmbH</dc:creator>
  <cp:lastModifiedBy>Alexander Rausch</cp:lastModifiedBy>
  <cp:revision>59</cp:revision>
  <dcterms:created xsi:type="dcterms:W3CDTF">2026-04-20T10:57:02Z</dcterms:created>
  <dcterms:modified xsi:type="dcterms:W3CDTF">2026-04-20T20:58:15Z</dcterms:modified>
</cp:coreProperties>
</file>