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104063" cy="102346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25" d="100"/>
          <a:sy n="25" d="100"/>
        </p:scale>
        <p:origin x="3756" y="18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387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>
            <a:alphaModFix amt="80000"/>
          </a:blip>
          <a:stretch>
            <a:fillRect/>
          </a:stretch>
        </p:blipFill>
        <p:spPr>
          <a:xfrm>
            <a:off x="6675120" y="914400"/>
            <a:ext cx="5486400" cy="5943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11480"/>
            <a:ext cx="109728" cy="109728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1"/>
          <p:cNvSpPr/>
          <p:nvPr/>
        </p:nvSpPr>
        <p:spPr>
          <a:xfrm>
            <a:off x="73152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BUNKER  /  CYBERSECURITY SUMMIT  /  2026</a:t>
            </a:r>
            <a:endParaRPr lang="en-US" sz="1100" dirty="0"/>
          </a:p>
        </p:txBody>
      </p:sp>
      <p:sp>
        <p:nvSpPr>
          <p:cNvPr id="5" name="Shape 2"/>
          <p:cNvSpPr/>
          <p:nvPr/>
        </p:nvSpPr>
        <p:spPr>
          <a:xfrm>
            <a:off x="502920" y="1234440"/>
            <a:ext cx="2377440" cy="384048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3"/>
          <p:cNvSpPr/>
          <p:nvPr/>
        </p:nvSpPr>
        <p:spPr>
          <a:xfrm>
            <a:off x="502920" y="123444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POST-QUANTUM INFRASTRUCTURE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457200" y="1828799"/>
            <a:ext cx="11430000" cy="33169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5600" b="1" kern="0" spc="-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WENN QUANTUM</a:t>
            </a:r>
            <a:endParaRPr lang="en-US" sz="56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5600" b="1" kern="0" spc="-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VERSCHLÜSSELUNG BRICHT,</a:t>
            </a:r>
            <a:endParaRPr lang="en-US" sz="56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5600" b="1" kern="0" spc="-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IST DEIN BACKUP EINE </a:t>
            </a:r>
            <a:r>
              <a:rPr lang="en-US" sz="5600" b="1" kern="0" spc="-10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ZEITBOMBE.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502920" y="50749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Bunker. </a:t>
            </a: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Europas fragmentierte Backup-Architektur. Architektonisch quantum-resilient. Agentic-AI-immun.</a:t>
            </a:r>
            <a:endParaRPr lang="en-US" sz="1700" dirty="0"/>
          </a:p>
        </p:txBody>
      </p:sp>
      <p:sp>
        <p:nvSpPr>
          <p:cNvPr id="9" name="Shape 6"/>
          <p:cNvSpPr/>
          <p:nvPr/>
        </p:nvSpPr>
        <p:spPr>
          <a:xfrm>
            <a:off x="502920" y="6172200"/>
            <a:ext cx="11201400" cy="0"/>
          </a:xfrm>
          <a:prstGeom prst="line">
            <a:avLst/>
          </a:prstGeom>
          <a:noFill/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7"/>
          <p:cNvSpPr/>
          <p:nvPr/>
        </p:nvSpPr>
        <p:spPr>
          <a:xfrm>
            <a:off x="502920" y="6263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binary-bunker.com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5029200" y="626364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3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FRAGMENTED. SOVEREIGN. QUANTUM-READY.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09728" cy="109728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/  THE THREAT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-5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BACKUP IST KEIN ASSET.</a:t>
            </a:r>
            <a:endParaRPr lang="en-US" sz="4000" dirty="0"/>
          </a:p>
          <a:p>
            <a:pPr marL="0" indent="0">
              <a:buNone/>
            </a:pPr>
            <a:r>
              <a:rPr lang="en-US" sz="4000" b="1" kern="0" spc="-5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 IST EINE </a:t>
            </a:r>
            <a:r>
              <a:rPr lang="en-US" sz="4000" b="1" kern="0" spc="-5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ZIELSCHEIBE.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502920" y="2286000"/>
            <a:ext cx="4846320" cy="3931920"/>
          </a:xfrm>
          <a:prstGeom prst="rect">
            <a:avLst/>
          </a:prstGeom>
          <a:solidFill>
            <a:srgbClr val="111A2E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502920" y="2286000"/>
            <a:ext cx="73152" cy="393192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731520" y="2457225"/>
            <a:ext cx="1188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0" b="1" dirty="0">
                <a:solidFill>
                  <a:srgbClr val="FF6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777240" y="3337560"/>
            <a:ext cx="42976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i="1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Vor der Aussicht auf eine Intelligenz­explosion sind wir Menschen wie kleine Kinder, die mit einer Bombe spielen. So groß ist das Missverhältnis zwischen der Macht unseres Spielzeugs und der Unreife unseres Verhaltens.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553212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Nick Bostrom</a:t>
            </a: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</a:t>
            </a: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Oxford, Future of Humanity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" y="589788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6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Bombe ist längst gebaut — und sie zielt auf deine Backups.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669280" y="2286000"/>
            <a:ext cx="6035040" cy="1234440"/>
          </a:xfrm>
          <a:prstGeom prst="rect">
            <a:avLst/>
          </a:prstGeom>
          <a:solidFill>
            <a:srgbClr val="111A2E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7880" y="2606040"/>
            <a:ext cx="548640" cy="5486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6583680" y="239572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 SEK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6583680" y="2834640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Agentic-AI-Angriff: Access → Payload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583680" y="309067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Mandiant M-Trends 2026: Angriffszeit von 8 Stunden (2022) auf 22 Sekunden kollabiert. Kein SOC reagiert in 22 Sekunden.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5669280" y="3611880"/>
            <a:ext cx="6035040" cy="1234440"/>
          </a:xfrm>
          <a:prstGeom prst="rect">
            <a:avLst/>
          </a:prstGeom>
          <a:solidFill>
            <a:srgbClr val="111A2E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7880" y="3931920"/>
            <a:ext cx="548640" cy="5486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6583680" y="372160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Q-DAY</a:t>
            </a:r>
            <a:r>
              <a:rPr lang="en-US" sz="1400" b="1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 &lt; 2030</a:t>
            </a:r>
            <a:endParaRPr lang="en-US" sz="3000" dirty="0"/>
          </a:p>
        </p:txBody>
      </p:sp>
      <p:sp>
        <p:nvSpPr>
          <p:cNvPr id="19" name="Text 15"/>
          <p:cNvSpPr/>
          <p:nvPr/>
        </p:nvSpPr>
        <p:spPr>
          <a:xfrm>
            <a:off x="6583680" y="4160520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RSA-2048 bricht — schneller als erwartet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6583680" y="441655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(März 2026): &lt; 1 Mio. Qubits für RSA. Google-Migrationsdeadline 2029. NSA CNSA 2.0: quantum-safe ab Jan 2027. "Harvest now, decrypt later" läuft heute.</a:t>
            </a:r>
            <a:endParaRPr lang="en-US" sz="1000" dirty="0"/>
          </a:p>
        </p:txBody>
      </p:sp>
      <p:sp>
        <p:nvSpPr>
          <p:cNvPr id="21" name="Shape 17"/>
          <p:cNvSpPr/>
          <p:nvPr/>
        </p:nvSpPr>
        <p:spPr>
          <a:xfrm>
            <a:off x="5669280" y="4937760"/>
            <a:ext cx="6035040" cy="1234440"/>
          </a:xfrm>
          <a:prstGeom prst="rect">
            <a:avLst/>
          </a:prstGeom>
          <a:solidFill>
            <a:srgbClr val="111A2E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7880" y="5257800"/>
            <a:ext cx="548640" cy="5486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583680" y="504748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€10 MIO</a:t>
            </a:r>
            <a:r>
              <a:rPr lang="en-US" sz="1400" b="1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 / 2% Umsatz</a:t>
            </a:r>
            <a:endParaRPr lang="en-US" sz="3000" dirty="0"/>
          </a:p>
        </p:txBody>
      </p:sp>
      <p:sp>
        <p:nvSpPr>
          <p:cNvPr id="24" name="Text 19"/>
          <p:cNvSpPr/>
          <p:nvPr/>
        </p:nvSpPr>
        <p:spPr>
          <a:xfrm>
            <a:off x="6583680" y="5486400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NIS2 live in DE seit 06.12.2025</a:t>
            </a:r>
            <a:endParaRPr lang="en-US" sz="1200" dirty="0"/>
          </a:p>
        </p:txBody>
      </p:sp>
      <p:sp>
        <p:nvSpPr>
          <p:cNvPr id="25" name="Text 20"/>
          <p:cNvSpPr/>
          <p:nvPr/>
        </p:nvSpPr>
        <p:spPr>
          <a:xfrm>
            <a:off x="6583680" y="574243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29.500 deutsche Unternehmen neu in BSI-Aufsicht (vorher 4.500). Persönliche Haftung der Geschäftsführung. Compliance-Deadline: Oktober 2026.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502920" y="6355080"/>
            <a:ext cx="11201400" cy="0"/>
          </a:xfrm>
          <a:prstGeom prst="line">
            <a:avLst/>
          </a:prstGeom>
          <a:noFill/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2"/>
          <p:cNvSpPr/>
          <p:nvPr/>
        </p:nvSpPr>
        <p:spPr>
          <a:xfrm>
            <a:off x="502920" y="6446520"/>
            <a:ext cx="11201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ZWEI KRÄFTE. EIN FENSTER. DAS FENSTER SCHLIESST SICH JETZT.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09728" cy="109728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/  THE BUNKER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2014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3800" b="1" kern="0" spc="-5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WIR VERSCHLÜSSELN NICHT.</a:t>
            </a:r>
            <a:endParaRPr lang="en-US" sz="3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800" b="1" kern="0" spc="-5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WIR ZERSTREUEN.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02920" y="2331720"/>
            <a:ext cx="11201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Klassisches Backup = 1 Datei, 1 Ziel, 1 Angriffsfläche.  Binary Bunker = N Fragmente, M Jurisdiktionen, 0 nutzbare Ziele.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502920" y="6486503"/>
            <a:ext cx="11201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ARCHITEKTONISCH QUANTUM-RESILIENT.  AGENTIC-AI-IMMUN.  100% EUROPÄISCH.</a:t>
            </a:r>
            <a:endParaRPr lang="en-US" sz="1100" dirty="0"/>
          </a:p>
        </p:txBody>
      </p:sp>
      <p:sp>
        <p:nvSpPr>
          <p:cNvPr id="24" name="Shape 4">
            <a:extLst>
              <a:ext uri="{FF2B5EF4-FFF2-40B4-BE49-F238E27FC236}">
                <a16:creationId xmlns:a16="http://schemas.microsoft.com/office/drawing/2014/main" id="{1CA3F54D-A47F-505F-26FF-E4CBF4516BCB}"/>
              </a:ext>
            </a:extLst>
          </p:cNvPr>
          <p:cNvSpPr/>
          <p:nvPr/>
        </p:nvSpPr>
        <p:spPr>
          <a:xfrm>
            <a:off x="640080" y="3108960"/>
            <a:ext cx="1188720" cy="1737360"/>
          </a:xfrm>
          <a:prstGeom prst="roundRect">
            <a:avLst>
              <a:gd name="adj" fmla="val 6154"/>
            </a:avLst>
          </a:prstGeom>
          <a:solidFill>
            <a:srgbClr val="F1F5F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5" name="Shape 5">
            <a:extLst>
              <a:ext uri="{FF2B5EF4-FFF2-40B4-BE49-F238E27FC236}">
                <a16:creationId xmlns:a16="http://schemas.microsoft.com/office/drawing/2014/main" id="{D6806B0E-002F-E71A-004B-63E47CF05717}"/>
              </a:ext>
            </a:extLst>
          </p:cNvPr>
          <p:cNvSpPr/>
          <p:nvPr/>
        </p:nvSpPr>
        <p:spPr>
          <a:xfrm>
            <a:off x="640080" y="3108960"/>
            <a:ext cx="1188720" cy="256032"/>
          </a:xfrm>
          <a:prstGeom prst="rect">
            <a:avLst/>
          </a:prstGeom>
          <a:solidFill>
            <a:srgbClr val="FF6B1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6" name="Text 6">
            <a:extLst>
              <a:ext uri="{FF2B5EF4-FFF2-40B4-BE49-F238E27FC236}">
                <a16:creationId xmlns:a16="http://schemas.microsoft.com/office/drawing/2014/main" id="{2D877545-FDF8-1954-61FE-7D4E2AEAAE12}"/>
              </a:ext>
            </a:extLst>
          </p:cNvPr>
          <p:cNvSpPr/>
          <p:nvPr/>
        </p:nvSpPr>
        <p:spPr>
          <a:xfrm>
            <a:off x="640080" y="310896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</a:t>
            </a:r>
            <a:endParaRPr lang="en-US" sz="1100" dirty="0"/>
          </a:p>
        </p:txBody>
      </p:sp>
      <p:sp>
        <p:nvSpPr>
          <p:cNvPr id="27" name="Shape 7">
            <a:extLst>
              <a:ext uri="{FF2B5EF4-FFF2-40B4-BE49-F238E27FC236}">
                <a16:creationId xmlns:a16="http://schemas.microsoft.com/office/drawing/2014/main" id="{2490F037-8FE1-6934-7383-D39A39E9B2FF}"/>
              </a:ext>
            </a:extLst>
          </p:cNvPr>
          <p:cNvSpPr/>
          <p:nvPr/>
        </p:nvSpPr>
        <p:spPr>
          <a:xfrm>
            <a:off x="768096" y="3493008"/>
            <a:ext cx="754380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8" name="Shape 8">
            <a:extLst>
              <a:ext uri="{FF2B5EF4-FFF2-40B4-BE49-F238E27FC236}">
                <a16:creationId xmlns:a16="http://schemas.microsoft.com/office/drawing/2014/main" id="{CC8A6B10-DB86-BBB3-BF17-CEB7DC4EE37A}"/>
              </a:ext>
            </a:extLst>
          </p:cNvPr>
          <p:cNvSpPr/>
          <p:nvPr/>
        </p:nvSpPr>
        <p:spPr>
          <a:xfrm>
            <a:off x="768096" y="3639312"/>
            <a:ext cx="599846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9" name="Shape 9">
            <a:extLst>
              <a:ext uri="{FF2B5EF4-FFF2-40B4-BE49-F238E27FC236}">
                <a16:creationId xmlns:a16="http://schemas.microsoft.com/office/drawing/2014/main" id="{E552678F-CE08-9D52-6A23-FB5F69337695}"/>
              </a:ext>
            </a:extLst>
          </p:cNvPr>
          <p:cNvSpPr/>
          <p:nvPr/>
        </p:nvSpPr>
        <p:spPr>
          <a:xfrm>
            <a:off x="768096" y="3785616"/>
            <a:ext cx="694944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0" name="Shape 10">
            <a:extLst>
              <a:ext uri="{FF2B5EF4-FFF2-40B4-BE49-F238E27FC236}">
                <a16:creationId xmlns:a16="http://schemas.microsoft.com/office/drawing/2014/main" id="{FBF2889E-67F5-3A2D-43C7-4CD1E41BBFF3}"/>
              </a:ext>
            </a:extLst>
          </p:cNvPr>
          <p:cNvSpPr/>
          <p:nvPr/>
        </p:nvSpPr>
        <p:spPr>
          <a:xfrm>
            <a:off x="768096" y="3931920"/>
            <a:ext cx="457200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1" name="Shape 11">
            <a:extLst>
              <a:ext uri="{FF2B5EF4-FFF2-40B4-BE49-F238E27FC236}">
                <a16:creationId xmlns:a16="http://schemas.microsoft.com/office/drawing/2014/main" id="{4606D419-28BA-E442-3180-8C6BBCE4D762}"/>
              </a:ext>
            </a:extLst>
          </p:cNvPr>
          <p:cNvSpPr/>
          <p:nvPr/>
        </p:nvSpPr>
        <p:spPr>
          <a:xfrm>
            <a:off x="768096" y="4078224"/>
            <a:ext cx="754380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2" name="Shape 12">
            <a:extLst>
              <a:ext uri="{FF2B5EF4-FFF2-40B4-BE49-F238E27FC236}">
                <a16:creationId xmlns:a16="http://schemas.microsoft.com/office/drawing/2014/main" id="{B42226AA-1829-BC17-9142-AF7FBA13C9A0}"/>
              </a:ext>
            </a:extLst>
          </p:cNvPr>
          <p:cNvSpPr/>
          <p:nvPr/>
        </p:nvSpPr>
        <p:spPr>
          <a:xfrm>
            <a:off x="768096" y="4224528"/>
            <a:ext cx="385877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3" name="Shape 13">
            <a:extLst>
              <a:ext uri="{FF2B5EF4-FFF2-40B4-BE49-F238E27FC236}">
                <a16:creationId xmlns:a16="http://schemas.microsoft.com/office/drawing/2014/main" id="{ADBF6EDC-EC82-A055-4015-C8793657A1F5}"/>
              </a:ext>
            </a:extLst>
          </p:cNvPr>
          <p:cNvSpPr/>
          <p:nvPr/>
        </p:nvSpPr>
        <p:spPr>
          <a:xfrm>
            <a:off x="768096" y="4370832"/>
            <a:ext cx="635508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4" name="Shape 14">
            <a:extLst>
              <a:ext uri="{FF2B5EF4-FFF2-40B4-BE49-F238E27FC236}">
                <a16:creationId xmlns:a16="http://schemas.microsoft.com/office/drawing/2014/main" id="{A40E48C4-A8D7-D72C-3DD6-3AB12412548C}"/>
              </a:ext>
            </a:extLst>
          </p:cNvPr>
          <p:cNvSpPr/>
          <p:nvPr/>
        </p:nvSpPr>
        <p:spPr>
          <a:xfrm>
            <a:off x="768096" y="4517136"/>
            <a:ext cx="516636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5" name="Shape 15">
            <a:extLst>
              <a:ext uri="{FF2B5EF4-FFF2-40B4-BE49-F238E27FC236}">
                <a16:creationId xmlns:a16="http://schemas.microsoft.com/office/drawing/2014/main" id="{237FBEB3-0CA5-31F2-D163-C23255D1E240}"/>
              </a:ext>
            </a:extLst>
          </p:cNvPr>
          <p:cNvSpPr/>
          <p:nvPr/>
        </p:nvSpPr>
        <p:spPr>
          <a:xfrm>
            <a:off x="768096" y="4663440"/>
            <a:ext cx="742493" cy="36576"/>
          </a:xfrm>
          <a:prstGeom prst="rect">
            <a:avLst/>
          </a:prstGeom>
          <a:solidFill>
            <a:srgbClr val="060B18">
              <a:alpha val="35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6" name="Shape 16">
            <a:extLst>
              <a:ext uri="{FF2B5EF4-FFF2-40B4-BE49-F238E27FC236}">
                <a16:creationId xmlns:a16="http://schemas.microsoft.com/office/drawing/2014/main" id="{824756F0-F98F-FF97-FC9D-16EFE2F24743}"/>
              </a:ext>
            </a:extLst>
          </p:cNvPr>
          <p:cNvSpPr/>
          <p:nvPr/>
        </p:nvSpPr>
        <p:spPr>
          <a:xfrm>
            <a:off x="1920240" y="3977640"/>
            <a:ext cx="1600200" cy="0"/>
          </a:xfrm>
          <a:prstGeom prst="line">
            <a:avLst/>
          </a:prstGeom>
          <a:noFill/>
          <a:ln w="31750">
            <a:solidFill>
              <a:srgbClr val="FF6B1A"/>
            </a:solidFill>
            <a:prstDash val="solid"/>
            <a:tailEnd type="triangle"/>
          </a:ln>
        </p:spPr>
        <p:txBody>
          <a:bodyPr/>
          <a:lstStyle/>
          <a:p>
            <a:endParaRPr lang="de-DE"/>
          </a:p>
        </p:txBody>
      </p:sp>
      <p:sp>
        <p:nvSpPr>
          <p:cNvPr id="37" name="Shape 17">
            <a:extLst>
              <a:ext uri="{FF2B5EF4-FFF2-40B4-BE49-F238E27FC236}">
                <a16:creationId xmlns:a16="http://schemas.microsoft.com/office/drawing/2014/main" id="{F4B901A0-37D5-F095-C347-1DBAA9755B85}"/>
              </a:ext>
            </a:extLst>
          </p:cNvPr>
          <p:cNvSpPr/>
          <p:nvPr/>
        </p:nvSpPr>
        <p:spPr>
          <a:xfrm>
            <a:off x="2057400" y="3593592"/>
            <a:ext cx="1325880" cy="310896"/>
          </a:xfrm>
          <a:prstGeom prst="rect">
            <a:avLst/>
          </a:prstGeom>
          <a:solidFill>
            <a:srgbClr val="060B18"/>
          </a:solidFill>
          <a:ln w="15875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8" name="Text 18">
            <a:extLst>
              <a:ext uri="{FF2B5EF4-FFF2-40B4-BE49-F238E27FC236}">
                <a16:creationId xmlns:a16="http://schemas.microsoft.com/office/drawing/2014/main" id="{F4244068-D9EF-0F25-3F1B-3A57400D3705}"/>
              </a:ext>
            </a:extLst>
          </p:cNvPr>
          <p:cNvSpPr/>
          <p:nvPr/>
        </p:nvSpPr>
        <p:spPr>
          <a:xfrm>
            <a:off x="2057400" y="3593592"/>
            <a:ext cx="1325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6B1A"/>
                </a:solidFill>
                <a:latin typeface="Consolas" panose="020B0609020204030204" pitchFamily="49" charset="0"/>
                <a:ea typeface="Arial Black" pitchFamily="34" charset="-122"/>
                <a:cs typeface="Arial Black" pitchFamily="34" charset="-120"/>
              </a:rPr>
              <a:t>HASH + SPLIT</a:t>
            </a:r>
            <a:endParaRPr lang="en-US" sz="900" dirty="0">
              <a:latin typeface="Consolas" panose="020B0609020204030204" pitchFamily="49" charset="0"/>
            </a:endParaRPr>
          </a:p>
        </p:txBody>
      </p:sp>
      <p:sp>
        <p:nvSpPr>
          <p:cNvPr id="39" name="Shape 19">
            <a:extLst>
              <a:ext uri="{FF2B5EF4-FFF2-40B4-BE49-F238E27FC236}">
                <a16:creationId xmlns:a16="http://schemas.microsoft.com/office/drawing/2014/main" id="{4377DF4A-480A-CA56-7822-5C8C0F7BC24E}"/>
              </a:ext>
            </a:extLst>
          </p:cNvPr>
          <p:cNvSpPr/>
          <p:nvPr/>
        </p:nvSpPr>
        <p:spPr>
          <a:xfrm>
            <a:off x="3657600" y="3108960"/>
            <a:ext cx="3291840" cy="2011680"/>
          </a:xfrm>
          <a:prstGeom prst="roundRect">
            <a:avLst>
              <a:gd name="adj" fmla="val 3636"/>
            </a:avLst>
          </a:prstGeom>
          <a:solidFill>
            <a:srgbClr val="111A2E"/>
          </a:solidFill>
          <a:ln w="15875">
            <a:solidFill>
              <a:srgbClr val="FF6B1A"/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40" name="Shape 20">
            <a:extLst>
              <a:ext uri="{FF2B5EF4-FFF2-40B4-BE49-F238E27FC236}">
                <a16:creationId xmlns:a16="http://schemas.microsoft.com/office/drawing/2014/main" id="{46CEB68D-4E31-0707-8B11-C0739EEBD8BD}"/>
              </a:ext>
            </a:extLst>
          </p:cNvPr>
          <p:cNvSpPr/>
          <p:nvPr/>
        </p:nvSpPr>
        <p:spPr>
          <a:xfrm>
            <a:off x="3749040" y="2944368"/>
            <a:ext cx="1371600" cy="256032"/>
          </a:xfrm>
          <a:prstGeom prst="rect">
            <a:avLst/>
          </a:prstGeom>
          <a:solidFill>
            <a:srgbClr val="060B18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21">
            <a:extLst>
              <a:ext uri="{FF2B5EF4-FFF2-40B4-BE49-F238E27FC236}">
                <a16:creationId xmlns:a16="http://schemas.microsoft.com/office/drawing/2014/main" id="{0B227E15-BB67-1111-9F92-108DF88F4504}"/>
              </a:ext>
            </a:extLst>
          </p:cNvPr>
          <p:cNvSpPr/>
          <p:nvPr/>
        </p:nvSpPr>
        <p:spPr>
          <a:xfrm>
            <a:off x="3749040" y="29443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6B1A"/>
                </a:solidFill>
                <a:latin typeface="Consolas" panose="020B0609020204030204" pitchFamily="49" charset="0"/>
                <a:ea typeface="Arial Black" pitchFamily="34" charset="-122"/>
                <a:cs typeface="Arial Black" pitchFamily="34" charset="-120"/>
              </a:rPr>
              <a:t>FRAGMENT POOL</a:t>
            </a:r>
            <a:endParaRPr lang="en-US" sz="900" dirty="0">
              <a:latin typeface="Consolas" panose="020B0609020204030204" pitchFamily="49" charset="0"/>
            </a:endParaRPr>
          </a:p>
        </p:txBody>
      </p:sp>
      <p:sp>
        <p:nvSpPr>
          <p:cNvPr id="42" name="Shape 22">
            <a:extLst>
              <a:ext uri="{FF2B5EF4-FFF2-40B4-BE49-F238E27FC236}">
                <a16:creationId xmlns:a16="http://schemas.microsoft.com/office/drawing/2014/main" id="{9DAAA44F-EC81-D5F6-EEE5-A55D05DDDA67}"/>
              </a:ext>
            </a:extLst>
          </p:cNvPr>
          <p:cNvSpPr/>
          <p:nvPr/>
        </p:nvSpPr>
        <p:spPr>
          <a:xfrm>
            <a:off x="5669280" y="2944368"/>
            <a:ext cx="1188720" cy="256032"/>
          </a:xfrm>
          <a:prstGeom prst="rect">
            <a:avLst/>
          </a:prstGeom>
          <a:solidFill>
            <a:srgbClr val="060B18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23">
            <a:extLst>
              <a:ext uri="{FF2B5EF4-FFF2-40B4-BE49-F238E27FC236}">
                <a16:creationId xmlns:a16="http://schemas.microsoft.com/office/drawing/2014/main" id="{E8BD4EA1-28F2-EF22-C419-A4C933A0A6B6}"/>
              </a:ext>
            </a:extLst>
          </p:cNvPr>
          <p:cNvSpPr/>
          <p:nvPr/>
        </p:nvSpPr>
        <p:spPr>
          <a:xfrm>
            <a:off x="5669280" y="2944368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 ≥ 10.000</a:t>
            </a:r>
            <a:endParaRPr lang="en-US" sz="900" dirty="0"/>
          </a:p>
        </p:txBody>
      </p:sp>
      <p:sp>
        <p:nvSpPr>
          <p:cNvPr id="44" name="Shape 24">
            <a:extLst>
              <a:ext uri="{FF2B5EF4-FFF2-40B4-BE49-F238E27FC236}">
                <a16:creationId xmlns:a16="http://schemas.microsoft.com/office/drawing/2014/main" id="{3757917D-DD5C-C7DB-F2D0-46FFB4505239}"/>
              </a:ext>
            </a:extLst>
          </p:cNvPr>
          <p:cNvSpPr/>
          <p:nvPr/>
        </p:nvSpPr>
        <p:spPr>
          <a:xfrm>
            <a:off x="3831336" y="3310128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 25">
            <a:extLst>
              <a:ext uri="{FF2B5EF4-FFF2-40B4-BE49-F238E27FC236}">
                <a16:creationId xmlns:a16="http://schemas.microsoft.com/office/drawing/2014/main" id="{18736572-9C55-31E8-063E-FCCAE70FF8E8}"/>
              </a:ext>
            </a:extLst>
          </p:cNvPr>
          <p:cNvSpPr/>
          <p:nvPr/>
        </p:nvSpPr>
        <p:spPr>
          <a:xfrm>
            <a:off x="3831336" y="3310128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0x9362</a:t>
            </a:r>
            <a:endParaRPr lang="en-US" sz="900" dirty="0"/>
          </a:p>
        </p:txBody>
      </p:sp>
      <p:sp>
        <p:nvSpPr>
          <p:cNvPr id="46" name="Shape 26">
            <a:extLst>
              <a:ext uri="{FF2B5EF4-FFF2-40B4-BE49-F238E27FC236}">
                <a16:creationId xmlns:a16="http://schemas.microsoft.com/office/drawing/2014/main" id="{B322FB9E-A2E1-E164-81F9-97FE1028E929}"/>
              </a:ext>
            </a:extLst>
          </p:cNvPr>
          <p:cNvSpPr/>
          <p:nvPr/>
        </p:nvSpPr>
        <p:spPr>
          <a:xfrm>
            <a:off x="4334256" y="3310128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Text 27">
            <a:extLst>
              <a:ext uri="{FF2B5EF4-FFF2-40B4-BE49-F238E27FC236}">
                <a16:creationId xmlns:a16="http://schemas.microsoft.com/office/drawing/2014/main" id="{3AA4C1A3-E5DB-5222-0E3D-C9550ED36B05}"/>
              </a:ext>
            </a:extLst>
          </p:cNvPr>
          <p:cNvSpPr/>
          <p:nvPr/>
        </p:nvSpPr>
        <p:spPr>
          <a:xfrm>
            <a:off x="4334256" y="3310128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0xC9DF</a:t>
            </a:r>
            <a:endParaRPr lang="en-US" sz="900" dirty="0"/>
          </a:p>
        </p:txBody>
      </p:sp>
      <p:sp>
        <p:nvSpPr>
          <p:cNvPr id="48" name="Shape 28">
            <a:extLst>
              <a:ext uri="{FF2B5EF4-FFF2-40B4-BE49-F238E27FC236}">
                <a16:creationId xmlns:a16="http://schemas.microsoft.com/office/drawing/2014/main" id="{31BC6A3C-D626-5FEE-F78B-ED5DB653A4E2}"/>
              </a:ext>
            </a:extLst>
          </p:cNvPr>
          <p:cNvSpPr/>
          <p:nvPr/>
        </p:nvSpPr>
        <p:spPr>
          <a:xfrm>
            <a:off x="4837176" y="3310128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9" name="Text 29">
            <a:extLst>
              <a:ext uri="{FF2B5EF4-FFF2-40B4-BE49-F238E27FC236}">
                <a16:creationId xmlns:a16="http://schemas.microsoft.com/office/drawing/2014/main" id="{BE43205C-41B7-24ED-C631-AC3DAB66F066}"/>
              </a:ext>
            </a:extLst>
          </p:cNvPr>
          <p:cNvSpPr/>
          <p:nvPr/>
        </p:nvSpPr>
        <p:spPr>
          <a:xfrm>
            <a:off x="4837176" y="3310128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0x26B4</a:t>
            </a:r>
            <a:endParaRPr lang="en-US" sz="900" dirty="0"/>
          </a:p>
        </p:txBody>
      </p:sp>
      <p:sp>
        <p:nvSpPr>
          <p:cNvPr id="50" name="Shape 30">
            <a:extLst>
              <a:ext uri="{FF2B5EF4-FFF2-40B4-BE49-F238E27FC236}">
                <a16:creationId xmlns:a16="http://schemas.microsoft.com/office/drawing/2014/main" id="{91A5BC77-8DA8-50B7-B24F-8E575640E7BA}"/>
              </a:ext>
            </a:extLst>
          </p:cNvPr>
          <p:cNvSpPr/>
          <p:nvPr/>
        </p:nvSpPr>
        <p:spPr>
          <a:xfrm>
            <a:off x="5340096" y="3310128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1" name="Text 31">
            <a:extLst>
              <a:ext uri="{FF2B5EF4-FFF2-40B4-BE49-F238E27FC236}">
                <a16:creationId xmlns:a16="http://schemas.microsoft.com/office/drawing/2014/main" id="{83DAD66C-AAAD-E5FB-C1E8-AD3E7B4AE519}"/>
              </a:ext>
            </a:extLst>
          </p:cNvPr>
          <p:cNvSpPr/>
          <p:nvPr/>
        </p:nvSpPr>
        <p:spPr>
          <a:xfrm>
            <a:off x="5340096" y="3310128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0x4BB7</a:t>
            </a:r>
            <a:endParaRPr lang="en-US" sz="900" dirty="0"/>
          </a:p>
        </p:txBody>
      </p:sp>
      <p:sp>
        <p:nvSpPr>
          <p:cNvPr id="52" name="Shape 32">
            <a:extLst>
              <a:ext uri="{FF2B5EF4-FFF2-40B4-BE49-F238E27FC236}">
                <a16:creationId xmlns:a16="http://schemas.microsoft.com/office/drawing/2014/main" id="{127A2552-5BE5-A032-BEC2-0B80FAE71534}"/>
              </a:ext>
            </a:extLst>
          </p:cNvPr>
          <p:cNvSpPr/>
          <p:nvPr/>
        </p:nvSpPr>
        <p:spPr>
          <a:xfrm>
            <a:off x="5843016" y="3310128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3" name="Text 33">
            <a:extLst>
              <a:ext uri="{FF2B5EF4-FFF2-40B4-BE49-F238E27FC236}">
                <a16:creationId xmlns:a16="http://schemas.microsoft.com/office/drawing/2014/main" id="{49D333EC-3445-3708-8BB7-8B3D256DEE64}"/>
              </a:ext>
            </a:extLst>
          </p:cNvPr>
          <p:cNvSpPr/>
          <p:nvPr/>
        </p:nvSpPr>
        <p:spPr>
          <a:xfrm>
            <a:off x="5843016" y="3310128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1F5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0x6800</a:t>
            </a:r>
            <a:endParaRPr lang="en-US" sz="900" dirty="0"/>
          </a:p>
        </p:txBody>
      </p:sp>
      <p:sp>
        <p:nvSpPr>
          <p:cNvPr id="54" name="Shape 34">
            <a:extLst>
              <a:ext uri="{FF2B5EF4-FFF2-40B4-BE49-F238E27FC236}">
                <a16:creationId xmlns:a16="http://schemas.microsoft.com/office/drawing/2014/main" id="{03C79BC1-2AED-4FDB-E475-ABC55BA10917}"/>
              </a:ext>
            </a:extLst>
          </p:cNvPr>
          <p:cNvSpPr/>
          <p:nvPr/>
        </p:nvSpPr>
        <p:spPr>
          <a:xfrm>
            <a:off x="6345936" y="3310128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5" name="Text 35">
            <a:extLst>
              <a:ext uri="{FF2B5EF4-FFF2-40B4-BE49-F238E27FC236}">
                <a16:creationId xmlns:a16="http://schemas.microsoft.com/office/drawing/2014/main" id="{4E287EFC-0908-51DD-D0DA-23A7DD3AB545}"/>
              </a:ext>
            </a:extLst>
          </p:cNvPr>
          <p:cNvSpPr/>
          <p:nvPr/>
        </p:nvSpPr>
        <p:spPr>
          <a:xfrm>
            <a:off x="6345936" y="3310128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0xCF57</a:t>
            </a:r>
            <a:endParaRPr lang="en-US" sz="900" dirty="0"/>
          </a:p>
        </p:txBody>
      </p:sp>
      <p:sp>
        <p:nvSpPr>
          <p:cNvPr id="56" name="Shape 36">
            <a:extLst>
              <a:ext uri="{FF2B5EF4-FFF2-40B4-BE49-F238E27FC236}">
                <a16:creationId xmlns:a16="http://schemas.microsoft.com/office/drawing/2014/main" id="{15F30904-E244-6C6F-6BE2-5955D79E5B8D}"/>
              </a:ext>
            </a:extLst>
          </p:cNvPr>
          <p:cNvSpPr/>
          <p:nvPr/>
        </p:nvSpPr>
        <p:spPr>
          <a:xfrm>
            <a:off x="3831336" y="3730752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7" name="Text 37">
            <a:extLst>
              <a:ext uri="{FF2B5EF4-FFF2-40B4-BE49-F238E27FC236}">
                <a16:creationId xmlns:a16="http://schemas.microsoft.com/office/drawing/2014/main" id="{A486A6F8-DE8E-B3ED-10D2-6C6EDBF6304E}"/>
              </a:ext>
            </a:extLst>
          </p:cNvPr>
          <p:cNvSpPr/>
          <p:nvPr/>
        </p:nvSpPr>
        <p:spPr>
          <a:xfrm>
            <a:off x="3831336" y="3730752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0xD88F</a:t>
            </a:r>
            <a:endParaRPr lang="en-US" sz="900" dirty="0"/>
          </a:p>
        </p:txBody>
      </p:sp>
      <p:sp>
        <p:nvSpPr>
          <p:cNvPr id="58" name="Shape 38">
            <a:extLst>
              <a:ext uri="{FF2B5EF4-FFF2-40B4-BE49-F238E27FC236}">
                <a16:creationId xmlns:a16="http://schemas.microsoft.com/office/drawing/2014/main" id="{9622173B-D8D1-0DD0-2F62-60BD3218894D}"/>
              </a:ext>
            </a:extLst>
          </p:cNvPr>
          <p:cNvSpPr/>
          <p:nvPr/>
        </p:nvSpPr>
        <p:spPr>
          <a:xfrm>
            <a:off x="4334256" y="3730752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9" name="Text 39">
            <a:extLst>
              <a:ext uri="{FF2B5EF4-FFF2-40B4-BE49-F238E27FC236}">
                <a16:creationId xmlns:a16="http://schemas.microsoft.com/office/drawing/2014/main" id="{D361D7C4-82D5-6ABF-2E84-24DA04A3BB07}"/>
              </a:ext>
            </a:extLst>
          </p:cNvPr>
          <p:cNvSpPr/>
          <p:nvPr/>
        </p:nvSpPr>
        <p:spPr>
          <a:xfrm>
            <a:off x="4334256" y="3730752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0xF256</a:t>
            </a:r>
            <a:endParaRPr lang="en-US" sz="900" dirty="0"/>
          </a:p>
        </p:txBody>
      </p:sp>
      <p:sp>
        <p:nvSpPr>
          <p:cNvPr id="60" name="Shape 40">
            <a:extLst>
              <a:ext uri="{FF2B5EF4-FFF2-40B4-BE49-F238E27FC236}">
                <a16:creationId xmlns:a16="http://schemas.microsoft.com/office/drawing/2014/main" id="{BB38685A-A368-0520-9E32-3D2E9827F3F2}"/>
              </a:ext>
            </a:extLst>
          </p:cNvPr>
          <p:cNvSpPr/>
          <p:nvPr/>
        </p:nvSpPr>
        <p:spPr>
          <a:xfrm>
            <a:off x="4837176" y="3730752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1" name="Text 41">
            <a:extLst>
              <a:ext uri="{FF2B5EF4-FFF2-40B4-BE49-F238E27FC236}">
                <a16:creationId xmlns:a16="http://schemas.microsoft.com/office/drawing/2014/main" id="{39AB022C-51D6-BC52-FB9E-4B310D54E718}"/>
              </a:ext>
            </a:extLst>
          </p:cNvPr>
          <p:cNvSpPr/>
          <p:nvPr/>
        </p:nvSpPr>
        <p:spPr>
          <a:xfrm>
            <a:off x="4837176" y="3730752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1F5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0xF36A</a:t>
            </a:r>
            <a:endParaRPr lang="en-US" sz="900" dirty="0"/>
          </a:p>
        </p:txBody>
      </p:sp>
      <p:sp>
        <p:nvSpPr>
          <p:cNvPr id="62" name="Shape 42">
            <a:extLst>
              <a:ext uri="{FF2B5EF4-FFF2-40B4-BE49-F238E27FC236}">
                <a16:creationId xmlns:a16="http://schemas.microsoft.com/office/drawing/2014/main" id="{8C781332-23F1-3A7F-2572-52FC3D056176}"/>
              </a:ext>
            </a:extLst>
          </p:cNvPr>
          <p:cNvSpPr/>
          <p:nvPr/>
        </p:nvSpPr>
        <p:spPr>
          <a:xfrm>
            <a:off x="5340096" y="3730752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3" name="Text 43">
            <a:extLst>
              <a:ext uri="{FF2B5EF4-FFF2-40B4-BE49-F238E27FC236}">
                <a16:creationId xmlns:a16="http://schemas.microsoft.com/office/drawing/2014/main" id="{7F48E46A-03CD-7AEC-7C81-DBACC72BED24}"/>
              </a:ext>
            </a:extLst>
          </p:cNvPr>
          <p:cNvSpPr/>
          <p:nvPr/>
        </p:nvSpPr>
        <p:spPr>
          <a:xfrm>
            <a:off x="5340096" y="3730752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1F5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0x4BDD</a:t>
            </a:r>
            <a:endParaRPr lang="en-US" sz="900" dirty="0"/>
          </a:p>
        </p:txBody>
      </p:sp>
      <p:sp>
        <p:nvSpPr>
          <p:cNvPr id="64" name="Shape 44">
            <a:extLst>
              <a:ext uri="{FF2B5EF4-FFF2-40B4-BE49-F238E27FC236}">
                <a16:creationId xmlns:a16="http://schemas.microsoft.com/office/drawing/2014/main" id="{3C848799-7C8E-C8F7-C96E-01B5358E5B50}"/>
              </a:ext>
            </a:extLst>
          </p:cNvPr>
          <p:cNvSpPr/>
          <p:nvPr/>
        </p:nvSpPr>
        <p:spPr>
          <a:xfrm>
            <a:off x="5843016" y="3730752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5" name="Text 45">
            <a:extLst>
              <a:ext uri="{FF2B5EF4-FFF2-40B4-BE49-F238E27FC236}">
                <a16:creationId xmlns:a16="http://schemas.microsoft.com/office/drawing/2014/main" id="{7A546BFA-6BC3-3D0B-2A30-40D387B91173}"/>
              </a:ext>
            </a:extLst>
          </p:cNvPr>
          <p:cNvSpPr/>
          <p:nvPr/>
        </p:nvSpPr>
        <p:spPr>
          <a:xfrm>
            <a:off x="5843016" y="3730752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0x68E1</a:t>
            </a:r>
            <a:endParaRPr lang="en-US" sz="900" dirty="0"/>
          </a:p>
        </p:txBody>
      </p:sp>
      <p:sp>
        <p:nvSpPr>
          <p:cNvPr id="66" name="Shape 46">
            <a:extLst>
              <a:ext uri="{FF2B5EF4-FFF2-40B4-BE49-F238E27FC236}">
                <a16:creationId xmlns:a16="http://schemas.microsoft.com/office/drawing/2014/main" id="{44EA36E7-43AE-44EE-52DC-3A1D537D7FDB}"/>
              </a:ext>
            </a:extLst>
          </p:cNvPr>
          <p:cNvSpPr/>
          <p:nvPr/>
        </p:nvSpPr>
        <p:spPr>
          <a:xfrm>
            <a:off x="6345936" y="3730752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7" name="Text 47">
            <a:extLst>
              <a:ext uri="{FF2B5EF4-FFF2-40B4-BE49-F238E27FC236}">
                <a16:creationId xmlns:a16="http://schemas.microsoft.com/office/drawing/2014/main" id="{33EABA16-88C1-511A-6545-4EEA5A799D34}"/>
              </a:ext>
            </a:extLst>
          </p:cNvPr>
          <p:cNvSpPr/>
          <p:nvPr/>
        </p:nvSpPr>
        <p:spPr>
          <a:xfrm>
            <a:off x="6345936" y="3730752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1F5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0xC30D</a:t>
            </a:r>
            <a:endParaRPr lang="en-US" sz="900" dirty="0"/>
          </a:p>
        </p:txBody>
      </p:sp>
      <p:sp>
        <p:nvSpPr>
          <p:cNvPr id="68" name="Shape 48">
            <a:extLst>
              <a:ext uri="{FF2B5EF4-FFF2-40B4-BE49-F238E27FC236}">
                <a16:creationId xmlns:a16="http://schemas.microsoft.com/office/drawing/2014/main" id="{629AB2B4-52DC-DED8-68B6-AE2C0FFB3D42}"/>
              </a:ext>
            </a:extLst>
          </p:cNvPr>
          <p:cNvSpPr/>
          <p:nvPr/>
        </p:nvSpPr>
        <p:spPr>
          <a:xfrm>
            <a:off x="3831336" y="4151376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9" name="Text 49">
            <a:extLst>
              <a:ext uri="{FF2B5EF4-FFF2-40B4-BE49-F238E27FC236}">
                <a16:creationId xmlns:a16="http://schemas.microsoft.com/office/drawing/2014/main" id="{EBBAE2B3-854E-70EF-1437-5AC9DD1C868C}"/>
              </a:ext>
            </a:extLst>
          </p:cNvPr>
          <p:cNvSpPr/>
          <p:nvPr/>
        </p:nvSpPr>
        <p:spPr>
          <a:xfrm>
            <a:off x="3831336" y="4151376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0xA6B1</a:t>
            </a:r>
            <a:endParaRPr lang="en-US" sz="900" dirty="0"/>
          </a:p>
        </p:txBody>
      </p:sp>
      <p:sp>
        <p:nvSpPr>
          <p:cNvPr id="70" name="Shape 50">
            <a:extLst>
              <a:ext uri="{FF2B5EF4-FFF2-40B4-BE49-F238E27FC236}">
                <a16:creationId xmlns:a16="http://schemas.microsoft.com/office/drawing/2014/main" id="{CD201480-DD81-D4C1-05D8-634A08707BE7}"/>
              </a:ext>
            </a:extLst>
          </p:cNvPr>
          <p:cNvSpPr/>
          <p:nvPr/>
        </p:nvSpPr>
        <p:spPr>
          <a:xfrm>
            <a:off x="4334256" y="4151376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1" name="Text 51">
            <a:extLst>
              <a:ext uri="{FF2B5EF4-FFF2-40B4-BE49-F238E27FC236}">
                <a16:creationId xmlns:a16="http://schemas.microsoft.com/office/drawing/2014/main" id="{534CDEEB-F3D9-3635-3E33-07CE0DD48B66}"/>
              </a:ext>
            </a:extLst>
          </p:cNvPr>
          <p:cNvSpPr/>
          <p:nvPr/>
        </p:nvSpPr>
        <p:spPr>
          <a:xfrm>
            <a:off x="4334256" y="4151376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1F5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0xECB3</a:t>
            </a:r>
            <a:endParaRPr lang="en-US" sz="900" dirty="0"/>
          </a:p>
        </p:txBody>
      </p:sp>
      <p:sp>
        <p:nvSpPr>
          <p:cNvPr id="72" name="Shape 52">
            <a:extLst>
              <a:ext uri="{FF2B5EF4-FFF2-40B4-BE49-F238E27FC236}">
                <a16:creationId xmlns:a16="http://schemas.microsoft.com/office/drawing/2014/main" id="{3410483B-5572-4A3F-3A16-083245D4D689}"/>
              </a:ext>
            </a:extLst>
          </p:cNvPr>
          <p:cNvSpPr/>
          <p:nvPr/>
        </p:nvSpPr>
        <p:spPr>
          <a:xfrm>
            <a:off x="4837176" y="4151376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 53">
            <a:extLst>
              <a:ext uri="{FF2B5EF4-FFF2-40B4-BE49-F238E27FC236}">
                <a16:creationId xmlns:a16="http://schemas.microsoft.com/office/drawing/2014/main" id="{4AE7DB2B-4EF8-0E03-267F-BA51C7DF6104}"/>
              </a:ext>
            </a:extLst>
          </p:cNvPr>
          <p:cNvSpPr/>
          <p:nvPr/>
        </p:nvSpPr>
        <p:spPr>
          <a:xfrm>
            <a:off x="4837176" y="4151376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0x5162</a:t>
            </a:r>
            <a:endParaRPr lang="en-US" sz="900" dirty="0"/>
          </a:p>
        </p:txBody>
      </p:sp>
      <p:sp>
        <p:nvSpPr>
          <p:cNvPr id="74" name="Shape 54">
            <a:extLst>
              <a:ext uri="{FF2B5EF4-FFF2-40B4-BE49-F238E27FC236}">
                <a16:creationId xmlns:a16="http://schemas.microsoft.com/office/drawing/2014/main" id="{1623B54C-6C92-03F6-AF09-25AF1E4EFBC5}"/>
              </a:ext>
            </a:extLst>
          </p:cNvPr>
          <p:cNvSpPr/>
          <p:nvPr/>
        </p:nvSpPr>
        <p:spPr>
          <a:xfrm>
            <a:off x="5340096" y="4151376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5" name="Text 55">
            <a:extLst>
              <a:ext uri="{FF2B5EF4-FFF2-40B4-BE49-F238E27FC236}">
                <a16:creationId xmlns:a16="http://schemas.microsoft.com/office/drawing/2014/main" id="{832A294F-77EA-5610-5C37-FA7D291D503B}"/>
              </a:ext>
            </a:extLst>
          </p:cNvPr>
          <p:cNvSpPr/>
          <p:nvPr/>
        </p:nvSpPr>
        <p:spPr>
          <a:xfrm>
            <a:off x="5340096" y="4151376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0x395E</a:t>
            </a:r>
            <a:endParaRPr lang="en-US" sz="900" dirty="0"/>
          </a:p>
        </p:txBody>
      </p:sp>
      <p:sp>
        <p:nvSpPr>
          <p:cNvPr id="76" name="Shape 56">
            <a:extLst>
              <a:ext uri="{FF2B5EF4-FFF2-40B4-BE49-F238E27FC236}">
                <a16:creationId xmlns:a16="http://schemas.microsoft.com/office/drawing/2014/main" id="{28823393-4B60-EDAC-5B5C-B73DF12D8B8C}"/>
              </a:ext>
            </a:extLst>
          </p:cNvPr>
          <p:cNvSpPr/>
          <p:nvPr/>
        </p:nvSpPr>
        <p:spPr>
          <a:xfrm>
            <a:off x="5843016" y="4151376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7" name="Text 57">
            <a:extLst>
              <a:ext uri="{FF2B5EF4-FFF2-40B4-BE49-F238E27FC236}">
                <a16:creationId xmlns:a16="http://schemas.microsoft.com/office/drawing/2014/main" id="{A502BA47-4CE0-9A09-94A2-31782D85B119}"/>
              </a:ext>
            </a:extLst>
          </p:cNvPr>
          <p:cNvSpPr/>
          <p:nvPr/>
        </p:nvSpPr>
        <p:spPr>
          <a:xfrm>
            <a:off x="5843016" y="4151376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0x7EFE</a:t>
            </a:r>
            <a:endParaRPr lang="en-US" sz="900" dirty="0"/>
          </a:p>
        </p:txBody>
      </p:sp>
      <p:sp>
        <p:nvSpPr>
          <p:cNvPr id="78" name="Shape 58">
            <a:extLst>
              <a:ext uri="{FF2B5EF4-FFF2-40B4-BE49-F238E27FC236}">
                <a16:creationId xmlns:a16="http://schemas.microsoft.com/office/drawing/2014/main" id="{AA13F7E2-9C2F-EF7B-4B31-B05AB07AF951}"/>
              </a:ext>
            </a:extLst>
          </p:cNvPr>
          <p:cNvSpPr/>
          <p:nvPr/>
        </p:nvSpPr>
        <p:spPr>
          <a:xfrm>
            <a:off x="6345936" y="4151376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9" name="Text 59">
            <a:extLst>
              <a:ext uri="{FF2B5EF4-FFF2-40B4-BE49-F238E27FC236}">
                <a16:creationId xmlns:a16="http://schemas.microsoft.com/office/drawing/2014/main" id="{B3C428F5-DB94-6D03-A5E0-3D3C3459C091}"/>
              </a:ext>
            </a:extLst>
          </p:cNvPr>
          <p:cNvSpPr/>
          <p:nvPr/>
        </p:nvSpPr>
        <p:spPr>
          <a:xfrm>
            <a:off x="6345936" y="4151376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0xBE7B</a:t>
            </a:r>
            <a:endParaRPr lang="en-US" sz="900" dirty="0"/>
          </a:p>
        </p:txBody>
      </p:sp>
      <p:sp>
        <p:nvSpPr>
          <p:cNvPr id="80" name="Shape 60">
            <a:extLst>
              <a:ext uri="{FF2B5EF4-FFF2-40B4-BE49-F238E27FC236}">
                <a16:creationId xmlns:a16="http://schemas.microsoft.com/office/drawing/2014/main" id="{B9DE6148-112B-9289-E230-9021306C05AE}"/>
              </a:ext>
            </a:extLst>
          </p:cNvPr>
          <p:cNvSpPr/>
          <p:nvPr/>
        </p:nvSpPr>
        <p:spPr>
          <a:xfrm>
            <a:off x="3831336" y="4572000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1" name="Text 61">
            <a:extLst>
              <a:ext uri="{FF2B5EF4-FFF2-40B4-BE49-F238E27FC236}">
                <a16:creationId xmlns:a16="http://schemas.microsoft.com/office/drawing/2014/main" id="{E2D0AB9D-A7BE-4B87-27E4-0DBE72A5F087}"/>
              </a:ext>
            </a:extLst>
          </p:cNvPr>
          <p:cNvSpPr/>
          <p:nvPr/>
        </p:nvSpPr>
        <p:spPr>
          <a:xfrm>
            <a:off x="3831336" y="4572000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0xD7B3</a:t>
            </a:r>
            <a:endParaRPr lang="en-US" sz="900" dirty="0"/>
          </a:p>
        </p:txBody>
      </p:sp>
      <p:sp>
        <p:nvSpPr>
          <p:cNvPr id="82" name="Shape 62">
            <a:extLst>
              <a:ext uri="{FF2B5EF4-FFF2-40B4-BE49-F238E27FC236}">
                <a16:creationId xmlns:a16="http://schemas.microsoft.com/office/drawing/2014/main" id="{BFFF186A-8E77-2DF7-363B-0F84B0C842D8}"/>
              </a:ext>
            </a:extLst>
          </p:cNvPr>
          <p:cNvSpPr/>
          <p:nvPr/>
        </p:nvSpPr>
        <p:spPr>
          <a:xfrm>
            <a:off x="4334256" y="4572000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3" name="Text 63">
            <a:extLst>
              <a:ext uri="{FF2B5EF4-FFF2-40B4-BE49-F238E27FC236}">
                <a16:creationId xmlns:a16="http://schemas.microsoft.com/office/drawing/2014/main" id="{0FCBB282-4EC1-39F7-CDF9-E6776CA21AC7}"/>
              </a:ext>
            </a:extLst>
          </p:cNvPr>
          <p:cNvSpPr/>
          <p:nvPr/>
        </p:nvSpPr>
        <p:spPr>
          <a:xfrm>
            <a:off x="4334256" y="4572000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0x40A2</a:t>
            </a:r>
            <a:endParaRPr lang="en-US" sz="900" dirty="0"/>
          </a:p>
        </p:txBody>
      </p:sp>
      <p:sp>
        <p:nvSpPr>
          <p:cNvPr id="84" name="Shape 64">
            <a:extLst>
              <a:ext uri="{FF2B5EF4-FFF2-40B4-BE49-F238E27FC236}">
                <a16:creationId xmlns:a16="http://schemas.microsoft.com/office/drawing/2014/main" id="{CE85E27E-57E4-868D-3B4A-A6DC5A9F9FF4}"/>
              </a:ext>
            </a:extLst>
          </p:cNvPr>
          <p:cNvSpPr/>
          <p:nvPr/>
        </p:nvSpPr>
        <p:spPr>
          <a:xfrm>
            <a:off x="4837176" y="4572000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5" name="Text 65">
            <a:extLst>
              <a:ext uri="{FF2B5EF4-FFF2-40B4-BE49-F238E27FC236}">
                <a16:creationId xmlns:a16="http://schemas.microsoft.com/office/drawing/2014/main" id="{09C13CFA-8EFA-E62B-278A-D62FB795A1F5}"/>
              </a:ext>
            </a:extLst>
          </p:cNvPr>
          <p:cNvSpPr/>
          <p:nvPr/>
        </p:nvSpPr>
        <p:spPr>
          <a:xfrm>
            <a:off x="4837176" y="4572000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0xFC59</a:t>
            </a:r>
            <a:endParaRPr lang="en-US" sz="900" dirty="0"/>
          </a:p>
        </p:txBody>
      </p:sp>
      <p:sp>
        <p:nvSpPr>
          <p:cNvPr id="86" name="Shape 66">
            <a:extLst>
              <a:ext uri="{FF2B5EF4-FFF2-40B4-BE49-F238E27FC236}">
                <a16:creationId xmlns:a16="http://schemas.microsoft.com/office/drawing/2014/main" id="{30549B1F-931F-11DC-024F-1D2776066955}"/>
              </a:ext>
            </a:extLst>
          </p:cNvPr>
          <p:cNvSpPr/>
          <p:nvPr/>
        </p:nvSpPr>
        <p:spPr>
          <a:xfrm>
            <a:off x="5340096" y="4572000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7" name="Text 67">
            <a:extLst>
              <a:ext uri="{FF2B5EF4-FFF2-40B4-BE49-F238E27FC236}">
                <a16:creationId xmlns:a16="http://schemas.microsoft.com/office/drawing/2014/main" id="{FE76B6CE-8A40-7B31-F547-4AC45C2716F4}"/>
              </a:ext>
            </a:extLst>
          </p:cNvPr>
          <p:cNvSpPr/>
          <p:nvPr/>
        </p:nvSpPr>
        <p:spPr>
          <a:xfrm>
            <a:off x="5340096" y="4572000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0xC0F4</a:t>
            </a:r>
            <a:endParaRPr lang="en-US" sz="900" dirty="0"/>
          </a:p>
        </p:txBody>
      </p:sp>
      <p:sp>
        <p:nvSpPr>
          <p:cNvPr id="88" name="Shape 68">
            <a:extLst>
              <a:ext uri="{FF2B5EF4-FFF2-40B4-BE49-F238E27FC236}">
                <a16:creationId xmlns:a16="http://schemas.microsoft.com/office/drawing/2014/main" id="{1A997E7D-25A9-87CF-D1BB-B1A19F393BBC}"/>
              </a:ext>
            </a:extLst>
          </p:cNvPr>
          <p:cNvSpPr/>
          <p:nvPr/>
        </p:nvSpPr>
        <p:spPr>
          <a:xfrm>
            <a:off x="5843016" y="4572000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9" name="Text 69">
            <a:extLst>
              <a:ext uri="{FF2B5EF4-FFF2-40B4-BE49-F238E27FC236}">
                <a16:creationId xmlns:a16="http://schemas.microsoft.com/office/drawing/2014/main" id="{F5B85324-2509-84DC-76EE-EB59EAD27C34}"/>
              </a:ext>
            </a:extLst>
          </p:cNvPr>
          <p:cNvSpPr/>
          <p:nvPr/>
        </p:nvSpPr>
        <p:spPr>
          <a:xfrm>
            <a:off x="5843016" y="4572000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0x53E1</a:t>
            </a:r>
            <a:endParaRPr lang="en-US" sz="900" dirty="0"/>
          </a:p>
        </p:txBody>
      </p:sp>
      <p:sp>
        <p:nvSpPr>
          <p:cNvPr id="90" name="Shape 70">
            <a:extLst>
              <a:ext uri="{FF2B5EF4-FFF2-40B4-BE49-F238E27FC236}">
                <a16:creationId xmlns:a16="http://schemas.microsoft.com/office/drawing/2014/main" id="{ED21DC85-9993-A288-7417-91364912A165}"/>
              </a:ext>
            </a:extLst>
          </p:cNvPr>
          <p:cNvSpPr/>
          <p:nvPr/>
        </p:nvSpPr>
        <p:spPr>
          <a:xfrm>
            <a:off x="6345936" y="4572000"/>
            <a:ext cx="429768" cy="347472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1" name="Text 71">
            <a:extLst>
              <a:ext uri="{FF2B5EF4-FFF2-40B4-BE49-F238E27FC236}">
                <a16:creationId xmlns:a16="http://schemas.microsoft.com/office/drawing/2014/main" id="{E1BA7B22-362E-BBE0-1F30-79B775560C4B}"/>
              </a:ext>
            </a:extLst>
          </p:cNvPr>
          <p:cNvSpPr/>
          <p:nvPr/>
        </p:nvSpPr>
        <p:spPr>
          <a:xfrm>
            <a:off x="6345936" y="4572000"/>
            <a:ext cx="429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0x2B2D</a:t>
            </a:r>
            <a:endParaRPr lang="en-US" sz="900" dirty="0"/>
          </a:p>
        </p:txBody>
      </p:sp>
      <p:sp>
        <p:nvSpPr>
          <p:cNvPr id="92" name="Shape 72">
            <a:extLst>
              <a:ext uri="{FF2B5EF4-FFF2-40B4-BE49-F238E27FC236}">
                <a16:creationId xmlns:a16="http://schemas.microsoft.com/office/drawing/2014/main" id="{7A7FAAF5-C434-0C42-57EF-FF0BD8E48896}"/>
              </a:ext>
            </a:extLst>
          </p:cNvPr>
          <p:cNvSpPr/>
          <p:nvPr/>
        </p:nvSpPr>
        <p:spPr>
          <a:xfrm>
            <a:off x="7238103" y="3977640"/>
            <a:ext cx="1508760" cy="0"/>
          </a:xfrm>
          <a:prstGeom prst="line">
            <a:avLst/>
          </a:prstGeom>
          <a:noFill/>
          <a:ln w="31750">
            <a:solidFill>
              <a:srgbClr val="FF6B1A"/>
            </a:solidFill>
            <a:prstDash val="solid"/>
            <a:tailEnd type="triangle"/>
          </a:ln>
        </p:spPr>
        <p:txBody>
          <a:bodyPr/>
          <a:lstStyle/>
          <a:p>
            <a:endParaRPr lang="de-DE"/>
          </a:p>
        </p:txBody>
      </p:sp>
      <p:sp>
        <p:nvSpPr>
          <p:cNvPr id="93" name="Shape 73">
            <a:extLst>
              <a:ext uri="{FF2B5EF4-FFF2-40B4-BE49-F238E27FC236}">
                <a16:creationId xmlns:a16="http://schemas.microsoft.com/office/drawing/2014/main" id="{DABD1B4B-39C9-58D3-AF16-E130BD822FC4}"/>
              </a:ext>
            </a:extLst>
          </p:cNvPr>
          <p:cNvSpPr/>
          <p:nvPr/>
        </p:nvSpPr>
        <p:spPr>
          <a:xfrm>
            <a:off x="7238103" y="3593592"/>
            <a:ext cx="1473084" cy="310896"/>
          </a:xfrm>
          <a:prstGeom prst="rect">
            <a:avLst/>
          </a:prstGeom>
          <a:solidFill>
            <a:srgbClr val="060B18"/>
          </a:solidFill>
          <a:ln w="15875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4" name="Text 74">
            <a:extLst>
              <a:ext uri="{FF2B5EF4-FFF2-40B4-BE49-F238E27FC236}">
                <a16:creationId xmlns:a16="http://schemas.microsoft.com/office/drawing/2014/main" id="{A4DDB38C-C453-C793-BE00-FEE74142076D}"/>
              </a:ext>
            </a:extLst>
          </p:cNvPr>
          <p:cNvSpPr/>
          <p:nvPr/>
        </p:nvSpPr>
        <p:spPr>
          <a:xfrm>
            <a:off x="7238103" y="3593592"/>
            <a:ext cx="14730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6B1A"/>
                </a:solidFill>
                <a:latin typeface="Consolas" panose="020B0609020204030204" pitchFamily="49" charset="0"/>
                <a:ea typeface="Arial Black" pitchFamily="34" charset="-122"/>
                <a:cs typeface="Arial Black" pitchFamily="34" charset="-120"/>
              </a:rPr>
              <a:t>DISTRIBUTE · M OF N</a:t>
            </a:r>
            <a:endParaRPr lang="en-US" sz="900" dirty="0">
              <a:latin typeface="Consolas" panose="020B0609020204030204" pitchFamily="49" charset="0"/>
            </a:endParaRPr>
          </a:p>
        </p:txBody>
      </p:sp>
      <p:sp>
        <p:nvSpPr>
          <p:cNvPr id="95" name="Shape 75">
            <a:extLst>
              <a:ext uri="{FF2B5EF4-FFF2-40B4-BE49-F238E27FC236}">
                <a16:creationId xmlns:a16="http://schemas.microsoft.com/office/drawing/2014/main" id="{D4E76082-7DF8-97EB-5C8D-A2121B3443EE}"/>
              </a:ext>
            </a:extLst>
          </p:cNvPr>
          <p:cNvSpPr/>
          <p:nvPr/>
        </p:nvSpPr>
        <p:spPr>
          <a:xfrm>
            <a:off x="10241280" y="3566160"/>
            <a:ext cx="502920" cy="502920"/>
          </a:xfrm>
          <a:prstGeom prst="line">
            <a:avLst/>
          </a:prstGeom>
          <a:noFill/>
          <a:ln w="12700">
            <a:solidFill>
              <a:srgbClr val="FF6B1A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96" name="Shape 76">
            <a:extLst>
              <a:ext uri="{FF2B5EF4-FFF2-40B4-BE49-F238E27FC236}">
                <a16:creationId xmlns:a16="http://schemas.microsoft.com/office/drawing/2014/main" id="{D28B3842-C05F-59FC-98EB-33232A19F0BF}"/>
              </a:ext>
            </a:extLst>
          </p:cNvPr>
          <p:cNvSpPr/>
          <p:nvPr/>
        </p:nvSpPr>
        <p:spPr>
          <a:xfrm>
            <a:off x="10241280" y="3566160"/>
            <a:ext cx="0" cy="1005840"/>
          </a:xfrm>
          <a:prstGeom prst="line">
            <a:avLst/>
          </a:prstGeom>
          <a:noFill/>
          <a:ln w="12700">
            <a:solidFill>
              <a:srgbClr val="FF6B1A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97" name="Shape 77">
            <a:extLst>
              <a:ext uri="{FF2B5EF4-FFF2-40B4-BE49-F238E27FC236}">
                <a16:creationId xmlns:a16="http://schemas.microsoft.com/office/drawing/2014/main" id="{2C81457C-00C8-58DD-F37D-78F73BA48430}"/>
              </a:ext>
            </a:extLst>
          </p:cNvPr>
          <p:cNvSpPr/>
          <p:nvPr/>
        </p:nvSpPr>
        <p:spPr>
          <a:xfrm>
            <a:off x="10241280" y="3566160"/>
            <a:ext cx="0" cy="502920"/>
          </a:xfrm>
          <a:prstGeom prst="line">
            <a:avLst/>
          </a:prstGeom>
          <a:noFill/>
          <a:ln w="12700">
            <a:solidFill>
              <a:srgbClr val="FF6B1A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98" name="Shape 78">
            <a:extLst>
              <a:ext uri="{FF2B5EF4-FFF2-40B4-BE49-F238E27FC236}">
                <a16:creationId xmlns:a16="http://schemas.microsoft.com/office/drawing/2014/main" id="{63F04B8C-F4B5-A064-EC2D-7E7EA325BBFE}"/>
              </a:ext>
            </a:extLst>
          </p:cNvPr>
          <p:cNvSpPr/>
          <p:nvPr/>
        </p:nvSpPr>
        <p:spPr>
          <a:xfrm>
            <a:off x="10744200" y="4069080"/>
            <a:ext cx="0" cy="502920"/>
          </a:xfrm>
          <a:prstGeom prst="line">
            <a:avLst/>
          </a:prstGeom>
          <a:noFill/>
          <a:ln w="12700">
            <a:solidFill>
              <a:srgbClr val="FF6B1A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99" name="Shape 79">
            <a:extLst>
              <a:ext uri="{FF2B5EF4-FFF2-40B4-BE49-F238E27FC236}">
                <a16:creationId xmlns:a16="http://schemas.microsoft.com/office/drawing/2014/main" id="{31C9E5D9-1231-003F-6C3F-00B2497390D6}"/>
              </a:ext>
            </a:extLst>
          </p:cNvPr>
          <p:cNvSpPr/>
          <p:nvPr/>
        </p:nvSpPr>
        <p:spPr>
          <a:xfrm>
            <a:off x="10744200" y="4069080"/>
            <a:ext cx="0" cy="0"/>
          </a:xfrm>
          <a:prstGeom prst="line">
            <a:avLst/>
          </a:prstGeom>
          <a:noFill/>
          <a:ln w="12700">
            <a:solidFill>
              <a:srgbClr val="FF6B1A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0" name="Shape 80">
            <a:extLst>
              <a:ext uri="{FF2B5EF4-FFF2-40B4-BE49-F238E27FC236}">
                <a16:creationId xmlns:a16="http://schemas.microsoft.com/office/drawing/2014/main" id="{9FF6D7B5-C818-26B6-8EC6-69359A48A199}"/>
              </a:ext>
            </a:extLst>
          </p:cNvPr>
          <p:cNvSpPr/>
          <p:nvPr/>
        </p:nvSpPr>
        <p:spPr>
          <a:xfrm>
            <a:off x="10241280" y="4572000"/>
            <a:ext cx="0" cy="0"/>
          </a:xfrm>
          <a:prstGeom prst="line">
            <a:avLst/>
          </a:prstGeom>
          <a:noFill/>
          <a:ln w="12700">
            <a:solidFill>
              <a:srgbClr val="FF6B1A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1" name="Shape 81">
            <a:extLst>
              <a:ext uri="{FF2B5EF4-FFF2-40B4-BE49-F238E27FC236}">
                <a16:creationId xmlns:a16="http://schemas.microsoft.com/office/drawing/2014/main" id="{73DFB1AC-173F-F4E5-9879-F063A17697A6}"/>
              </a:ext>
            </a:extLst>
          </p:cNvPr>
          <p:cNvSpPr/>
          <p:nvPr/>
        </p:nvSpPr>
        <p:spPr>
          <a:xfrm>
            <a:off x="9738360" y="4069080"/>
            <a:ext cx="0" cy="0"/>
          </a:xfrm>
          <a:prstGeom prst="line">
            <a:avLst/>
          </a:prstGeom>
          <a:noFill/>
          <a:ln w="9525">
            <a:solidFill>
              <a:srgbClr val="22D3EE">
                <a:alpha val="25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2" name="Shape 82">
            <a:extLst>
              <a:ext uri="{FF2B5EF4-FFF2-40B4-BE49-F238E27FC236}">
                <a16:creationId xmlns:a16="http://schemas.microsoft.com/office/drawing/2014/main" id="{36556208-9A7A-1A60-6075-CE54E4072545}"/>
              </a:ext>
            </a:extLst>
          </p:cNvPr>
          <p:cNvSpPr/>
          <p:nvPr/>
        </p:nvSpPr>
        <p:spPr>
          <a:xfrm>
            <a:off x="10241280" y="3566160"/>
            <a:ext cx="0" cy="0"/>
          </a:xfrm>
          <a:prstGeom prst="line">
            <a:avLst/>
          </a:prstGeom>
          <a:noFill/>
          <a:ln w="9525">
            <a:solidFill>
              <a:srgbClr val="22D3EE">
                <a:alpha val="25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3" name="Shape 83">
            <a:extLst>
              <a:ext uri="{FF2B5EF4-FFF2-40B4-BE49-F238E27FC236}">
                <a16:creationId xmlns:a16="http://schemas.microsoft.com/office/drawing/2014/main" id="{10F4FF7C-5EBD-3840-5209-8BFA5D230C39}"/>
              </a:ext>
            </a:extLst>
          </p:cNvPr>
          <p:cNvSpPr/>
          <p:nvPr/>
        </p:nvSpPr>
        <p:spPr>
          <a:xfrm>
            <a:off x="9738360" y="4069080"/>
            <a:ext cx="0" cy="743565"/>
          </a:xfrm>
          <a:prstGeom prst="line">
            <a:avLst/>
          </a:prstGeom>
          <a:noFill/>
          <a:ln w="9525">
            <a:solidFill>
              <a:srgbClr val="22D3EE">
                <a:alpha val="25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4" name="Shape 84">
            <a:extLst>
              <a:ext uri="{FF2B5EF4-FFF2-40B4-BE49-F238E27FC236}">
                <a16:creationId xmlns:a16="http://schemas.microsoft.com/office/drawing/2014/main" id="{35C3AA59-635C-90B2-6AC6-B392A1856E8C}"/>
              </a:ext>
            </a:extLst>
          </p:cNvPr>
          <p:cNvSpPr/>
          <p:nvPr/>
        </p:nvSpPr>
        <p:spPr>
          <a:xfrm>
            <a:off x="10241280" y="4572000"/>
            <a:ext cx="0" cy="240645"/>
          </a:xfrm>
          <a:prstGeom prst="line">
            <a:avLst/>
          </a:prstGeom>
          <a:noFill/>
          <a:ln w="9525">
            <a:solidFill>
              <a:srgbClr val="22D3EE">
                <a:alpha val="25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5" name="Shape 85">
            <a:extLst>
              <a:ext uri="{FF2B5EF4-FFF2-40B4-BE49-F238E27FC236}">
                <a16:creationId xmlns:a16="http://schemas.microsoft.com/office/drawing/2014/main" id="{4215BBA9-CE41-5666-F634-448057790A85}"/>
              </a:ext>
            </a:extLst>
          </p:cNvPr>
          <p:cNvSpPr/>
          <p:nvPr/>
        </p:nvSpPr>
        <p:spPr>
          <a:xfrm>
            <a:off x="10744200" y="4069080"/>
            <a:ext cx="240645" cy="743565"/>
          </a:xfrm>
          <a:prstGeom prst="line">
            <a:avLst/>
          </a:prstGeom>
          <a:noFill/>
          <a:ln w="9525">
            <a:solidFill>
              <a:srgbClr val="22D3EE">
                <a:alpha val="25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6" name="Shape 86">
            <a:extLst>
              <a:ext uri="{FF2B5EF4-FFF2-40B4-BE49-F238E27FC236}">
                <a16:creationId xmlns:a16="http://schemas.microsoft.com/office/drawing/2014/main" id="{D42C1F73-EB9A-2E60-A9B6-EE30FF620782}"/>
              </a:ext>
            </a:extLst>
          </p:cNvPr>
          <p:cNvSpPr/>
          <p:nvPr/>
        </p:nvSpPr>
        <p:spPr>
          <a:xfrm>
            <a:off x="10241280" y="4572000"/>
            <a:ext cx="743565" cy="240645"/>
          </a:xfrm>
          <a:prstGeom prst="line">
            <a:avLst/>
          </a:prstGeom>
          <a:noFill/>
          <a:ln w="9525">
            <a:solidFill>
              <a:srgbClr val="22D3EE">
                <a:alpha val="25000"/>
              </a:srgbClr>
            </a:solidFill>
            <a:prstDash val="dash"/>
          </a:ln>
        </p:spPr>
        <p:txBody>
          <a:bodyPr/>
          <a:lstStyle/>
          <a:p>
            <a:endParaRPr lang="de-DE"/>
          </a:p>
        </p:txBody>
      </p:sp>
      <p:sp>
        <p:nvSpPr>
          <p:cNvPr id="107" name="Shape 87">
            <a:extLst>
              <a:ext uri="{FF2B5EF4-FFF2-40B4-BE49-F238E27FC236}">
                <a16:creationId xmlns:a16="http://schemas.microsoft.com/office/drawing/2014/main" id="{F364EBE8-E206-2AC4-2A15-98C8B43D0997}"/>
              </a:ext>
            </a:extLst>
          </p:cNvPr>
          <p:cNvSpPr/>
          <p:nvPr/>
        </p:nvSpPr>
        <p:spPr>
          <a:xfrm>
            <a:off x="10204704" y="4032504"/>
            <a:ext cx="73152" cy="73152"/>
          </a:xfrm>
          <a:prstGeom prst="ellipse">
            <a:avLst/>
          </a:prstGeom>
          <a:solidFill>
            <a:srgbClr val="64748B">
              <a:alpha val="60000"/>
            </a:srgbClr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8" name="Shape 88">
            <a:extLst>
              <a:ext uri="{FF2B5EF4-FFF2-40B4-BE49-F238E27FC236}">
                <a16:creationId xmlns:a16="http://schemas.microsoft.com/office/drawing/2014/main" id="{658156B3-1AA7-6D3B-32E0-710390920971}"/>
              </a:ext>
            </a:extLst>
          </p:cNvPr>
          <p:cNvSpPr/>
          <p:nvPr/>
        </p:nvSpPr>
        <p:spPr>
          <a:xfrm>
            <a:off x="10094976" y="3419856"/>
            <a:ext cx="292608" cy="292608"/>
          </a:xfrm>
          <a:prstGeom prst="ellipse">
            <a:avLst/>
          </a:prstGeom>
          <a:ln w="12700">
            <a:solidFill>
              <a:srgbClr val="FF6B1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9" name="Shape 89">
            <a:extLst>
              <a:ext uri="{FF2B5EF4-FFF2-40B4-BE49-F238E27FC236}">
                <a16:creationId xmlns:a16="http://schemas.microsoft.com/office/drawing/2014/main" id="{CC7C9DFC-84F0-90D9-AA28-3F55E10D815F}"/>
              </a:ext>
            </a:extLst>
          </p:cNvPr>
          <p:cNvSpPr/>
          <p:nvPr/>
        </p:nvSpPr>
        <p:spPr>
          <a:xfrm>
            <a:off x="10149840" y="3474720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0" name="Shape 90">
            <a:extLst>
              <a:ext uri="{FF2B5EF4-FFF2-40B4-BE49-F238E27FC236}">
                <a16:creationId xmlns:a16="http://schemas.microsoft.com/office/drawing/2014/main" id="{B53F5286-21E9-7ED8-7F93-367DD39ECFF3}"/>
              </a:ext>
            </a:extLst>
          </p:cNvPr>
          <p:cNvSpPr/>
          <p:nvPr/>
        </p:nvSpPr>
        <p:spPr>
          <a:xfrm>
            <a:off x="10204704" y="3529584"/>
            <a:ext cx="73152" cy="73152"/>
          </a:xfrm>
          <a:prstGeom prst="ellipse">
            <a:avLst/>
          </a:prstGeom>
          <a:solidFill>
            <a:srgbClr val="FF6B1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1" name="Text 91">
            <a:extLst>
              <a:ext uri="{FF2B5EF4-FFF2-40B4-BE49-F238E27FC236}">
                <a16:creationId xmlns:a16="http://schemas.microsoft.com/office/drawing/2014/main" id="{DDB71652-7B7A-6669-3820-1326C136F424}"/>
              </a:ext>
            </a:extLst>
          </p:cNvPr>
          <p:cNvSpPr/>
          <p:nvPr/>
        </p:nvSpPr>
        <p:spPr>
          <a:xfrm>
            <a:off x="9692640" y="3090672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Hamburg</a:t>
            </a:r>
            <a:endParaRPr lang="en-US" sz="1000" dirty="0"/>
          </a:p>
        </p:txBody>
      </p:sp>
      <p:sp>
        <p:nvSpPr>
          <p:cNvPr id="112" name="Text 92">
            <a:extLst>
              <a:ext uri="{FF2B5EF4-FFF2-40B4-BE49-F238E27FC236}">
                <a16:creationId xmlns:a16="http://schemas.microsoft.com/office/drawing/2014/main" id="{07FEFF0E-35F2-FBA2-4D98-8F3D73C802AE}"/>
              </a:ext>
            </a:extLst>
          </p:cNvPr>
          <p:cNvSpPr/>
          <p:nvPr/>
        </p:nvSpPr>
        <p:spPr>
          <a:xfrm>
            <a:off x="9692640" y="3255264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DE</a:t>
            </a:r>
            <a:endParaRPr lang="en-US" sz="800" dirty="0"/>
          </a:p>
        </p:txBody>
      </p:sp>
      <p:sp>
        <p:nvSpPr>
          <p:cNvPr id="113" name="Shape 93">
            <a:extLst>
              <a:ext uri="{FF2B5EF4-FFF2-40B4-BE49-F238E27FC236}">
                <a16:creationId xmlns:a16="http://schemas.microsoft.com/office/drawing/2014/main" id="{ED7574EB-8359-F97C-74BD-D6297ADB6735}"/>
              </a:ext>
            </a:extLst>
          </p:cNvPr>
          <p:cNvSpPr/>
          <p:nvPr/>
        </p:nvSpPr>
        <p:spPr>
          <a:xfrm>
            <a:off x="10597896" y="3922776"/>
            <a:ext cx="292608" cy="292608"/>
          </a:xfrm>
          <a:prstGeom prst="ellipse">
            <a:avLst/>
          </a:prstGeom>
          <a:ln w="12700">
            <a:solidFill>
              <a:srgbClr val="FF6B1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4" name="Shape 94">
            <a:extLst>
              <a:ext uri="{FF2B5EF4-FFF2-40B4-BE49-F238E27FC236}">
                <a16:creationId xmlns:a16="http://schemas.microsoft.com/office/drawing/2014/main" id="{38A6C28A-791C-8F8D-47DC-BD3AA31D0817}"/>
              </a:ext>
            </a:extLst>
          </p:cNvPr>
          <p:cNvSpPr/>
          <p:nvPr/>
        </p:nvSpPr>
        <p:spPr>
          <a:xfrm>
            <a:off x="10652760" y="3977640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5" name="Shape 95">
            <a:extLst>
              <a:ext uri="{FF2B5EF4-FFF2-40B4-BE49-F238E27FC236}">
                <a16:creationId xmlns:a16="http://schemas.microsoft.com/office/drawing/2014/main" id="{72038554-617A-8D2D-5967-EE9FA7BBE723}"/>
              </a:ext>
            </a:extLst>
          </p:cNvPr>
          <p:cNvSpPr/>
          <p:nvPr/>
        </p:nvSpPr>
        <p:spPr>
          <a:xfrm>
            <a:off x="10707624" y="4032504"/>
            <a:ext cx="73152" cy="73152"/>
          </a:xfrm>
          <a:prstGeom prst="ellipse">
            <a:avLst/>
          </a:prstGeom>
          <a:solidFill>
            <a:srgbClr val="FF6B1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6" name="Text 96">
            <a:extLst>
              <a:ext uri="{FF2B5EF4-FFF2-40B4-BE49-F238E27FC236}">
                <a16:creationId xmlns:a16="http://schemas.microsoft.com/office/drawing/2014/main" id="{F00611B4-E810-4AC2-7ACA-65A994B1B7D2}"/>
              </a:ext>
            </a:extLst>
          </p:cNvPr>
          <p:cNvSpPr/>
          <p:nvPr/>
        </p:nvSpPr>
        <p:spPr>
          <a:xfrm>
            <a:off x="10908792" y="397764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Berlin</a:t>
            </a:r>
            <a:endParaRPr lang="en-US" sz="1000" dirty="0"/>
          </a:p>
        </p:txBody>
      </p:sp>
      <p:sp>
        <p:nvSpPr>
          <p:cNvPr id="117" name="Text 97">
            <a:extLst>
              <a:ext uri="{FF2B5EF4-FFF2-40B4-BE49-F238E27FC236}">
                <a16:creationId xmlns:a16="http://schemas.microsoft.com/office/drawing/2014/main" id="{F9ECC4A8-BE40-C0DB-E80A-7AAA42684B9E}"/>
              </a:ext>
            </a:extLst>
          </p:cNvPr>
          <p:cNvSpPr/>
          <p:nvPr/>
        </p:nvSpPr>
        <p:spPr>
          <a:xfrm>
            <a:off x="10908792" y="414223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DE</a:t>
            </a:r>
            <a:endParaRPr lang="en-US" sz="800" dirty="0"/>
          </a:p>
        </p:txBody>
      </p:sp>
      <p:sp>
        <p:nvSpPr>
          <p:cNvPr id="118" name="Shape 98">
            <a:extLst>
              <a:ext uri="{FF2B5EF4-FFF2-40B4-BE49-F238E27FC236}">
                <a16:creationId xmlns:a16="http://schemas.microsoft.com/office/drawing/2014/main" id="{E7229181-B6A8-8AED-849B-617218014B84}"/>
              </a:ext>
            </a:extLst>
          </p:cNvPr>
          <p:cNvSpPr/>
          <p:nvPr/>
        </p:nvSpPr>
        <p:spPr>
          <a:xfrm>
            <a:off x="10094976" y="4425696"/>
            <a:ext cx="292608" cy="292608"/>
          </a:xfrm>
          <a:prstGeom prst="ellipse">
            <a:avLst/>
          </a:prstGeom>
          <a:ln w="12700">
            <a:solidFill>
              <a:srgbClr val="FF6B1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9" name="Shape 99">
            <a:extLst>
              <a:ext uri="{FF2B5EF4-FFF2-40B4-BE49-F238E27FC236}">
                <a16:creationId xmlns:a16="http://schemas.microsoft.com/office/drawing/2014/main" id="{A3C7C51F-D4F6-D315-E639-058B169860B4}"/>
              </a:ext>
            </a:extLst>
          </p:cNvPr>
          <p:cNvSpPr/>
          <p:nvPr/>
        </p:nvSpPr>
        <p:spPr>
          <a:xfrm>
            <a:off x="10149840" y="4480560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0" name="Shape 100">
            <a:extLst>
              <a:ext uri="{FF2B5EF4-FFF2-40B4-BE49-F238E27FC236}">
                <a16:creationId xmlns:a16="http://schemas.microsoft.com/office/drawing/2014/main" id="{8DC0507C-E874-A91F-5EF0-D0DCB5433D85}"/>
              </a:ext>
            </a:extLst>
          </p:cNvPr>
          <p:cNvSpPr/>
          <p:nvPr/>
        </p:nvSpPr>
        <p:spPr>
          <a:xfrm>
            <a:off x="10204704" y="4535424"/>
            <a:ext cx="73152" cy="73152"/>
          </a:xfrm>
          <a:prstGeom prst="ellipse">
            <a:avLst/>
          </a:prstGeom>
          <a:solidFill>
            <a:srgbClr val="FF6B1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21" name="Text 101">
            <a:extLst>
              <a:ext uri="{FF2B5EF4-FFF2-40B4-BE49-F238E27FC236}">
                <a16:creationId xmlns:a16="http://schemas.microsoft.com/office/drawing/2014/main" id="{CA81A186-C467-5404-108C-0662BD5D12B6}"/>
              </a:ext>
            </a:extLst>
          </p:cNvPr>
          <p:cNvSpPr/>
          <p:nvPr/>
        </p:nvSpPr>
        <p:spPr>
          <a:xfrm>
            <a:off x="9692640" y="475488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Stuttgart</a:t>
            </a:r>
            <a:endParaRPr lang="en-US" sz="1000" dirty="0"/>
          </a:p>
        </p:txBody>
      </p:sp>
      <p:sp>
        <p:nvSpPr>
          <p:cNvPr id="122" name="Text 102">
            <a:extLst>
              <a:ext uri="{FF2B5EF4-FFF2-40B4-BE49-F238E27FC236}">
                <a16:creationId xmlns:a16="http://schemas.microsoft.com/office/drawing/2014/main" id="{C41A4108-4B8D-0C10-7B7B-8917B60E6443}"/>
              </a:ext>
            </a:extLst>
          </p:cNvPr>
          <p:cNvSpPr/>
          <p:nvPr/>
        </p:nvSpPr>
        <p:spPr>
          <a:xfrm>
            <a:off x="9692640" y="491947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DE</a:t>
            </a:r>
            <a:endParaRPr lang="en-US" sz="800" dirty="0"/>
          </a:p>
        </p:txBody>
      </p:sp>
      <p:sp>
        <p:nvSpPr>
          <p:cNvPr id="123" name="Shape 103">
            <a:extLst>
              <a:ext uri="{FF2B5EF4-FFF2-40B4-BE49-F238E27FC236}">
                <a16:creationId xmlns:a16="http://schemas.microsoft.com/office/drawing/2014/main" id="{C2A88031-505A-549B-4A53-27189FFD8116}"/>
              </a:ext>
            </a:extLst>
          </p:cNvPr>
          <p:cNvSpPr/>
          <p:nvPr/>
        </p:nvSpPr>
        <p:spPr>
          <a:xfrm>
            <a:off x="9592056" y="3922776"/>
            <a:ext cx="292608" cy="292608"/>
          </a:xfrm>
          <a:prstGeom prst="ellipse">
            <a:avLst/>
          </a:prstGeom>
          <a:ln w="12700">
            <a:solidFill>
              <a:srgbClr val="FF6B1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4" name="Shape 104">
            <a:extLst>
              <a:ext uri="{FF2B5EF4-FFF2-40B4-BE49-F238E27FC236}">
                <a16:creationId xmlns:a16="http://schemas.microsoft.com/office/drawing/2014/main" id="{DA4B03FC-2E39-E77E-C7AA-072C4D5A729F}"/>
              </a:ext>
            </a:extLst>
          </p:cNvPr>
          <p:cNvSpPr/>
          <p:nvPr/>
        </p:nvSpPr>
        <p:spPr>
          <a:xfrm>
            <a:off x="9646920" y="3977640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5" name="Shape 105">
            <a:extLst>
              <a:ext uri="{FF2B5EF4-FFF2-40B4-BE49-F238E27FC236}">
                <a16:creationId xmlns:a16="http://schemas.microsoft.com/office/drawing/2014/main" id="{10EB9F03-A0F7-EFE6-2FE4-B0754472B28D}"/>
              </a:ext>
            </a:extLst>
          </p:cNvPr>
          <p:cNvSpPr/>
          <p:nvPr/>
        </p:nvSpPr>
        <p:spPr>
          <a:xfrm>
            <a:off x="9701784" y="4032504"/>
            <a:ext cx="73152" cy="73152"/>
          </a:xfrm>
          <a:prstGeom prst="ellipse">
            <a:avLst/>
          </a:prstGeom>
          <a:solidFill>
            <a:srgbClr val="FF6B1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26" name="Text 106">
            <a:extLst>
              <a:ext uri="{FF2B5EF4-FFF2-40B4-BE49-F238E27FC236}">
                <a16:creationId xmlns:a16="http://schemas.microsoft.com/office/drawing/2014/main" id="{3EA8CF89-9043-FD26-E5A2-314FD11C4761}"/>
              </a:ext>
            </a:extLst>
          </p:cNvPr>
          <p:cNvSpPr/>
          <p:nvPr/>
        </p:nvSpPr>
        <p:spPr>
          <a:xfrm>
            <a:off x="8458200" y="397764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Köln</a:t>
            </a:r>
            <a:endParaRPr lang="en-US" sz="1000" dirty="0"/>
          </a:p>
        </p:txBody>
      </p:sp>
      <p:sp>
        <p:nvSpPr>
          <p:cNvPr id="127" name="Text 107">
            <a:extLst>
              <a:ext uri="{FF2B5EF4-FFF2-40B4-BE49-F238E27FC236}">
                <a16:creationId xmlns:a16="http://schemas.microsoft.com/office/drawing/2014/main" id="{FF3ECCAA-1B90-4E10-D6BE-F870C309C77B}"/>
              </a:ext>
            </a:extLst>
          </p:cNvPr>
          <p:cNvSpPr/>
          <p:nvPr/>
        </p:nvSpPr>
        <p:spPr>
          <a:xfrm>
            <a:off x="8458200" y="414223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200" dirty="0">
                <a:solidFill>
                  <a:srgbClr val="FF6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</a:t>
            </a:r>
            <a:endParaRPr lang="en-US" sz="800" dirty="0"/>
          </a:p>
        </p:txBody>
      </p:sp>
      <p:sp>
        <p:nvSpPr>
          <p:cNvPr id="128" name="Shape 108">
            <a:extLst>
              <a:ext uri="{FF2B5EF4-FFF2-40B4-BE49-F238E27FC236}">
                <a16:creationId xmlns:a16="http://schemas.microsoft.com/office/drawing/2014/main" id="{65F8A062-6C19-2DA9-644C-466DD547A9D2}"/>
              </a:ext>
            </a:extLst>
          </p:cNvPr>
          <p:cNvSpPr/>
          <p:nvPr/>
        </p:nvSpPr>
        <p:spPr>
          <a:xfrm>
            <a:off x="9351411" y="3179211"/>
            <a:ext cx="292608" cy="292608"/>
          </a:xfrm>
          <a:prstGeom prst="ellipse">
            <a:avLst/>
          </a:prstGeom>
          <a:ln w="12700">
            <a:solidFill>
              <a:srgbClr val="22D3EE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9" name="Shape 109">
            <a:extLst>
              <a:ext uri="{FF2B5EF4-FFF2-40B4-BE49-F238E27FC236}">
                <a16:creationId xmlns:a16="http://schemas.microsoft.com/office/drawing/2014/main" id="{674AEC34-EA1E-B1F3-3360-BFDE602BAD19}"/>
              </a:ext>
            </a:extLst>
          </p:cNvPr>
          <p:cNvSpPr/>
          <p:nvPr/>
        </p:nvSpPr>
        <p:spPr>
          <a:xfrm>
            <a:off x="9406275" y="3234075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0" name="Shape 110">
            <a:extLst>
              <a:ext uri="{FF2B5EF4-FFF2-40B4-BE49-F238E27FC236}">
                <a16:creationId xmlns:a16="http://schemas.microsoft.com/office/drawing/2014/main" id="{41177B5B-0FEB-0905-634F-83EBB8640D11}"/>
              </a:ext>
            </a:extLst>
          </p:cNvPr>
          <p:cNvSpPr/>
          <p:nvPr/>
        </p:nvSpPr>
        <p:spPr>
          <a:xfrm>
            <a:off x="9461139" y="3288939"/>
            <a:ext cx="73152" cy="73152"/>
          </a:xfrm>
          <a:prstGeom prst="ellipse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1" name="Text 111">
            <a:extLst>
              <a:ext uri="{FF2B5EF4-FFF2-40B4-BE49-F238E27FC236}">
                <a16:creationId xmlns:a16="http://schemas.microsoft.com/office/drawing/2014/main" id="{F9E83EB8-6F9A-DD99-ED51-C946FBCBDB5C}"/>
              </a:ext>
            </a:extLst>
          </p:cNvPr>
          <p:cNvSpPr/>
          <p:nvPr/>
        </p:nvSpPr>
        <p:spPr>
          <a:xfrm>
            <a:off x="8217555" y="2996331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AMSTERDAM</a:t>
            </a:r>
            <a:endParaRPr lang="en-US" sz="1000" dirty="0"/>
          </a:p>
        </p:txBody>
      </p:sp>
      <p:sp>
        <p:nvSpPr>
          <p:cNvPr id="132" name="Text 112">
            <a:extLst>
              <a:ext uri="{FF2B5EF4-FFF2-40B4-BE49-F238E27FC236}">
                <a16:creationId xmlns:a16="http://schemas.microsoft.com/office/drawing/2014/main" id="{12240668-A15F-BD3C-7C37-81BAA930690F}"/>
              </a:ext>
            </a:extLst>
          </p:cNvPr>
          <p:cNvSpPr/>
          <p:nvPr/>
        </p:nvSpPr>
        <p:spPr>
          <a:xfrm>
            <a:off x="8217555" y="3160923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20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</a:t>
            </a:r>
            <a:endParaRPr lang="en-US" sz="800" dirty="0"/>
          </a:p>
        </p:txBody>
      </p:sp>
      <p:sp>
        <p:nvSpPr>
          <p:cNvPr id="133" name="Shape 113">
            <a:extLst>
              <a:ext uri="{FF2B5EF4-FFF2-40B4-BE49-F238E27FC236}">
                <a16:creationId xmlns:a16="http://schemas.microsoft.com/office/drawing/2014/main" id="{E6E5C759-DCAB-A46D-4A25-57D8992D0D85}"/>
              </a:ext>
            </a:extLst>
          </p:cNvPr>
          <p:cNvSpPr/>
          <p:nvPr/>
        </p:nvSpPr>
        <p:spPr>
          <a:xfrm>
            <a:off x="9351411" y="4666341"/>
            <a:ext cx="292608" cy="292608"/>
          </a:xfrm>
          <a:prstGeom prst="ellipse">
            <a:avLst/>
          </a:prstGeom>
          <a:ln w="12700">
            <a:solidFill>
              <a:srgbClr val="22D3EE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4" name="Shape 114">
            <a:extLst>
              <a:ext uri="{FF2B5EF4-FFF2-40B4-BE49-F238E27FC236}">
                <a16:creationId xmlns:a16="http://schemas.microsoft.com/office/drawing/2014/main" id="{9067C3AE-C20D-EB27-922B-3E38C62421F0}"/>
              </a:ext>
            </a:extLst>
          </p:cNvPr>
          <p:cNvSpPr/>
          <p:nvPr/>
        </p:nvSpPr>
        <p:spPr>
          <a:xfrm>
            <a:off x="9406275" y="4721205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5" name="Shape 115">
            <a:extLst>
              <a:ext uri="{FF2B5EF4-FFF2-40B4-BE49-F238E27FC236}">
                <a16:creationId xmlns:a16="http://schemas.microsoft.com/office/drawing/2014/main" id="{737489E3-186D-7BA4-8D3C-4BC30E302B0C}"/>
              </a:ext>
            </a:extLst>
          </p:cNvPr>
          <p:cNvSpPr/>
          <p:nvPr/>
        </p:nvSpPr>
        <p:spPr>
          <a:xfrm>
            <a:off x="9461139" y="4776069"/>
            <a:ext cx="73152" cy="73152"/>
          </a:xfrm>
          <a:prstGeom prst="ellipse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6" name="Text 116">
            <a:extLst>
              <a:ext uri="{FF2B5EF4-FFF2-40B4-BE49-F238E27FC236}">
                <a16:creationId xmlns:a16="http://schemas.microsoft.com/office/drawing/2014/main" id="{840962DB-520C-A20F-D03B-F792935267C9}"/>
              </a:ext>
            </a:extLst>
          </p:cNvPr>
          <p:cNvSpPr/>
          <p:nvPr/>
        </p:nvSpPr>
        <p:spPr>
          <a:xfrm>
            <a:off x="8217555" y="4949805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PARIS</a:t>
            </a:r>
            <a:endParaRPr lang="en-US" sz="1000" dirty="0"/>
          </a:p>
        </p:txBody>
      </p:sp>
      <p:sp>
        <p:nvSpPr>
          <p:cNvPr id="137" name="Text 117">
            <a:extLst>
              <a:ext uri="{FF2B5EF4-FFF2-40B4-BE49-F238E27FC236}">
                <a16:creationId xmlns:a16="http://schemas.microsoft.com/office/drawing/2014/main" id="{1945B0F9-ABF1-6C66-6BAD-D2AF02DDE4D8}"/>
              </a:ext>
            </a:extLst>
          </p:cNvPr>
          <p:cNvSpPr/>
          <p:nvPr/>
        </p:nvSpPr>
        <p:spPr>
          <a:xfrm>
            <a:off x="8217555" y="5114397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20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</a:t>
            </a:r>
            <a:endParaRPr lang="en-US" sz="800" dirty="0"/>
          </a:p>
        </p:txBody>
      </p:sp>
      <p:sp>
        <p:nvSpPr>
          <p:cNvPr id="138" name="Shape 118">
            <a:extLst>
              <a:ext uri="{FF2B5EF4-FFF2-40B4-BE49-F238E27FC236}">
                <a16:creationId xmlns:a16="http://schemas.microsoft.com/office/drawing/2014/main" id="{6EFADBB0-C648-05C1-1DAF-FEDC389800B5}"/>
              </a:ext>
            </a:extLst>
          </p:cNvPr>
          <p:cNvSpPr/>
          <p:nvPr/>
        </p:nvSpPr>
        <p:spPr>
          <a:xfrm>
            <a:off x="10838541" y="4666341"/>
            <a:ext cx="292608" cy="292608"/>
          </a:xfrm>
          <a:prstGeom prst="ellipse">
            <a:avLst/>
          </a:prstGeom>
          <a:ln w="12700">
            <a:solidFill>
              <a:srgbClr val="22D3EE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9" name="Shape 119">
            <a:extLst>
              <a:ext uri="{FF2B5EF4-FFF2-40B4-BE49-F238E27FC236}">
                <a16:creationId xmlns:a16="http://schemas.microsoft.com/office/drawing/2014/main" id="{E5CE227B-E469-A435-E423-AE707B82AB58}"/>
              </a:ext>
            </a:extLst>
          </p:cNvPr>
          <p:cNvSpPr/>
          <p:nvPr/>
        </p:nvSpPr>
        <p:spPr>
          <a:xfrm>
            <a:off x="10893405" y="4721205"/>
            <a:ext cx="182880" cy="182880"/>
          </a:xfrm>
          <a:prstGeom prst="ellipse">
            <a:avLst/>
          </a:prstGeom>
          <a:solidFill>
            <a:srgbClr val="060B18"/>
          </a:solidFill>
          <a:ln w="254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0" name="Shape 120">
            <a:extLst>
              <a:ext uri="{FF2B5EF4-FFF2-40B4-BE49-F238E27FC236}">
                <a16:creationId xmlns:a16="http://schemas.microsoft.com/office/drawing/2014/main" id="{5057C2BE-C8C9-80D9-FF9E-21A2458CEF99}"/>
              </a:ext>
            </a:extLst>
          </p:cNvPr>
          <p:cNvSpPr/>
          <p:nvPr/>
        </p:nvSpPr>
        <p:spPr>
          <a:xfrm>
            <a:off x="10948269" y="4776069"/>
            <a:ext cx="73152" cy="73152"/>
          </a:xfrm>
          <a:prstGeom prst="ellipse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1" name="Text 121">
            <a:extLst>
              <a:ext uri="{FF2B5EF4-FFF2-40B4-BE49-F238E27FC236}">
                <a16:creationId xmlns:a16="http://schemas.microsoft.com/office/drawing/2014/main" id="{E71D9715-D7D8-D560-69B5-DD35FF73D2B3}"/>
              </a:ext>
            </a:extLst>
          </p:cNvPr>
          <p:cNvSpPr/>
          <p:nvPr/>
        </p:nvSpPr>
        <p:spPr>
          <a:xfrm>
            <a:off x="11149437" y="4949805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ZÜRICH</a:t>
            </a:r>
            <a:endParaRPr lang="en-US" sz="1000" dirty="0"/>
          </a:p>
        </p:txBody>
      </p:sp>
      <p:sp>
        <p:nvSpPr>
          <p:cNvPr id="142" name="Text 122">
            <a:extLst>
              <a:ext uri="{FF2B5EF4-FFF2-40B4-BE49-F238E27FC236}">
                <a16:creationId xmlns:a16="http://schemas.microsoft.com/office/drawing/2014/main" id="{1DB7290C-D8B9-069E-9149-2B5C8A2CDA0B}"/>
              </a:ext>
            </a:extLst>
          </p:cNvPr>
          <p:cNvSpPr/>
          <p:nvPr/>
        </p:nvSpPr>
        <p:spPr>
          <a:xfrm>
            <a:off x="11149437" y="5114397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0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EU</a:t>
            </a:r>
            <a:endParaRPr lang="en-US" sz="800" dirty="0"/>
          </a:p>
        </p:txBody>
      </p:sp>
      <p:sp>
        <p:nvSpPr>
          <p:cNvPr id="143" name="Shape 126">
            <a:extLst>
              <a:ext uri="{FF2B5EF4-FFF2-40B4-BE49-F238E27FC236}">
                <a16:creationId xmlns:a16="http://schemas.microsoft.com/office/drawing/2014/main" id="{5DB5A688-C3FB-5F54-74A3-E86440CDA1A4}"/>
              </a:ext>
            </a:extLst>
          </p:cNvPr>
          <p:cNvSpPr/>
          <p:nvPr/>
        </p:nvSpPr>
        <p:spPr>
          <a:xfrm>
            <a:off x="8603078" y="5343504"/>
            <a:ext cx="128016" cy="128016"/>
          </a:xfrm>
          <a:prstGeom prst="ellipse">
            <a:avLst/>
          </a:prstGeom>
          <a:solidFill>
            <a:srgbClr val="060B18"/>
          </a:solidFill>
          <a:ln w="2286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4" name="Text 127">
            <a:extLst>
              <a:ext uri="{FF2B5EF4-FFF2-40B4-BE49-F238E27FC236}">
                <a16:creationId xmlns:a16="http://schemas.microsoft.com/office/drawing/2014/main" id="{DD1C1547-8EE3-B529-B9DC-077FEED93DAB}"/>
              </a:ext>
            </a:extLst>
          </p:cNvPr>
          <p:cNvSpPr/>
          <p:nvPr/>
        </p:nvSpPr>
        <p:spPr>
          <a:xfrm>
            <a:off x="8796528" y="532180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DE-CORE</a:t>
            </a:r>
            <a:endParaRPr lang="en-US" sz="900" dirty="0"/>
          </a:p>
        </p:txBody>
      </p:sp>
      <p:sp>
        <p:nvSpPr>
          <p:cNvPr id="145" name="Shape 128">
            <a:extLst>
              <a:ext uri="{FF2B5EF4-FFF2-40B4-BE49-F238E27FC236}">
                <a16:creationId xmlns:a16="http://schemas.microsoft.com/office/drawing/2014/main" id="{04A96555-203A-5921-0EE9-9D3BC17EC1EC}"/>
              </a:ext>
            </a:extLst>
          </p:cNvPr>
          <p:cNvSpPr/>
          <p:nvPr/>
        </p:nvSpPr>
        <p:spPr>
          <a:xfrm>
            <a:off x="9615297" y="5343504"/>
            <a:ext cx="128016" cy="128016"/>
          </a:xfrm>
          <a:prstGeom prst="ellipse">
            <a:avLst/>
          </a:prstGeom>
          <a:solidFill>
            <a:srgbClr val="060B18"/>
          </a:solidFill>
          <a:ln w="2286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6" name="Text 129">
            <a:extLst>
              <a:ext uri="{FF2B5EF4-FFF2-40B4-BE49-F238E27FC236}">
                <a16:creationId xmlns:a16="http://schemas.microsoft.com/office/drawing/2014/main" id="{00E23DA7-819C-A539-09CB-139B50C4E5C6}"/>
              </a:ext>
            </a:extLst>
          </p:cNvPr>
          <p:cNvSpPr/>
          <p:nvPr/>
        </p:nvSpPr>
        <p:spPr>
          <a:xfrm>
            <a:off x="9802368" y="53218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EU-SATELLIT</a:t>
            </a:r>
            <a:endParaRPr lang="en-US" sz="900" dirty="0"/>
          </a:p>
        </p:txBody>
      </p:sp>
      <p:sp>
        <p:nvSpPr>
          <p:cNvPr id="147" name="Text 130">
            <a:extLst>
              <a:ext uri="{FF2B5EF4-FFF2-40B4-BE49-F238E27FC236}">
                <a16:creationId xmlns:a16="http://schemas.microsoft.com/office/drawing/2014/main" id="{F4BFE5C1-9962-2FA3-ECED-6D1A7432F9D3}"/>
              </a:ext>
            </a:extLst>
          </p:cNvPr>
          <p:cNvSpPr/>
          <p:nvPr/>
        </p:nvSpPr>
        <p:spPr>
          <a:xfrm>
            <a:off x="274320" y="57607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INGEST</a:t>
            </a:r>
            <a:endParaRPr lang="en-US" sz="1800" dirty="0"/>
          </a:p>
        </p:txBody>
      </p:sp>
      <p:sp>
        <p:nvSpPr>
          <p:cNvPr id="148" name="Text 131">
            <a:extLst>
              <a:ext uri="{FF2B5EF4-FFF2-40B4-BE49-F238E27FC236}">
                <a16:creationId xmlns:a16="http://schemas.microsoft.com/office/drawing/2014/main" id="{F13B81F6-7502-0987-61B7-608EF6FE5062}"/>
              </a:ext>
            </a:extLst>
          </p:cNvPr>
          <p:cNvSpPr/>
          <p:nvPr/>
        </p:nvSpPr>
        <p:spPr>
          <a:xfrm>
            <a:off x="274320" y="6035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Datei. Jedes Backup.</a:t>
            </a:r>
            <a:endParaRPr lang="en-US" sz="1000" dirty="0"/>
          </a:p>
        </p:txBody>
      </p:sp>
      <p:sp>
        <p:nvSpPr>
          <p:cNvPr id="149" name="Text 132">
            <a:extLst>
              <a:ext uri="{FF2B5EF4-FFF2-40B4-BE49-F238E27FC236}">
                <a16:creationId xmlns:a16="http://schemas.microsoft.com/office/drawing/2014/main" id="{19FDD162-7536-E28B-3F97-C047967C9824}"/>
              </a:ext>
            </a:extLst>
          </p:cNvPr>
          <p:cNvSpPr/>
          <p:nvPr/>
        </p:nvSpPr>
        <p:spPr>
          <a:xfrm>
            <a:off x="3657600" y="57607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FRAGMENT</a:t>
            </a:r>
            <a:endParaRPr lang="en-US" sz="1800" dirty="0"/>
          </a:p>
        </p:txBody>
      </p:sp>
      <p:sp>
        <p:nvSpPr>
          <p:cNvPr id="150" name="Text 133">
            <a:extLst>
              <a:ext uri="{FF2B5EF4-FFF2-40B4-BE49-F238E27FC236}">
                <a16:creationId xmlns:a16="http://schemas.microsoft.com/office/drawing/2014/main" id="{91EB4671-7DBB-8E23-9937-132F940A270A}"/>
              </a:ext>
            </a:extLst>
          </p:cNvPr>
          <p:cNvSpPr/>
          <p:nvPr/>
        </p:nvSpPr>
        <p:spPr>
          <a:xfrm>
            <a:off x="3657600" y="603504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Fragment trägt nutzbare Information.</a:t>
            </a:r>
            <a:endParaRPr lang="en-US" sz="1000" dirty="0"/>
          </a:p>
        </p:txBody>
      </p:sp>
      <p:sp>
        <p:nvSpPr>
          <p:cNvPr id="151" name="Text 134">
            <a:extLst>
              <a:ext uri="{FF2B5EF4-FFF2-40B4-BE49-F238E27FC236}">
                <a16:creationId xmlns:a16="http://schemas.microsoft.com/office/drawing/2014/main" id="{FBB3FAEA-42E7-9390-E80E-DC4DE056AD52}"/>
              </a:ext>
            </a:extLst>
          </p:cNvPr>
          <p:cNvSpPr/>
          <p:nvPr/>
        </p:nvSpPr>
        <p:spPr>
          <a:xfrm>
            <a:off x="8595360" y="57607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DISPERSE</a:t>
            </a:r>
            <a:endParaRPr lang="en-US" sz="1800" dirty="0"/>
          </a:p>
        </p:txBody>
      </p:sp>
      <p:sp>
        <p:nvSpPr>
          <p:cNvPr id="152" name="Text 135">
            <a:extLst>
              <a:ext uri="{FF2B5EF4-FFF2-40B4-BE49-F238E27FC236}">
                <a16:creationId xmlns:a16="http://schemas.microsoft.com/office/drawing/2014/main" id="{5243A54C-1B9F-0A4D-1C17-7552FFEA4696}"/>
              </a:ext>
            </a:extLst>
          </p:cNvPr>
          <p:cNvSpPr/>
          <p:nvPr/>
        </p:nvSpPr>
        <p:spPr>
          <a:xfrm>
            <a:off x="8595360" y="603504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Deutsche Bunker. Europäischer Rechtsraum.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09728" cy="109728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/  THE MOMENT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201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-5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 IST </a:t>
            </a:r>
            <a:r>
              <a:rPr lang="en-US" sz="4000" b="1" kern="0" spc="-5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UNSER JAHR.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02920" y="1600200"/>
            <a:ext cx="11201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Regulatorik-Wellen treffen gleichzeitig auf eine Bedrohungslage, für die der Markt noch keine Antwort hat.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2148840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WARUM JETZT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2496312"/>
            <a:ext cx="5577840" cy="0"/>
          </a:xfrm>
          <a:prstGeom prst="line">
            <a:avLst/>
          </a:prstGeom>
          <a:noFill/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02920" y="2679192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29.500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103120" y="266269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deutsche Unternehmen neu unter NIS2 — 6,5× mehr als vor Dez 2025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3273552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92 %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103120" y="325705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EU-Cloud auf US-Hyperscalern  →  Cloud-Act-Exposure per Gesetz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02920" y="3867912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103120" y="385141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offizielles "Year of Quantum Security" (FBI, BSI, NIST, EU)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02920" y="4462272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2D3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Okt 2026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103120" y="444577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NIS2-Compliance-Deadline  ·  Aug 2026: EU AI Act in voller Wirkung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355080" y="2148840"/>
            <a:ext cx="5349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WARUM BINARY BUNKER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355080" y="2496312"/>
            <a:ext cx="5349240" cy="0"/>
          </a:xfrm>
          <a:prstGeom prst="line">
            <a:avLst/>
          </a:prstGeom>
          <a:noFill/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080" y="2724912"/>
            <a:ext cx="365760" cy="36576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6858000" y="267919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Fragmentierung als Architektur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6858000" y="2953512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Konkurrenz durch PQC-Updates — wir sind von vornherein nicht cryptography-abhängig.</a:t>
            </a:r>
            <a:endParaRPr lang="en-US" sz="1050" dirty="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5080" y="3319272"/>
            <a:ext cx="365760" cy="36576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6858000" y="327355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Deutsche RZ, deutscher Rechtsraum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858000" y="3547872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Cloud Act. Kein Subprozessor-Risiko. BSI-alignment, DSGVO by design.</a:t>
            </a:r>
            <a:endParaRPr lang="en-US" sz="105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080" y="3913632"/>
            <a:ext cx="365760" cy="36576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858000" y="386791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Layer, kein Ersatz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6858000" y="4142232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Integriert in jede bestehende Backup-Landschaft — Veeam, Commvault, S3, Tape.</a:t>
            </a:r>
            <a:endParaRPr lang="en-US" sz="105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5080" y="4507992"/>
            <a:ext cx="365760" cy="36576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858000" y="446227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Eine Architektur für alle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6858000" y="4736592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KMU bis KRITIS, 1 TB bis Petabyte. Gleiche Sicherheitsgarantie, skalierbarer Preis.</a:t>
            </a:r>
            <a:endParaRPr lang="en-US" sz="1050" dirty="0"/>
          </a:p>
        </p:txBody>
      </p:sp>
      <p:sp>
        <p:nvSpPr>
          <p:cNvPr id="30" name="Shape 24"/>
          <p:cNvSpPr/>
          <p:nvPr/>
        </p:nvSpPr>
        <p:spPr>
          <a:xfrm>
            <a:off x="502920" y="5166360"/>
            <a:ext cx="11201400" cy="1005840"/>
          </a:xfrm>
          <a:prstGeom prst="rect">
            <a:avLst/>
          </a:prstGeom>
          <a:solidFill>
            <a:srgbClr val="1A2440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5"/>
          <p:cNvSpPr/>
          <p:nvPr/>
        </p:nvSpPr>
        <p:spPr>
          <a:xfrm>
            <a:off x="685800" y="523951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TRACTION</a:t>
            </a:r>
            <a:endParaRPr lang="en-US" sz="1000" dirty="0"/>
          </a:p>
        </p:txBody>
      </p:sp>
      <p:sp>
        <p:nvSpPr>
          <p:cNvPr id="32" name="Text 26"/>
          <p:cNvSpPr/>
          <p:nvPr/>
        </p:nvSpPr>
        <p:spPr>
          <a:xfrm>
            <a:off x="685800" y="5513832"/>
            <a:ext cx="19842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</a:t>
            </a:r>
            <a:endParaRPr lang="en-US" sz="2200" dirty="0"/>
          </a:p>
        </p:txBody>
      </p:sp>
      <p:sp>
        <p:nvSpPr>
          <p:cNvPr id="33" name="Text 27"/>
          <p:cNvSpPr/>
          <p:nvPr/>
        </p:nvSpPr>
        <p:spPr>
          <a:xfrm>
            <a:off x="685800" y="5879592"/>
            <a:ext cx="19842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Kunden live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2852928" y="5513832"/>
            <a:ext cx="19842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2,3 PB</a:t>
            </a:r>
            <a:endParaRPr lang="en-US" sz="2200" dirty="0"/>
          </a:p>
        </p:txBody>
      </p:sp>
      <p:sp>
        <p:nvSpPr>
          <p:cNvPr id="35" name="Text 29"/>
          <p:cNvSpPr/>
          <p:nvPr/>
        </p:nvSpPr>
        <p:spPr>
          <a:xfrm>
            <a:off x="2852928" y="5879592"/>
            <a:ext cx="19842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geschützt</a:t>
            </a:r>
            <a:endParaRPr lang="en-US" sz="1000" dirty="0"/>
          </a:p>
        </p:txBody>
      </p:sp>
      <p:sp>
        <p:nvSpPr>
          <p:cNvPr id="36" name="Text 30"/>
          <p:cNvSpPr/>
          <p:nvPr/>
        </p:nvSpPr>
        <p:spPr>
          <a:xfrm>
            <a:off x="5020056" y="5513832"/>
            <a:ext cx="19842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</a:rPr>
              <a:t>3</a:t>
            </a:r>
            <a:endParaRPr lang="en-US" sz="2200" dirty="0"/>
          </a:p>
        </p:txBody>
      </p:sp>
      <p:sp>
        <p:nvSpPr>
          <p:cNvPr id="37" name="Text 31"/>
          <p:cNvSpPr/>
          <p:nvPr/>
        </p:nvSpPr>
        <p:spPr>
          <a:xfrm>
            <a:off x="5020056" y="5879592"/>
            <a:ext cx="19842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RZ in DE/EU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7187184" y="5513832"/>
            <a:ext cx="19842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</a:rPr>
              <a:t>5</a:t>
            </a:r>
            <a:endParaRPr lang="en-US" sz="2200" dirty="0"/>
          </a:p>
        </p:txBody>
      </p:sp>
      <p:sp>
        <p:nvSpPr>
          <p:cNvPr id="39" name="Text 33"/>
          <p:cNvSpPr/>
          <p:nvPr/>
        </p:nvSpPr>
        <p:spPr>
          <a:xfrm>
            <a:off x="7187184" y="5879592"/>
            <a:ext cx="19842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Pilot-LOIs unterschrieben</a:t>
            </a:r>
            <a:endParaRPr lang="en-US" sz="1000" dirty="0"/>
          </a:p>
        </p:txBody>
      </p:sp>
      <p:sp>
        <p:nvSpPr>
          <p:cNvPr id="40" name="Text 34"/>
          <p:cNvSpPr/>
          <p:nvPr/>
        </p:nvSpPr>
        <p:spPr>
          <a:xfrm>
            <a:off x="9354312" y="5513832"/>
            <a:ext cx="19842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 </a:t>
            </a: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  <a:sym typeface="Wingdings" panose="05000000000000000000" pitchFamily="2" charset="2"/>
              </a:rPr>
              <a:t> </a:t>
            </a: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</a:t>
            </a:r>
            <a:endParaRPr lang="en-US" sz="2200" dirty="0"/>
          </a:p>
        </p:txBody>
      </p:sp>
      <p:sp>
        <p:nvSpPr>
          <p:cNvPr id="41" name="Text 35"/>
          <p:cNvSpPr/>
          <p:nvPr/>
        </p:nvSpPr>
        <p:spPr>
          <a:xfrm>
            <a:off x="9354312" y="5879592"/>
            <a:ext cx="19842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 / Pipeline</a:t>
            </a:r>
            <a:endParaRPr lang="en-US" sz="1000" dirty="0"/>
          </a:p>
        </p:txBody>
      </p:sp>
      <p:sp>
        <p:nvSpPr>
          <p:cNvPr id="42" name="Shape 36"/>
          <p:cNvSpPr/>
          <p:nvPr/>
        </p:nvSpPr>
        <p:spPr>
          <a:xfrm>
            <a:off x="502920" y="6309360"/>
            <a:ext cx="11201400" cy="41148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37"/>
          <p:cNvSpPr/>
          <p:nvPr/>
        </p:nvSpPr>
        <p:spPr>
          <a:xfrm>
            <a:off x="502920" y="6309360"/>
            <a:ext cx="11201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060B1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WERDE TEIL DES NETZWERKS.  EUROPAS DATEN BRAUCHEN EINEN BUNKER.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09728" cy="109728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BUNKER  /  2026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1188720"/>
            <a:ext cx="1120140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800" b="1" kern="0" spc="-15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FRAGMENTED.</a:t>
            </a:r>
            <a:endParaRPr lang="en-US" sz="68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6800" b="1" kern="0" spc="-15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SOVEREIGN.</a:t>
            </a:r>
            <a:endParaRPr lang="en-US" sz="68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6800" b="1" kern="0" spc="-15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QUANTUM-READY.</a:t>
            </a:r>
            <a:endParaRPr lang="en-US" sz="6800" dirty="0"/>
          </a:p>
        </p:txBody>
      </p:sp>
      <p:sp>
        <p:nvSpPr>
          <p:cNvPr id="5" name="Text 3"/>
          <p:cNvSpPr/>
          <p:nvPr/>
        </p:nvSpPr>
        <p:spPr>
          <a:xfrm>
            <a:off x="502920" y="521208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Bunker ist Europas Antwort auf die Post-Quantum-Ära — architektonisch sicher, rechtlich souverän, integrationsfertig ab Tag eins.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5943600"/>
            <a:ext cx="11201400" cy="0"/>
          </a:xfrm>
          <a:prstGeom prst="line">
            <a:avLst/>
          </a:prstGeom>
          <a:noFill/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02920" y="605332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KONTAKT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63093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binary-bunker.com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Bunker GmbH  ·  Hamburg / DE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0" y="630936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600" b="1" kern="0" spc="400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Q&amp;A READY.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597</Words>
  <Application>Microsoft Office PowerPoint</Application>
  <PresentationFormat>Breitbild</PresentationFormat>
  <Paragraphs>128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Consolas</vt:lpstr>
      <vt:lpstr>Georgia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Binary Bunker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Bunker — Startup Award Pitch 2026</dc:title>
  <dc:subject>PptxGenJS Presentation</dc:subject>
  <dc:creator>Binary Bunker GmbH</dc:creator>
  <cp:lastModifiedBy>Dominik Tomek</cp:lastModifiedBy>
  <cp:revision>2</cp:revision>
  <dcterms:created xsi:type="dcterms:W3CDTF">2026-04-19T17:35:29Z</dcterms:created>
  <dcterms:modified xsi:type="dcterms:W3CDTF">2026-04-19T19:18:42Z</dcterms:modified>
</cp:coreProperties>
</file>