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90" r:id="rId3"/>
    <p:sldId id="257" r:id="rId4"/>
    <p:sldId id="258" r:id="rId5"/>
    <p:sldId id="259" r:id="rId6"/>
    <p:sldId id="291" r:id="rId7"/>
    <p:sldId id="260" r:id="rId8"/>
    <p:sldId id="261" r:id="rId9"/>
    <p:sldId id="263" r:id="rId10"/>
    <p:sldId id="264" r:id="rId11"/>
    <p:sldId id="262" r:id="rId12"/>
    <p:sldId id="266" r:id="rId13"/>
    <p:sldId id="267" r:id="rId14"/>
    <p:sldId id="268" r:id="rId15"/>
    <p:sldId id="269" r:id="rId16"/>
    <p:sldId id="273" r:id="rId17"/>
    <p:sldId id="275" r:id="rId18"/>
    <p:sldId id="276" r:id="rId19"/>
    <p:sldId id="277" r:id="rId20"/>
    <p:sldId id="278" r:id="rId21"/>
    <p:sldId id="281" r:id="rId22"/>
    <p:sldId id="282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Black" panose="020F0502020204030203" pitchFamily="34" charset="0"/>
      <p:bold r:id="rId29"/>
      <p:boldItalic r:id="rId30"/>
    </p:embeddedFont>
    <p:embeddedFont>
      <p:font typeface="Lato Light" panose="020F0502020204030203" pitchFamily="3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2E4627-647C-41AE-A1DD-B09B753AD33D}">
  <a:tblStyle styleId="{662E4627-647C-41AE-A1DD-B09B753AD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EB6ACB-3228-4396-A8C2-5039F02E9C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6" autoAdjust="0"/>
  </p:normalViewPr>
  <p:slideViewPr>
    <p:cSldViewPr snapToGrid="0">
      <p:cViewPr varScale="1">
        <p:scale>
          <a:sx n="84" d="100"/>
          <a:sy n="84" d="100"/>
        </p:scale>
        <p:origin x="70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security/fundamentals/shared-responsibili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c9e796ac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c9e796a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c9e796ac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c9e796ac7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✅ 1. Long-Term Retention &amp; Compliance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Druva offers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flexible, policy-based data retention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immutable backups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 safeguard critical Microsoft 365 data over extended periods. This ensures organizations can meet evolving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compliance mandates and audit requirements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with confidence. With centralized management and tamper-proof protection, Druva empowers IT teams to uphold legal hold and regulatory obligations—without operational complexity.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✅ 2. Fast, Granular Recovery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Whether it's a single email, Teams chat, or an entire OneDrive account, Druva enables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point-in-time recovery within minutes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Its intuitive interface supports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granular, search-driven restores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across Exchange, SharePoint, Teams, and OneDrive—ensuring rapid resumption of operations after accidental deletions, insider threats, or disruptive incidents.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✅ 3. Built-in Ransomware &amp; Threat Defense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Druva enhances M365 resilience with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integrated anomaly detection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automated rollback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data quarantine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24x7 AI-powered Managed Detection and Response (MDR)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These capabilities allow early identification of malicious activity and immediate response to threats—reducing dwell time, minimizing data loss, and accelerating recovery with full situational awareness.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✅ 4. Always-On, Out-of-Band Protection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Unlike solutions dependent on the Microsoft environment, Druva stores backups in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isolated, air-gapped, cloud-native infrastructure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This ensures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uninterrupted access to M365 backups—even during Microsoft service outages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security breaches, or tenant compromise. Organizations gain always-available recovery assurance, operational continuity, and complete data sovereignty.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ac9e796ac7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ac9e796ac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ac9e796ac7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Introducing Druva Data Security Cloud – a 100% SaaS platform delivering unified data protection and cyber resilience across all your Microsoft 365 workloads including Entra ID for free with M365 protection.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Druva addresses critical risks across the entire data lifecycle with three key pillers: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1. (Data Protection) -  Ensure high-performance, scalable backup and rapid restore with Druva’s native Microsoft 365 solution and Microsoft Backup Express (MBE).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2. (Cyber Response &amp; Recovery) - Defend against ransomware and insider threats with secure, immutable backups and guaranteed clean recovery—even after a cyberattack.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3. (eDiscovery &amp; Compliance) -  Proactively monitor, govern, and retain sensitive data to stay compliant with industry regulations and streamline legal readiness.</a:t>
            </a:r>
            <a:endParaRPr sz="1100"/>
          </a:p>
        </p:txBody>
      </p:sp>
      <p:sp>
        <p:nvSpPr>
          <p:cNvPr id="293" name="Google Shape;293;g3ac9e796ac7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ac9e796ac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3ac9e796ac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latin typeface="Arial"/>
                <a:ea typeface="Arial"/>
                <a:cs typeface="Arial"/>
                <a:sym typeface="Arial"/>
              </a:rPr>
              <a:t>Druva Case Study: Global Analyst Firm Recovers 500+ TB in 4 Days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Client Profile</a:t>
            </a:r>
            <a:br>
              <a:rPr lang="en-US" sz="11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A global analyst firm operating in over 100 countries suffered a major ransomware attack. Compromised credentials led to widespread malware encryption across M365 accounts and endpoints.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Incident Timeline &amp; Response</a:t>
            </a: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Detection (Wed 8 PM):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Ransomware identified; encryption triggered across Microsoft 365.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Druva Engaged (Thurs 1 AM):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Emergency support activated within hours.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Recovery (Thurs 9 AM):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Druva began restoring 502.65 TB of encrypted data.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Full Restoration (Sun 1 PM):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All systems recovered; business operations resumed by Monday morning.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Key Results</a:t>
            </a: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500+ TB of Data Recovered</a:t>
            </a:r>
            <a:br>
              <a:rPr lang="en-US" sz="1100" b="1" dirty="0">
                <a:latin typeface="Arial"/>
                <a:ea typeface="Arial"/>
                <a:cs typeface="Arial"/>
                <a:sym typeface="Arial"/>
              </a:rPr>
            </a:b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100% Data Restored</a:t>
            </a:r>
            <a:br>
              <a:rPr lang="en-US" sz="1100" b="1" dirty="0">
                <a:latin typeface="Arial"/>
                <a:ea typeface="Arial"/>
                <a:cs typeface="Arial"/>
                <a:sym typeface="Arial"/>
              </a:rPr>
            </a:b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&lt;4 Days to Full Recovery</a:t>
            </a:r>
            <a:br>
              <a:rPr lang="en-US" sz="1100" b="1" dirty="0">
                <a:latin typeface="Arial"/>
                <a:ea typeface="Arial"/>
                <a:cs typeface="Arial"/>
                <a:sym typeface="Arial"/>
              </a:rPr>
            </a:br>
            <a:endParaRPr sz="11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Takeaway</a:t>
            </a:r>
            <a:br>
              <a:rPr lang="en-US" sz="11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Druva enabled fast, complete recovery from a devastating ransomware event—highlighting its critical role in minimizing downtime and ensuring business continuity at global scale.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050" dirty="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c9e796ac7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ac9e796ac7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 dirty="0">
                <a:latin typeface="Arial"/>
                <a:ea typeface="Arial"/>
                <a:cs typeface="Arial"/>
                <a:sym typeface="Arial"/>
              </a:rPr>
              <a:t>Druva Cloud Data Backup &amp; Recovery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Full-featured protection for Microsoft 365: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One console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for Exchange, SharePoint, OneDrive, Teams, and more.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Unlimited retention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granular restores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for compliance and legal hold.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Deduplication + forever-incremental backups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to save space and speed performance.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100% SaaS with air-gapped, immutable storage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to block ransomware and insider threats.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 dirty="0">
                <a:latin typeface="Arial"/>
                <a:ea typeface="Arial"/>
                <a:cs typeface="Arial"/>
                <a:sym typeface="Arial"/>
              </a:rPr>
              <a:t>Druva M365 Backup Express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Fast, streamlined backup for lighter needs: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Easy deployment via Azure Marketplace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with MACC support.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Quick backup and bulk recovery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for Exchange, SharePoint, OneDrive, and Entra ID.</a:t>
            </a:r>
            <a:br>
              <a:rPr lang="en-US" sz="1100" dirty="0">
                <a:latin typeface="Arial"/>
                <a:ea typeface="Arial"/>
                <a:cs typeface="Arial"/>
                <a:sym typeface="Arial"/>
              </a:rPr>
            </a:b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1-year retention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, hosted in Microsoft’s secure infrastructure.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g3ac9e796ac7_0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c9e796ac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c9e796ac7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Druva Cloud Data Backup &amp; Recovery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Full-featured protection for Microsoft 365: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One console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for Exchange, SharePoint, OneDrive, Teams, and more.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Unlimited retention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granular restores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for compliance and legal hold.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Deduplication + forever-incremental backups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 save space and speed performance.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100% SaaS with air-gapped, immutable storage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 block ransomware and insider threats.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>
                <a:latin typeface="Arial"/>
                <a:ea typeface="Arial"/>
                <a:cs typeface="Arial"/>
                <a:sym typeface="Arial"/>
              </a:rPr>
              <a:t>Druva M365 Backup Express</a:t>
            </a:r>
            <a:endParaRPr sz="1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Fast, streamlined backup for lighter needs: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Easy deployment via Azure Marketplace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with MACC support.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Quick backup and bulk recovery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for Exchange, SharePoint, OneDrive, and Entra ID.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1-year retention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hosted in Microsoft’s secure infrastructure.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g3ac9e796ac7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ac9e796ac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3ac9e796ac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200"/>
              <a:buChar char="●"/>
            </a:pPr>
            <a:r>
              <a:rPr lang="en-US" sz="1200">
                <a:solidFill>
                  <a:srgbClr val="00284C"/>
                </a:solidFill>
                <a:latin typeface="Arial"/>
                <a:ea typeface="Arial"/>
                <a:cs typeface="Arial"/>
                <a:sym typeface="Arial"/>
              </a:rPr>
              <a:t>Snapshot 124 is free of encrypted files</a:t>
            </a:r>
            <a:endParaRPr sz="1200">
              <a:solidFill>
                <a:srgbClr val="0028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1200"/>
              <a:buChar char="●"/>
            </a:pPr>
            <a:r>
              <a:rPr lang="en-US" sz="1200">
                <a:solidFill>
                  <a:srgbClr val="00284C"/>
                </a:solidFill>
                <a:latin typeface="Arial"/>
                <a:ea typeface="Arial"/>
                <a:cs typeface="Arial"/>
                <a:sym typeface="Arial"/>
              </a:rPr>
              <a:t>Data loss in File 1, 3 &amp; 4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ac9e796ac7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ac9e796ac7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“You’ve nailed the fundamentals with Druva — immutable backups and a Zero Trust-secured environment. Now it’s time to close the loop with real-time cyber intelligence and faster, cleaner recovery. Levels 3 to 5 unlock a proactive security posture, bringing forensic depth, AI-driven detection, and response-ready cyber resilience to your data protection strategy.”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🟩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Why this matters: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These two levels provide strong data protection — but they are reactive. True </a:t>
            </a:r>
            <a:r>
              <a:rPr lang="en-US" sz="1200" i="1">
                <a:latin typeface="Lato"/>
                <a:ea typeface="Lato"/>
                <a:cs typeface="Lato"/>
                <a:sym typeface="Lato"/>
              </a:rPr>
              <a:t>cyber resilience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requires </a:t>
            </a:r>
            <a:r>
              <a:rPr lang="en-US" sz="1200" i="1">
                <a:latin typeface="Lato"/>
                <a:ea typeface="Lato"/>
                <a:cs typeface="Lato"/>
                <a:sym typeface="Lato"/>
              </a:rPr>
              <a:t>detection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i="1">
                <a:latin typeface="Lato"/>
                <a:ea typeface="Lato"/>
                <a:cs typeface="Lato"/>
                <a:sym typeface="Lato"/>
              </a:rPr>
              <a:t>response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, and </a:t>
            </a:r>
            <a:r>
              <a:rPr lang="en-US" sz="1200" i="1">
                <a:latin typeface="Lato"/>
                <a:ea typeface="Lato"/>
                <a:cs typeface="Lato"/>
                <a:sym typeface="Lato"/>
              </a:rPr>
              <a:t>remediation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capabilities.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🔵 Level 3: Cyber Remediation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Key Function: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Fast, Clean Cyber Recovery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Customer Value: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Rapid isolation and recovery of clean data after an attack.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Automated workflows that reduce Mean Time to Recovery (MTTR).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Minimized business downtime and revenue loss.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Druva Differentiator: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Clean snapshot identification and automated restoration eliminate the guesswork of ransomware recovery.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🔵 Level 4: Cyber Investigations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Key Functions: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AI and ML-based threat detection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XDR/SIEM and Security AI Integration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Customer Value: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Identifies unusual behaviors in backup activity (e.g., mass deletions, encryption spikes).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Integrates with broader security ecosystems (e.g., SIEMs) for forensic traceability.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Provides visibility into what was compromised and when — critical for legal, compliance, and incident reporting.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Druva Differentiator: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Context-rich anomaly detection in backup data, enriched with AI models, often catches issues missed by traditional EDR/XDR tools.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🔵 Level 5: Enhance Detection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Key Functions: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Proactive Threat Defense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Gen AI Cyber Investigation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Customer Value: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Uses GenAI to interpret threats and accelerate root-cause analysis.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Shifts response posture from reactive to </a:t>
            </a:r>
            <a:r>
              <a:rPr lang="en-US" sz="1200" i="1">
                <a:latin typeface="Lato"/>
                <a:ea typeface="Lato"/>
                <a:cs typeface="Lato"/>
                <a:sym typeface="Lato"/>
              </a:rPr>
              <a:t>proactive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Surface-level indicators become deep insights (e.g., “why this system was targeted”).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Druva Differentiator: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GenAI reduces dependency on overworked analysts by automating the first level of cyber triage using backup and behavior metadata.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ac9e796ac7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ac9e796ac7_0_5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AI and ML-driven Threat Detection (Druva Data Anomaly Detection)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🚀 Key Benefits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⚡ Accelerate Incident Response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Automates anomaly detection and alerting based on behavioral deviations in backup patterns.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Detects threats early and reduces mean time to respond (MTTR) with intelligent thresholds.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Enables faster containment through policy-driven actions.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🔁 Improve Data Resiliency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Ensures data availability and integrity with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self-healing protections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Automatically detects and corrects abnormal file change patterns across endpoints, NAS, VMware, and cloud apps.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Configurable thresholds for anomaly detection safeguard continuity.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🔍 Streamline Investigation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Centralized anomaly dashboard unifies forensic visibility across workloads.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Simplifies root cause analysis with customizable anomaly detection rules.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Empowers SecOps with tunable thresholds (e.g., % file change, # files impacted).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📊 Visual Configuration Example: Data Anomaly Settings Panel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Backup pattern learning period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configurable per workload type (e.g., Endpoints vs. VMware).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Anomalies flagged based on file count thresholds and baseline deviation percentages.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Adaptive alert settings for different workloads (e.g., stricter detection for endpoints vs. SharePoint).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g3ac9e796ac7_0_5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ac9e796ac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ac9e796ac7_0_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Druva integrates backup telemetry directly into Microsoft Sentinel and Security CoPilot.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This bridges the gap between IT backup and Security operations — faster detection, richer insights, better response.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SIEM Integrations Strengthen Cyber Resilience &amp; Fill Security Gaps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Druva’s SIEM integrations provide real-time insights into data security events, improving threat detection &amp; response.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Helps customers bridge gaps in their cybersecurity posture, aligning with industry frameworks like NIST and Cyber Maturity Models.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Positions Druva as a critical piece in the broader security ecosystem.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8" name="Google Shape;758;g3ac9e796ac7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ac9e796ac7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ac9e796ac7_0_5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Proactive Threat Defense with Druva MDDR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Druva MDDR offers a multilayered approach to threat mitigation, with expert monitoring, AI-driven detection, and automated response—all focused on ensuring data protection and accelerating recovery.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🛡️ 24x7 Expert Threat Monitoring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Continuous surveillance of backup environments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r>
              <a:rPr lang="en-US" sz="12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Druva’s MDDR team provides round-the-clock monitoring of backup data.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This 24x7 visibility helps detect malicious activities as they occur—even if endpoint or network defenses fail.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Example: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450 impacted resources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were identified and triaged—showcasing live threat visibility.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🤖 AI-Driven Anomaly Detection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Early warning system for unusual behavior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r>
              <a:rPr lang="en-US" sz="12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Druva leverages machine learning to analyze backup behaviors across environments (VMware, M365, Endpoints).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It flags unexpected deletions, file modifications, or ransomware-like activity.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Example: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234 anomalies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detected across platforms: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94 Microsoft 365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89 VMware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38 Endpoints</a:t>
            </a:r>
            <a:br>
              <a:rPr lang="en-US" sz="1200" b="1">
                <a:latin typeface="Lato"/>
                <a:ea typeface="Lato"/>
                <a:cs typeface="Lato"/>
                <a:sym typeface="Lato"/>
              </a:rPr>
            </a:b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Top threats like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Wanna Cry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Locky Bit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, and others are immediately flagged for response.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🔐 Automated Backup Lockdown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Fast containment of threats, reduced blast radius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r>
              <a:rPr lang="en-US" sz="12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Once anomalies are detected, Druva can automatically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lock down backups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, preventing further encryption or deletion by malicious actors.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This safeguards clean restore points and accelerates recovery.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Accelerated recovery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becomes possible because clean backup copies are isolated from live threats.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📊 Actionable Forensics Dashboard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>
                <a:latin typeface="Lato"/>
                <a:ea typeface="Lato"/>
                <a:cs typeface="Lato"/>
                <a:sym typeface="Lato"/>
              </a:rPr>
              <a:t> Enhanced threat response with clear visibility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r>
              <a:rPr lang="en-US" sz="12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The dashboard in the screenshot offers real-time insights: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Impacted files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Affected platforms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Malware families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>
                <a:latin typeface="Lato"/>
                <a:ea typeface="Lato"/>
                <a:cs typeface="Lato"/>
                <a:sym typeface="Lato"/>
              </a:rPr>
              <a:t>It simplifies forensic investigation and compliance reporting.</a:t>
            </a:r>
            <a:br>
              <a:rPr lang="en-US" sz="1200">
                <a:latin typeface="Lato"/>
                <a:ea typeface="Lato"/>
                <a:cs typeface="Lato"/>
                <a:sym typeface="Lato"/>
              </a:rPr>
            </a:b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6" name="Google Shape;786;g3ac9e796ac7_0_5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2f8382635_2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2f8382635_2_9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Talk Track:</a:t>
            </a:r>
            <a:br>
              <a:rPr lang="en" b="1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“These statistics tell the story. In the past year, ransomware attacks have increased sharply, and backups are now a prime target — 94% of victims had their backups compromised. Cloud-specific attacks are up 110%, and 77% of all incidents start with stolen credentials. The cloud has become both a business enabler and a battleground.”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AE Note:</a:t>
            </a:r>
            <a:br>
              <a:rPr lang="en" b="1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Pause here to let the customer react — this slide builds urgency. Reinforce that these are not theoretical numbers but real, observed trends across industries.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Transition:</a:t>
            </a:r>
            <a:br>
              <a:rPr lang="en" b="1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“Even with all of Azure’s built-in security, Microsoft makes it clear that data protection is ultimately your responsibility.”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g362f8382635_2_9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ac9e796ac7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ac9e796ac7_0_6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Proactive Threat Defense with Druva MDDR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Druva MDDR offers a multilayered approach to threat mitigation, with expert monitoring, AI-driven detection, and automated response—all focused on ensuring data protection and accelerating recovery.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🛡️ 24x7 Expert Threat Monitoring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Continuous surveillance of backup environments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Druva’s MDDR team provides round-the-clock monitoring of backup data.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This 24x7 visibility helps detect malicious activities as they occur—even if endpoint or network defenses fail.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Example: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450 impacted resources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were identified and triaged—showcasing live threat visibility.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🤖 AI-Driven Anomaly Detection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Early warning system for unusual behavior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Druva leverages machine learning to analyze backup behaviors across environments (VMware, M365, Endpoints).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It flags unexpected deletions, file modifications, or ransomware-like activity.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Example: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234 anomalies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detected across platforms: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94 Microsoft 365</a:t>
            </a:r>
            <a:br>
              <a:rPr lang="en-US" sz="1200" b="1" dirty="0">
                <a:latin typeface="Lato"/>
                <a:ea typeface="Lato"/>
                <a:cs typeface="Lato"/>
                <a:sym typeface="Lato"/>
              </a:rPr>
            </a:b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89 VMware</a:t>
            </a:r>
            <a:br>
              <a:rPr lang="en-US" sz="1200" b="1" dirty="0">
                <a:latin typeface="Lato"/>
                <a:ea typeface="Lato"/>
                <a:cs typeface="Lato"/>
                <a:sym typeface="Lato"/>
              </a:rPr>
            </a:b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38 Endpoints</a:t>
            </a:r>
            <a:br>
              <a:rPr lang="en-US" sz="1200" b="1" dirty="0">
                <a:latin typeface="Lato"/>
                <a:ea typeface="Lato"/>
                <a:cs typeface="Lato"/>
                <a:sym typeface="Lato"/>
              </a:rPr>
            </a:b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Top threats like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Wanna Cry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Locky Bit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, and others are immediately flagged for response.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🔐 Automated Backup Lockdown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Fast containment of threats, reduced blast radius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Once anomalies are detected, Druva can automatically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lock down backups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, preventing further encryption or deletion by malicious actors.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This safeguards clean restore points and accelerates recovery.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Accelerated recovery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becomes possible because clean backup copies are isolated from live threats.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📊 Actionable Forensics Dashboard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Value: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Enhanced threat response with clear visibility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latin typeface="Lato"/>
                <a:ea typeface="Lato"/>
                <a:cs typeface="Lato"/>
                <a:sym typeface="Lato"/>
              </a:rPr>
              <a:t>Message:</a:t>
            </a:r>
            <a:endParaRPr sz="12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The dashboard in the screenshot offers real-time insights: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Impacted files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Affected platforms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Malware families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It simplifies forensic investigation and compliance reporting.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6" name="Google Shape;796;g3ac9e796ac7_0_6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ac9e796ac7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3ac9e796ac7_0_6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3ac9e796ac7_0_6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ac9e796ac7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ac9e796ac7_0_6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g3ac9e796ac7_0_6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c9e796a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c9e796ac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Ransomware threats are increasingly targeting your last line of defense—your backups.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70% of attacks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, backups were the most common target, showing attackers are actively seeking to destroy recovery options.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Alarmingly trusted platforms like Microsoft 365 aren’t immune—</a:t>
            </a:r>
            <a:r>
              <a:rPr lang="en-US" sz="1000" b="1">
                <a:latin typeface="Arial"/>
                <a:ea typeface="Arial"/>
                <a:cs typeface="Arial"/>
                <a:sym typeface="Arial"/>
              </a:rPr>
              <a:t>21% of organizations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reported data loss despite having M365 backup policies in place.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Furthermore, 20% of M365 users report data recovery difficulties  - Source: [The Hacker News - 2025 State of SaaS Backup and Recovery Report](https://thehackernews.com/2025/01/2025-state-of-saas-backup-and-recovery-report.html) 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These stats make one thing clear: backups alone aren’t enough. You need an integrated, immutable, and resilient data protection strategy to withstand today’s evolving cyber threats.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ac9e796ac7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c9e796ac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c9e796ac7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Lato"/>
                <a:ea typeface="Lato"/>
                <a:cs typeface="Lato"/>
                <a:sym typeface="Lato"/>
              </a:rPr>
              <a:t>Data protection is your responsibility - secures data from tampering, misuse &amp; loss.</a:t>
            </a:r>
            <a:endParaRPr sz="1000"/>
          </a:p>
        </p:txBody>
      </p:sp>
      <p:sp>
        <p:nvSpPr>
          <p:cNvPr id="218" name="Google Shape;218;g3ac9e796ac7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c9e796ac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c9e796ac7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According to </a:t>
            </a:r>
            <a:r>
              <a:rPr lang="en-US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Microsoft’s shared responsibility model</a:t>
            </a:r>
            <a:r>
              <a:rPr lang="en-US" sz="1100">
                <a:latin typeface="Lato"/>
                <a:ea typeface="Lato"/>
                <a:cs typeface="Lato"/>
                <a:sym typeface="Lato"/>
              </a:rPr>
              <a:t> -  Microsoft secures the platform, but you’re responsible for protecting and securing your data and identities.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Despite Microsoft's robust security, it can’t guarantee cyber resilience on its own.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ac9e796ac7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2f838263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2f838263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“Microsoft’s Shared Responsibility Model is crystal clear: they secure the infrastructure, but your organization is responsible for your data, your backups, and your recoverability. That includes protection from accidental deletion, credential misuse, or ransomware.”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Transition:</a:t>
            </a:r>
            <a:br>
              <a:rPr lang="en" b="1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“So even with Azure’s robust infrastructure, the data layer is still a shared risk that must be owned by you.”</a:t>
            </a:r>
            <a:br>
              <a:rPr lang="en"/>
            </a:br>
            <a:br>
              <a:rPr lang="en"/>
            </a:br>
            <a:r>
              <a:rPr lang="en"/>
              <a:t>https://learn.microsoft.com/en-us/azure/security/fundamentals/shared-responsibility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62f838263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c9e796ac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ac9e796ac7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No True Data Protection</a:t>
            </a:r>
            <a:br>
              <a:rPr lang="en-US" sz="1100" b="1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 Native M365 offers availability, not isolated, immutable backups or point-in-time recovery.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Retention ≠ Recovery</a:t>
            </a:r>
            <a:br>
              <a:rPr lang="en-US" sz="1100" b="1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 Limited default policies and mailbox holds aren't designed for long-term, reliable restore.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Slow, Incomplete Recovery</a:t>
            </a:r>
            <a:br>
              <a:rPr lang="en-US" sz="1100" b="1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 Legacy tools lack fast, granular recovery — hurting productivity and continuity.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Security &amp; Ransomware Gaps</a:t>
            </a:r>
            <a:br>
              <a:rPr lang="en-US" sz="1100" b="1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 No built-in ransomware rollback, immutable storage, or insider threat protection.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High Cost &amp; Complexity</a:t>
            </a:r>
            <a:br>
              <a:rPr lang="en-US" sz="1100" b="1"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latin typeface="Arial"/>
                <a:ea typeface="Arial"/>
                <a:cs typeface="Arial"/>
                <a:sym typeface="Arial"/>
              </a:rPr>
              <a:t> Legacy tools require heavy setup, ongoing maintenance, and don’t scale efficiently.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3ac9e796ac7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c9e796ac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ac9e796ac7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8" name="Google Shape;268;g3ac9e796ac7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ac9e796ac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ac9e796ac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Feature1">
  <p:cSld name="Content_Feature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4572000" cy="51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362100" y="1200150"/>
            <a:ext cx="3847800" cy="2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933200" y="377250"/>
            <a:ext cx="3849600" cy="438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298450">
              <a:spcBef>
                <a:spcPts val="5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21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>
              <a:spcBef>
                <a:spcPts val="5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305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6670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0350"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54000">
              <a:spcBef>
                <a:spcPts val="500"/>
              </a:spcBef>
              <a:spcAft>
                <a:spcPts val="500"/>
              </a:spcAft>
              <a:buSzPts val="400"/>
              <a:buChar char="■"/>
              <a:defRPr/>
            </a:lvl9pPr>
          </a:lstStyle>
          <a:p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22" name="Google Shape;22;p2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Screenshot_Split">
  <p:cSld name="Split_2Screensho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0" y="0"/>
            <a:ext cx="4572000" cy="51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61200" y="377250"/>
            <a:ext cx="3849600" cy="438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30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03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Char char="○"/>
              <a:defRPr>
                <a:solidFill>
                  <a:schemeClr val="lt1"/>
                </a:solidFill>
              </a:defRPr>
            </a:lvl8pPr>
            <a:lvl9pPr marL="4114800" lvl="8" indent="-2540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12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76" name="Google Shape;76;p12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890850" y="377250"/>
            <a:ext cx="3849600" cy="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2"/>
          </p:nvPr>
        </p:nvSpPr>
        <p:spPr>
          <a:xfrm>
            <a:off x="4934075" y="2379450"/>
            <a:ext cx="38496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3"/>
          </p:nvPr>
        </p:nvSpPr>
        <p:spPr>
          <a:xfrm>
            <a:off x="4934075" y="4537650"/>
            <a:ext cx="38496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Screenshot_Quad">
  <p:cSld name="4Screensho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 rot="-5400000">
            <a:off x="-2116800" y="2114562"/>
            <a:ext cx="5148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-5400000">
            <a:off x="-1911010" y="2365842"/>
            <a:ext cx="47364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1053000" y="4847063"/>
            <a:ext cx="491216" cy="174775"/>
            <a:chOff x="0" y="-4124839"/>
            <a:chExt cx="7772399" cy="2765424"/>
          </a:xfrm>
        </p:grpSpPr>
        <p:sp>
          <p:nvSpPr>
            <p:cNvPr id="85" name="Google Shape;85;p13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62441" y="2135734"/>
            <a:ext cx="2171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5212116" y="2135734"/>
            <a:ext cx="2171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1662441" y="4425284"/>
            <a:ext cx="2171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5212116" y="4425284"/>
            <a:ext cx="2171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_Top_Bar">
  <p:cSld name="Top_Bar_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" y="237771"/>
            <a:ext cx="60900" cy="4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Navy_Quote/Statement">
  <p:cSld name="Quote/Statement_Navy_1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1205700" y="1342975"/>
            <a:ext cx="6732600" cy="30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Char char="●"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30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03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Char char="○"/>
              <a:defRPr>
                <a:solidFill>
                  <a:schemeClr val="lt1"/>
                </a:solidFill>
              </a:defRPr>
            </a:lvl8pPr>
            <a:lvl9pPr marL="4114800" lvl="8" indent="-2540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83274" y="1195571"/>
            <a:ext cx="550055" cy="432643"/>
          </a:xfrm>
          <a:custGeom>
            <a:avLst/>
            <a:gdLst/>
            <a:ahLst/>
            <a:cxnLst/>
            <a:rect l="l" t="t" r="r" b="b"/>
            <a:pathLst>
              <a:path w="550055" h="432643" extrusionOk="0">
                <a:moveTo>
                  <a:pt x="510918" y="0"/>
                </a:moveTo>
                <a:lnTo>
                  <a:pt x="550055" y="82544"/>
                </a:lnTo>
                <a:cubicBezTo>
                  <a:pt x="510206" y="95827"/>
                  <a:pt x="481624" y="114328"/>
                  <a:pt x="464309" y="138047"/>
                </a:cubicBezTo>
                <a:cubicBezTo>
                  <a:pt x="446994" y="161767"/>
                  <a:pt x="437862" y="193314"/>
                  <a:pt x="436913" y="232688"/>
                </a:cubicBezTo>
                <a:lnTo>
                  <a:pt x="533689" y="232688"/>
                </a:lnTo>
                <a:lnTo>
                  <a:pt x="533689" y="432643"/>
                </a:lnTo>
                <a:lnTo>
                  <a:pt x="333733" y="432643"/>
                </a:lnTo>
                <a:lnTo>
                  <a:pt x="333733" y="289615"/>
                </a:lnTo>
                <a:cubicBezTo>
                  <a:pt x="333733" y="231265"/>
                  <a:pt x="338833" y="185487"/>
                  <a:pt x="349032" y="152279"/>
                </a:cubicBezTo>
                <a:cubicBezTo>
                  <a:pt x="359232" y="119072"/>
                  <a:pt x="378207" y="89185"/>
                  <a:pt x="405959" y="62620"/>
                </a:cubicBezTo>
                <a:cubicBezTo>
                  <a:pt x="433711" y="36054"/>
                  <a:pt x="468697" y="15181"/>
                  <a:pt x="510918" y="0"/>
                </a:cubicBezTo>
                <a:close/>
                <a:moveTo>
                  <a:pt x="177185" y="0"/>
                </a:moveTo>
                <a:lnTo>
                  <a:pt x="216322" y="82544"/>
                </a:lnTo>
                <a:cubicBezTo>
                  <a:pt x="176473" y="95827"/>
                  <a:pt x="147891" y="114328"/>
                  <a:pt x="130576" y="138047"/>
                </a:cubicBezTo>
                <a:cubicBezTo>
                  <a:pt x="113261" y="161767"/>
                  <a:pt x="104129" y="193314"/>
                  <a:pt x="103180" y="232688"/>
                </a:cubicBezTo>
                <a:lnTo>
                  <a:pt x="199955" y="232688"/>
                </a:lnTo>
                <a:lnTo>
                  <a:pt x="199955" y="432643"/>
                </a:lnTo>
                <a:lnTo>
                  <a:pt x="0" y="432643"/>
                </a:lnTo>
                <a:lnTo>
                  <a:pt x="0" y="289615"/>
                </a:lnTo>
                <a:cubicBezTo>
                  <a:pt x="0" y="231739"/>
                  <a:pt x="5100" y="186079"/>
                  <a:pt x="15299" y="152635"/>
                </a:cubicBezTo>
                <a:cubicBezTo>
                  <a:pt x="25499" y="119190"/>
                  <a:pt x="44356" y="89185"/>
                  <a:pt x="71870" y="62620"/>
                </a:cubicBezTo>
                <a:cubicBezTo>
                  <a:pt x="99385" y="36054"/>
                  <a:pt x="134490" y="15181"/>
                  <a:pt x="1771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9" name="Google Shape;99;p15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100" name="Google Shape;100;p15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_Top_Bar_Image">
  <p:cSld name="Top_Bar_Title_Imag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1" y="237771"/>
            <a:ext cx="60900" cy="4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Feature2_Image">
  <p:cSld name="Image_Fea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0"/>
            <a:ext cx="4572000" cy="51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62100" y="1200150"/>
            <a:ext cx="3847800" cy="2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 Black"/>
              <a:buNone/>
              <a:defRPr sz="54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110" name="Google Shape;110;p17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_Content_Title_Subtitle">
  <p:cSld name="Title_Subtitle_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365760" y="82296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365760" y="1371600"/>
            <a:ext cx="8412600" cy="34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298450">
              <a:spcBef>
                <a:spcPts val="5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21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>
              <a:spcBef>
                <a:spcPts val="5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305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6670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0350"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54000">
              <a:spcBef>
                <a:spcPts val="500"/>
              </a:spcBef>
              <a:spcAft>
                <a:spcPts val="500"/>
              </a:spcAft>
              <a:buSzPts val="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Navy_Blank_Content_Title">
  <p:cSld name="Title_Content_Navy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119" name="Google Shape;119;p20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365750" y="1005840"/>
            <a:ext cx="8412600" cy="3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30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03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Char char="○"/>
              <a:defRPr>
                <a:solidFill>
                  <a:schemeClr val="lt1"/>
                </a:solidFill>
              </a:defRPr>
            </a:lvl8pPr>
            <a:lvl9pPr marL="4114800" lvl="8" indent="-2540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Quote/Statement">
  <p:cSld name="Quote/Statem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205700" y="1342975"/>
            <a:ext cx="6732600" cy="308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Char char="●"/>
              <a:defRPr sz="16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 rtl="0">
              <a:spcBef>
                <a:spcPts val="5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3050" rtl="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66700" rtl="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0350" rtl="0"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54000" rtl="0">
              <a:spcBef>
                <a:spcPts val="500"/>
              </a:spcBef>
              <a:spcAft>
                <a:spcPts val="500"/>
              </a:spcAft>
              <a:buSzPts val="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483274" y="1195571"/>
            <a:ext cx="550055" cy="432643"/>
          </a:xfrm>
          <a:custGeom>
            <a:avLst/>
            <a:gdLst/>
            <a:ahLst/>
            <a:cxnLst/>
            <a:rect l="l" t="t" r="r" b="b"/>
            <a:pathLst>
              <a:path w="550055" h="432643" extrusionOk="0">
                <a:moveTo>
                  <a:pt x="510918" y="0"/>
                </a:moveTo>
                <a:lnTo>
                  <a:pt x="550055" y="82544"/>
                </a:lnTo>
                <a:cubicBezTo>
                  <a:pt x="510206" y="95827"/>
                  <a:pt x="481624" y="114328"/>
                  <a:pt x="464309" y="138047"/>
                </a:cubicBezTo>
                <a:cubicBezTo>
                  <a:pt x="446994" y="161767"/>
                  <a:pt x="437862" y="193314"/>
                  <a:pt x="436913" y="232688"/>
                </a:cubicBezTo>
                <a:lnTo>
                  <a:pt x="533689" y="232688"/>
                </a:lnTo>
                <a:lnTo>
                  <a:pt x="533689" y="432643"/>
                </a:lnTo>
                <a:lnTo>
                  <a:pt x="333733" y="432643"/>
                </a:lnTo>
                <a:lnTo>
                  <a:pt x="333733" y="289615"/>
                </a:lnTo>
                <a:cubicBezTo>
                  <a:pt x="333733" y="231265"/>
                  <a:pt x="338833" y="185487"/>
                  <a:pt x="349032" y="152279"/>
                </a:cubicBezTo>
                <a:cubicBezTo>
                  <a:pt x="359232" y="119072"/>
                  <a:pt x="378207" y="89185"/>
                  <a:pt x="405959" y="62620"/>
                </a:cubicBezTo>
                <a:cubicBezTo>
                  <a:pt x="433711" y="36054"/>
                  <a:pt x="468697" y="15181"/>
                  <a:pt x="510918" y="0"/>
                </a:cubicBezTo>
                <a:close/>
                <a:moveTo>
                  <a:pt x="177185" y="0"/>
                </a:moveTo>
                <a:lnTo>
                  <a:pt x="216322" y="82544"/>
                </a:lnTo>
                <a:cubicBezTo>
                  <a:pt x="176473" y="95827"/>
                  <a:pt x="147891" y="114328"/>
                  <a:pt x="130576" y="138047"/>
                </a:cubicBezTo>
                <a:cubicBezTo>
                  <a:pt x="113261" y="161767"/>
                  <a:pt x="104129" y="193314"/>
                  <a:pt x="103180" y="232688"/>
                </a:cubicBezTo>
                <a:lnTo>
                  <a:pt x="199955" y="232688"/>
                </a:lnTo>
                <a:lnTo>
                  <a:pt x="199955" y="432643"/>
                </a:lnTo>
                <a:lnTo>
                  <a:pt x="0" y="432643"/>
                </a:lnTo>
                <a:lnTo>
                  <a:pt x="0" y="289615"/>
                </a:lnTo>
                <a:cubicBezTo>
                  <a:pt x="0" y="231739"/>
                  <a:pt x="5100" y="186079"/>
                  <a:pt x="15299" y="152635"/>
                </a:cubicBezTo>
                <a:cubicBezTo>
                  <a:pt x="25499" y="119190"/>
                  <a:pt x="44356" y="89185"/>
                  <a:pt x="71870" y="62620"/>
                </a:cubicBezTo>
                <a:cubicBezTo>
                  <a:pt x="99385" y="36054"/>
                  <a:pt x="134490" y="15181"/>
                  <a:pt x="1771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Navy_Blank_Title">
  <p:cSld name="Title_Navy_3">
    <p:bg>
      <p:bgPr>
        <a:solidFill>
          <a:schemeClr val="dk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27" name="Google Shape;27;p3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_Bottom_Bar">
  <p:cSld name="Bottom_Bar_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1" y="237771"/>
            <a:ext cx="60900" cy="4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65760" y="45491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713232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Image_Bottom_Bar_Title">
  <p:cSld name="Bottom_Bar_Title_Image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1" y="237771"/>
            <a:ext cx="60900" cy="46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65760" y="45491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713232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_Side_Bar">
  <p:cSld name="Side_Bar_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 rot="-5400000">
            <a:off x="-2116800" y="2114562"/>
            <a:ext cx="51480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-5400000">
            <a:off x="-1911010" y="2365842"/>
            <a:ext cx="47364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0" name="Google Shape;140;p24"/>
          <p:cNvGrpSpPr/>
          <p:nvPr/>
        </p:nvGrpSpPr>
        <p:grpSpPr>
          <a:xfrm>
            <a:off x="1053000" y="4847063"/>
            <a:ext cx="491216" cy="174775"/>
            <a:chOff x="0" y="-4124839"/>
            <a:chExt cx="7772399" cy="2765424"/>
          </a:xfrm>
        </p:grpSpPr>
        <p:sp>
          <p:nvSpPr>
            <p:cNvPr id="141" name="Google Shape;141;p24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Feature3_Content">
  <p:cSld name="Content_Feature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4572002" y="0"/>
            <a:ext cx="4572000" cy="513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78375" y="2065350"/>
            <a:ext cx="43890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ato"/>
              <a:buChar char="•"/>
              <a:defRPr sz="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603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00"/>
              <a:buFont typeface="Lato"/>
              <a:buChar char="•"/>
              <a:defRPr sz="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54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00"/>
              <a:buFont typeface="Lato"/>
              <a:buChar char="•"/>
              <a:defRPr sz="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5910070" y="4896252"/>
            <a:ext cx="3126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 b="0" i="0" u="none" strike="noStrike" cap="none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61200" y="1323850"/>
            <a:ext cx="3849600" cy="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4933200" y="377250"/>
            <a:ext cx="3849600" cy="438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79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5pPr>
            <a:lvl6pPr marL="2743200" lvl="5" indent="-2730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6pPr>
            <a:lvl7pPr marL="3200400" lvl="6" indent="-2667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marL="3657600" lvl="7" indent="-2603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00"/>
              <a:buChar char="○"/>
              <a:defRPr>
                <a:solidFill>
                  <a:schemeClr val="lt1"/>
                </a:solidFill>
              </a:defRPr>
            </a:lvl8pPr>
            <a:lvl9pPr marL="4114800" lvl="8" indent="-254000" rtl="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Navy_Title_Subtitle">
  <p:cSld name="Title_Navy_1_1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65760" y="822960"/>
            <a:ext cx="84126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52" name="Google Shape;152;p26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153" name="Google Shape;153;p26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Navy_Blank_Title 2">
  <p:cSld name="Title_Navy_3_2"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038" y="4849651"/>
            <a:ext cx="489587" cy="174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62087" y="323138"/>
            <a:ext cx="8459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"/>
              <a:buNone/>
              <a:defRPr sz="27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"/>
              <a:buNone/>
              <a:defRPr sz="27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_Dark">
  <p:cSld name="3_Title_Dark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80238" y="323142"/>
            <a:ext cx="8035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47" y="4846476"/>
            <a:ext cx="489588" cy="1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_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1_Cover">
  <p:cSld name="Cover_Theme6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1899" r="9353"/>
          <a:stretch/>
        </p:blipFill>
        <p:spPr>
          <a:xfrm>
            <a:off x="0" y="0"/>
            <a:ext cx="9144003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4206251" y="0"/>
            <a:ext cx="4114800" cy="51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26351" y="822960"/>
            <a:ext cx="3474600" cy="146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ato Black"/>
              <a:buNone/>
              <a:defRPr sz="3500" b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1"/>
          </p:nvPr>
        </p:nvSpPr>
        <p:spPr>
          <a:xfrm>
            <a:off x="4526351" y="2603675"/>
            <a:ext cx="34746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2"/>
          </p:nvPr>
        </p:nvSpPr>
        <p:spPr>
          <a:xfrm>
            <a:off x="4526351" y="3749040"/>
            <a:ext cx="34746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3"/>
          </p:nvPr>
        </p:nvSpPr>
        <p:spPr>
          <a:xfrm>
            <a:off x="4526351" y="4023360"/>
            <a:ext cx="3474600" cy="18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4545125" y="394698"/>
            <a:ext cx="778794" cy="277095"/>
            <a:chOff x="0" y="-4124839"/>
            <a:chExt cx="7772399" cy="2765424"/>
          </a:xfrm>
        </p:grpSpPr>
        <p:sp>
          <p:nvSpPr>
            <p:cNvPr id="43" name="Google Shape;43;p6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5" name="Google Shape;45;p6"/>
          <p:cNvSpPr txBox="1"/>
          <p:nvPr/>
        </p:nvSpPr>
        <p:spPr>
          <a:xfrm>
            <a:off x="617585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1_Divider/Agenda">
  <p:cSld name="Agenda/Divider_Theme6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899" r="9353"/>
          <a:stretch/>
        </p:blipFill>
        <p:spPr>
          <a:xfrm>
            <a:off x="0" y="0"/>
            <a:ext cx="9144003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4206251" y="0"/>
            <a:ext cx="41148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617585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26351" y="492163"/>
            <a:ext cx="3474600" cy="146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ato Black"/>
              <a:buNone/>
              <a:defRPr sz="3500" b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526350" y="2194560"/>
            <a:ext cx="3474600" cy="25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4545125" y="394698"/>
            <a:ext cx="778794" cy="277095"/>
            <a:chOff x="0" y="-4124839"/>
            <a:chExt cx="7772399" cy="2765424"/>
          </a:xfrm>
        </p:grpSpPr>
        <p:sp>
          <p:nvSpPr>
            <p:cNvPr id="53" name="Google Shape;53;p7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e1_Thank-you">
  <p:cSld name="Thank-you_Theme6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1899" r="9353"/>
          <a:stretch/>
        </p:blipFill>
        <p:spPr>
          <a:xfrm>
            <a:off x="0" y="0"/>
            <a:ext cx="9144003" cy="51480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4206251" y="0"/>
            <a:ext cx="4114800" cy="514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8" name="Google Shape;58;p8"/>
          <p:cNvGrpSpPr/>
          <p:nvPr/>
        </p:nvGrpSpPr>
        <p:grpSpPr>
          <a:xfrm>
            <a:off x="4545125" y="394698"/>
            <a:ext cx="778794" cy="277095"/>
            <a:chOff x="0" y="-4124839"/>
            <a:chExt cx="7772399" cy="2765424"/>
          </a:xfrm>
        </p:grpSpPr>
        <p:sp>
          <p:nvSpPr>
            <p:cNvPr id="59" name="Google Shape;59;p8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1" name="Google Shape;61;p8"/>
          <p:cNvSpPr txBox="1"/>
          <p:nvPr/>
        </p:nvSpPr>
        <p:spPr>
          <a:xfrm>
            <a:off x="617585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4526351" y="492163"/>
            <a:ext cx="34746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Thank You</a:t>
            </a:r>
            <a:endParaRPr sz="35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_Title_Subtitle">
  <p:cSld name="Title_Sub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65760" y="822960"/>
            <a:ext cx="84126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Blank_Content_Title">
  <p:cSld name="Title_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65750" y="1005840"/>
            <a:ext cx="8412600" cy="3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298450">
              <a:spcBef>
                <a:spcPts val="5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21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79400">
              <a:spcBef>
                <a:spcPts val="5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3050"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6pPr>
            <a:lvl7pPr marL="3200400" lvl="6" indent="-266700">
              <a:spcBef>
                <a:spcPts val="50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0350"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54000">
              <a:spcBef>
                <a:spcPts val="500"/>
              </a:spcBef>
              <a:spcAft>
                <a:spcPts val="500"/>
              </a:spcAft>
              <a:buSzPts val="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Screenshot">
  <p:cSld name="Screensho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1270200" y="4428425"/>
            <a:ext cx="6603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" y="323143"/>
            <a:ext cx="47400" cy="449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Lato"/>
              <a:buNone/>
              <a:defRPr sz="27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5750" y="1371600"/>
            <a:ext cx="84126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21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ato"/>
              <a:buChar char="●"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794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Char char="○"/>
              <a:defRPr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730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■"/>
              <a:defRPr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6670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Lato"/>
              <a:buChar char="●"/>
              <a:def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6035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Lato"/>
              <a:buChar char="○"/>
              <a:defRPr sz="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540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400"/>
              <a:buFont typeface="Lato"/>
              <a:buChar char="■"/>
              <a:defRPr sz="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7132320" y="4937760"/>
            <a:ext cx="1828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Druva © 2025. All rights reserved.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147825" y="4847063"/>
            <a:ext cx="491216" cy="174775"/>
            <a:chOff x="0" y="-4124839"/>
            <a:chExt cx="7772399" cy="2765424"/>
          </a:xfrm>
        </p:grpSpPr>
        <p:sp>
          <p:nvSpPr>
            <p:cNvPr id="15" name="Google Shape;15;p1"/>
            <p:cNvSpPr/>
            <p:nvPr/>
          </p:nvSpPr>
          <p:spPr>
            <a:xfrm>
              <a:off x="0" y="-3407130"/>
              <a:ext cx="6531147" cy="2047715"/>
            </a:xfrm>
            <a:custGeom>
              <a:avLst/>
              <a:gdLst/>
              <a:ahLst/>
              <a:cxnLst/>
              <a:rect l="l" t="t" r="r" b="b"/>
              <a:pathLst>
                <a:path w="6531147" h="2047715" extrusionOk="0">
                  <a:moveTo>
                    <a:pt x="1198504" y="1615231"/>
                  </a:moveTo>
                  <a:lnTo>
                    <a:pt x="1198504" y="38753"/>
                  </a:lnTo>
                  <a:cubicBezTo>
                    <a:pt x="1198504" y="8526"/>
                    <a:pt x="1192286" y="0"/>
                    <a:pt x="1173632" y="0"/>
                  </a:cubicBezTo>
                  <a:cubicBezTo>
                    <a:pt x="1163528" y="0"/>
                    <a:pt x="1152647" y="775"/>
                    <a:pt x="1142543" y="3100"/>
                  </a:cubicBezTo>
                  <a:lnTo>
                    <a:pt x="920252" y="45729"/>
                  </a:lnTo>
                  <a:cubicBezTo>
                    <a:pt x="892272" y="51154"/>
                    <a:pt x="886054" y="62005"/>
                    <a:pt x="886054" y="89907"/>
                  </a:cubicBezTo>
                  <a:lnTo>
                    <a:pt x="886054" y="699107"/>
                  </a:lnTo>
                  <a:cubicBezTo>
                    <a:pt x="765581" y="637877"/>
                    <a:pt x="673090" y="613075"/>
                    <a:pt x="565053" y="613075"/>
                  </a:cubicBezTo>
                  <a:cubicBezTo>
                    <a:pt x="410383" y="613075"/>
                    <a:pt x="283693" y="668104"/>
                    <a:pt x="184983" y="768087"/>
                  </a:cubicBezTo>
                  <a:cubicBezTo>
                    <a:pt x="62179" y="895198"/>
                    <a:pt x="0" y="1078112"/>
                    <a:pt x="0" y="1349384"/>
                  </a:cubicBezTo>
                  <a:cubicBezTo>
                    <a:pt x="0" y="1786520"/>
                    <a:pt x="184983" y="2046941"/>
                    <a:pt x="494325" y="2046941"/>
                  </a:cubicBezTo>
                  <a:cubicBezTo>
                    <a:pt x="642777" y="2046941"/>
                    <a:pt x="769468" y="2002762"/>
                    <a:pt x="938906" y="1883403"/>
                  </a:cubicBezTo>
                  <a:cubicBezTo>
                    <a:pt x="948233" y="1919830"/>
                    <a:pt x="957560" y="1955483"/>
                    <a:pt x="973104" y="1980285"/>
                  </a:cubicBezTo>
                  <a:cubicBezTo>
                    <a:pt x="991758" y="2013613"/>
                    <a:pt x="1007303" y="2035315"/>
                    <a:pt x="1035284" y="2035315"/>
                  </a:cubicBezTo>
                  <a:lnTo>
                    <a:pt x="1035284" y="2035315"/>
                  </a:lnTo>
                  <a:cubicBezTo>
                    <a:pt x="1044611" y="2036090"/>
                    <a:pt x="1054715" y="2034540"/>
                    <a:pt x="1063264" y="2029889"/>
                  </a:cubicBezTo>
                  <a:lnTo>
                    <a:pt x="1260683" y="1946958"/>
                  </a:lnTo>
                  <a:cubicBezTo>
                    <a:pt x="1276228" y="1941532"/>
                    <a:pt x="1279337" y="1936107"/>
                    <a:pt x="1279337" y="1927581"/>
                  </a:cubicBezTo>
                  <a:cubicBezTo>
                    <a:pt x="1279337" y="1913630"/>
                    <a:pt x="1263792" y="1899679"/>
                    <a:pt x="1254465" y="1883403"/>
                  </a:cubicBezTo>
                  <a:cubicBezTo>
                    <a:pt x="1204722" y="1806671"/>
                    <a:pt x="1198504" y="1753967"/>
                    <a:pt x="1198504" y="1615231"/>
                  </a:cubicBezTo>
                  <a:close/>
                  <a:moveTo>
                    <a:pt x="886054" y="1689637"/>
                  </a:moveTo>
                  <a:cubicBezTo>
                    <a:pt x="784235" y="1777994"/>
                    <a:pt x="688635" y="1816747"/>
                    <a:pt x="583707" y="1816747"/>
                  </a:cubicBezTo>
                  <a:cubicBezTo>
                    <a:pt x="395615" y="1816747"/>
                    <a:pt x="321000" y="1675686"/>
                    <a:pt x="321000" y="1320707"/>
                  </a:cubicBezTo>
                  <a:cubicBezTo>
                    <a:pt x="321000" y="977354"/>
                    <a:pt x="404165" y="844043"/>
                    <a:pt x="617129" y="844043"/>
                  </a:cubicBezTo>
                  <a:lnTo>
                    <a:pt x="617129" y="844043"/>
                  </a:lnTo>
                  <a:cubicBezTo>
                    <a:pt x="707288" y="844043"/>
                    <a:pt x="784235" y="863420"/>
                    <a:pt x="886054" y="913024"/>
                  </a:cubicBezTo>
                  <a:lnTo>
                    <a:pt x="886054" y="1689637"/>
                  </a:lnTo>
                  <a:close/>
                  <a:moveTo>
                    <a:pt x="2388459" y="643302"/>
                  </a:moveTo>
                  <a:cubicBezTo>
                    <a:pt x="2354260" y="623926"/>
                    <a:pt x="2299076" y="613075"/>
                    <a:pt x="2243115" y="613075"/>
                  </a:cubicBezTo>
                  <a:cubicBezTo>
                    <a:pt x="2064350" y="613075"/>
                    <a:pt x="1967972" y="723909"/>
                    <a:pt x="1856826" y="837068"/>
                  </a:cubicBezTo>
                  <a:cubicBezTo>
                    <a:pt x="1847500" y="790564"/>
                    <a:pt x="1831955" y="745610"/>
                    <a:pt x="1810192" y="703757"/>
                  </a:cubicBezTo>
                  <a:cubicBezTo>
                    <a:pt x="1788429" y="661904"/>
                    <a:pt x="1775993" y="615400"/>
                    <a:pt x="1736354" y="615400"/>
                  </a:cubicBezTo>
                  <a:cubicBezTo>
                    <a:pt x="1727027" y="616175"/>
                    <a:pt x="1717700" y="617725"/>
                    <a:pt x="1708374" y="620825"/>
                  </a:cubicBezTo>
                  <a:lnTo>
                    <a:pt x="1520282" y="698332"/>
                  </a:lnTo>
                  <a:cubicBezTo>
                    <a:pt x="1501628" y="706857"/>
                    <a:pt x="1498519" y="715383"/>
                    <a:pt x="1498519" y="726234"/>
                  </a:cubicBezTo>
                  <a:cubicBezTo>
                    <a:pt x="1498519" y="742510"/>
                    <a:pt x="1517173" y="764987"/>
                    <a:pt x="1526499" y="781263"/>
                  </a:cubicBezTo>
                  <a:cubicBezTo>
                    <a:pt x="1572357" y="872721"/>
                    <a:pt x="1587901" y="953327"/>
                    <a:pt x="1587901" y="1127716"/>
                  </a:cubicBezTo>
                  <a:lnTo>
                    <a:pt x="1587901" y="1967109"/>
                  </a:lnTo>
                  <a:cubicBezTo>
                    <a:pt x="1587901" y="2000437"/>
                    <a:pt x="1597228" y="2005862"/>
                    <a:pt x="1634536" y="2005862"/>
                  </a:cubicBezTo>
                  <a:lnTo>
                    <a:pt x="1856826" y="2005862"/>
                  </a:lnTo>
                  <a:cubicBezTo>
                    <a:pt x="1897243" y="2005862"/>
                    <a:pt x="1900352" y="2002762"/>
                    <a:pt x="1900352" y="1967109"/>
                  </a:cubicBezTo>
                  <a:lnTo>
                    <a:pt x="1900352" y="1044785"/>
                  </a:lnTo>
                  <a:cubicBezTo>
                    <a:pt x="2023933" y="917674"/>
                    <a:pt x="2101657" y="875821"/>
                    <a:pt x="2172386" y="875821"/>
                  </a:cubicBezTo>
                  <a:cubicBezTo>
                    <a:pt x="2222129" y="875821"/>
                    <a:pt x="2243115" y="886672"/>
                    <a:pt x="2286640" y="898298"/>
                  </a:cubicBezTo>
                  <a:lnTo>
                    <a:pt x="2292858" y="898298"/>
                  </a:lnTo>
                  <a:cubicBezTo>
                    <a:pt x="2305294" y="898298"/>
                    <a:pt x="2311512" y="892872"/>
                    <a:pt x="2323948" y="870395"/>
                  </a:cubicBezTo>
                  <a:lnTo>
                    <a:pt x="2404003" y="692906"/>
                  </a:lnTo>
                  <a:cubicBezTo>
                    <a:pt x="2407112" y="685931"/>
                    <a:pt x="2409444" y="678180"/>
                    <a:pt x="2410221" y="670429"/>
                  </a:cubicBezTo>
                  <a:cubicBezTo>
                    <a:pt x="2410221" y="659578"/>
                    <a:pt x="2404003" y="651053"/>
                    <a:pt x="2388459" y="643302"/>
                  </a:cubicBezTo>
                  <a:close/>
                  <a:moveTo>
                    <a:pt x="3721425" y="1645458"/>
                  </a:moveTo>
                  <a:lnTo>
                    <a:pt x="3721425" y="654153"/>
                  </a:lnTo>
                  <a:cubicBezTo>
                    <a:pt x="3721425" y="623926"/>
                    <a:pt x="3712098" y="615400"/>
                    <a:pt x="3696554" y="615400"/>
                  </a:cubicBezTo>
                  <a:cubicBezTo>
                    <a:pt x="3685672" y="616175"/>
                    <a:pt x="3675568" y="618500"/>
                    <a:pt x="3665464" y="620825"/>
                  </a:cubicBezTo>
                  <a:lnTo>
                    <a:pt x="3449391" y="668104"/>
                  </a:lnTo>
                  <a:cubicBezTo>
                    <a:pt x="3418302" y="673530"/>
                    <a:pt x="3408975" y="682055"/>
                    <a:pt x="3408975" y="709957"/>
                  </a:cubicBezTo>
                  <a:lnTo>
                    <a:pt x="3408975" y="1692737"/>
                  </a:lnTo>
                  <a:cubicBezTo>
                    <a:pt x="3304047" y="1773344"/>
                    <a:pt x="3192902" y="1814422"/>
                    <a:pt x="3087975" y="1814422"/>
                  </a:cubicBezTo>
                  <a:cubicBezTo>
                    <a:pt x="2933304" y="1814422"/>
                    <a:pt x="2884338" y="1742341"/>
                    <a:pt x="2884338" y="1529199"/>
                  </a:cubicBezTo>
                  <a:lnTo>
                    <a:pt x="2884338" y="654153"/>
                  </a:lnTo>
                  <a:cubicBezTo>
                    <a:pt x="2884338" y="626251"/>
                    <a:pt x="2871902" y="617725"/>
                    <a:pt x="2853248" y="617725"/>
                  </a:cubicBezTo>
                  <a:cubicBezTo>
                    <a:pt x="2843921" y="616950"/>
                    <a:pt x="2834594" y="618500"/>
                    <a:pt x="2825268" y="620825"/>
                  </a:cubicBezTo>
                  <a:lnTo>
                    <a:pt x="2609195" y="668104"/>
                  </a:lnTo>
                  <a:cubicBezTo>
                    <a:pt x="2578105" y="673530"/>
                    <a:pt x="2568778" y="682055"/>
                    <a:pt x="2568778" y="709957"/>
                  </a:cubicBezTo>
                  <a:lnTo>
                    <a:pt x="2568778" y="1593529"/>
                  </a:lnTo>
                  <a:cubicBezTo>
                    <a:pt x="2568778" y="1873327"/>
                    <a:pt x="2670597" y="2047716"/>
                    <a:pt x="3010251" y="2047716"/>
                  </a:cubicBezTo>
                  <a:cubicBezTo>
                    <a:pt x="3179689" y="2047716"/>
                    <a:pt x="3297829" y="2005862"/>
                    <a:pt x="3451723" y="1884178"/>
                  </a:cubicBezTo>
                  <a:cubicBezTo>
                    <a:pt x="3464159" y="1928356"/>
                    <a:pt x="3479704" y="1970209"/>
                    <a:pt x="3498357" y="1997337"/>
                  </a:cubicBezTo>
                  <a:cubicBezTo>
                    <a:pt x="3513902" y="2022139"/>
                    <a:pt x="3529447" y="2041515"/>
                    <a:pt x="3556650" y="2041515"/>
                  </a:cubicBezTo>
                  <a:cubicBezTo>
                    <a:pt x="3565200" y="2040740"/>
                    <a:pt x="3573750" y="2038415"/>
                    <a:pt x="3581522" y="2036090"/>
                  </a:cubicBezTo>
                  <a:lnTo>
                    <a:pt x="3778941" y="1969435"/>
                  </a:lnTo>
                  <a:cubicBezTo>
                    <a:pt x="3794486" y="1964009"/>
                    <a:pt x="3800704" y="1955483"/>
                    <a:pt x="3800704" y="1946958"/>
                  </a:cubicBezTo>
                  <a:lnTo>
                    <a:pt x="3801481" y="1946958"/>
                  </a:lnTo>
                  <a:cubicBezTo>
                    <a:pt x="3799926" y="1937657"/>
                    <a:pt x="3796040" y="1929131"/>
                    <a:pt x="3789045" y="1922156"/>
                  </a:cubicBezTo>
                  <a:cubicBezTo>
                    <a:pt x="3740079" y="1847750"/>
                    <a:pt x="3721425" y="1781094"/>
                    <a:pt x="3721425" y="1645458"/>
                  </a:cubicBezTo>
                  <a:close/>
                  <a:moveTo>
                    <a:pt x="5233157" y="671204"/>
                  </a:moveTo>
                  <a:lnTo>
                    <a:pt x="5035738" y="637877"/>
                  </a:lnTo>
                  <a:cubicBezTo>
                    <a:pt x="5023302" y="637877"/>
                    <a:pt x="5017084" y="635552"/>
                    <a:pt x="5007757" y="635552"/>
                  </a:cubicBezTo>
                  <a:cubicBezTo>
                    <a:pt x="4989104" y="635552"/>
                    <a:pt x="4979777" y="644077"/>
                    <a:pt x="4970450" y="665779"/>
                  </a:cubicBezTo>
                  <a:lnTo>
                    <a:pt x="4680540" y="1435416"/>
                  </a:lnTo>
                  <a:cubicBezTo>
                    <a:pt x="4646341" y="1523774"/>
                    <a:pt x="4628464" y="1598954"/>
                    <a:pt x="4597375" y="1723740"/>
                  </a:cubicBezTo>
                  <a:cubicBezTo>
                    <a:pt x="4572503" y="1618331"/>
                    <a:pt x="4548409" y="1524548"/>
                    <a:pt x="4517319" y="1433091"/>
                  </a:cubicBezTo>
                  <a:lnTo>
                    <a:pt x="4251503" y="665779"/>
                  </a:lnTo>
                  <a:cubicBezTo>
                    <a:pt x="4242176" y="643302"/>
                    <a:pt x="4232849" y="635552"/>
                    <a:pt x="4211086" y="635552"/>
                  </a:cubicBezTo>
                  <a:lnTo>
                    <a:pt x="4195542" y="635552"/>
                  </a:lnTo>
                  <a:lnTo>
                    <a:pt x="3960815" y="668879"/>
                  </a:lnTo>
                  <a:cubicBezTo>
                    <a:pt x="3932835" y="671979"/>
                    <a:pt x="3923508" y="679730"/>
                    <a:pt x="3923508" y="691356"/>
                  </a:cubicBezTo>
                  <a:cubicBezTo>
                    <a:pt x="3924285" y="702982"/>
                    <a:pt x="3927394" y="714608"/>
                    <a:pt x="3932835" y="724684"/>
                  </a:cubicBezTo>
                  <a:lnTo>
                    <a:pt x="4445036" y="2012063"/>
                  </a:lnTo>
                  <a:cubicBezTo>
                    <a:pt x="4457472" y="2042290"/>
                    <a:pt x="4460581" y="2042290"/>
                    <a:pt x="4491670" y="2042290"/>
                  </a:cubicBezTo>
                  <a:lnTo>
                    <a:pt x="4676653" y="2042290"/>
                  </a:lnTo>
                  <a:lnTo>
                    <a:pt x="4676653" y="2042290"/>
                  </a:lnTo>
                  <a:cubicBezTo>
                    <a:pt x="4710075" y="2042290"/>
                    <a:pt x="4717070" y="2036865"/>
                    <a:pt x="4725619" y="2012063"/>
                  </a:cubicBezTo>
                  <a:lnTo>
                    <a:pt x="5257252" y="727009"/>
                  </a:lnTo>
                  <a:cubicBezTo>
                    <a:pt x="5263470" y="709957"/>
                    <a:pt x="5266578" y="702207"/>
                    <a:pt x="5266578" y="693681"/>
                  </a:cubicBezTo>
                  <a:cubicBezTo>
                    <a:pt x="5267356" y="682055"/>
                    <a:pt x="5258029" y="676630"/>
                    <a:pt x="5233157" y="671204"/>
                  </a:cubicBezTo>
                  <a:close/>
                  <a:moveTo>
                    <a:pt x="6531148" y="1930681"/>
                  </a:moveTo>
                  <a:cubicBezTo>
                    <a:pt x="6531148" y="1922156"/>
                    <a:pt x="6524930" y="1911305"/>
                    <a:pt x="6521821" y="1902779"/>
                  </a:cubicBezTo>
                  <a:cubicBezTo>
                    <a:pt x="6466637" y="1808221"/>
                    <a:pt x="6447983" y="1730715"/>
                    <a:pt x="6447983" y="1575703"/>
                  </a:cubicBezTo>
                  <a:lnTo>
                    <a:pt x="6447983" y="1033159"/>
                  </a:lnTo>
                  <a:cubicBezTo>
                    <a:pt x="6447983" y="739410"/>
                    <a:pt x="6278545" y="614625"/>
                    <a:pt x="5938891" y="614625"/>
                  </a:cubicBezTo>
                  <a:cubicBezTo>
                    <a:pt x="5788107" y="614625"/>
                    <a:pt x="5638876" y="641752"/>
                    <a:pt x="5498196" y="695231"/>
                  </a:cubicBezTo>
                  <a:cubicBezTo>
                    <a:pt x="5473324" y="703757"/>
                    <a:pt x="5436017" y="714608"/>
                    <a:pt x="5436017" y="750261"/>
                  </a:cubicBezTo>
                  <a:cubicBezTo>
                    <a:pt x="5436794" y="758786"/>
                    <a:pt x="5438349" y="767312"/>
                    <a:pt x="5442235" y="775063"/>
                  </a:cubicBezTo>
                  <a:lnTo>
                    <a:pt x="5491978" y="910699"/>
                  </a:lnTo>
                  <a:cubicBezTo>
                    <a:pt x="5495864" y="922325"/>
                    <a:pt x="5507523" y="930075"/>
                    <a:pt x="5519959" y="930075"/>
                  </a:cubicBezTo>
                  <a:cubicBezTo>
                    <a:pt x="5529286" y="929300"/>
                    <a:pt x="5538612" y="927750"/>
                    <a:pt x="5547939" y="924650"/>
                  </a:cubicBezTo>
                  <a:cubicBezTo>
                    <a:pt x="5693283" y="869620"/>
                    <a:pt x="5798211" y="844043"/>
                    <a:pt x="5903138" y="844043"/>
                  </a:cubicBezTo>
                  <a:cubicBezTo>
                    <a:pt x="6085012" y="844043"/>
                    <a:pt x="6147192" y="905273"/>
                    <a:pt x="6147192" y="1074237"/>
                  </a:cubicBezTo>
                  <a:lnTo>
                    <a:pt x="6147192" y="1162594"/>
                  </a:lnTo>
                  <a:cubicBezTo>
                    <a:pt x="5782666" y="1165694"/>
                    <a:pt x="5338084" y="1223824"/>
                    <a:pt x="5338084" y="1639258"/>
                  </a:cubicBezTo>
                  <a:cubicBezTo>
                    <a:pt x="5338084" y="1883403"/>
                    <a:pt x="5510632" y="2038415"/>
                    <a:pt x="5776448" y="2038415"/>
                  </a:cubicBezTo>
                  <a:cubicBezTo>
                    <a:pt x="5939668" y="2038415"/>
                    <a:pt x="6060141" y="1991136"/>
                    <a:pt x="6192271" y="1871777"/>
                  </a:cubicBezTo>
                  <a:cubicBezTo>
                    <a:pt x="6204707" y="1915180"/>
                    <a:pt x="6221806" y="1957034"/>
                    <a:pt x="6245124" y="1996562"/>
                  </a:cubicBezTo>
                  <a:cubicBezTo>
                    <a:pt x="6260668" y="2024464"/>
                    <a:pt x="6276213" y="2040740"/>
                    <a:pt x="6297976" y="2040740"/>
                  </a:cubicBezTo>
                  <a:cubicBezTo>
                    <a:pt x="6308857" y="2039965"/>
                    <a:pt x="6319739" y="2037640"/>
                    <a:pt x="6329065" y="2032214"/>
                  </a:cubicBezTo>
                  <a:lnTo>
                    <a:pt x="6517158" y="1949283"/>
                  </a:lnTo>
                  <a:cubicBezTo>
                    <a:pt x="6524153" y="1947733"/>
                    <a:pt x="6530371" y="1939982"/>
                    <a:pt x="6531148" y="1930681"/>
                  </a:cubicBezTo>
                  <a:lnTo>
                    <a:pt x="6531148" y="1930681"/>
                  </a:lnTo>
                  <a:close/>
                  <a:moveTo>
                    <a:pt x="6144860" y="1695837"/>
                  </a:moveTo>
                  <a:cubicBezTo>
                    <a:pt x="6039932" y="1787295"/>
                    <a:pt x="5947441" y="1828373"/>
                    <a:pt x="5851840" y="1828373"/>
                  </a:cubicBezTo>
                  <a:cubicBezTo>
                    <a:pt x="5731368" y="1828373"/>
                    <a:pt x="5641986" y="1740016"/>
                    <a:pt x="5641986" y="1620656"/>
                  </a:cubicBezTo>
                  <a:lnTo>
                    <a:pt x="5641986" y="1620656"/>
                  </a:lnTo>
                  <a:cubicBezTo>
                    <a:pt x="5641986" y="1379612"/>
                    <a:pt x="5951327" y="1368761"/>
                    <a:pt x="6145637" y="1365661"/>
                  </a:cubicBezTo>
                  <a:lnTo>
                    <a:pt x="6145637" y="1695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263777" y="-4124839"/>
              <a:ext cx="1508622" cy="1504396"/>
            </a:xfrm>
            <a:custGeom>
              <a:avLst/>
              <a:gdLst/>
              <a:ahLst/>
              <a:cxnLst/>
              <a:rect l="l" t="t" r="r" b="b"/>
              <a:pathLst>
                <a:path w="1508622" h="1504396" extrusionOk="0">
                  <a:moveTo>
                    <a:pt x="207523" y="988980"/>
                  </a:moveTo>
                  <a:cubicBezTo>
                    <a:pt x="306232" y="1213748"/>
                    <a:pt x="422818" y="1381162"/>
                    <a:pt x="827761" y="1504397"/>
                  </a:cubicBezTo>
                  <a:cubicBezTo>
                    <a:pt x="949787" y="1318382"/>
                    <a:pt x="983209" y="1138567"/>
                    <a:pt x="959114" y="903723"/>
                  </a:cubicBezTo>
                  <a:cubicBezTo>
                    <a:pt x="703402" y="1046335"/>
                    <a:pt x="467121" y="1047110"/>
                    <a:pt x="207523" y="988980"/>
                  </a:cubicBezTo>
                  <a:close/>
                  <a:moveTo>
                    <a:pt x="602361" y="956427"/>
                  </a:moveTo>
                  <a:cubicBezTo>
                    <a:pt x="460126" y="701432"/>
                    <a:pt x="458572" y="465813"/>
                    <a:pt x="516865" y="206942"/>
                  </a:cubicBezTo>
                  <a:cubicBezTo>
                    <a:pt x="291465" y="305375"/>
                    <a:pt x="123581" y="421634"/>
                    <a:pt x="0" y="825442"/>
                  </a:cubicBezTo>
                  <a:cubicBezTo>
                    <a:pt x="185760" y="947127"/>
                    <a:pt x="366857" y="980454"/>
                    <a:pt x="602361" y="956427"/>
                  </a:cubicBezTo>
                  <a:close/>
                  <a:moveTo>
                    <a:pt x="1300322" y="515417"/>
                  </a:moveTo>
                  <a:cubicBezTo>
                    <a:pt x="1201613" y="290649"/>
                    <a:pt x="1085027" y="123235"/>
                    <a:pt x="680085" y="0"/>
                  </a:cubicBezTo>
                  <a:cubicBezTo>
                    <a:pt x="558058" y="186015"/>
                    <a:pt x="524637" y="365830"/>
                    <a:pt x="548731" y="600674"/>
                  </a:cubicBezTo>
                  <a:cubicBezTo>
                    <a:pt x="805220" y="458062"/>
                    <a:pt x="1041502" y="457287"/>
                    <a:pt x="1300322" y="515417"/>
                  </a:cubicBezTo>
                  <a:close/>
                  <a:moveTo>
                    <a:pt x="906262" y="547969"/>
                  </a:moveTo>
                  <a:cubicBezTo>
                    <a:pt x="1048497" y="802965"/>
                    <a:pt x="1050051" y="1038584"/>
                    <a:pt x="991758" y="1297455"/>
                  </a:cubicBezTo>
                  <a:cubicBezTo>
                    <a:pt x="1217158" y="1199022"/>
                    <a:pt x="1385041" y="1082763"/>
                    <a:pt x="1508623" y="678955"/>
                  </a:cubicBezTo>
                  <a:cubicBezTo>
                    <a:pt x="1322085" y="557270"/>
                    <a:pt x="1141765" y="523942"/>
                    <a:pt x="906262" y="54796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6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crosoft.com/en-cee/2024/11/29/microsoft-digital-defense-report-600-million-cyberattacks-per-day-around-the-glo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security/fundamentals/shared-responsib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4526350" y="1477485"/>
            <a:ext cx="3666963" cy="23252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br>
              <a:rPr lang="en-US" dirty="0"/>
            </a:br>
            <a:r>
              <a:rPr lang="en-US" dirty="0"/>
              <a:t>The Architecture of Resilience: Eliminating Complexity</a:t>
            </a:r>
            <a:endParaRPr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/>
          <p:nvPr/>
        </p:nvSpPr>
        <p:spPr>
          <a:xfrm>
            <a:off x="6814125" y="1207600"/>
            <a:ext cx="1920600" cy="26190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6938628" y="1400050"/>
            <a:ext cx="16965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Long-Term Retention &amp; Compliance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2578565" y="1215325"/>
            <a:ext cx="1920600" cy="26190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2673976" y="1407775"/>
            <a:ext cx="1696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Fast, Granular, Clean Recovery</a:t>
            </a:r>
            <a:endParaRPr sz="17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4696357" y="1207600"/>
            <a:ext cx="1920600" cy="26190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4790159" y="1403925"/>
            <a:ext cx="16965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Built-in Ransomware &amp; Threat Defense</a:t>
            </a:r>
            <a:endParaRPr sz="17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460794" y="1215325"/>
            <a:ext cx="1920600" cy="26190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556866" y="1411650"/>
            <a:ext cx="16353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Always-On, Air-Gapped Protection</a:t>
            </a:r>
            <a:endParaRPr sz="17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6960103" y="2277825"/>
            <a:ext cx="16965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Flexible retention with immutable backups and audit-ready recovery to meet regulatory needs.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9"/>
          <p:cNvSpPr txBox="1"/>
          <p:nvPr/>
        </p:nvSpPr>
        <p:spPr>
          <a:xfrm>
            <a:off x="2695451" y="2285550"/>
            <a:ext cx="16965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Restore emails, files, chats, or entire accounts in minutes—precisely, cleanly, and without the risk of reinfection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4811634" y="2281700"/>
            <a:ext cx="16965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Includes anomaly detection, rollback, quarantine, and 24x7 AI-driven Managed Detection &amp; Response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578350" y="2289425"/>
            <a:ext cx="1696500" cy="1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Protected with air-gapped, cloud-native storage that’s immutable and built for cyber resilience</a:t>
            </a:r>
            <a:endParaRPr sz="11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9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Druva Advantage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688" y="2164188"/>
            <a:ext cx="3054875" cy="15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/>
          <p:nvPr/>
        </p:nvSpPr>
        <p:spPr>
          <a:xfrm>
            <a:off x="3843825" y="3718175"/>
            <a:ext cx="138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100% SaaS Platform to Protect All Workloads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97" name="Google Shape;297;p37"/>
          <p:cNvGrpSpPr/>
          <p:nvPr/>
        </p:nvGrpSpPr>
        <p:grpSpPr>
          <a:xfrm>
            <a:off x="6166577" y="1429925"/>
            <a:ext cx="2912273" cy="3364588"/>
            <a:chOff x="6041627" y="1522838"/>
            <a:chExt cx="2912273" cy="3364588"/>
          </a:xfrm>
        </p:grpSpPr>
        <p:pic>
          <p:nvPicPr>
            <p:cNvPr id="298" name="Google Shape;298;p37"/>
            <p:cNvPicPr preferRelativeResize="0"/>
            <p:nvPr/>
          </p:nvPicPr>
          <p:blipFill rotWithShape="1">
            <a:blip r:embed="rId4">
              <a:alphaModFix/>
            </a:blip>
            <a:srcRect l="68368"/>
            <a:stretch/>
          </p:blipFill>
          <p:spPr>
            <a:xfrm>
              <a:off x="6041627" y="1522838"/>
              <a:ext cx="2570400" cy="3255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37"/>
            <p:cNvSpPr txBox="1"/>
            <p:nvPr/>
          </p:nvSpPr>
          <p:spPr>
            <a:xfrm>
              <a:off x="6421725" y="3154925"/>
              <a:ext cx="2190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highlight>
                    <a:schemeClr val="dk1"/>
                  </a:highlight>
                  <a:latin typeface="Lato"/>
                  <a:ea typeface="Lato"/>
                  <a:cs typeface="Lato"/>
                  <a:sym typeface="Lato"/>
                </a:rPr>
                <a:t>Security Posture &amp; Observability | Advanced Ransomware Recovery</a:t>
              </a:r>
              <a:endParaRPr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37"/>
            <p:cNvSpPr txBox="1"/>
            <p:nvPr/>
          </p:nvSpPr>
          <p:spPr>
            <a:xfrm>
              <a:off x="6383500" y="1718700"/>
              <a:ext cx="2570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highlight>
                    <a:schemeClr val="dk1"/>
                  </a:highlight>
                  <a:latin typeface="Lato"/>
                  <a:ea typeface="Lato"/>
                  <a:cs typeface="Lato"/>
                  <a:sym typeface="Lato"/>
                </a:rPr>
                <a:t>Backup &amp; Restore | Microsoft 365 Backup Storage Integration</a:t>
              </a:r>
              <a:endParaRPr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37"/>
            <p:cNvSpPr txBox="1"/>
            <p:nvPr/>
          </p:nvSpPr>
          <p:spPr>
            <a:xfrm>
              <a:off x="6421725" y="4594925"/>
              <a:ext cx="2190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chemeClr val="lt1"/>
                  </a:solidFill>
                  <a:highlight>
                    <a:schemeClr val="dk1"/>
                  </a:highlight>
                  <a:latin typeface="Lato"/>
                  <a:ea typeface="Lato"/>
                  <a:cs typeface="Lato"/>
                  <a:sym typeface="Lato"/>
                </a:rPr>
                <a:t>Search &amp; Audit | Legal Hold</a:t>
              </a:r>
              <a:endParaRPr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302" name="Google Shape;302;p37"/>
          <p:cNvCxnSpPr/>
          <p:nvPr/>
        </p:nvCxnSpPr>
        <p:spPr>
          <a:xfrm rot="10800000" flipH="1">
            <a:off x="5245650" y="1573625"/>
            <a:ext cx="842100" cy="7455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7"/>
          <p:cNvCxnSpPr/>
          <p:nvPr/>
        </p:nvCxnSpPr>
        <p:spPr>
          <a:xfrm rot="-5400000" flipH="1">
            <a:off x="5274425" y="3738600"/>
            <a:ext cx="845400" cy="797700"/>
          </a:xfrm>
          <a:prstGeom prst="bentConnector3">
            <a:avLst>
              <a:gd name="adj1" fmla="val 101402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37"/>
          <p:cNvCxnSpPr/>
          <p:nvPr/>
        </p:nvCxnSpPr>
        <p:spPr>
          <a:xfrm rot="10800000" flipH="1">
            <a:off x="5970550" y="3015900"/>
            <a:ext cx="229500" cy="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05" name="Google Shape;305;p37"/>
          <p:cNvSpPr txBox="1"/>
          <p:nvPr/>
        </p:nvSpPr>
        <p:spPr>
          <a:xfrm>
            <a:off x="362097" y="29445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2081085" y="22404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1221585" y="22404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362110" y="22404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267471" y="2492854"/>
            <a:ext cx="93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Exchange Online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163" y="2297402"/>
            <a:ext cx="248750" cy="21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5188" y="2256141"/>
            <a:ext cx="295002" cy="30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2789" y="2273933"/>
            <a:ext cx="248750" cy="26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348" y="2997500"/>
            <a:ext cx="248750" cy="2367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/>
        </p:nvSpPr>
        <p:spPr>
          <a:xfrm>
            <a:off x="1234338" y="2509475"/>
            <a:ext cx="71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OneDrive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362077" y="3213575"/>
            <a:ext cx="74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Microsoft 365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2081072" y="29445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1221572" y="2944500"/>
            <a:ext cx="742200" cy="534900"/>
          </a:xfrm>
          <a:prstGeom prst="rect">
            <a:avLst/>
          </a:prstGeom>
          <a:gradFill>
            <a:gsLst>
              <a:gs pos="0">
                <a:srgbClr val="001F85"/>
              </a:gs>
              <a:gs pos="100000">
                <a:srgbClr val="010101"/>
              </a:gs>
            </a:gsLst>
            <a:lin ang="5400012" scaled="0"/>
          </a:gradFill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6857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1234340" y="3202501"/>
            <a:ext cx="71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Groups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9" name="Google Shape;31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33238" y="2968400"/>
            <a:ext cx="295000" cy="2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/>
          <p:nvPr/>
        </p:nvSpPr>
        <p:spPr>
          <a:xfrm>
            <a:off x="2116015" y="3213576"/>
            <a:ext cx="71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Planner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44014" y="2967227"/>
            <a:ext cx="297325" cy="2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2112438" y="2509487"/>
            <a:ext cx="71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SharePoint</a:t>
            </a:r>
            <a:endParaRPr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3" name="Google Shape;323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80438" y="1366277"/>
            <a:ext cx="624475" cy="5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/>
          <p:nvPr/>
        </p:nvSpPr>
        <p:spPr>
          <a:xfrm>
            <a:off x="1037513" y="4160425"/>
            <a:ext cx="1110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Microsoft Entra ID</a:t>
            </a:r>
            <a:endParaRPr sz="8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5" name="Google Shape;325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0430" y="3673219"/>
            <a:ext cx="624474" cy="491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>
            <a:spLocks noGrp="1"/>
          </p:cNvSpPr>
          <p:nvPr>
            <p:ph type="subTitle" idx="1"/>
          </p:nvPr>
        </p:nvSpPr>
        <p:spPr>
          <a:xfrm>
            <a:off x="365710" y="736485"/>
            <a:ext cx="84126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Cross-Cloud, Multi-Cloud Cyber Resilience for Microsoft Workloads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title"/>
          </p:nvPr>
        </p:nvSpPr>
        <p:spPr>
          <a:xfrm>
            <a:off x="365750" y="320050"/>
            <a:ext cx="87783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4000+ Customers Trust Druva for M365 Data Protection </a:t>
            </a:r>
            <a:endParaRPr/>
          </a:p>
        </p:txBody>
      </p:sp>
      <p:sp>
        <p:nvSpPr>
          <p:cNvPr id="328" name="Google Shape;328;p37"/>
          <p:cNvSpPr txBox="1"/>
          <p:nvPr/>
        </p:nvSpPr>
        <p:spPr>
          <a:xfrm>
            <a:off x="401100" y="4358225"/>
            <a:ext cx="2535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(Protect Entra ID — Now FREE with Druva M365 Backup)</a:t>
            </a:r>
            <a:endParaRPr sz="700">
              <a:solidFill>
                <a:schemeClr val="lt1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>
            <a:off x="339450" y="1056250"/>
            <a:ext cx="8465100" cy="24936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FF9927"/>
              </a:gs>
              <a:gs pos="100000">
                <a:srgbClr val="9D560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Global Analyst Firm 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(100+ Countries)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3" name="Google Shape;373;p41"/>
          <p:cNvSpPr txBox="1"/>
          <p:nvPr/>
        </p:nvSpPr>
        <p:spPr>
          <a:xfrm>
            <a:off x="11308875" y="2255725"/>
            <a:ext cx="872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/>
          </p:nvPr>
        </p:nvSpPr>
        <p:spPr>
          <a:xfrm>
            <a:off x="365750" y="88111"/>
            <a:ext cx="8602800" cy="7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500+ TB Recovered in 4 Days </a:t>
            </a:r>
            <a:br>
              <a:rPr lang="en-US"/>
            </a:br>
            <a:r>
              <a:rPr lang="en-US"/>
              <a:t>from Ransomware Attack</a:t>
            </a:r>
            <a:endParaRPr/>
          </a:p>
        </p:txBody>
      </p:sp>
      <p:cxnSp>
        <p:nvCxnSpPr>
          <p:cNvPr id="375" name="Google Shape;375;p41"/>
          <p:cNvCxnSpPr>
            <a:stCxn id="376" idx="6"/>
            <a:endCxn id="377" idx="2"/>
          </p:cNvCxnSpPr>
          <p:nvPr/>
        </p:nvCxnSpPr>
        <p:spPr>
          <a:xfrm>
            <a:off x="3218738" y="1844899"/>
            <a:ext cx="4364100" cy="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41"/>
          <p:cNvSpPr/>
          <p:nvPr/>
        </p:nvSpPr>
        <p:spPr>
          <a:xfrm>
            <a:off x="2375438" y="1423399"/>
            <a:ext cx="843300" cy="843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2182975" y="2348650"/>
            <a:ext cx="12282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Detection</a:t>
            </a:r>
            <a:endParaRPr sz="11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Ransomware using compromised credentials. Malware spreads across endpoints, triggering M365 encryption.</a:t>
            </a:r>
            <a:endParaRPr sz="9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7582875" y="1423249"/>
            <a:ext cx="843300" cy="84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41"/>
          <p:cNvSpPr txBox="1"/>
          <p:nvPr/>
        </p:nvSpPr>
        <p:spPr>
          <a:xfrm>
            <a:off x="3898450" y="2348650"/>
            <a:ext cx="13197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Engaged Druva</a:t>
            </a:r>
            <a:r>
              <a:rPr lang="en-US" sz="1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br>
              <a:rPr lang="en-US" sz="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Customer reached out to Druva Support. Emergency rollback assistance was initiated.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0" name="Google Shape;380;p41"/>
          <p:cNvSpPr txBox="1"/>
          <p:nvPr/>
        </p:nvSpPr>
        <p:spPr>
          <a:xfrm>
            <a:off x="5610750" y="2316450"/>
            <a:ext cx="12651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Recovery</a:t>
            </a:r>
            <a:br>
              <a:rPr lang="en-US" sz="9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Druva began recovery of 502.65 TB of encrypted data across M365 accounts &amp; endpoints.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7465550" y="2323638"/>
            <a:ext cx="11334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Restored</a:t>
            </a:r>
            <a:endParaRPr sz="11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By Sunday, data recovery was complete. The firm resumed normal operations by Monday morning.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4136650" y="1423249"/>
            <a:ext cx="843300" cy="84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5821663" y="1423249"/>
            <a:ext cx="843300" cy="84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365750" y="3651150"/>
            <a:ext cx="8402400" cy="13485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2A47F9">
                  <a:alpha val="40000"/>
                </a:srgbClr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182875" tIns="137150" rIns="182875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Results</a:t>
            </a:r>
            <a:endParaRPr sz="1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41"/>
          <p:cNvSpPr txBox="1"/>
          <p:nvPr/>
        </p:nvSpPr>
        <p:spPr>
          <a:xfrm>
            <a:off x="2032549" y="4017600"/>
            <a:ext cx="118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500+TB</a:t>
            </a:r>
            <a:endParaRPr sz="250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Recovered</a:t>
            </a:r>
            <a:endParaRPr sz="1500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41"/>
          <p:cNvSpPr txBox="1"/>
          <p:nvPr/>
        </p:nvSpPr>
        <p:spPr>
          <a:xfrm>
            <a:off x="3907247" y="3902100"/>
            <a:ext cx="15198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100</a:t>
            </a:r>
            <a:r>
              <a:rPr lang="en-US" sz="2500" i="0" u="none" strike="noStrike" cap="non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%</a:t>
            </a:r>
            <a:endParaRPr sz="250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Data</a:t>
            </a:r>
            <a:endParaRPr sz="15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Restored</a:t>
            </a:r>
            <a:endParaRPr sz="1500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41"/>
          <p:cNvSpPr txBox="1"/>
          <p:nvPr/>
        </p:nvSpPr>
        <p:spPr>
          <a:xfrm>
            <a:off x="6115548" y="3902100"/>
            <a:ext cx="1319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&lt;4 Days</a:t>
            </a:r>
            <a:endParaRPr sz="250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To Resume Full</a:t>
            </a:r>
            <a:endParaRPr sz="15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Operation </a:t>
            </a:r>
            <a:endParaRPr sz="1500" i="0" u="none" strike="noStrike" cap="non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2645570" y="1670352"/>
            <a:ext cx="363564" cy="349094"/>
          </a:xfrm>
          <a:custGeom>
            <a:avLst/>
            <a:gdLst/>
            <a:ahLst/>
            <a:cxnLst/>
            <a:rect l="l" t="t" r="r" b="b"/>
            <a:pathLst>
              <a:path w="306159" h="293974" extrusionOk="0">
                <a:moveTo>
                  <a:pt x="96075" y="0"/>
                </a:moveTo>
                <a:cubicBezTo>
                  <a:pt x="43089" y="0"/>
                  <a:pt x="0" y="43089"/>
                  <a:pt x="0" y="96075"/>
                </a:cubicBezTo>
                <a:cubicBezTo>
                  <a:pt x="0" y="149062"/>
                  <a:pt x="43089" y="192151"/>
                  <a:pt x="96075" y="192151"/>
                </a:cubicBezTo>
                <a:cubicBezTo>
                  <a:pt x="149062" y="192151"/>
                  <a:pt x="192151" y="149062"/>
                  <a:pt x="192151" y="96075"/>
                </a:cubicBezTo>
                <a:cubicBezTo>
                  <a:pt x="192151" y="43089"/>
                  <a:pt x="149062" y="0"/>
                  <a:pt x="96075" y="0"/>
                </a:cubicBezTo>
                <a:close/>
                <a:moveTo>
                  <a:pt x="96075" y="177155"/>
                </a:moveTo>
                <a:cubicBezTo>
                  <a:pt x="64184" y="177155"/>
                  <a:pt x="36591" y="158609"/>
                  <a:pt x="23394" y="131766"/>
                </a:cubicBezTo>
                <a:lnTo>
                  <a:pt x="28843" y="134416"/>
                </a:lnTo>
                <a:cubicBezTo>
                  <a:pt x="32392" y="135915"/>
                  <a:pt x="36841" y="134316"/>
                  <a:pt x="38640" y="130916"/>
                </a:cubicBezTo>
                <a:lnTo>
                  <a:pt x="45688" y="117820"/>
                </a:lnTo>
                <a:lnTo>
                  <a:pt x="62384" y="120969"/>
                </a:lnTo>
                <a:cubicBezTo>
                  <a:pt x="66333" y="121719"/>
                  <a:pt x="70432" y="119070"/>
                  <a:pt x="71332" y="115171"/>
                </a:cubicBezTo>
                <a:lnTo>
                  <a:pt x="81329" y="73431"/>
                </a:lnTo>
                <a:lnTo>
                  <a:pt x="89977" y="139914"/>
                </a:lnTo>
                <a:cubicBezTo>
                  <a:pt x="90377" y="142913"/>
                  <a:pt x="92726" y="145563"/>
                  <a:pt x="95626" y="146363"/>
                </a:cubicBezTo>
                <a:cubicBezTo>
                  <a:pt x="96275" y="146512"/>
                  <a:pt x="96875" y="146612"/>
                  <a:pt x="97525" y="146612"/>
                </a:cubicBezTo>
                <a:cubicBezTo>
                  <a:pt x="99874" y="146612"/>
                  <a:pt x="102224" y="145563"/>
                  <a:pt x="103673" y="143713"/>
                </a:cubicBezTo>
                <a:lnTo>
                  <a:pt x="119819" y="123418"/>
                </a:lnTo>
                <a:lnTo>
                  <a:pt x="129867" y="133116"/>
                </a:lnTo>
                <a:cubicBezTo>
                  <a:pt x="132466" y="135615"/>
                  <a:pt x="135965" y="136915"/>
                  <a:pt x="139564" y="136715"/>
                </a:cubicBezTo>
                <a:cubicBezTo>
                  <a:pt x="143163" y="136515"/>
                  <a:pt x="146512" y="134815"/>
                  <a:pt x="148812" y="132116"/>
                </a:cubicBezTo>
                <a:lnTo>
                  <a:pt x="163808" y="114221"/>
                </a:lnTo>
                <a:lnTo>
                  <a:pt x="174455" y="116420"/>
                </a:lnTo>
                <a:cubicBezTo>
                  <a:pt x="165408" y="151311"/>
                  <a:pt x="133716" y="177155"/>
                  <a:pt x="96075" y="177155"/>
                </a:cubicBezTo>
                <a:close/>
                <a:moveTo>
                  <a:pt x="162508" y="98625"/>
                </a:moveTo>
                <a:cubicBezTo>
                  <a:pt x="159859" y="98125"/>
                  <a:pt x="156860" y="99175"/>
                  <a:pt x="155110" y="101274"/>
                </a:cubicBezTo>
                <a:lnTo>
                  <a:pt x="138764" y="120819"/>
                </a:lnTo>
                <a:lnTo>
                  <a:pt x="124468" y="107023"/>
                </a:lnTo>
                <a:cubicBezTo>
                  <a:pt x="122969" y="105573"/>
                  <a:pt x="120719" y="104723"/>
                  <a:pt x="118620" y="104923"/>
                </a:cubicBezTo>
                <a:cubicBezTo>
                  <a:pt x="116520" y="105073"/>
                  <a:pt x="114371" y="106173"/>
                  <a:pt x="113071" y="107822"/>
                </a:cubicBezTo>
                <a:lnTo>
                  <a:pt x="102624" y="120969"/>
                </a:lnTo>
                <a:lnTo>
                  <a:pt x="91127" y="32392"/>
                </a:lnTo>
                <a:cubicBezTo>
                  <a:pt x="90627" y="28793"/>
                  <a:pt x="87428" y="25843"/>
                  <a:pt x="83779" y="25693"/>
                </a:cubicBezTo>
                <a:cubicBezTo>
                  <a:pt x="80229" y="25593"/>
                  <a:pt x="76730" y="28143"/>
                  <a:pt x="75881" y="31642"/>
                </a:cubicBezTo>
                <a:lnTo>
                  <a:pt x="58335" y="105023"/>
                </a:lnTo>
                <a:lnTo>
                  <a:pt x="43189" y="102174"/>
                </a:lnTo>
                <a:cubicBezTo>
                  <a:pt x="39990" y="101574"/>
                  <a:pt x="36491" y="103224"/>
                  <a:pt x="34941" y="106123"/>
                </a:cubicBezTo>
                <a:lnTo>
                  <a:pt x="28693" y="117770"/>
                </a:lnTo>
                <a:lnTo>
                  <a:pt x="16496" y="111821"/>
                </a:lnTo>
                <a:cubicBezTo>
                  <a:pt x="15496" y="106773"/>
                  <a:pt x="14946" y="101524"/>
                  <a:pt x="14946" y="96175"/>
                </a:cubicBezTo>
                <a:cubicBezTo>
                  <a:pt x="14946" y="51487"/>
                  <a:pt x="51337" y="15096"/>
                  <a:pt x="96025" y="15096"/>
                </a:cubicBezTo>
                <a:cubicBezTo>
                  <a:pt x="140714" y="15096"/>
                  <a:pt x="177105" y="51487"/>
                  <a:pt x="177105" y="96175"/>
                </a:cubicBezTo>
                <a:cubicBezTo>
                  <a:pt x="177105" y="98025"/>
                  <a:pt x="176955" y="99874"/>
                  <a:pt x="176805" y="101674"/>
                </a:cubicBezTo>
                <a:lnTo>
                  <a:pt x="162458" y="98725"/>
                </a:lnTo>
                <a:close/>
                <a:moveTo>
                  <a:pt x="199849" y="177605"/>
                </a:moveTo>
                <a:lnTo>
                  <a:pt x="187502" y="165758"/>
                </a:lnTo>
                <a:cubicBezTo>
                  <a:pt x="184503" y="162908"/>
                  <a:pt x="179754" y="162958"/>
                  <a:pt x="176905" y="165958"/>
                </a:cubicBezTo>
                <a:cubicBezTo>
                  <a:pt x="174055" y="168957"/>
                  <a:pt x="174105" y="173706"/>
                  <a:pt x="177105" y="176555"/>
                </a:cubicBezTo>
                <a:lnTo>
                  <a:pt x="189452" y="188402"/>
                </a:lnTo>
                <a:cubicBezTo>
                  <a:pt x="190901" y="189801"/>
                  <a:pt x="192801" y="190501"/>
                  <a:pt x="194650" y="190501"/>
                </a:cubicBezTo>
                <a:cubicBezTo>
                  <a:pt x="196600" y="190501"/>
                  <a:pt x="198599" y="189751"/>
                  <a:pt x="200049" y="188202"/>
                </a:cubicBezTo>
                <a:cubicBezTo>
                  <a:pt x="202898" y="185203"/>
                  <a:pt x="202848" y="180454"/>
                  <a:pt x="199849" y="177605"/>
                </a:cubicBezTo>
                <a:close/>
                <a:moveTo>
                  <a:pt x="299673" y="256034"/>
                </a:moveTo>
                <a:lnTo>
                  <a:pt x="239039" y="195400"/>
                </a:lnTo>
                <a:cubicBezTo>
                  <a:pt x="230391" y="186752"/>
                  <a:pt x="216245" y="186752"/>
                  <a:pt x="207597" y="195400"/>
                </a:cubicBezTo>
                <a:cubicBezTo>
                  <a:pt x="198949" y="204048"/>
                  <a:pt x="198949" y="218194"/>
                  <a:pt x="207597" y="226842"/>
                </a:cubicBezTo>
                <a:lnTo>
                  <a:pt x="268231" y="287476"/>
                </a:lnTo>
                <a:cubicBezTo>
                  <a:pt x="272580" y="291825"/>
                  <a:pt x="278279" y="293975"/>
                  <a:pt x="283977" y="293975"/>
                </a:cubicBezTo>
                <a:cubicBezTo>
                  <a:pt x="289676" y="293975"/>
                  <a:pt x="295374" y="291825"/>
                  <a:pt x="299673" y="287476"/>
                </a:cubicBezTo>
                <a:cubicBezTo>
                  <a:pt x="308321" y="278829"/>
                  <a:pt x="308321" y="264682"/>
                  <a:pt x="299673" y="256034"/>
                </a:cubicBezTo>
                <a:close/>
                <a:moveTo>
                  <a:pt x="289076" y="276879"/>
                </a:moveTo>
                <a:cubicBezTo>
                  <a:pt x="286277" y="279678"/>
                  <a:pt x="281678" y="279678"/>
                  <a:pt x="278829" y="276879"/>
                </a:cubicBezTo>
                <a:lnTo>
                  <a:pt x="218194" y="216245"/>
                </a:lnTo>
                <a:cubicBezTo>
                  <a:pt x="215395" y="213445"/>
                  <a:pt x="215395" y="208847"/>
                  <a:pt x="218194" y="205997"/>
                </a:cubicBezTo>
                <a:cubicBezTo>
                  <a:pt x="219594" y="204598"/>
                  <a:pt x="221443" y="203898"/>
                  <a:pt x="223293" y="203898"/>
                </a:cubicBezTo>
                <a:cubicBezTo>
                  <a:pt x="225142" y="203898"/>
                  <a:pt x="226992" y="204598"/>
                  <a:pt x="228392" y="205997"/>
                </a:cubicBezTo>
                <a:lnTo>
                  <a:pt x="289026" y="266632"/>
                </a:lnTo>
                <a:cubicBezTo>
                  <a:pt x="291825" y="269431"/>
                  <a:pt x="291825" y="274030"/>
                  <a:pt x="289026" y="2768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6035402" y="1636366"/>
            <a:ext cx="415801" cy="417065"/>
          </a:xfrm>
          <a:custGeom>
            <a:avLst/>
            <a:gdLst/>
            <a:ahLst/>
            <a:cxnLst/>
            <a:rect l="l" t="t" r="r" b="b"/>
            <a:pathLst>
              <a:path w="350148" h="351213" extrusionOk="0">
                <a:moveTo>
                  <a:pt x="182586" y="43293"/>
                </a:moveTo>
                <a:cubicBezTo>
                  <a:pt x="182586" y="39144"/>
                  <a:pt x="179237" y="35795"/>
                  <a:pt x="175088" y="35795"/>
                </a:cubicBezTo>
                <a:cubicBezTo>
                  <a:pt x="170939" y="35795"/>
                  <a:pt x="167590" y="39144"/>
                  <a:pt x="167590" y="43293"/>
                </a:cubicBezTo>
                <a:lnTo>
                  <a:pt x="167590" y="89581"/>
                </a:lnTo>
                <a:cubicBezTo>
                  <a:pt x="167590" y="93730"/>
                  <a:pt x="170939" y="97079"/>
                  <a:pt x="175088" y="97079"/>
                </a:cubicBezTo>
                <a:cubicBezTo>
                  <a:pt x="179237" y="97079"/>
                  <a:pt x="182586" y="93730"/>
                  <a:pt x="182586" y="89581"/>
                </a:cubicBezTo>
                <a:lnTo>
                  <a:pt x="182586" y="43293"/>
                </a:lnTo>
                <a:close/>
                <a:moveTo>
                  <a:pt x="175088" y="254139"/>
                </a:moveTo>
                <a:cubicBezTo>
                  <a:pt x="170939" y="254139"/>
                  <a:pt x="167590" y="257488"/>
                  <a:pt x="167590" y="261637"/>
                </a:cubicBezTo>
                <a:lnTo>
                  <a:pt x="167590" y="307925"/>
                </a:lnTo>
                <a:cubicBezTo>
                  <a:pt x="167590" y="312074"/>
                  <a:pt x="170939" y="315423"/>
                  <a:pt x="175088" y="315423"/>
                </a:cubicBezTo>
                <a:cubicBezTo>
                  <a:pt x="179237" y="315423"/>
                  <a:pt x="182586" y="312074"/>
                  <a:pt x="182586" y="307925"/>
                </a:cubicBezTo>
                <a:lnTo>
                  <a:pt x="182586" y="261637"/>
                </a:lnTo>
                <a:cubicBezTo>
                  <a:pt x="182586" y="257488"/>
                  <a:pt x="179237" y="254139"/>
                  <a:pt x="175088" y="254139"/>
                </a:cubicBezTo>
                <a:close/>
                <a:moveTo>
                  <a:pt x="261116" y="170210"/>
                </a:moveTo>
                <a:cubicBezTo>
                  <a:pt x="256967" y="170210"/>
                  <a:pt x="253618" y="173559"/>
                  <a:pt x="253618" y="177708"/>
                </a:cubicBezTo>
                <a:cubicBezTo>
                  <a:pt x="253618" y="181857"/>
                  <a:pt x="256967" y="185206"/>
                  <a:pt x="261116" y="185206"/>
                </a:cubicBezTo>
                <a:lnTo>
                  <a:pt x="307404" y="185206"/>
                </a:lnTo>
                <a:cubicBezTo>
                  <a:pt x="311553" y="185206"/>
                  <a:pt x="314902" y="181857"/>
                  <a:pt x="314902" y="177708"/>
                </a:cubicBezTo>
                <a:cubicBezTo>
                  <a:pt x="314902" y="173559"/>
                  <a:pt x="311553" y="170210"/>
                  <a:pt x="307404" y="170210"/>
                </a:cubicBezTo>
                <a:lnTo>
                  <a:pt x="261116" y="170210"/>
                </a:lnTo>
                <a:close/>
                <a:moveTo>
                  <a:pt x="42772" y="170210"/>
                </a:moveTo>
                <a:cubicBezTo>
                  <a:pt x="38623" y="170210"/>
                  <a:pt x="35274" y="173559"/>
                  <a:pt x="35274" y="177708"/>
                </a:cubicBezTo>
                <a:cubicBezTo>
                  <a:pt x="35274" y="181857"/>
                  <a:pt x="38623" y="185206"/>
                  <a:pt x="42772" y="185206"/>
                </a:cubicBezTo>
                <a:lnTo>
                  <a:pt x="89060" y="185206"/>
                </a:lnTo>
                <a:cubicBezTo>
                  <a:pt x="93209" y="185206"/>
                  <a:pt x="96558" y="181857"/>
                  <a:pt x="96558" y="177708"/>
                </a:cubicBezTo>
                <a:cubicBezTo>
                  <a:pt x="96558" y="173559"/>
                  <a:pt x="93209" y="170210"/>
                  <a:pt x="89060" y="170210"/>
                </a:cubicBezTo>
                <a:lnTo>
                  <a:pt x="42772" y="170210"/>
                </a:lnTo>
                <a:close/>
                <a:moveTo>
                  <a:pt x="343595" y="188406"/>
                </a:moveTo>
                <a:cubicBezTo>
                  <a:pt x="339496" y="187956"/>
                  <a:pt x="335747" y="190855"/>
                  <a:pt x="335247" y="194954"/>
                </a:cubicBezTo>
                <a:cubicBezTo>
                  <a:pt x="330648" y="232694"/>
                  <a:pt x="312803" y="267685"/>
                  <a:pt x="284910" y="293529"/>
                </a:cubicBezTo>
                <a:cubicBezTo>
                  <a:pt x="219876" y="353713"/>
                  <a:pt x="118003" y="349814"/>
                  <a:pt x="57818" y="284781"/>
                </a:cubicBezTo>
                <a:cubicBezTo>
                  <a:pt x="28675" y="253289"/>
                  <a:pt x="13479" y="212299"/>
                  <a:pt x="15129" y="169410"/>
                </a:cubicBezTo>
                <a:cubicBezTo>
                  <a:pt x="16778" y="126521"/>
                  <a:pt x="35024" y="86832"/>
                  <a:pt x="66516" y="57689"/>
                </a:cubicBezTo>
                <a:cubicBezTo>
                  <a:pt x="130349" y="-1396"/>
                  <a:pt x="229674" y="1303"/>
                  <a:pt x="290258" y="62938"/>
                </a:cubicBezTo>
                <a:lnTo>
                  <a:pt x="266764" y="64037"/>
                </a:lnTo>
                <a:cubicBezTo>
                  <a:pt x="262616" y="64237"/>
                  <a:pt x="259416" y="67736"/>
                  <a:pt x="259616" y="71885"/>
                </a:cubicBezTo>
                <a:cubicBezTo>
                  <a:pt x="259816" y="75884"/>
                  <a:pt x="263115" y="79034"/>
                  <a:pt x="267114" y="79034"/>
                </a:cubicBezTo>
                <a:cubicBezTo>
                  <a:pt x="267214" y="79034"/>
                  <a:pt x="267364" y="79034"/>
                  <a:pt x="267464" y="79034"/>
                </a:cubicBezTo>
                <a:lnTo>
                  <a:pt x="317102" y="76684"/>
                </a:lnTo>
                <a:lnTo>
                  <a:pt x="314752" y="27047"/>
                </a:lnTo>
                <a:cubicBezTo>
                  <a:pt x="314552" y="22898"/>
                  <a:pt x="311053" y="19749"/>
                  <a:pt x="306904" y="19899"/>
                </a:cubicBezTo>
                <a:cubicBezTo>
                  <a:pt x="302755" y="20099"/>
                  <a:pt x="299556" y="23598"/>
                  <a:pt x="299756" y="27747"/>
                </a:cubicBezTo>
                <a:lnTo>
                  <a:pt x="300906" y="52390"/>
                </a:lnTo>
                <a:cubicBezTo>
                  <a:pt x="234673" y="-14942"/>
                  <a:pt x="126100" y="-17942"/>
                  <a:pt x="56318" y="46692"/>
                </a:cubicBezTo>
                <a:cubicBezTo>
                  <a:pt x="21877" y="78584"/>
                  <a:pt x="1932" y="121973"/>
                  <a:pt x="133" y="168861"/>
                </a:cubicBezTo>
                <a:cubicBezTo>
                  <a:pt x="-1667" y="215748"/>
                  <a:pt x="14879" y="260537"/>
                  <a:pt x="46771" y="294978"/>
                </a:cubicBezTo>
                <a:cubicBezTo>
                  <a:pt x="81362" y="332319"/>
                  <a:pt x="128500" y="351214"/>
                  <a:pt x="175738" y="351214"/>
                </a:cubicBezTo>
                <a:cubicBezTo>
                  <a:pt x="218477" y="351214"/>
                  <a:pt x="261316" y="335768"/>
                  <a:pt x="295057" y="304526"/>
                </a:cubicBezTo>
                <a:cubicBezTo>
                  <a:pt x="325549" y="276283"/>
                  <a:pt x="345094" y="238043"/>
                  <a:pt x="350093" y="196753"/>
                </a:cubicBezTo>
                <a:cubicBezTo>
                  <a:pt x="350593" y="192654"/>
                  <a:pt x="347644" y="188905"/>
                  <a:pt x="343545" y="188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4381406" y="1652462"/>
            <a:ext cx="368816" cy="324816"/>
          </a:xfrm>
          <a:custGeom>
            <a:avLst/>
            <a:gdLst/>
            <a:ahLst/>
            <a:cxnLst/>
            <a:rect l="l" t="t" r="r" b="b"/>
            <a:pathLst>
              <a:path w="310582" h="273529" extrusionOk="0">
                <a:moveTo>
                  <a:pt x="155235" y="193950"/>
                </a:moveTo>
                <a:cubicBezTo>
                  <a:pt x="151386" y="193950"/>
                  <a:pt x="148187" y="195300"/>
                  <a:pt x="145738" y="197949"/>
                </a:cubicBezTo>
                <a:cubicBezTo>
                  <a:pt x="143288" y="200599"/>
                  <a:pt x="142039" y="204148"/>
                  <a:pt x="142039" y="208447"/>
                </a:cubicBezTo>
                <a:cubicBezTo>
                  <a:pt x="142039" y="212746"/>
                  <a:pt x="143288" y="216295"/>
                  <a:pt x="145738" y="218944"/>
                </a:cubicBezTo>
                <a:cubicBezTo>
                  <a:pt x="148187" y="221593"/>
                  <a:pt x="151386" y="222943"/>
                  <a:pt x="155235" y="222943"/>
                </a:cubicBezTo>
                <a:cubicBezTo>
                  <a:pt x="159084" y="222943"/>
                  <a:pt x="162283" y="221593"/>
                  <a:pt x="164733" y="218944"/>
                </a:cubicBezTo>
                <a:cubicBezTo>
                  <a:pt x="167182" y="216295"/>
                  <a:pt x="168432" y="212746"/>
                  <a:pt x="168432" y="208447"/>
                </a:cubicBezTo>
                <a:cubicBezTo>
                  <a:pt x="168432" y="204148"/>
                  <a:pt x="167182" y="200599"/>
                  <a:pt x="164733" y="197949"/>
                </a:cubicBezTo>
                <a:cubicBezTo>
                  <a:pt x="162283" y="195300"/>
                  <a:pt x="159084" y="193950"/>
                  <a:pt x="155235" y="193950"/>
                </a:cubicBezTo>
                <a:close/>
                <a:moveTo>
                  <a:pt x="163383" y="179404"/>
                </a:moveTo>
                <a:lnTo>
                  <a:pt x="166482" y="88827"/>
                </a:lnTo>
                <a:cubicBezTo>
                  <a:pt x="162783" y="86778"/>
                  <a:pt x="159034" y="85778"/>
                  <a:pt x="155185" y="85778"/>
                </a:cubicBezTo>
                <a:cubicBezTo>
                  <a:pt x="151336" y="85778"/>
                  <a:pt x="147587" y="86778"/>
                  <a:pt x="143888" y="88827"/>
                </a:cubicBezTo>
                <a:lnTo>
                  <a:pt x="147037" y="179404"/>
                </a:lnTo>
                <a:lnTo>
                  <a:pt x="163333" y="179404"/>
                </a:lnTo>
                <a:close/>
                <a:moveTo>
                  <a:pt x="307396" y="239789"/>
                </a:moveTo>
                <a:lnTo>
                  <a:pt x="174680" y="11197"/>
                </a:lnTo>
                <a:cubicBezTo>
                  <a:pt x="170581" y="4199"/>
                  <a:pt x="163333" y="0"/>
                  <a:pt x="155235" y="0"/>
                </a:cubicBezTo>
                <a:cubicBezTo>
                  <a:pt x="147137" y="0"/>
                  <a:pt x="139839" y="4199"/>
                  <a:pt x="135790" y="11197"/>
                </a:cubicBezTo>
                <a:lnTo>
                  <a:pt x="135790" y="11197"/>
                </a:lnTo>
                <a:cubicBezTo>
                  <a:pt x="135790" y="11197"/>
                  <a:pt x="3074" y="239789"/>
                  <a:pt x="3074" y="239789"/>
                </a:cubicBezTo>
                <a:cubicBezTo>
                  <a:pt x="-1025" y="246837"/>
                  <a:pt x="-1025" y="255235"/>
                  <a:pt x="3074" y="262283"/>
                </a:cubicBezTo>
                <a:cubicBezTo>
                  <a:pt x="7123" y="269331"/>
                  <a:pt x="14421" y="273530"/>
                  <a:pt x="22569" y="273530"/>
                </a:cubicBezTo>
                <a:lnTo>
                  <a:pt x="288051" y="273530"/>
                </a:lnTo>
                <a:cubicBezTo>
                  <a:pt x="296199" y="273530"/>
                  <a:pt x="303497" y="269331"/>
                  <a:pt x="307546" y="262283"/>
                </a:cubicBezTo>
                <a:cubicBezTo>
                  <a:pt x="311595" y="255235"/>
                  <a:pt x="311595" y="246787"/>
                  <a:pt x="307546" y="239789"/>
                </a:cubicBezTo>
                <a:close/>
                <a:moveTo>
                  <a:pt x="294450" y="254835"/>
                </a:moveTo>
                <a:cubicBezTo>
                  <a:pt x="293800" y="255984"/>
                  <a:pt x="291850" y="258584"/>
                  <a:pt x="287951" y="258584"/>
                </a:cubicBezTo>
                <a:lnTo>
                  <a:pt x="22519" y="258584"/>
                </a:lnTo>
                <a:cubicBezTo>
                  <a:pt x="18620" y="258584"/>
                  <a:pt x="16671" y="255934"/>
                  <a:pt x="16021" y="254835"/>
                </a:cubicBezTo>
                <a:cubicBezTo>
                  <a:pt x="15371" y="253685"/>
                  <a:pt x="14071" y="250686"/>
                  <a:pt x="16021" y="247337"/>
                </a:cubicBezTo>
                <a:lnTo>
                  <a:pt x="148737" y="18745"/>
                </a:lnTo>
                <a:lnTo>
                  <a:pt x="148737" y="18745"/>
                </a:lnTo>
                <a:cubicBezTo>
                  <a:pt x="150686" y="15396"/>
                  <a:pt x="153936" y="14996"/>
                  <a:pt x="155235" y="14996"/>
                </a:cubicBezTo>
                <a:cubicBezTo>
                  <a:pt x="156535" y="14996"/>
                  <a:pt x="159784" y="15346"/>
                  <a:pt x="161734" y="18745"/>
                </a:cubicBezTo>
                <a:lnTo>
                  <a:pt x="294450" y="247337"/>
                </a:lnTo>
                <a:cubicBezTo>
                  <a:pt x="296399" y="250736"/>
                  <a:pt x="295099" y="253735"/>
                  <a:pt x="294450" y="2548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7863638" y="1620228"/>
            <a:ext cx="337223" cy="404299"/>
          </a:xfrm>
          <a:custGeom>
            <a:avLst/>
            <a:gdLst/>
            <a:ahLst/>
            <a:cxnLst/>
            <a:rect l="l" t="t" r="r" b="b"/>
            <a:pathLst>
              <a:path w="283977" h="340462" extrusionOk="0">
                <a:moveTo>
                  <a:pt x="219344" y="120469"/>
                </a:moveTo>
                <a:cubicBezTo>
                  <a:pt x="215195" y="120469"/>
                  <a:pt x="211846" y="123818"/>
                  <a:pt x="211846" y="127967"/>
                </a:cubicBezTo>
                <a:lnTo>
                  <a:pt x="211846" y="325467"/>
                </a:lnTo>
                <a:lnTo>
                  <a:pt x="14996" y="325467"/>
                </a:lnTo>
                <a:lnTo>
                  <a:pt x="14996" y="62134"/>
                </a:lnTo>
                <a:lnTo>
                  <a:pt x="156710" y="62134"/>
                </a:lnTo>
                <a:cubicBezTo>
                  <a:pt x="160859" y="62134"/>
                  <a:pt x="164208" y="58785"/>
                  <a:pt x="164208" y="54636"/>
                </a:cubicBezTo>
                <a:cubicBezTo>
                  <a:pt x="164208" y="50487"/>
                  <a:pt x="160859" y="47138"/>
                  <a:pt x="156710" y="47138"/>
                </a:cubicBezTo>
                <a:lnTo>
                  <a:pt x="7498" y="47138"/>
                </a:lnTo>
                <a:cubicBezTo>
                  <a:pt x="3349" y="47138"/>
                  <a:pt x="0" y="50487"/>
                  <a:pt x="0" y="54636"/>
                </a:cubicBezTo>
                <a:lnTo>
                  <a:pt x="0" y="332965"/>
                </a:lnTo>
                <a:cubicBezTo>
                  <a:pt x="0" y="337114"/>
                  <a:pt x="3349" y="340463"/>
                  <a:pt x="7498" y="340463"/>
                </a:cubicBezTo>
                <a:lnTo>
                  <a:pt x="219344" y="340463"/>
                </a:lnTo>
                <a:cubicBezTo>
                  <a:pt x="223493" y="340463"/>
                  <a:pt x="226842" y="337114"/>
                  <a:pt x="226842" y="332965"/>
                </a:cubicBezTo>
                <a:lnTo>
                  <a:pt x="226842" y="127967"/>
                </a:lnTo>
                <a:cubicBezTo>
                  <a:pt x="226842" y="123818"/>
                  <a:pt x="223493" y="120469"/>
                  <a:pt x="219344" y="120469"/>
                </a:cubicBezTo>
                <a:close/>
                <a:moveTo>
                  <a:pt x="158209" y="82979"/>
                </a:moveTo>
                <a:lnTo>
                  <a:pt x="158209" y="98875"/>
                </a:lnTo>
                <a:lnTo>
                  <a:pt x="142314" y="98875"/>
                </a:lnTo>
                <a:cubicBezTo>
                  <a:pt x="138165" y="98875"/>
                  <a:pt x="134815" y="102224"/>
                  <a:pt x="134815" y="106373"/>
                </a:cubicBezTo>
                <a:cubicBezTo>
                  <a:pt x="134815" y="110522"/>
                  <a:pt x="138165" y="113871"/>
                  <a:pt x="142314" y="113871"/>
                </a:cubicBezTo>
                <a:lnTo>
                  <a:pt x="158209" y="113871"/>
                </a:lnTo>
                <a:lnTo>
                  <a:pt x="158209" y="129767"/>
                </a:lnTo>
                <a:cubicBezTo>
                  <a:pt x="158209" y="133916"/>
                  <a:pt x="161559" y="137265"/>
                  <a:pt x="165708" y="137265"/>
                </a:cubicBezTo>
                <a:cubicBezTo>
                  <a:pt x="169857" y="137265"/>
                  <a:pt x="173206" y="133916"/>
                  <a:pt x="173206" y="129767"/>
                </a:cubicBezTo>
                <a:lnTo>
                  <a:pt x="173206" y="113871"/>
                </a:lnTo>
                <a:lnTo>
                  <a:pt x="189102" y="113871"/>
                </a:lnTo>
                <a:cubicBezTo>
                  <a:pt x="193251" y="113871"/>
                  <a:pt x="196600" y="110522"/>
                  <a:pt x="196600" y="106373"/>
                </a:cubicBezTo>
                <a:cubicBezTo>
                  <a:pt x="196600" y="102224"/>
                  <a:pt x="193251" y="98875"/>
                  <a:pt x="189102" y="98875"/>
                </a:cubicBezTo>
                <a:lnTo>
                  <a:pt x="173206" y="98875"/>
                </a:lnTo>
                <a:lnTo>
                  <a:pt x="173206" y="82979"/>
                </a:lnTo>
                <a:cubicBezTo>
                  <a:pt x="173206" y="78830"/>
                  <a:pt x="169857" y="75481"/>
                  <a:pt x="165708" y="75481"/>
                </a:cubicBezTo>
                <a:cubicBezTo>
                  <a:pt x="161559" y="75481"/>
                  <a:pt x="158209" y="78830"/>
                  <a:pt x="158209" y="82979"/>
                </a:cubicBezTo>
                <a:close/>
                <a:moveTo>
                  <a:pt x="174455" y="38390"/>
                </a:moveTo>
                <a:lnTo>
                  <a:pt x="190351" y="38390"/>
                </a:lnTo>
                <a:lnTo>
                  <a:pt x="190351" y="54286"/>
                </a:lnTo>
                <a:cubicBezTo>
                  <a:pt x="190351" y="58435"/>
                  <a:pt x="193700" y="61784"/>
                  <a:pt x="197849" y="61784"/>
                </a:cubicBezTo>
                <a:cubicBezTo>
                  <a:pt x="201998" y="61784"/>
                  <a:pt x="205347" y="58435"/>
                  <a:pt x="205347" y="54286"/>
                </a:cubicBezTo>
                <a:lnTo>
                  <a:pt x="205347" y="38390"/>
                </a:lnTo>
                <a:lnTo>
                  <a:pt x="221243" y="38390"/>
                </a:lnTo>
                <a:cubicBezTo>
                  <a:pt x="225392" y="38390"/>
                  <a:pt x="228741" y="35041"/>
                  <a:pt x="228741" y="30892"/>
                </a:cubicBezTo>
                <a:cubicBezTo>
                  <a:pt x="228741" y="26743"/>
                  <a:pt x="225392" y="23394"/>
                  <a:pt x="221243" y="23394"/>
                </a:cubicBezTo>
                <a:lnTo>
                  <a:pt x="205347" y="23394"/>
                </a:lnTo>
                <a:lnTo>
                  <a:pt x="205347" y="7498"/>
                </a:lnTo>
                <a:cubicBezTo>
                  <a:pt x="205347" y="3349"/>
                  <a:pt x="201998" y="0"/>
                  <a:pt x="197849" y="0"/>
                </a:cubicBezTo>
                <a:cubicBezTo>
                  <a:pt x="193700" y="0"/>
                  <a:pt x="190351" y="3349"/>
                  <a:pt x="190351" y="7498"/>
                </a:cubicBezTo>
                <a:lnTo>
                  <a:pt x="190351" y="23394"/>
                </a:lnTo>
                <a:lnTo>
                  <a:pt x="174455" y="23394"/>
                </a:lnTo>
                <a:cubicBezTo>
                  <a:pt x="170306" y="23394"/>
                  <a:pt x="166957" y="26743"/>
                  <a:pt x="166957" y="30892"/>
                </a:cubicBezTo>
                <a:cubicBezTo>
                  <a:pt x="166957" y="35041"/>
                  <a:pt x="170306" y="38390"/>
                  <a:pt x="174455" y="38390"/>
                </a:cubicBezTo>
                <a:close/>
                <a:moveTo>
                  <a:pt x="276479" y="82179"/>
                </a:moveTo>
                <a:lnTo>
                  <a:pt x="260583" y="82179"/>
                </a:lnTo>
                <a:lnTo>
                  <a:pt x="260583" y="66283"/>
                </a:lnTo>
                <a:cubicBezTo>
                  <a:pt x="260583" y="62134"/>
                  <a:pt x="257234" y="58785"/>
                  <a:pt x="253085" y="58785"/>
                </a:cubicBezTo>
                <a:cubicBezTo>
                  <a:pt x="248936" y="58785"/>
                  <a:pt x="245587" y="62134"/>
                  <a:pt x="245587" y="66283"/>
                </a:cubicBezTo>
                <a:lnTo>
                  <a:pt x="245587" y="82179"/>
                </a:lnTo>
                <a:lnTo>
                  <a:pt x="229691" y="82179"/>
                </a:lnTo>
                <a:cubicBezTo>
                  <a:pt x="225542" y="82179"/>
                  <a:pt x="222193" y="85528"/>
                  <a:pt x="222193" y="89677"/>
                </a:cubicBezTo>
                <a:cubicBezTo>
                  <a:pt x="222193" y="93826"/>
                  <a:pt x="225542" y="97175"/>
                  <a:pt x="229691" y="97175"/>
                </a:cubicBezTo>
                <a:lnTo>
                  <a:pt x="245587" y="97175"/>
                </a:lnTo>
                <a:lnTo>
                  <a:pt x="245587" y="113071"/>
                </a:lnTo>
                <a:cubicBezTo>
                  <a:pt x="245587" y="117220"/>
                  <a:pt x="248936" y="120569"/>
                  <a:pt x="253085" y="120569"/>
                </a:cubicBezTo>
                <a:cubicBezTo>
                  <a:pt x="257234" y="120569"/>
                  <a:pt x="260583" y="117220"/>
                  <a:pt x="260583" y="113071"/>
                </a:cubicBezTo>
                <a:lnTo>
                  <a:pt x="260583" y="97175"/>
                </a:lnTo>
                <a:lnTo>
                  <a:pt x="276479" y="97175"/>
                </a:lnTo>
                <a:cubicBezTo>
                  <a:pt x="280628" y="97175"/>
                  <a:pt x="283977" y="93826"/>
                  <a:pt x="283977" y="89677"/>
                </a:cubicBezTo>
                <a:cubicBezTo>
                  <a:pt x="283977" y="85528"/>
                  <a:pt x="280628" y="82179"/>
                  <a:pt x="276479" y="821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840250" y="4906188"/>
            <a:ext cx="1703100" cy="18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Lato"/>
                <a:ea typeface="Lato"/>
                <a:cs typeface="Lato"/>
                <a:sym typeface="Lato"/>
              </a:rPr>
              <a:t> </a:t>
            </a:r>
            <a:endParaRPr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41"/>
          <p:cNvSpPr txBox="1"/>
          <p:nvPr/>
        </p:nvSpPr>
        <p:spPr>
          <a:xfrm>
            <a:off x="2418031" y="1140588"/>
            <a:ext cx="758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Wed 8pm</a:t>
            </a:r>
            <a:endParaRPr sz="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4186756" y="1140588"/>
            <a:ext cx="758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Thurs 1am</a:t>
            </a:r>
            <a:endParaRPr sz="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5864244" y="1140588"/>
            <a:ext cx="758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Thurs 9am</a:t>
            </a:r>
            <a:endParaRPr sz="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7625469" y="1140588"/>
            <a:ext cx="758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Sunday 1pm</a:t>
            </a:r>
            <a:endParaRPr sz="9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7924325" y="78400"/>
            <a:ext cx="11334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Customer Spotlight</a:t>
            </a:r>
            <a:endParaRPr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Modern Data Protection: Fast, Immutable, Resilient</a:t>
            </a:r>
            <a:endParaRPr sz="2600"/>
          </a:p>
        </p:txBody>
      </p:sp>
      <p:pic>
        <p:nvPicPr>
          <p:cNvPr id="404" name="Google Shape;404;p42" title="Screenshot 2025-05-14 at 11.21.56 AM.png"/>
          <p:cNvPicPr preferRelativeResize="0"/>
          <p:nvPr/>
        </p:nvPicPr>
        <p:blipFill rotWithShape="1">
          <a:blip r:embed="rId3">
            <a:alphaModFix/>
          </a:blip>
          <a:srcRect l="99" r="89"/>
          <a:stretch/>
        </p:blipFill>
        <p:spPr>
          <a:xfrm>
            <a:off x="4654450" y="1698050"/>
            <a:ext cx="4331400" cy="2187000"/>
          </a:xfrm>
          <a:prstGeom prst="flowChartAlternateProcess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28625" algn="bl" rotWithShape="0">
              <a:schemeClr val="accent1"/>
            </a:outerShdw>
          </a:effectLst>
        </p:spPr>
      </p:pic>
      <p:sp>
        <p:nvSpPr>
          <p:cNvPr id="405" name="Google Shape;405;p42"/>
          <p:cNvSpPr txBox="1"/>
          <p:nvPr/>
        </p:nvSpPr>
        <p:spPr>
          <a:xfrm>
            <a:off x="446800" y="2606900"/>
            <a:ext cx="3675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Resilient, Ransomware-Proof Protection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Secure, air-gapped backups that attackers can’t touch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42"/>
          <p:cNvSpPr txBox="1"/>
          <p:nvPr/>
        </p:nvSpPr>
        <p:spPr>
          <a:xfrm>
            <a:off x="446800" y="1571150"/>
            <a:ext cx="4066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Smarter Storage Efficiency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Global deduplication, incremental, high-speed backup and unlimited retention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446800" y="3430250"/>
            <a:ext cx="4066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Immutable by Design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Data Lock ensures backups are tamper-proof, undeletable, and compliance-ready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2"/>
          <p:cNvSpPr/>
          <p:nvPr/>
        </p:nvSpPr>
        <p:spPr>
          <a:xfrm>
            <a:off x="8698568" y="140508"/>
            <a:ext cx="287284" cy="335853"/>
          </a:xfrm>
          <a:custGeom>
            <a:avLst/>
            <a:gdLst/>
            <a:ahLst/>
            <a:cxnLst/>
            <a:rect l="l" t="t" r="r" b="b"/>
            <a:pathLst>
              <a:path w="287284" h="335853" extrusionOk="0">
                <a:moveTo>
                  <a:pt x="286527" y="36564"/>
                </a:moveTo>
                <a:cubicBezTo>
                  <a:pt x="286381" y="33248"/>
                  <a:pt x="284040" y="30419"/>
                  <a:pt x="280772" y="29688"/>
                </a:cubicBezTo>
                <a:lnTo>
                  <a:pt x="145197" y="183"/>
                </a:lnTo>
                <a:cubicBezTo>
                  <a:pt x="144173" y="-61"/>
                  <a:pt x="143100" y="-61"/>
                  <a:pt x="142076" y="183"/>
                </a:cubicBezTo>
                <a:lnTo>
                  <a:pt x="6452" y="29688"/>
                </a:lnTo>
                <a:cubicBezTo>
                  <a:pt x="3185" y="30419"/>
                  <a:pt x="795" y="33248"/>
                  <a:pt x="698" y="36564"/>
                </a:cubicBezTo>
                <a:cubicBezTo>
                  <a:pt x="503" y="41684"/>
                  <a:pt x="-3643" y="162141"/>
                  <a:pt x="10793" y="224711"/>
                </a:cubicBezTo>
                <a:cubicBezTo>
                  <a:pt x="25862" y="290060"/>
                  <a:pt x="136322" y="333512"/>
                  <a:pt x="141003" y="335365"/>
                </a:cubicBezTo>
                <a:cubicBezTo>
                  <a:pt x="141832" y="335707"/>
                  <a:pt x="142759" y="335853"/>
                  <a:pt x="143637" y="335853"/>
                </a:cubicBezTo>
                <a:cubicBezTo>
                  <a:pt x="144515" y="335853"/>
                  <a:pt x="145490" y="335658"/>
                  <a:pt x="146319" y="335317"/>
                </a:cubicBezTo>
                <a:cubicBezTo>
                  <a:pt x="150903" y="333512"/>
                  <a:pt x="258778" y="290060"/>
                  <a:pt x="275359" y="224857"/>
                </a:cubicBezTo>
                <a:cubicBezTo>
                  <a:pt x="291306" y="162239"/>
                  <a:pt x="286722" y="41636"/>
                  <a:pt x="286527" y="36564"/>
                </a:cubicBezTo>
                <a:close/>
                <a:moveTo>
                  <a:pt x="261168" y="221248"/>
                </a:moveTo>
                <a:cubicBezTo>
                  <a:pt x="247757" y="273966"/>
                  <a:pt x="160072" y="313566"/>
                  <a:pt x="143588" y="320589"/>
                </a:cubicBezTo>
                <a:cubicBezTo>
                  <a:pt x="126861" y="313615"/>
                  <a:pt x="37176" y="274015"/>
                  <a:pt x="25033" y="221395"/>
                </a:cubicBezTo>
                <a:cubicBezTo>
                  <a:pt x="12744" y="168237"/>
                  <a:pt x="14499" y="67629"/>
                  <a:pt x="15133" y="42757"/>
                </a:cubicBezTo>
                <a:lnTo>
                  <a:pt x="34982" y="38417"/>
                </a:lnTo>
                <a:lnTo>
                  <a:pt x="34982" y="121225"/>
                </a:lnTo>
                <a:cubicBezTo>
                  <a:pt x="34982" y="125273"/>
                  <a:pt x="38249" y="128540"/>
                  <a:pt x="42297" y="128540"/>
                </a:cubicBezTo>
                <a:cubicBezTo>
                  <a:pt x="46345" y="128540"/>
                  <a:pt x="49612" y="125273"/>
                  <a:pt x="49612" y="121225"/>
                </a:cubicBezTo>
                <a:lnTo>
                  <a:pt x="49612" y="35296"/>
                </a:lnTo>
                <a:lnTo>
                  <a:pt x="85652" y="27444"/>
                </a:lnTo>
                <a:lnTo>
                  <a:pt x="85652" y="160288"/>
                </a:lnTo>
                <a:cubicBezTo>
                  <a:pt x="85652" y="164336"/>
                  <a:pt x="88919" y="167603"/>
                  <a:pt x="92967" y="167603"/>
                </a:cubicBezTo>
                <a:cubicBezTo>
                  <a:pt x="97015" y="167603"/>
                  <a:pt x="100282" y="164336"/>
                  <a:pt x="100282" y="160288"/>
                </a:cubicBezTo>
                <a:lnTo>
                  <a:pt x="100282" y="24274"/>
                </a:lnTo>
                <a:lnTo>
                  <a:pt x="136322" y="16423"/>
                </a:lnTo>
                <a:lnTo>
                  <a:pt x="136322" y="233391"/>
                </a:lnTo>
                <a:cubicBezTo>
                  <a:pt x="136322" y="237439"/>
                  <a:pt x="139589" y="240707"/>
                  <a:pt x="143637" y="240707"/>
                </a:cubicBezTo>
                <a:cubicBezTo>
                  <a:pt x="147685" y="240707"/>
                  <a:pt x="150952" y="237439"/>
                  <a:pt x="150952" y="233391"/>
                </a:cubicBezTo>
                <a:lnTo>
                  <a:pt x="150952" y="16423"/>
                </a:lnTo>
                <a:lnTo>
                  <a:pt x="272092" y="42757"/>
                </a:lnTo>
                <a:cubicBezTo>
                  <a:pt x="272823" y="67580"/>
                  <a:pt x="274676" y="168140"/>
                  <a:pt x="261168" y="221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289550" y="320050"/>
            <a:ext cx="87783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Clean Recovery with Curated Snapshot</a:t>
            </a:r>
            <a:endParaRPr sz="2600"/>
          </a:p>
        </p:txBody>
      </p:sp>
      <p:sp>
        <p:nvSpPr>
          <p:cNvPr id="415" name="Google Shape;415;p43"/>
          <p:cNvSpPr txBox="1"/>
          <p:nvPr/>
        </p:nvSpPr>
        <p:spPr>
          <a:xfrm>
            <a:off x="518150" y="2918608"/>
            <a:ext cx="3675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Recover with Confidence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Scan snapshots for malware and IoCs during recovery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518150" y="3653883"/>
            <a:ext cx="4443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Automate Incident Response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Quarantine infected data to ensure clean, secure recovery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518150" y="1448045"/>
            <a:ext cx="43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Curated Recovery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Automatically recover the </a:t>
            </a:r>
            <a:r>
              <a:rPr lang="en-US" sz="1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most recent</a:t>
            </a: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clean version of every file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8" name="Google Shape;41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2950" y="963575"/>
            <a:ext cx="2812400" cy="1436189"/>
          </a:xfrm>
          <a:prstGeom prst="rect">
            <a:avLst/>
          </a:prstGeom>
          <a:noFill/>
          <a:ln>
            <a:noFill/>
          </a:ln>
          <a:effectLst>
            <a:outerShdw blurRad="254000" dist="76200" dir="5400000" sx="99000" sy="99000" algn="t" rotWithShape="0">
              <a:srgbClr val="000000">
                <a:alpha val="20000"/>
              </a:srgbClr>
            </a:outerShdw>
          </a:effectLst>
        </p:spPr>
      </p:pic>
      <p:pic>
        <p:nvPicPr>
          <p:cNvPr id="419" name="Google Shape;419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4962" b="-2207"/>
          <a:stretch/>
        </p:blipFill>
        <p:spPr>
          <a:xfrm>
            <a:off x="5732962" y="2549781"/>
            <a:ext cx="2812380" cy="236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3"/>
          <p:cNvSpPr txBox="1"/>
          <p:nvPr/>
        </p:nvSpPr>
        <p:spPr>
          <a:xfrm>
            <a:off x="518150" y="2183333"/>
            <a:ext cx="4443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Bulk Recovery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Recover fast without API throttling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8698568" y="140508"/>
            <a:ext cx="287284" cy="335853"/>
          </a:xfrm>
          <a:custGeom>
            <a:avLst/>
            <a:gdLst/>
            <a:ahLst/>
            <a:cxnLst/>
            <a:rect l="l" t="t" r="r" b="b"/>
            <a:pathLst>
              <a:path w="287284" h="335853" extrusionOk="0">
                <a:moveTo>
                  <a:pt x="286527" y="36564"/>
                </a:moveTo>
                <a:cubicBezTo>
                  <a:pt x="286381" y="33248"/>
                  <a:pt x="284040" y="30419"/>
                  <a:pt x="280772" y="29688"/>
                </a:cubicBezTo>
                <a:lnTo>
                  <a:pt x="145197" y="183"/>
                </a:lnTo>
                <a:cubicBezTo>
                  <a:pt x="144173" y="-61"/>
                  <a:pt x="143100" y="-61"/>
                  <a:pt x="142076" y="183"/>
                </a:cubicBezTo>
                <a:lnTo>
                  <a:pt x="6452" y="29688"/>
                </a:lnTo>
                <a:cubicBezTo>
                  <a:pt x="3185" y="30419"/>
                  <a:pt x="795" y="33248"/>
                  <a:pt x="698" y="36564"/>
                </a:cubicBezTo>
                <a:cubicBezTo>
                  <a:pt x="503" y="41684"/>
                  <a:pt x="-3643" y="162141"/>
                  <a:pt x="10793" y="224711"/>
                </a:cubicBezTo>
                <a:cubicBezTo>
                  <a:pt x="25862" y="290060"/>
                  <a:pt x="136322" y="333512"/>
                  <a:pt x="141003" y="335365"/>
                </a:cubicBezTo>
                <a:cubicBezTo>
                  <a:pt x="141832" y="335707"/>
                  <a:pt x="142759" y="335853"/>
                  <a:pt x="143637" y="335853"/>
                </a:cubicBezTo>
                <a:cubicBezTo>
                  <a:pt x="144515" y="335853"/>
                  <a:pt x="145490" y="335658"/>
                  <a:pt x="146319" y="335317"/>
                </a:cubicBezTo>
                <a:cubicBezTo>
                  <a:pt x="150903" y="333512"/>
                  <a:pt x="258778" y="290060"/>
                  <a:pt x="275359" y="224857"/>
                </a:cubicBezTo>
                <a:cubicBezTo>
                  <a:pt x="291306" y="162239"/>
                  <a:pt x="286722" y="41636"/>
                  <a:pt x="286527" y="36564"/>
                </a:cubicBezTo>
                <a:close/>
                <a:moveTo>
                  <a:pt x="261168" y="221248"/>
                </a:moveTo>
                <a:cubicBezTo>
                  <a:pt x="247757" y="273966"/>
                  <a:pt x="160072" y="313566"/>
                  <a:pt x="143588" y="320589"/>
                </a:cubicBezTo>
                <a:cubicBezTo>
                  <a:pt x="126861" y="313615"/>
                  <a:pt x="37176" y="274015"/>
                  <a:pt x="25033" y="221395"/>
                </a:cubicBezTo>
                <a:cubicBezTo>
                  <a:pt x="12744" y="168237"/>
                  <a:pt x="14499" y="67629"/>
                  <a:pt x="15133" y="42757"/>
                </a:cubicBezTo>
                <a:lnTo>
                  <a:pt x="34982" y="38417"/>
                </a:lnTo>
                <a:lnTo>
                  <a:pt x="34982" y="121225"/>
                </a:lnTo>
                <a:cubicBezTo>
                  <a:pt x="34982" y="125273"/>
                  <a:pt x="38249" y="128540"/>
                  <a:pt x="42297" y="128540"/>
                </a:cubicBezTo>
                <a:cubicBezTo>
                  <a:pt x="46345" y="128540"/>
                  <a:pt x="49612" y="125273"/>
                  <a:pt x="49612" y="121225"/>
                </a:cubicBezTo>
                <a:lnTo>
                  <a:pt x="49612" y="35296"/>
                </a:lnTo>
                <a:lnTo>
                  <a:pt x="85652" y="27444"/>
                </a:lnTo>
                <a:lnTo>
                  <a:pt x="85652" y="160288"/>
                </a:lnTo>
                <a:cubicBezTo>
                  <a:pt x="85652" y="164336"/>
                  <a:pt x="88919" y="167603"/>
                  <a:pt x="92967" y="167603"/>
                </a:cubicBezTo>
                <a:cubicBezTo>
                  <a:pt x="97015" y="167603"/>
                  <a:pt x="100282" y="164336"/>
                  <a:pt x="100282" y="160288"/>
                </a:cubicBezTo>
                <a:lnTo>
                  <a:pt x="100282" y="24274"/>
                </a:lnTo>
                <a:lnTo>
                  <a:pt x="136322" y="16423"/>
                </a:lnTo>
                <a:lnTo>
                  <a:pt x="136322" y="233391"/>
                </a:lnTo>
                <a:cubicBezTo>
                  <a:pt x="136322" y="237439"/>
                  <a:pt x="139589" y="240707"/>
                  <a:pt x="143637" y="240707"/>
                </a:cubicBezTo>
                <a:cubicBezTo>
                  <a:pt x="147685" y="240707"/>
                  <a:pt x="150952" y="237439"/>
                  <a:pt x="150952" y="233391"/>
                </a:cubicBezTo>
                <a:lnTo>
                  <a:pt x="150952" y="16423"/>
                </a:lnTo>
                <a:lnTo>
                  <a:pt x="272092" y="42757"/>
                </a:lnTo>
                <a:cubicBezTo>
                  <a:pt x="272823" y="67580"/>
                  <a:pt x="274676" y="168140"/>
                  <a:pt x="261168" y="221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/>
          <p:nvPr/>
        </p:nvSpPr>
        <p:spPr>
          <a:xfrm>
            <a:off x="6412462" y="809942"/>
            <a:ext cx="2164500" cy="67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Curated Recovery: </a:t>
            </a:r>
            <a:endParaRPr sz="16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Saves time and data</a:t>
            </a:r>
            <a:endParaRPr sz="16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7" name="Google Shape;427;p44"/>
          <p:cNvCxnSpPr/>
          <p:nvPr/>
        </p:nvCxnSpPr>
        <p:spPr>
          <a:xfrm>
            <a:off x="6065925" y="963409"/>
            <a:ext cx="0" cy="3776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28" name="Google Shape;428;p44"/>
          <p:cNvSpPr/>
          <p:nvPr/>
        </p:nvSpPr>
        <p:spPr>
          <a:xfrm>
            <a:off x="341950" y="1854509"/>
            <a:ext cx="701400" cy="2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9" name="Google Shape;429;p44"/>
          <p:cNvGrpSpPr/>
          <p:nvPr/>
        </p:nvGrpSpPr>
        <p:grpSpPr>
          <a:xfrm>
            <a:off x="1194477" y="1830435"/>
            <a:ext cx="283500" cy="325800"/>
            <a:chOff x="580950" y="1197325"/>
            <a:chExt cx="283500" cy="325800"/>
          </a:xfrm>
        </p:grpSpPr>
        <p:sp>
          <p:nvSpPr>
            <p:cNvPr id="430" name="Google Shape;430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2" name="Google Shape;432;p44"/>
          <p:cNvGrpSpPr/>
          <p:nvPr/>
        </p:nvGrpSpPr>
        <p:grpSpPr>
          <a:xfrm>
            <a:off x="1793202" y="1830435"/>
            <a:ext cx="283500" cy="325800"/>
            <a:chOff x="580950" y="1197325"/>
            <a:chExt cx="283500" cy="325800"/>
          </a:xfrm>
        </p:grpSpPr>
        <p:sp>
          <p:nvSpPr>
            <p:cNvPr id="433" name="Google Shape;433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5" name="Google Shape;435;p44"/>
          <p:cNvGrpSpPr/>
          <p:nvPr/>
        </p:nvGrpSpPr>
        <p:grpSpPr>
          <a:xfrm>
            <a:off x="2393413" y="1830435"/>
            <a:ext cx="283500" cy="325800"/>
            <a:chOff x="580950" y="1197325"/>
            <a:chExt cx="283500" cy="325800"/>
          </a:xfrm>
        </p:grpSpPr>
        <p:sp>
          <p:nvSpPr>
            <p:cNvPr id="436" name="Google Shape;436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38" name="Google Shape;438;p44"/>
          <p:cNvGrpSpPr/>
          <p:nvPr/>
        </p:nvGrpSpPr>
        <p:grpSpPr>
          <a:xfrm>
            <a:off x="2988238" y="1830435"/>
            <a:ext cx="283500" cy="325800"/>
            <a:chOff x="580950" y="1197325"/>
            <a:chExt cx="283500" cy="325800"/>
          </a:xfrm>
        </p:grpSpPr>
        <p:sp>
          <p:nvSpPr>
            <p:cNvPr id="439" name="Google Shape;439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0" name="Google Shape;440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v3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41" name="Google Shape;441;p44"/>
          <p:cNvCxnSpPr/>
          <p:nvPr/>
        </p:nvCxnSpPr>
        <p:spPr>
          <a:xfrm>
            <a:off x="1535963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2" name="Google Shape;442;p44"/>
          <p:cNvCxnSpPr/>
          <p:nvPr/>
        </p:nvCxnSpPr>
        <p:spPr>
          <a:xfrm>
            <a:off x="2134675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3" name="Google Shape;443;p44"/>
          <p:cNvCxnSpPr/>
          <p:nvPr/>
        </p:nvCxnSpPr>
        <p:spPr>
          <a:xfrm>
            <a:off x="2733413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44" name="Google Shape;444;p44"/>
          <p:cNvGrpSpPr/>
          <p:nvPr/>
        </p:nvGrpSpPr>
        <p:grpSpPr>
          <a:xfrm>
            <a:off x="3622388" y="1830435"/>
            <a:ext cx="283500" cy="325800"/>
            <a:chOff x="580950" y="1197325"/>
            <a:chExt cx="283500" cy="325800"/>
          </a:xfrm>
        </p:grpSpPr>
        <p:sp>
          <p:nvSpPr>
            <p:cNvPr id="445" name="Google Shape;445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6" name="Google Shape;446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v3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47" name="Google Shape;447;p44"/>
          <p:cNvGrpSpPr/>
          <p:nvPr/>
        </p:nvGrpSpPr>
        <p:grpSpPr>
          <a:xfrm>
            <a:off x="4255162" y="1830435"/>
            <a:ext cx="283500" cy="325800"/>
            <a:chOff x="580950" y="1197325"/>
            <a:chExt cx="283500" cy="325800"/>
          </a:xfrm>
        </p:grpSpPr>
        <p:sp>
          <p:nvSpPr>
            <p:cNvPr id="448" name="Google Shape;448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9" name="Google Shape;449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v4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50" name="Google Shape;450;p44"/>
          <p:cNvGrpSpPr/>
          <p:nvPr/>
        </p:nvGrpSpPr>
        <p:grpSpPr>
          <a:xfrm>
            <a:off x="4815525" y="1830435"/>
            <a:ext cx="283500" cy="325800"/>
            <a:chOff x="580950" y="1197325"/>
            <a:chExt cx="283500" cy="325800"/>
          </a:xfrm>
        </p:grpSpPr>
        <p:sp>
          <p:nvSpPr>
            <p:cNvPr id="451" name="Google Shape;451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2" name="Google Shape;452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v5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53" name="Google Shape;453;p44"/>
          <p:cNvCxnSpPr/>
          <p:nvPr/>
        </p:nvCxnSpPr>
        <p:spPr>
          <a:xfrm>
            <a:off x="3364763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4" name="Google Shape;454;p44"/>
          <p:cNvCxnSpPr/>
          <p:nvPr/>
        </p:nvCxnSpPr>
        <p:spPr>
          <a:xfrm>
            <a:off x="3963475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5" name="Google Shape;455;p44"/>
          <p:cNvCxnSpPr/>
          <p:nvPr/>
        </p:nvCxnSpPr>
        <p:spPr>
          <a:xfrm>
            <a:off x="4562213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6" name="Google Shape;456;p44"/>
          <p:cNvSpPr txBox="1"/>
          <p:nvPr/>
        </p:nvSpPr>
        <p:spPr>
          <a:xfrm>
            <a:off x="397150" y="1882834"/>
            <a:ext cx="5910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File-1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44"/>
          <p:cNvSpPr/>
          <p:nvPr/>
        </p:nvSpPr>
        <p:spPr>
          <a:xfrm>
            <a:off x="341950" y="2311709"/>
            <a:ext cx="701400" cy="2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58" name="Google Shape;458;p44"/>
          <p:cNvGrpSpPr/>
          <p:nvPr/>
        </p:nvGrpSpPr>
        <p:grpSpPr>
          <a:xfrm>
            <a:off x="1194477" y="2287635"/>
            <a:ext cx="283500" cy="325800"/>
            <a:chOff x="580950" y="1197325"/>
            <a:chExt cx="283500" cy="325800"/>
          </a:xfrm>
        </p:grpSpPr>
        <p:sp>
          <p:nvSpPr>
            <p:cNvPr id="459" name="Google Shape;459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0" name="Google Shape;460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61" name="Google Shape;461;p44"/>
          <p:cNvGrpSpPr/>
          <p:nvPr/>
        </p:nvGrpSpPr>
        <p:grpSpPr>
          <a:xfrm>
            <a:off x="1793202" y="2287635"/>
            <a:ext cx="283500" cy="325800"/>
            <a:chOff x="580950" y="1197325"/>
            <a:chExt cx="283500" cy="325800"/>
          </a:xfrm>
        </p:grpSpPr>
        <p:sp>
          <p:nvSpPr>
            <p:cNvPr id="462" name="Google Shape;462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3" name="Google Shape;463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64" name="Google Shape;464;p44"/>
          <p:cNvGrpSpPr/>
          <p:nvPr/>
        </p:nvGrpSpPr>
        <p:grpSpPr>
          <a:xfrm>
            <a:off x="2393413" y="2287635"/>
            <a:ext cx="283500" cy="325800"/>
            <a:chOff x="580950" y="1197325"/>
            <a:chExt cx="283500" cy="325800"/>
          </a:xfrm>
        </p:grpSpPr>
        <p:sp>
          <p:nvSpPr>
            <p:cNvPr id="465" name="Google Shape;465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6" name="Google Shape;466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67" name="Google Shape;467;p44"/>
          <p:cNvGrpSpPr/>
          <p:nvPr/>
        </p:nvGrpSpPr>
        <p:grpSpPr>
          <a:xfrm>
            <a:off x="2986725" y="2287635"/>
            <a:ext cx="283500" cy="325800"/>
            <a:chOff x="580950" y="1197325"/>
            <a:chExt cx="283500" cy="325800"/>
          </a:xfrm>
        </p:grpSpPr>
        <p:sp>
          <p:nvSpPr>
            <p:cNvPr id="468" name="Google Shape;468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9" name="Google Shape;469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70" name="Google Shape;470;p44"/>
          <p:cNvCxnSpPr/>
          <p:nvPr/>
        </p:nvCxnSpPr>
        <p:spPr>
          <a:xfrm>
            <a:off x="1535963" y="24469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1" name="Google Shape;471;p44"/>
          <p:cNvCxnSpPr/>
          <p:nvPr/>
        </p:nvCxnSpPr>
        <p:spPr>
          <a:xfrm>
            <a:off x="2134675" y="24469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2" name="Google Shape;472;p44"/>
          <p:cNvCxnSpPr/>
          <p:nvPr/>
        </p:nvCxnSpPr>
        <p:spPr>
          <a:xfrm>
            <a:off x="2733413" y="24469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3" name="Google Shape;473;p44"/>
          <p:cNvCxnSpPr/>
          <p:nvPr/>
        </p:nvCxnSpPr>
        <p:spPr>
          <a:xfrm>
            <a:off x="3364763" y="24469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4" name="Google Shape;474;p44"/>
          <p:cNvSpPr txBox="1"/>
          <p:nvPr/>
        </p:nvSpPr>
        <p:spPr>
          <a:xfrm>
            <a:off x="397150" y="2340034"/>
            <a:ext cx="5910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File-2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44"/>
          <p:cNvSpPr/>
          <p:nvPr/>
        </p:nvSpPr>
        <p:spPr>
          <a:xfrm>
            <a:off x="341950" y="3226109"/>
            <a:ext cx="701400" cy="2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76" name="Google Shape;476;p44"/>
          <p:cNvGrpSpPr/>
          <p:nvPr/>
        </p:nvGrpSpPr>
        <p:grpSpPr>
          <a:xfrm>
            <a:off x="1793202" y="3202035"/>
            <a:ext cx="283500" cy="325800"/>
            <a:chOff x="580950" y="1197325"/>
            <a:chExt cx="283500" cy="325800"/>
          </a:xfrm>
        </p:grpSpPr>
        <p:sp>
          <p:nvSpPr>
            <p:cNvPr id="477" name="Google Shape;477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8" name="Google Shape;478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9" name="Google Shape;479;p44"/>
          <p:cNvGrpSpPr/>
          <p:nvPr/>
        </p:nvGrpSpPr>
        <p:grpSpPr>
          <a:xfrm>
            <a:off x="2393413" y="3202035"/>
            <a:ext cx="283500" cy="325800"/>
            <a:chOff x="580950" y="1197325"/>
            <a:chExt cx="283500" cy="325800"/>
          </a:xfrm>
        </p:grpSpPr>
        <p:sp>
          <p:nvSpPr>
            <p:cNvPr id="480" name="Google Shape;480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1" name="Google Shape;481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82" name="Google Shape;482;p44"/>
          <p:cNvCxnSpPr/>
          <p:nvPr/>
        </p:nvCxnSpPr>
        <p:spPr>
          <a:xfrm>
            <a:off x="2138614" y="33613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83" name="Google Shape;483;p44"/>
          <p:cNvGrpSpPr/>
          <p:nvPr/>
        </p:nvGrpSpPr>
        <p:grpSpPr>
          <a:xfrm>
            <a:off x="2988238" y="3202035"/>
            <a:ext cx="283500" cy="325800"/>
            <a:chOff x="580950" y="1197325"/>
            <a:chExt cx="283500" cy="325800"/>
          </a:xfrm>
        </p:grpSpPr>
        <p:sp>
          <p:nvSpPr>
            <p:cNvPr id="484" name="Google Shape;484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5" name="Google Shape;485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86" name="Google Shape;486;p44"/>
          <p:cNvGrpSpPr/>
          <p:nvPr/>
        </p:nvGrpSpPr>
        <p:grpSpPr>
          <a:xfrm>
            <a:off x="3622001" y="3209436"/>
            <a:ext cx="283500" cy="325800"/>
            <a:chOff x="580950" y="1197325"/>
            <a:chExt cx="283500" cy="325800"/>
          </a:xfrm>
        </p:grpSpPr>
        <p:sp>
          <p:nvSpPr>
            <p:cNvPr id="487" name="Google Shape;487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8" name="Google Shape;488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v3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89" name="Google Shape;489;p44"/>
          <p:cNvCxnSpPr/>
          <p:nvPr/>
        </p:nvCxnSpPr>
        <p:spPr>
          <a:xfrm>
            <a:off x="2738168" y="33613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44"/>
          <p:cNvCxnSpPr/>
          <p:nvPr/>
        </p:nvCxnSpPr>
        <p:spPr>
          <a:xfrm>
            <a:off x="3368676" y="33613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967414" y="33613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2" name="Google Shape;492;p44"/>
          <p:cNvSpPr/>
          <p:nvPr/>
        </p:nvSpPr>
        <p:spPr>
          <a:xfrm>
            <a:off x="341950" y="3683309"/>
            <a:ext cx="701400" cy="2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3" name="Google Shape;493;p44"/>
          <p:cNvGrpSpPr/>
          <p:nvPr/>
        </p:nvGrpSpPr>
        <p:grpSpPr>
          <a:xfrm>
            <a:off x="4260752" y="3659235"/>
            <a:ext cx="283500" cy="325800"/>
            <a:chOff x="580950" y="1197325"/>
            <a:chExt cx="283500" cy="325800"/>
          </a:xfrm>
        </p:grpSpPr>
        <p:sp>
          <p:nvSpPr>
            <p:cNvPr id="494" name="Google Shape;494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95" name="Google Shape;495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96" name="Google Shape;496;p44"/>
          <p:cNvCxnSpPr/>
          <p:nvPr/>
        </p:nvCxnSpPr>
        <p:spPr>
          <a:xfrm>
            <a:off x="4606165" y="38185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7" name="Google Shape;497;p44"/>
          <p:cNvSpPr txBox="1"/>
          <p:nvPr/>
        </p:nvSpPr>
        <p:spPr>
          <a:xfrm>
            <a:off x="397150" y="3254434"/>
            <a:ext cx="5910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File-4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98" name="Google Shape;498;p44"/>
          <p:cNvCxnSpPr/>
          <p:nvPr/>
        </p:nvCxnSpPr>
        <p:spPr>
          <a:xfrm>
            <a:off x="5171813" y="19897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44"/>
          <p:cNvCxnSpPr/>
          <p:nvPr/>
        </p:nvCxnSpPr>
        <p:spPr>
          <a:xfrm>
            <a:off x="384475" y="1704159"/>
            <a:ext cx="5398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0" name="Google Shape;500;p44"/>
          <p:cNvSpPr txBox="1"/>
          <p:nvPr/>
        </p:nvSpPr>
        <p:spPr>
          <a:xfrm>
            <a:off x="331050" y="1321109"/>
            <a:ext cx="7863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Daily</a:t>
            </a:r>
            <a:endParaRPr sz="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Snapshot</a:t>
            </a:r>
            <a:endParaRPr sz="9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1101900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121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1730025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122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2321100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123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2949225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124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3540300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125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4168425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126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4759500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127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8" name="Google Shape;508;p44"/>
          <p:cNvSpPr txBox="1"/>
          <p:nvPr/>
        </p:nvSpPr>
        <p:spPr>
          <a:xfrm>
            <a:off x="5367335" y="1421984"/>
            <a:ext cx="402000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128</a:t>
            </a:r>
            <a:endParaRPr sz="8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9" name="Google Shape;509;p44"/>
          <p:cNvGrpSpPr/>
          <p:nvPr/>
        </p:nvGrpSpPr>
        <p:grpSpPr>
          <a:xfrm>
            <a:off x="3622388" y="2287635"/>
            <a:ext cx="283500" cy="325800"/>
            <a:chOff x="3391140" y="1502125"/>
            <a:chExt cx="283500" cy="325800"/>
          </a:xfrm>
        </p:grpSpPr>
        <p:sp>
          <p:nvSpPr>
            <p:cNvPr id="510" name="Google Shape;510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11" name="Google Shape;511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2" name="Google Shape;512;p44"/>
          <p:cNvGrpSpPr/>
          <p:nvPr/>
        </p:nvGrpSpPr>
        <p:grpSpPr>
          <a:xfrm>
            <a:off x="4255162" y="3202035"/>
            <a:ext cx="283500" cy="325800"/>
            <a:chOff x="3391140" y="1502125"/>
            <a:chExt cx="283500" cy="325800"/>
          </a:xfrm>
        </p:grpSpPr>
        <p:sp>
          <p:nvSpPr>
            <p:cNvPr id="513" name="Google Shape;513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14" name="Google Shape;514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" name="Google Shape;515;p44"/>
          <p:cNvGrpSpPr/>
          <p:nvPr/>
        </p:nvGrpSpPr>
        <p:grpSpPr>
          <a:xfrm>
            <a:off x="4821551" y="3659235"/>
            <a:ext cx="283500" cy="325800"/>
            <a:chOff x="3415535" y="1502125"/>
            <a:chExt cx="283500" cy="325800"/>
          </a:xfrm>
        </p:grpSpPr>
        <p:sp>
          <p:nvSpPr>
            <p:cNvPr id="516" name="Google Shape;516;p44"/>
            <p:cNvSpPr/>
            <p:nvPr/>
          </p:nvSpPr>
          <p:spPr>
            <a:xfrm>
              <a:off x="3415535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17" name="Google Shape;517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1719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8" name="Google Shape;518;p44"/>
          <p:cNvGrpSpPr/>
          <p:nvPr/>
        </p:nvGrpSpPr>
        <p:grpSpPr>
          <a:xfrm>
            <a:off x="5378180" y="1829935"/>
            <a:ext cx="283500" cy="325800"/>
            <a:chOff x="3391140" y="1502125"/>
            <a:chExt cx="283500" cy="325800"/>
          </a:xfrm>
        </p:grpSpPr>
        <p:sp>
          <p:nvSpPr>
            <p:cNvPr id="519" name="Google Shape;519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20" name="Google Shape;520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" name="Google Shape;521;p44"/>
          <p:cNvSpPr/>
          <p:nvPr/>
        </p:nvSpPr>
        <p:spPr>
          <a:xfrm>
            <a:off x="341950" y="2773472"/>
            <a:ext cx="701400" cy="28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2" name="Google Shape;522;p44"/>
          <p:cNvSpPr txBox="1"/>
          <p:nvPr/>
        </p:nvSpPr>
        <p:spPr>
          <a:xfrm>
            <a:off x="397150" y="3720781"/>
            <a:ext cx="5910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File-5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44"/>
          <p:cNvSpPr txBox="1"/>
          <p:nvPr/>
        </p:nvSpPr>
        <p:spPr>
          <a:xfrm>
            <a:off x="397150" y="2797234"/>
            <a:ext cx="5910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File-3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24" name="Google Shape;524;p44"/>
          <p:cNvGrpSpPr/>
          <p:nvPr/>
        </p:nvGrpSpPr>
        <p:grpSpPr>
          <a:xfrm>
            <a:off x="1194477" y="2744835"/>
            <a:ext cx="283500" cy="325800"/>
            <a:chOff x="580950" y="1197325"/>
            <a:chExt cx="283500" cy="325800"/>
          </a:xfrm>
        </p:grpSpPr>
        <p:sp>
          <p:nvSpPr>
            <p:cNvPr id="525" name="Google Shape;525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6" name="Google Shape;526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527" name="Google Shape;527;p44"/>
          <p:cNvGrpSpPr/>
          <p:nvPr/>
        </p:nvGrpSpPr>
        <p:grpSpPr>
          <a:xfrm>
            <a:off x="1793202" y="2744835"/>
            <a:ext cx="283500" cy="325800"/>
            <a:chOff x="580950" y="1197325"/>
            <a:chExt cx="283500" cy="325800"/>
          </a:xfrm>
        </p:grpSpPr>
        <p:sp>
          <p:nvSpPr>
            <p:cNvPr id="528" name="Google Shape;528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9" name="Google Shape;529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30" name="Google Shape;530;p44"/>
          <p:cNvCxnSpPr/>
          <p:nvPr/>
        </p:nvCxnSpPr>
        <p:spPr>
          <a:xfrm>
            <a:off x="1543815" y="29041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1" name="Google Shape;531;p44"/>
          <p:cNvCxnSpPr/>
          <p:nvPr/>
        </p:nvCxnSpPr>
        <p:spPr>
          <a:xfrm>
            <a:off x="2138162" y="29041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32" name="Google Shape;532;p44"/>
          <p:cNvGrpSpPr/>
          <p:nvPr/>
        </p:nvGrpSpPr>
        <p:grpSpPr>
          <a:xfrm>
            <a:off x="2388000" y="2744835"/>
            <a:ext cx="283500" cy="325800"/>
            <a:chOff x="580950" y="1197325"/>
            <a:chExt cx="283500" cy="325800"/>
          </a:xfrm>
        </p:grpSpPr>
        <p:sp>
          <p:nvSpPr>
            <p:cNvPr id="533" name="Google Shape;533;p44"/>
            <p:cNvSpPr/>
            <p:nvPr/>
          </p:nvSpPr>
          <p:spPr>
            <a:xfrm>
              <a:off x="580950" y="11973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4" name="Google Shape;534;p44"/>
            <p:cNvSpPr txBox="1"/>
            <p:nvPr/>
          </p:nvSpPr>
          <p:spPr>
            <a:xfrm>
              <a:off x="609300" y="1232725"/>
              <a:ext cx="226800" cy="1914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v3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35" name="Google Shape;535;p44"/>
          <p:cNvCxnSpPr/>
          <p:nvPr/>
        </p:nvCxnSpPr>
        <p:spPr>
          <a:xfrm>
            <a:off x="2733413" y="2904135"/>
            <a:ext cx="191400" cy="7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36" name="Google Shape;536;p44"/>
          <p:cNvGrpSpPr/>
          <p:nvPr/>
        </p:nvGrpSpPr>
        <p:grpSpPr>
          <a:xfrm>
            <a:off x="2988238" y="2744835"/>
            <a:ext cx="283500" cy="325800"/>
            <a:chOff x="3391140" y="1502125"/>
            <a:chExt cx="283500" cy="325800"/>
          </a:xfrm>
        </p:grpSpPr>
        <p:sp>
          <p:nvSpPr>
            <p:cNvPr id="537" name="Google Shape;537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38" name="Google Shape;538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p44"/>
          <p:cNvSpPr txBox="1"/>
          <p:nvPr/>
        </p:nvSpPr>
        <p:spPr>
          <a:xfrm>
            <a:off x="6336013" y="3759935"/>
            <a:ext cx="2317500" cy="985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Automatically finds the most recent clean version of each file and adds it to a single </a:t>
            </a:r>
            <a:r>
              <a:rPr lang="en-US" sz="13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“curated snapshot”</a:t>
            </a:r>
            <a:endParaRPr sz="13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40" name="Google Shape;540;p44"/>
          <p:cNvGrpSpPr/>
          <p:nvPr/>
        </p:nvGrpSpPr>
        <p:grpSpPr>
          <a:xfrm>
            <a:off x="6786313" y="1648984"/>
            <a:ext cx="1416900" cy="2031300"/>
            <a:chOff x="6634150" y="1572784"/>
            <a:chExt cx="1416900" cy="2031300"/>
          </a:xfrm>
        </p:grpSpPr>
        <p:sp>
          <p:nvSpPr>
            <p:cNvPr id="541" name="Google Shape;541;p44"/>
            <p:cNvSpPr/>
            <p:nvPr/>
          </p:nvSpPr>
          <p:spPr>
            <a:xfrm>
              <a:off x="6634150" y="1572784"/>
              <a:ext cx="1416900" cy="20313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42" name="Google Shape;542;p44"/>
            <p:cNvGrpSpPr/>
            <p:nvPr/>
          </p:nvGrpSpPr>
          <p:grpSpPr>
            <a:xfrm>
              <a:off x="7585525" y="1645384"/>
              <a:ext cx="283500" cy="325800"/>
              <a:chOff x="580950" y="1197325"/>
              <a:chExt cx="283500" cy="325800"/>
            </a:xfrm>
          </p:grpSpPr>
          <p:sp>
            <p:nvSpPr>
              <p:cNvPr id="543" name="Google Shape;543;p44"/>
              <p:cNvSpPr/>
              <p:nvPr/>
            </p:nvSpPr>
            <p:spPr>
              <a:xfrm>
                <a:off x="580950" y="1197325"/>
                <a:ext cx="283500" cy="325800"/>
              </a:xfrm>
              <a:prstGeom prst="snip1Rect">
                <a:avLst>
                  <a:gd name="adj" fmla="val 16667"/>
                </a:avLst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44" name="Google Shape;544;p44"/>
              <p:cNvSpPr txBox="1"/>
              <p:nvPr/>
            </p:nvSpPr>
            <p:spPr>
              <a:xfrm>
                <a:off x="609300" y="1232725"/>
                <a:ext cx="226800" cy="1914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v5</a:t>
                </a:r>
                <a:endParaRPr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45" name="Google Shape;545;p44"/>
            <p:cNvGrpSpPr/>
            <p:nvPr/>
          </p:nvGrpSpPr>
          <p:grpSpPr>
            <a:xfrm>
              <a:off x="7585525" y="2026384"/>
              <a:ext cx="283500" cy="325800"/>
              <a:chOff x="580950" y="1197325"/>
              <a:chExt cx="283500" cy="325800"/>
            </a:xfrm>
          </p:grpSpPr>
          <p:sp>
            <p:nvSpPr>
              <p:cNvPr id="546" name="Google Shape;546;p44"/>
              <p:cNvSpPr/>
              <p:nvPr/>
            </p:nvSpPr>
            <p:spPr>
              <a:xfrm>
                <a:off x="580950" y="1197325"/>
                <a:ext cx="283500" cy="325800"/>
              </a:xfrm>
              <a:prstGeom prst="snip1Rect">
                <a:avLst>
                  <a:gd name="adj" fmla="val 16667"/>
                </a:avLst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47" name="Google Shape;547;p44"/>
              <p:cNvSpPr txBox="1"/>
              <p:nvPr/>
            </p:nvSpPr>
            <p:spPr>
              <a:xfrm>
                <a:off x="609300" y="1232725"/>
                <a:ext cx="226800" cy="191400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v2</a:t>
                </a:r>
                <a:endParaRPr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48" name="Google Shape;548;p44"/>
            <p:cNvGrpSpPr/>
            <p:nvPr/>
          </p:nvGrpSpPr>
          <p:grpSpPr>
            <a:xfrm>
              <a:off x="7596400" y="2407384"/>
              <a:ext cx="283500" cy="325800"/>
              <a:chOff x="580950" y="1197325"/>
              <a:chExt cx="283500" cy="325800"/>
            </a:xfrm>
          </p:grpSpPr>
          <p:sp>
            <p:nvSpPr>
              <p:cNvPr id="549" name="Google Shape;549;p44"/>
              <p:cNvSpPr/>
              <p:nvPr/>
            </p:nvSpPr>
            <p:spPr>
              <a:xfrm>
                <a:off x="580950" y="1197325"/>
                <a:ext cx="283500" cy="325800"/>
              </a:xfrm>
              <a:prstGeom prst="snip1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50" name="Google Shape;550;p44"/>
              <p:cNvSpPr txBox="1"/>
              <p:nvPr/>
            </p:nvSpPr>
            <p:spPr>
              <a:xfrm>
                <a:off x="609300" y="1232725"/>
                <a:ext cx="226800" cy="1914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v3</a:t>
                </a:r>
                <a:endParaRPr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551" name="Google Shape;551;p44"/>
            <p:cNvGrpSpPr/>
            <p:nvPr/>
          </p:nvGrpSpPr>
          <p:grpSpPr>
            <a:xfrm>
              <a:off x="7594975" y="3171577"/>
              <a:ext cx="283500" cy="325800"/>
              <a:chOff x="580950" y="1197325"/>
              <a:chExt cx="283500" cy="325800"/>
            </a:xfrm>
          </p:grpSpPr>
          <p:sp>
            <p:nvSpPr>
              <p:cNvPr id="552" name="Google Shape;552;p44"/>
              <p:cNvSpPr/>
              <p:nvPr/>
            </p:nvSpPr>
            <p:spPr>
              <a:xfrm>
                <a:off x="580950" y="1197325"/>
                <a:ext cx="283500" cy="325800"/>
              </a:xfrm>
              <a:prstGeom prst="snip1Rect">
                <a:avLst>
                  <a:gd name="adj" fmla="val 16667"/>
                </a:avLst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53" name="Google Shape;553;p44"/>
              <p:cNvSpPr txBox="1"/>
              <p:nvPr/>
            </p:nvSpPr>
            <p:spPr>
              <a:xfrm>
                <a:off x="609300" y="1232725"/>
                <a:ext cx="226800" cy="191400"/>
              </a:xfrm>
              <a:prstGeom prst="rect">
                <a:avLst/>
              </a:pr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v1</a:t>
                </a:r>
                <a:endParaRPr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554" name="Google Shape;554;p44"/>
            <p:cNvSpPr/>
            <p:nvPr/>
          </p:nvSpPr>
          <p:spPr>
            <a:xfrm>
              <a:off x="6693350" y="1684259"/>
              <a:ext cx="701400" cy="28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5" name="Google Shape;555;p44"/>
            <p:cNvSpPr txBox="1"/>
            <p:nvPr/>
          </p:nvSpPr>
          <p:spPr>
            <a:xfrm>
              <a:off x="6748304" y="1712584"/>
              <a:ext cx="591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File-1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6" name="Google Shape;556;p44"/>
            <p:cNvSpPr/>
            <p:nvPr/>
          </p:nvSpPr>
          <p:spPr>
            <a:xfrm>
              <a:off x="6693350" y="2065259"/>
              <a:ext cx="701400" cy="28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7" name="Google Shape;557;p44"/>
            <p:cNvSpPr txBox="1"/>
            <p:nvPr/>
          </p:nvSpPr>
          <p:spPr>
            <a:xfrm>
              <a:off x="6748304" y="2093584"/>
              <a:ext cx="591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File-2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8" name="Google Shape;558;p44"/>
            <p:cNvSpPr/>
            <p:nvPr/>
          </p:nvSpPr>
          <p:spPr>
            <a:xfrm>
              <a:off x="6693350" y="2446259"/>
              <a:ext cx="701400" cy="28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9" name="Google Shape;559;p44"/>
            <p:cNvSpPr txBox="1"/>
            <p:nvPr/>
          </p:nvSpPr>
          <p:spPr>
            <a:xfrm>
              <a:off x="6748304" y="2474584"/>
              <a:ext cx="591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File-3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6693350" y="2827259"/>
              <a:ext cx="701400" cy="28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1" name="Google Shape;561;p44"/>
            <p:cNvSpPr txBox="1"/>
            <p:nvPr/>
          </p:nvSpPr>
          <p:spPr>
            <a:xfrm>
              <a:off x="6748304" y="2855584"/>
              <a:ext cx="591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File-4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62" name="Google Shape;562;p44"/>
            <p:cNvGrpSpPr/>
            <p:nvPr/>
          </p:nvGrpSpPr>
          <p:grpSpPr>
            <a:xfrm>
              <a:off x="7599974" y="2792490"/>
              <a:ext cx="283500" cy="325800"/>
              <a:chOff x="580950" y="1197325"/>
              <a:chExt cx="283500" cy="325800"/>
            </a:xfrm>
          </p:grpSpPr>
          <p:sp>
            <p:nvSpPr>
              <p:cNvPr id="563" name="Google Shape;563;p44"/>
              <p:cNvSpPr/>
              <p:nvPr/>
            </p:nvSpPr>
            <p:spPr>
              <a:xfrm>
                <a:off x="580950" y="1197325"/>
                <a:ext cx="283500" cy="325800"/>
              </a:xfrm>
              <a:prstGeom prst="snip1Rect">
                <a:avLst>
                  <a:gd name="adj" fmla="val 16667"/>
                </a:avLst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64" name="Google Shape;564;p44"/>
              <p:cNvSpPr txBox="1"/>
              <p:nvPr/>
            </p:nvSpPr>
            <p:spPr>
              <a:xfrm>
                <a:off x="609300" y="1232725"/>
                <a:ext cx="226800" cy="1914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v3</a:t>
                </a:r>
                <a:endParaRPr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565" name="Google Shape;565;p44"/>
            <p:cNvSpPr/>
            <p:nvPr/>
          </p:nvSpPr>
          <p:spPr>
            <a:xfrm>
              <a:off x="6693350" y="3208259"/>
              <a:ext cx="701400" cy="286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6" name="Google Shape;566;p44"/>
            <p:cNvSpPr txBox="1"/>
            <p:nvPr/>
          </p:nvSpPr>
          <p:spPr>
            <a:xfrm>
              <a:off x="6748304" y="3236584"/>
              <a:ext cx="591000" cy="1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File-5</a:t>
              </a:r>
              <a:endParaRPr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67" name="Google Shape;567;p44"/>
          <p:cNvSpPr/>
          <p:nvPr/>
        </p:nvSpPr>
        <p:spPr>
          <a:xfrm>
            <a:off x="4762301" y="1762035"/>
            <a:ext cx="402000" cy="462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8" name="Google Shape;568;p44"/>
          <p:cNvSpPr/>
          <p:nvPr/>
        </p:nvSpPr>
        <p:spPr>
          <a:xfrm>
            <a:off x="2928988" y="2223810"/>
            <a:ext cx="402000" cy="462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9" name="Google Shape;569;p44"/>
          <p:cNvSpPr/>
          <p:nvPr/>
        </p:nvSpPr>
        <p:spPr>
          <a:xfrm>
            <a:off x="2334163" y="2676435"/>
            <a:ext cx="402000" cy="462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3563138" y="3141038"/>
            <a:ext cx="402000" cy="462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1" name="Google Shape;571;p44"/>
          <p:cNvSpPr/>
          <p:nvPr/>
        </p:nvSpPr>
        <p:spPr>
          <a:xfrm>
            <a:off x="4195912" y="3595413"/>
            <a:ext cx="402000" cy="462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2" name="Google Shape;572;p44"/>
          <p:cNvGrpSpPr/>
          <p:nvPr/>
        </p:nvGrpSpPr>
        <p:grpSpPr>
          <a:xfrm>
            <a:off x="4255162" y="2283434"/>
            <a:ext cx="283500" cy="325800"/>
            <a:chOff x="3391140" y="1502125"/>
            <a:chExt cx="283500" cy="325800"/>
          </a:xfrm>
        </p:grpSpPr>
        <p:sp>
          <p:nvSpPr>
            <p:cNvPr id="573" name="Google Shape;573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74" name="Google Shape;574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5" name="Google Shape;575;p44"/>
          <p:cNvGrpSpPr/>
          <p:nvPr/>
        </p:nvGrpSpPr>
        <p:grpSpPr>
          <a:xfrm>
            <a:off x="4821551" y="2277885"/>
            <a:ext cx="283500" cy="325800"/>
            <a:chOff x="3391140" y="1502125"/>
            <a:chExt cx="283500" cy="325800"/>
          </a:xfrm>
        </p:grpSpPr>
        <p:sp>
          <p:nvSpPr>
            <p:cNvPr id="576" name="Google Shape;576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77" name="Google Shape;577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8" name="Google Shape;578;p44"/>
          <p:cNvGrpSpPr/>
          <p:nvPr/>
        </p:nvGrpSpPr>
        <p:grpSpPr>
          <a:xfrm>
            <a:off x="5378180" y="2276885"/>
            <a:ext cx="283500" cy="325800"/>
            <a:chOff x="3391140" y="1502125"/>
            <a:chExt cx="283500" cy="325800"/>
          </a:xfrm>
        </p:grpSpPr>
        <p:sp>
          <p:nvSpPr>
            <p:cNvPr id="579" name="Google Shape;579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80" name="Google Shape;580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1" name="Google Shape;581;p44"/>
          <p:cNvGrpSpPr/>
          <p:nvPr/>
        </p:nvGrpSpPr>
        <p:grpSpPr>
          <a:xfrm>
            <a:off x="3622388" y="2734625"/>
            <a:ext cx="283500" cy="325800"/>
            <a:chOff x="3391140" y="1502125"/>
            <a:chExt cx="283500" cy="325800"/>
          </a:xfrm>
        </p:grpSpPr>
        <p:sp>
          <p:nvSpPr>
            <p:cNvPr id="582" name="Google Shape;582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83" name="Google Shape;583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4" name="Google Shape;584;p44"/>
          <p:cNvGrpSpPr/>
          <p:nvPr/>
        </p:nvGrpSpPr>
        <p:grpSpPr>
          <a:xfrm>
            <a:off x="4255162" y="2753972"/>
            <a:ext cx="283500" cy="325800"/>
            <a:chOff x="3391140" y="1502125"/>
            <a:chExt cx="283500" cy="325800"/>
          </a:xfrm>
        </p:grpSpPr>
        <p:sp>
          <p:nvSpPr>
            <p:cNvPr id="585" name="Google Shape;585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86" name="Google Shape;586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7" name="Google Shape;587;p44"/>
          <p:cNvGrpSpPr/>
          <p:nvPr/>
        </p:nvGrpSpPr>
        <p:grpSpPr>
          <a:xfrm>
            <a:off x="4821551" y="2744835"/>
            <a:ext cx="283500" cy="325800"/>
            <a:chOff x="3391140" y="1502125"/>
            <a:chExt cx="283500" cy="325800"/>
          </a:xfrm>
        </p:grpSpPr>
        <p:sp>
          <p:nvSpPr>
            <p:cNvPr id="588" name="Google Shape;588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89" name="Google Shape;589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0" name="Google Shape;590;p44"/>
          <p:cNvGrpSpPr/>
          <p:nvPr/>
        </p:nvGrpSpPr>
        <p:grpSpPr>
          <a:xfrm>
            <a:off x="5378180" y="2753985"/>
            <a:ext cx="283500" cy="325800"/>
            <a:chOff x="3391140" y="1502125"/>
            <a:chExt cx="283500" cy="325800"/>
          </a:xfrm>
        </p:grpSpPr>
        <p:sp>
          <p:nvSpPr>
            <p:cNvPr id="591" name="Google Shape;591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92" name="Google Shape;592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44"/>
          <p:cNvGrpSpPr/>
          <p:nvPr/>
        </p:nvGrpSpPr>
        <p:grpSpPr>
          <a:xfrm>
            <a:off x="4821551" y="3202035"/>
            <a:ext cx="283500" cy="325800"/>
            <a:chOff x="3391140" y="1502125"/>
            <a:chExt cx="283500" cy="325800"/>
          </a:xfrm>
        </p:grpSpPr>
        <p:sp>
          <p:nvSpPr>
            <p:cNvPr id="594" name="Google Shape;594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95" name="Google Shape;595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6" name="Google Shape;596;p44"/>
          <p:cNvGrpSpPr/>
          <p:nvPr/>
        </p:nvGrpSpPr>
        <p:grpSpPr>
          <a:xfrm>
            <a:off x="5378180" y="3197838"/>
            <a:ext cx="283500" cy="325800"/>
            <a:chOff x="3391140" y="1502125"/>
            <a:chExt cx="283500" cy="325800"/>
          </a:xfrm>
        </p:grpSpPr>
        <p:sp>
          <p:nvSpPr>
            <p:cNvPr id="597" name="Google Shape;597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598" name="Google Shape;598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9" name="Google Shape;599;p44"/>
          <p:cNvGrpSpPr/>
          <p:nvPr/>
        </p:nvGrpSpPr>
        <p:grpSpPr>
          <a:xfrm>
            <a:off x="5378180" y="3641685"/>
            <a:ext cx="283500" cy="325800"/>
            <a:chOff x="3391140" y="1502125"/>
            <a:chExt cx="283500" cy="325800"/>
          </a:xfrm>
        </p:grpSpPr>
        <p:sp>
          <p:nvSpPr>
            <p:cNvPr id="600" name="Google Shape;600;p44"/>
            <p:cNvSpPr/>
            <p:nvPr/>
          </p:nvSpPr>
          <p:spPr>
            <a:xfrm>
              <a:off x="3391140" y="1502125"/>
              <a:ext cx="283500" cy="325800"/>
            </a:xfrm>
            <a:prstGeom prst="snip1Rect">
              <a:avLst>
                <a:gd name="adj" fmla="val 16667"/>
              </a:avLst>
            </a:prstGeom>
            <a:solidFill>
              <a:srgbClr val="EA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601" name="Google Shape;601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7324" y="1539280"/>
              <a:ext cx="252825" cy="251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2" name="Google Shape;602;p44"/>
          <p:cNvSpPr/>
          <p:nvPr/>
        </p:nvSpPr>
        <p:spPr>
          <a:xfrm>
            <a:off x="8698568" y="140508"/>
            <a:ext cx="287284" cy="335853"/>
          </a:xfrm>
          <a:custGeom>
            <a:avLst/>
            <a:gdLst/>
            <a:ahLst/>
            <a:cxnLst/>
            <a:rect l="l" t="t" r="r" b="b"/>
            <a:pathLst>
              <a:path w="287284" h="335853" extrusionOk="0">
                <a:moveTo>
                  <a:pt x="286527" y="36564"/>
                </a:moveTo>
                <a:cubicBezTo>
                  <a:pt x="286381" y="33248"/>
                  <a:pt x="284040" y="30419"/>
                  <a:pt x="280772" y="29688"/>
                </a:cubicBezTo>
                <a:lnTo>
                  <a:pt x="145197" y="183"/>
                </a:lnTo>
                <a:cubicBezTo>
                  <a:pt x="144173" y="-61"/>
                  <a:pt x="143100" y="-61"/>
                  <a:pt x="142076" y="183"/>
                </a:cubicBezTo>
                <a:lnTo>
                  <a:pt x="6452" y="29688"/>
                </a:lnTo>
                <a:cubicBezTo>
                  <a:pt x="3185" y="30419"/>
                  <a:pt x="795" y="33248"/>
                  <a:pt x="698" y="36564"/>
                </a:cubicBezTo>
                <a:cubicBezTo>
                  <a:pt x="503" y="41684"/>
                  <a:pt x="-3643" y="162141"/>
                  <a:pt x="10793" y="224711"/>
                </a:cubicBezTo>
                <a:cubicBezTo>
                  <a:pt x="25862" y="290060"/>
                  <a:pt x="136322" y="333512"/>
                  <a:pt x="141003" y="335365"/>
                </a:cubicBezTo>
                <a:cubicBezTo>
                  <a:pt x="141832" y="335707"/>
                  <a:pt x="142759" y="335853"/>
                  <a:pt x="143637" y="335853"/>
                </a:cubicBezTo>
                <a:cubicBezTo>
                  <a:pt x="144515" y="335853"/>
                  <a:pt x="145490" y="335658"/>
                  <a:pt x="146319" y="335317"/>
                </a:cubicBezTo>
                <a:cubicBezTo>
                  <a:pt x="150903" y="333512"/>
                  <a:pt x="258778" y="290060"/>
                  <a:pt x="275359" y="224857"/>
                </a:cubicBezTo>
                <a:cubicBezTo>
                  <a:pt x="291306" y="162239"/>
                  <a:pt x="286722" y="41636"/>
                  <a:pt x="286527" y="36564"/>
                </a:cubicBezTo>
                <a:close/>
                <a:moveTo>
                  <a:pt x="261168" y="221248"/>
                </a:moveTo>
                <a:cubicBezTo>
                  <a:pt x="247757" y="273966"/>
                  <a:pt x="160072" y="313566"/>
                  <a:pt x="143588" y="320589"/>
                </a:cubicBezTo>
                <a:cubicBezTo>
                  <a:pt x="126861" y="313615"/>
                  <a:pt x="37176" y="274015"/>
                  <a:pt x="25033" y="221395"/>
                </a:cubicBezTo>
                <a:cubicBezTo>
                  <a:pt x="12744" y="168237"/>
                  <a:pt x="14499" y="67629"/>
                  <a:pt x="15133" y="42757"/>
                </a:cubicBezTo>
                <a:lnTo>
                  <a:pt x="34982" y="38417"/>
                </a:lnTo>
                <a:lnTo>
                  <a:pt x="34982" y="121225"/>
                </a:lnTo>
                <a:cubicBezTo>
                  <a:pt x="34982" y="125273"/>
                  <a:pt x="38249" y="128540"/>
                  <a:pt x="42297" y="128540"/>
                </a:cubicBezTo>
                <a:cubicBezTo>
                  <a:pt x="46345" y="128540"/>
                  <a:pt x="49612" y="125273"/>
                  <a:pt x="49612" y="121225"/>
                </a:cubicBezTo>
                <a:lnTo>
                  <a:pt x="49612" y="35296"/>
                </a:lnTo>
                <a:lnTo>
                  <a:pt x="85652" y="27444"/>
                </a:lnTo>
                <a:lnTo>
                  <a:pt x="85652" y="160288"/>
                </a:lnTo>
                <a:cubicBezTo>
                  <a:pt x="85652" y="164336"/>
                  <a:pt x="88919" y="167603"/>
                  <a:pt x="92967" y="167603"/>
                </a:cubicBezTo>
                <a:cubicBezTo>
                  <a:pt x="97015" y="167603"/>
                  <a:pt x="100282" y="164336"/>
                  <a:pt x="100282" y="160288"/>
                </a:cubicBezTo>
                <a:lnTo>
                  <a:pt x="100282" y="24274"/>
                </a:lnTo>
                <a:lnTo>
                  <a:pt x="136322" y="16423"/>
                </a:lnTo>
                <a:lnTo>
                  <a:pt x="136322" y="233391"/>
                </a:lnTo>
                <a:cubicBezTo>
                  <a:pt x="136322" y="237439"/>
                  <a:pt x="139589" y="240707"/>
                  <a:pt x="143637" y="240707"/>
                </a:cubicBezTo>
                <a:cubicBezTo>
                  <a:pt x="147685" y="240707"/>
                  <a:pt x="150952" y="237439"/>
                  <a:pt x="150952" y="233391"/>
                </a:cubicBezTo>
                <a:lnTo>
                  <a:pt x="150952" y="16423"/>
                </a:lnTo>
                <a:lnTo>
                  <a:pt x="272092" y="42757"/>
                </a:lnTo>
                <a:cubicBezTo>
                  <a:pt x="272823" y="67580"/>
                  <a:pt x="274676" y="168140"/>
                  <a:pt x="261168" y="221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4"/>
          <p:cNvSpPr txBox="1"/>
          <p:nvPr/>
        </p:nvSpPr>
        <p:spPr>
          <a:xfrm>
            <a:off x="365760" y="320040"/>
            <a:ext cx="8412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 Time and Reduce Data Loss with Automation</a:t>
            </a:r>
            <a:endParaRPr sz="27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8"/>
          <p:cNvSpPr/>
          <p:nvPr/>
        </p:nvSpPr>
        <p:spPr>
          <a:xfrm>
            <a:off x="1024100" y="2389712"/>
            <a:ext cx="5486400" cy="781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228600" tIns="91425" rIns="2286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99" name="Google Shape;699;p48"/>
          <p:cNvSpPr/>
          <p:nvPr/>
        </p:nvSpPr>
        <p:spPr>
          <a:xfrm>
            <a:off x="1052763" y="1829350"/>
            <a:ext cx="2880600" cy="728100"/>
          </a:xfrm>
          <a:prstGeom prst="roundRect">
            <a:avLst>
              <a:gd name="adj" fmla="val 16667"/>
            </a:avLst>
          </a:prstGeom>
          <a:solidFill>
            <a:srgbClr val="2A47F9">
              <a:alpha val="40000"/>
            </a:srgbClr>
          </a:solidFill>
          <a:ln>
            <a:noFill/>
          </a:ln>
        </p:spPr>
        <p:txBody>
          <a:bodyPr spcFirstLastPara="1" wrap="square" lIns="137150" tIns="91425" rIns="2286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Level 4:</a:t>
            </a:r>
            <a:r>
              <a:rPr lang="en-US"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Cyber Investigations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700" name="Google Shape;700;p48"/>
          <p:cNvGrpSpPr/>
          <p:nvPr/>
        </p:nvGrpSpPr>
        <p:grpSpPr>
          <a:xfrm>
            <a:off x="1059225" y="2646824"/>
            <a:ext cx="5937666" cy="1004964"/>
            <a:chOff x="1800528" y="2164228"/>
            <a:chExt cx="6172210" cy="974747"/>
          </a:xfrm>
        </p:grpSpPr>
        <p:sp>
          <p:nvSpPr>
            <p:cNvPr id="701" name="Google Shape;701;p48"/>
            <p:cNvSpPr/>
            <p:nvPr/>
          </p:nvSpPr>
          <p:spPr>
            <a:xfrm>
              <a:off x="2486337" y="2574675"/>
              <a:ext cx="5486400" cy="564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2860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800528" y="2164228"/>
              <a:ext cx="3001200" cy="706200"/>
            </a:xfrm>
            <a:prstGeom prst="roundRect">
              <a:avLst>
                <a:gd name="adj" fmla="val 16667"/>
              </a:avLst>
            </a:prstGeom>
            <a:solidFill>
              <a:srgbClr val="2A47F9">
                <a:alpha val="60000"/>
              </a:srgbClr>
            </a:solidFill>
            <a:ln>
              <a:noFill/>
            </a:ln>
          </p:spPr>
          <p:txBody>
            <a:bodyPr spcFirstLastPara="1" wrap="square" lIns="13715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Level 3:</a:t>
              </a:r>
              <a:r>
                <a:rPr lang="en-US" sz="15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Cyber Remediation</a:t>
              </a: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1041975" y="928900"/>
            <a:ext cx="6907281" cy="819000"/>
            <a:chOff x="1542981" y="797425"/>
            <a:chExt cx="6907281" cy="819000"/>
          </a:xfrm>
        </p:grpSpPr>
        <p:sp>
          <p:nvSpPr>
            <p:cNvPr id="704" name="Google Shape;704;p48"/>
            <p:cNvSpPr/>
            <p:nvPr/>
          </p:nvSpPr>
          <p:spPr>
            <a:xfrm>
              <a:off x="2963863" y="1052000"/>
              <a:ext cx="5486400" cy="564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2860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542981" y="797425"/>
              <a:ext cx="2868000" cy="819000"/>
            </a:xfrm>
            <a:prstGeom prst="roundRect">
              <a:avLst>
                <a:gd name="adj" fmla="val 16667"/>
              </a:avLst>
            </a:prstGeom>
            <a:solidFill>
              <a:srgbClr val="2A47F9">
                <a:alpha val="20000"/>
              </a:srgbClr>
            </a:solidFill>
            <a:ln>
              <a:noFill/>
            </a:ln>
          </p:spPr>
          <p:txBody>
            <a:bodyPr spcFirstLastPara="1" wrap="square" lIns="13715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Level 5:</a:t>
              </a:r>
              <a:r>
                <a:rPr lang="en-US" sz="15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Enhance  Detection</a:t>
              </a: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1052780" y="3440861"/>
            <a:ext cx="5791168" cy="613352"/>
            <a:chOff x="1712474" y="3336025"/>
            <a:chExt cx="5791168" cy="613352"/>
          </a:xfrm>
        </p:grpSpPr>
        <p:sp>
          <p:nvSpPr>
            <p:cNvPr id="707" name="Google Shape;707;p48"/>
            <p:cNvSpPr/>
            <p:nvPr/>
          </p:nvSpPr>
          <p:spPr>
            <a:xfrm>
              <a:off x="2017242" y="3336025"/>
              <a:ext cx="5486400" cy="564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2860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712474" y="3385077"/>
              <a:ext cx="2912100" cy="564300"/>
            </a:xfrm>
            <a:prstGeom prst="roundRect">
              <a:avLst>
                <a:gd name="adj" fmla="val 16667"/>
              </a:avLst>
            </a:prstGeom>
            <a:solidFill>
              <a:srgbClr val="2A47F9">
                <a:alpha val="80000"/>
              </a:srgbClr>
            </a:solidFill>
            <a:ln>
              <a:noFill/>
            </a:ln>
          </p:spPr>
          <p:txBody>
            <a:bodyPr spcFirstLastPara="1" wrap="square" lIns="13715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Level 2:</a:t>
              </a:r>
              <a:r>
                <a:rPr lang="en-US" sz="15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Backup Security</a:t>
              </a: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09" name="Google Shape;709;p48"/>
          <p:cNvGrpSpPr/>
          <p:nvPr/>
        </p:nvGrpSpPr>
        <p:grpSpPr>
          <a:xfrm>
            <a:off x="1024098" y="4229900"/>
            <a:ext cx="2937967" cy="564325"/>
            <a:chOff x="1376400" y="4097350"/>
            <a:chExt cx="5486400" cy="564325"/>
          </a:xfrm>
        </p:grpSpPr>
        <p:sp>
          <p:nvSpPr>
            <p:cNvPr id="710" name="Google Shape;710;p48"/>
            <p:cNvSpPr/>
            <p:nvPr/>
          </p:nvSpPr>
          <p:spPr>
            <a:xfrm>
              <a:off x="1376400" y="4097375"/>
              <a:ext cx="5486400" cy="5643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2860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376400" y="4097350"/>
              <a:ext cx="5486400" cy="5643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7150" tIns="91425" rIns="22860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Level 1:</a:t>
              </a:r>
              <a:r>
                <a:rPr lang="en-US" sz="15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Data Immutability</a:t>
              </a:r>
              <a:endParaRPr sz="15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712" name="Google Shape;712;p48"/>
          <p:cNvSpPr/>
          <p:nvPr/>
        </p:nvSpPr>
        <p:spPr>
          <a:xfrm>
            <a:off x="4190625" y="4238425"/>
            <a:ext cx="3046800" cy="50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Immutability, Air gap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4193200" y="3482563"/>
            <a:ext cx="3046800" cy="50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Zero Trust Platform</a:t>
            </a:r>
            <a:b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24x7x365 Monitoring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4211300" y="2396013"/>
            <a:ext cx="3046800" cy="36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SIEM and AI Integration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4186850" y="1899504"/>
            <a:ext cx="3046800" cy="36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AI and ML-based threat detection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4186850" y="1402979"/>
            <a:ext cx="3046800" cy="36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Gen AI Cyber Investigation </a:t>
            </a:r>
            <a:endParaRPr sz="1100"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4186850" y="953974"/>
            <a:ext cx="3046800" cy="36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Proactive Threat Defense</a:t>
            </a:r>
            <a:endParaRPr sz="1100"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4211296" y="2895868"/>
            <a:ext cx="3046800" cy="369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Fast, Curated and Clean Recovery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9" name="Google Shape;719;p48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Druva Capabilities for Your Cyber Resilience Journey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50"/>
          <p:cNvPicPr preferRelativeResize="0"/>
          <p:nvPr/>
        </p:nvPicPr>
        <p:blipFill rotWithShape="1">
          <a:blip r:embed="rId3">
            <a:alphaModFix/>
          </a:blip>
          <a:srcRect l="2278" t="5390" r="1981" b="3252"/>
          <a:stretch/>
        </p:blipFill>
        <p:spPr>
          <a:xfrm>
            <a:off x="4399175" y="1472950"/>
            <a:ext cx="4114500" cy="2454900"/>
          </a:xfrm>
          <a:prstGeom prst="rect">
            <a:avLst/>
          </a:prstGeom>
          <a:noFill/>
          <a:ln>
            <a:noFill/>
          </a:ln>
          <a:effectLst>
            <a:outerShdw blurRad="428625" algn="bl" rotWithShape="0">
              <a:schemeClr val="accent1"/>
            </a:outerShdw>
          </a:effectLst>
        </p:spPr>
      </p:pic>
      <p:sp>
        <p:nvSpPr>
          <p:cNvPr id="750" name="Google Shape;750;p50"/>
          <p:cNvSpPr txBox="1"/>
          <p:nvPr/>
        </p:nvSpPr>
        <p:spPr>
          <a:xfrm>
            <a:off x="536425" y="3192400"/>
            <a:ext cx="344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Streamline Investigation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Simplify forensics with unified visibility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751;p50"/>
          <p:cNvSpPr txBox="1"/>
          <p:nvPr/>
        </p:nvSpPr>
        <p:spPr>
          <a:xfrm>
            <a:off x="536425" y="2386225"/>
            <a:ext cx="318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Improve Data Resiliency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Ensure uptime with self-healing protection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2" name="Google Shape;752;p50"/>
          <p:cNvSpPr txBox="1"/>
          <p:nvPr/>
        </p:nvSpPr>
        <p:spPr>
          <a:xfrm>
            <a:off x="536425" y="1580050"/>
            <a:ext cx="318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Accelerate Incident Response </a:t>
            </a:r>
            <a:endParaRPr sz="16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 faster with automated threat response</a:t>
            </a:r>
            <a:endParaRPr sz="1200">
              <a:solidFill>
                <a:srgbClr val="0008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Google Shape;753;p50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 &amp; ML-Driven Threat Detection with Data Anomalies</a:t>
            </a:r>
            <a:endParaRPr/>
          </a:p>
        </p:txBody>
      </p:sp>
      <p:sp>
        <p:nvSpPr>
          <p:cNvPr id="754" name="Google Shape;754;p50"/>
          <p:cNvSpPr/>
          <p:nvPr/>
        </p:nvSpPr>
        <p:spPr>
          <a:xfrm>
            <a:off x="8695494" y="140098"/>
            <a:ext cx="341278" cy="307579"/>
          </a:xfrm>
          <a:custGeom>
            <a:avLst/>
            <a:gdLst/>
            <a:ahLst/>
            <a:cxnLst/>
            <a:rect l="l" t="t" r="r" b="b"/>
            <a:pathLst>
              <a:path w="341278" h="307579" extrusionOk="0">
                <a:moveTo>
                  <a:pt x="312164" y="214579"/>
                </a:moveTo>
                <a:cubicBezTo>
                  <a:pt x="309140" y="211848"/>
                  <a:pt x="304556" y="212092"/>
                  <a:pt x="301825" y="215116"/>
                </a:cubicBezTo>
                <a:lnTo>
                  <a:pt x="267444" y="253203"/>
                </a:lnTo>
                <a:lnTo>
                  <a:pt x="254081" y="240963"/>
                </a:lnTo>
                <a:cubicBezTo>
                  <a:pt x="251106" y="238232"/>
                  <a:pt x="246473" y="238427"/>
                  <a:pt x="243742" y="241450"/>
                </a:cubicBezTo>
                <a:cubicBezTo>
                  <a:pt x="241011" y="244425"/>
                  <a:pt x="241207" y="249058"/>
                  <a:pt x="244230" y="251789"/>
                </a:cubicBezTo>
                <a:lnTo>
                  <a:pt x="268468" y="273930"/>
                </a:lnTo>
                <a:lnTo>
                  <a:pt x="312700" y="224918"/>
                </a:lnTo>
                <a:cubicBezTo>
                  <a:pt x="315431" y="221943"/>
                  <a:pt x="315188" y="217310"/>
                  <a:pt x="312164" y="214579"/>
                </a:cubicBezTo>
                <a:close/>
                <a:moveTo>
                  <a:pt x="207996" y="282074"/>
                </a:moveTo>
                <a:cubicBezTo>
                  <a:pt x="190829" y="289341"/>
                  <a:pt x="172590" y="292998"/>
                  <a:pt x="153814" y="292998"/>
                </a:cubicBezTo>
                <a:cubicBezTo>
                  <a:pt x="128991" y="292998"/>
                  <a:pt x="104705" y="286268"/>
                  <a:pt x="83491" y="273881"/>
                </a:cubicBezTo>
                <a:cubicBezTo>
                  <a:pt x="103534" y="272077"/>
                  <a:pt x="127675" y="262421"/>
                  <a:pt x="152400" y="246425"/>
                </a:cubicBezTo>
                <a:cubicBezTo>
                  <a:pt x="165616" y="254959"/>
                  <a:pt x="178832" y="261933"/>
                  <a:pt x="191561" y="266810"/>
                </a:cubicBezTo>
                <a:cubicBezTo>
                  <a:pt x="192439" y="267151"/>
                  <a:pt x="193316" y="267297"/>
                  <a:pt x="194145" y="267297"/>
                </a:cubicBezTo>
                <a:cubicBezTo>
                  <a:pt x="197071" y="267297"/>
                  <a:pt x="199851" y="265493"/>
                  <a:pt x="200973" y="262567"/>
                </a:cubicBezTo>
                <a:cubicBezTo>
                  <a:pt x="202387" y="258812"/>
                  <a:pt x="200534" y="254569"/>
                  <a:pt x="196730" y="253106"/>
                </a:cubicBezTo>
                <a:cubicBezTo>
                  <a:pt x="186538" y="249253"/>
                  <a:pt x="176004" y="243938"/>
                  <a:pt x="165372" y="237451"/>
                </a:cubicBezTo>
                <a:cubicBezTo>
                  <a:pt x="178442" y="227942"/>
                  <a:pt x="191512" y="216823"/>
                  <a:pt x="204143" y="204192"/>
                </a:cubicBezTo>
                <a:cubicBezTo>
                  <a:pt x="215652" y="192682"/>
                  <a:pt x="226088" y="180539"/>
                  <a:pt x="235354" y="168152"/>
                </a:cubicBezTo>
                <a:cubicBezTo>
                  <a:pt x="235940" y="168201"/>
                  <a:pt x="236574" y="168347"/>
                  <a:pt x="237159" y="168347"/>
                </a:cubicBezTo>
                <a:cubicBezTo>
                  <a:pt x="246620" y="168347"/>
                  <a:pt x="254325" y="160642"/>
                  <a:pt x="254325" y="151181"/>
                </a:cubicBezTo>
                <a:cubicBezTo>
                  <a:pt x="254325" y="148157"/>
                  <a:pt x="253496" y="145377"/>
                  <a:pt x="252131" y="142939"/>
                </a:cubicBezTo>
                <a:cubicBezTo>
                  <a:pt x="265005" y="120896"/>
                  <a:pt x="272321" y="100608"/>
                  <a:pt x="273832" y="83540"/>
                </a:cubicBezTo>
                <a:cubicBezTo>
                  <a:pt x="285976" y="104168"/>
                  <a:pt x="292949" y="128211"/>
                  <a:pt x="292949" y="153863"/>
                </a:cubicBezTo>
                <a:cubicBezTo>
                  <a:pt x="292949" y="159032"/>
                  <a:pt x="292657" y="164202"/>
                  <a:pt x="292120" y="169323"/>
                </a:cubicBezTo>
                <a:cubicBezTo>
                  <a:pt x="291681" y="173321"/>
                  <a:pt x="294559" y="176930"/>
                  <a:pt x="298606" y="177418"/>
                </a:cubicBezTo>
                <a:cubicBezTo>
                  <a:pt x="298899" y="177418"/>
                  <a:pt x="299143" y="177418"/>
                  <a:pt x="299436" y="177418"/>
                </a:cubicBezTo>
                <a:cubicBezTo>
                  <a:pt x="303093" y="177418"/>
                  <a:pt x="306263" y="174638"/>
                  <a:pt x="306702" y="170883"/>
                </a:cubicBezTo>
                <a:cubicBezTo>
                  <a:pt x="307336" y="165275"/>
                  <a:pt x="307629" y="159520"/>
                  <a:pt x="307629" y="153814"/>
                </a:cubicBezTo>
                <a:cubicBezTo>
                  <a:pt x="307629" y="111971"/>
                  <a:pt x="290804" y="73981"/>
                  <a:pt x="263591" y="46232"/>
                </a:cubicBezTo>
                <a:cubicBezTo>
                  <a:pt x="263250" y="45842"/>
                  <a:pt x="262957" y="45452"/>
                  <a:pt x="262567" y="45062"/>
                </a:cubicBezTo>
                <a:cubicBezTo>
                  <a:pt x="261982" y="44476"/>
                  <a:pt x="261348" y="43940"/>
                  <a:pt x="260714" y="43404"/>
                </a:cubicBezTo>
                <a:cubicBezTo>
                  <a:pt x="233014" y="16581"/>
                  <a:pt x="195316" y="0"/>
                  <a:pt x="153766" y="0"/>
                </a:cubicBezTo>
                <a:cubicBezTo>
                  <a:pt x="117190" y="0"/>
                  <a:pt x="82028" y="12972"/>
                  <a:pt x="54279" y="36576"/>
                </a:cubicBezTo>
                <a:cubicBezTo>
                  <a:pt x="53157" y="36332"/>
                  <a:pt x="51938" y="36186"/>
                  <a:pt x="50767" y="36186"/>
                </a:cubicBezTo>
                <a:cubicBezTo>
                  <a:pt x="41307" y="36186"/>
                  <a:pt x="33601" y="43891"/>
                  <a:pt x="33601" y="53352"/>
                </a:cubicBezTo>
                <a:cubicBezTo>
                  <a:pt x="33601" y="54718"/>
                  <a:pt x="33796" y="55986"/>
                  <a:pt x="34089" y="57254"/>
                </a:cubicBezTo>
                <a:cubicBezTo>
                  <a:pt x="12094" y="84515"/>
                  <a:pt x="0" y="118653"/>
                  <a:pt x="0" y="153766"/>
                </a:cubicBezTo>
                <a:cubicBezTo>
                  <a:pt x="0" y="188878"/>
                  <a:pt x="12875" y="225259"/>
                  <a:pt x="36332" y="252960"/>
                </a:cubicBezTo>
                <a:cubicBezTo>
                  <a:pt x="35844" y="254569"/>
                  <a:pt x="35503" y="256227"/>
                  <a:pt x="35503" y="257983"/>
                </a:cubicBezTo>
                <a:cubicBezTo>
                  <a:pt x="35503" y="267444"/>
                  <a:pt x="43208" y="275149"/>
                  <a:pt x="52669" y="275149"/>
                </a:cubicBezTo>
                <a:cubicBezTo>
                  <a:pt x="54620" y="275149"/>
                  <a:pt x="56425" y="274759"/>
                  <a:pt x="58180" y="274174"/>
                </a:cubicBezTo>
                <a:cubicBezTo>
                  <a:pt x="85295" y="295729"/>
                  <a:pt x="119091" y="307580"/>
                  <a:pt x="153863" y="307580"/>
                </a:cubicBezTo>
                <a:cubicBezTo>
                  <a:pt x="174638" y="307580"/>
                  <a:pt x="194779" y="303532"/>
                  <a:pt x="213750" y="295485"/>
                </a:cubicBezTo>
                <a:cubicBezTo>
                  <a:pt x="217457" y="293925"/>
                  <a:pt x="219212" y="289633"/>
                  <a:pt x="217652" y="285878"/>
                </a:cubicBezTo>
                <a:cubicBezTo>
                  <a:pt x="216091" y="282172"/>
                  <a:pt x="211799" y="280416"/>
                  <a:pt x="208044" y="281977"/>
                </a:cubicBezTo>
                <a:close/>
                <a:moveTo>
                  <a:pt x="193902" y="193853"/>
                </a:moveTo>
                <a:cubicBezTo>
                  <a:pt x="180490" y="207264"/>
                  <a:pt x="166348" y="218968"/>
                  <a:pt x="152302" y="228722"/>
                </a:cubicBezTo>
                <a:cubicBezTo>
                  <a:pt x="138745" y="219212"/>
                  <a:pt x="125285" y="207898"/>
                  <a:pt x="112508" y="195121"/>
                </a:cubicBezTo>
                <a:cubicBezTo>
                  <a:pt x="99633" y="182246"/>
                  <a:pt x="88319" y="168640"/>
                  <a:pt x="78858" y="155131"/>
                </a:cubicBezTo>
                <a:cubicBezTo>
                  <a:pt x="88270" y="141622"/>
                  <a:pt x="99926" y="127675"/>
                  <a:pt x="113825" y="113776"/>
                </a:cubicBezTo>
                <a:cubicBezTo>
                  <a:pt x="127772" y="99828"/>
                  <a:pt x="141769" y="88221"/>
                  <a:pt x="155277" y="78760"/>
                </a:cubicBezTo>
                <a:cubicBezTo>
                  <a:pt x="168347" y="87929"/>
                  <a:pt x="181807" y="99145"/>
                  <a:pt x="195170" y="112508"/>
                </a:cubicBezTo>
                <a:cubicBezTo>
                  <a:pt x="205021" y="122359"/>
                  <a:pt x="213994" y="132698"/>
                  <a:pt x="222089" y="143232"/>
                </a:cubicBezTo>
                <a:cubicBezTo>
                  <a:pt x="220822" y="145621"/>
                  <a:pt x="220041" y="148303"/>
                  <a:pt x="220041" y="151181"/>
                </a:cubicBezTo>
                <a:cubicBezTo>
                  <a:pt x="220041" y="154643"/>
                  <a:pt x="221065" y="157813"/>
                  <a:pt x="222821" y="160495"/>
                </a:cubicBezTo>
                <a:cubicBezTo>
                  <a:pt x="214189" y="171956"/>
                  <a:pt x="204533" y="183173"/>
                  <a:pt x="193853" y="193853"/>
                </a:cubicBezTo>
                <a:close/>
                <a:moveTo>
                  <a:pt x="237256" y="153717"/>
                </a:moveTo>
                <a:cubicBezTo>
                  <a:pt x="235842" y="153717"/>
                  <a:pt x="234720" y="152595"/>
                  <a:pt x="234720" y="151181"/>
                </a:cubicBezTo>
                <a:cubicBezTo>
                  <a:pt x="234720" y="149767"/>
                  <a:pt x="235842" y="148645"/>
                  <a:pt x="237256" y="148645"/>
                </a:cubicBezTo>
                <a:cubicBezTo>
                  <a:pt x="238671" y="148645"/>
                  <a:pt x="239792" y="149767"/>
                  <a:pt x="239792" y="151181"/>
                </a:cubicBezTo>
                <a:cubicBezTo>
                  <a:pt x="239792" y="152595"/>
                  <a:pt x="238671" y="153717"/>
                  <a:pt x="237256" y="153717"/>
                </a:cubicBezTo>
                <a:close/>
                <a:moveTo>
                  <a:pt x="251740" y="55010"/>
                </a:moveTo>
                <a:cubicBezTo>
                  <a:pt x="252131" y="55400"/>
                  <a:pt x="252521" y="55791"/>
                  <a:pt x="252911" y="56230"/>
                </a:cubicBezTo>
                <a:cubicBezTo>
                  <a:pt x="265103" y="69689"/>
                  <a:pt x="260177" y="99779"/>
                  <a:pt x="240280" y="134356"/>
                </a:cubicBezTo>
                <a:cubicBezTo>
                  <a:pt x="239256" y="134161"/>
                  <a:pt x="238280" y="134063"/>
                  <a:pt x="237208" y="134063"/>
                </a:cubicBezTo>
                <a:cubicBezTo>
                  <a:pt x="235988" y="134063"/>
                  <a:pt x="234818" y="134210"/>
                  <a:pt x="233696" y="134453"/>
                </a:cubicBezTo>
                <a:cubicBezTo>
                  <a:pt x="225211" y="123383"/>
                  <a:pt x="215798" y="112557"/>
                  <a:pt x="205460" y="102218"/>
                </a:cubicBezTo>
                <a:cubicBezTo>
                  <a:pt x="193316" y="90074"/>
                  <a:pt x="180783" y="79443"/>
                  <a:pt x="168250" y="70226"/>
                </a:cubicBezTo>
                <a:cubicBezTo>
                  <a:pt x="205947" y="47207"/>
                  <a:pt x="238134" y="42331"/>
                  <a:pt x="251692" y="55059"/>
                </a:cubicBezTo>
                <a:close/>
                <a:moveTo>
                  <a:pt x="153863" y="14630"/>
                </a:moveTo>
                <a:cubicBezTo>
                  <a:pt x="179613" y="14630"/>
                  <a:pt x="203704" y="21653"/>
                  <a:pt x="224382" y="33894"/>
                </a:cubicBezTo>
                <a:cubicBezTo>
                  <a:pt x="204387" y="35649"/>
                  <a:pt x="180247" y="45110"/>
                  <a:pt x="155326" y="61155"/>
                </a:cubicBezTo>
                <a:cubicBezTo>
                  <a:pt x="129869" y="44671"/>
                  <a:pt x="105046" y="34869"/>
                  <a:pt x="84369" y="33211"/>
                </a:cubicBezTo>
                <a:cubicBezTo>
                  <a:pt x="105339" y="21117"/>
                  <a:pt x="129235" y="14582"/>
                  <a:pt x="153863" y="14582"/>
                </a:cubicBezTo>
                <a:close/>
                <a:moveTo>
                  <a:pt x="50816" y="50816"/>
                </a:moveTo>
                <a:cubicBezTo>
                  <a:pt x="52231" y="50816"/>
                  <a:pt x="53352" y="51938"/>
                  <a:pt x="53352" y="53352"/>
                </a:cubicBezTo>
                <a:cubicBezTo>
                  <a:pt x="53352" y="54766"/>
                  <a:pt x="52231" y="55888"/>
                  <a:pt x="50816" y="55888"/>
                </a:cubicBezTo>
                <a:cubicBezTo>
                  <a:pt x="49402" y="55888"/>
                  <a:pt x="48280" y="54766"/>
                  <a:pt x="48280" y="53352"/>
                </a:cubicBezTo>
                <a:cubicBezTo>
                  <a:pt x="48280" y="51938"/>
                  <a:pt x="49402" y="50816"/>
                  <a:pt x="50816" y="50816"/>
                </a:cubicBezTo>
                <a:close/>
                <a:moveTo>
                  <a:pt x="48280" y="70275"/>
                </a:moveTo>
                <a:cubicBezTo>
                  <a:pt x="49109" y="70421"/>
                  <a:pt x="49938" y="70519"/>
                  <a:pt x="50816" y="70519"/>
                </a:cubicBezTo>
                <a:cubicBezTo>
                  <a:pt x="60277" y="70519"/>
                  <a:pt x="67983" y="62813"/>
                  <a:pt x="67983" y="53352"/>
                </a:cubicBezTo>
                <a:cubicBezTo>
                  <a:pt x="67983" y="51840"/>
                  <a:pt x="67739" y="50377"/>
                  <a:pt x="67349" y="48963"/>
                </a:cubicBezTo>
                <a:cubicBezTo>
                  <a:pt x="84222" y="44574"/>
                  <a:pt x="111532" y="51401"/>
                  <a:pt x="142207" y="70177"/>
                </a:cubicBezTo>
                <a:cubicBezTo>
                  <a:pt x="129235" y="79638"/>
                  <a:pt x="116165" y="90757"/>
                  <a:pt x="103486" y="103437"/>
                </a:cubicBezTo>
                <a:cubicBezTo>
                  <a:pt x="90855" y="116068"/>
                  <a:pt x="79784" y="129089"/>
                  <a:pt x="70323" y="142110"/>
                </a:cubicBezTo>
                <a:cubicBezTo>
                  <a:pt x="53401" y="114556"/>
                  <a:pt x="45013" y="88368"/>
                  <a:pt x="48329" y="70275"/>
                </a:cubicBezTo>
                <a:close/>
                <a:moveTo>
                  <a:pt x="33845" y="224284"/>
                </a:moveTo>
                <a:cubicBezTo>
                  <a:pt x="21360" y="203070"/>
                  <a:pt x="14679" y="178783"/>
                  <a:pt x="14679" y="153766"/>
                </a:cubicBezTo>
                <a:cubicBezTo>
                  <a:pt x="14679" y="128748"/>
                  <a:pt x="21165" y="105241"/>
                  <a:pt x="33309" y="84271"/>
                </a:cubicBezTo>
                <a:cubicBezTo>
                  <a:pt x="34918" y="105046"/>
                  <a:pt x="44671" y="129869"/>
                  <a:pt x="61204" y="155326"/>
                </a:cubicBezTo>
                <a:cubicBezTo>
                  <a:pt x="45208" y="180198"/>
                  <a:pt x="35649" y="204240"/>
                  <a:pt x="33894" y="224284"/>
                </a:cubicBezTo>
                <a:close/>
                <a:moveTo>
                  <a:pt x="52669" y="260567"/>
                </a:moveTo>
                <a:cubicBezTo>
                  <a:pt x="51255" y="260567"/>
                  <a:pt x="50134" y="259446"/>
                  <a:pt x="50134" y="258031"/>
                </a:cubicBezTo>
                <a:cubicBezTo>
                  <a:pt x="50134" y="256617"/>
                  <a:pt x="51255" y="255496"/>
                  <a:pt x="52669" y="255496"/>
                </a:cubicBezTo>
                <a:cubicBezTo>
                  <a:pt x="54084" y="255496"/>
                  <a:pt x="55205" y="256617"/>
                  <a:pt x="55205" y="258031"/>
                </a:cubicBezTo>
                <a:cubicBezTo>
                  <a:pt x="55205" y="259446"/>
                  <a:pt x="54084" y="260567"/>
                  <a:pt x="52669" y="260567"/>
                </a:cubicBezTo>
                <a:close/>
                <a:moveTo>
                  <a:pt x="69738" y="258958"/>
                </a:moveTo>
                <a:cubicBezTo>
                  <a:pt x="69738" y="258617"/>
                  <a:pt x="69836" y="258324"/>
                  <a:pt x="69836" y="258031"/>
                </a:cubicBezTo>
                <a:cubicBezTo>
                  <a:pt x="69836" y="248571"/>
                  <a:pt x="62130" y="240865"/>
                  <a:pt x="52669" y="240865"/>
                </a:cubicBezTo>
                <a:cubicBezTo>
                  <a:pt x="51548" y="240865"/>
                  <a:pt x="50524" y="241011"/>
                  <a:pt x="49451" y="241207"/>
                </a:cubicBezTo>
                <a:cubicBezTo>
                  <a:pt x="45208" y="225016"/>
                  <a:pt x="51938" y="198486"/>
                  <a:pt x="70226" y="168396"/>
                </a:cubicBezTo>
                <a:cubicBezTo>
                  <a:pt x="79394" y="180881"/>
                  <a:pt x="90074" y="193414"/>
                  <a:pt x="102169" y="205460"/>
                </a:cubicBezTo>
                <a:cubicBezTo>
                  <a:pt x="114068" y="217359"/>
                  <a:pt x="126602" y="228039"/>
                  <a:pt x="139233" y="237305"/>
                </a:cubicBezTo>
                <a:cubicBezTo>
                  <a:pt x="112410" y="253642"/>
                  <a:pt x="87148" y="261884"/>
                  <a:pt x="69738" y="258958"/>
                </a:cubicBezTo>
                <a:close/>
                <a:moveTo>
                  <a:pt x="278173" y="178637"/>
                </a:moveTo>
                <a:cubicBezTo>
                  <a:pt x="243352" y="178637"/>
                  <a:pt x="215067" y="206971"/>
                  <a:pt x="215067" y="241743"/>
                </a:cubicBezTo>
                <a:cubicBezTo>
                  <a:pt x="215067" y="276515"/>
                  <a:pt x="243401" y="304849"/>
                  <a:pt x="278173" y="304849"/>
                </a:cubicBezTo>
                <a:cubicBezTo>
                  <a:pt x="312944" y="304849"/>
                  <a:pt x="341278" y="276515"/>
                  <a:pt x="341278" y="241743"/>
                </a:cubicBezTo>
                <a:cubicBezTo>
                  <a:pt x="341278" y="206971"/>
                  <a:pt x="312944" y="178637"/>
                  <a:pt x="278173" y="178637"/>
                </a:cubicBezTo>
                <a:close/>
                <a:moveTo>
                  <a:pt x="278173" y="290267"/>
                </a:moveTo>
                <a:cubicBezTo>
                  <a:pt x="251448" y="290267"/>
                  <a:pt x="229697" y="268517"/>
                  <a:pt x="229697" y="241792"/>
                </a:cubicBezTo>
                <a:cubicBezTo>
                  <a:pt x="229697" y="215067"/>
                  <a:pt x="251448" y="193316"/>
                  <a:pt x="278173" y="193316"/>
                </a:cubicBezTo>
                <a:cubicBezTo>
                  <a:pt x="304898" y="193316"/>
                  <a:pt x="326648" y="215067"/>
                  <a:pt x="326648" y="241792"/>
                </a:cubicBezTo>
                <a:cubicBezTo>
                  <a:pt x="326648" y="268517"/>
                  <a:pt x="304898" y="290267"/>
                  <a:pt x="278173" y="290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1"/>
          <p:cNvSpPr/>
          <p:nvPr/>
        </p:nvSpPr>
        <p:spPr>
          <a:xfrm>
            <a:off x="2640475" y="1756650"/>
            <a:ext cx="3821100" cy="2593800"/>
          </a:xfrm>
          <a:prstGeom prst="roundRect">
            <a:avLst>
              <a:gd name="adj" fmla="val 427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51"/>
          <p:cNvSpPr/>
          <p:nvPr/>
        </p:nvSpPr>
        <p:spPr>
          <a:xfrm>
            <a:off x="492650" y="2075675"/>
            <a:ext cx="1614000" cy="87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2" name="Google Shape;762;p51"/>
          <p:cNvPicPr preferRelativeResize="0"/>
          <p:nvPr/>
        </p:nvPicPr>
        <p:blipFill rotWithShape="1">
          <a:blip r:embed="rId3">
            <a:alphaModFix/>
          </a:blip>
          <a:srcRect l="-668" r="-668"/>
          <a:stretch/>
        </p:blipFill>
        <p:spPr>
          <a:xfrm>
            <a:off x="2727175" y="2041375"/>
            <a:ext cx="3658900" cy="183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1"/>
          <p:cNvPicPr preferRelativeResize="0"/>
          <p:nvPr/>
        </p:nvPicPr>
        <p:blipFill rotWithShape="1">
          <a:blip r:embed="rId4">
            <a:alphaModFix/>
          </a:blip>
          <a:srcRect l="-120"/>
          <a:stretch/>
        </p:blipFill>
        <p:spPr>
          <a:xfrm>
            <a:off x="4197493" y="2430075"/>
            <a:ext cx="735985" cy="2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1"/>
          <p:cNvSpPr txBox="1"/>
          <p:nvPr/>
        </p:nvSpPr>
        <p:spPr>
          <a:xfrm>
            <a:off x="3635394" y="3436042"/>
            <a:ext cx="643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Immutability</a:t>
            </a:r>
            <a:endParaRPr sz="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5" name="Google Shape;765;p51"/>
          <p:cNvSpPr txBox="1"/>
          <p:nvPr/>
        </p:nvSpPr>
        <p:spPr>
          <a:xfrm>
            <a:off x="3578636" y="2707613"/>
            <a:ext cx="19737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Data </a:t>
            </a:r>
            <a:r>
              <a:rPr lang="en-US" sz="1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Security</a:t>
            </a:r>
            <a:r>
              <a:rPr lang="en-US" sz="1500" b="0" i="0" u="none" strike="noStrike" cap="non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 Cloud</a:t>
            </a:r>
            <a:endParaRPr sz="1500" b="0" i="0" u="none" strike="noStrike" cap="non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66" name="Google Shape;766;p51"/>
          <p:cNvSpPr txBox="1"/>
          <p:nvPr/>
        </p:nvSpPr>
        <p:spPr>
          <a:xfrm>
            <a:off x="4888346" y="3436042"/>
            <a:ext cx="643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Durability</a:t>
            </a:r>
            <a:endParaRPr sz="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7" name="Google Shape;767;p51"/>
          <p:cNvSpPr txBox="1"/>
          <p:nvPr/>
        </p:nvSpPr>
        <p:spPr>
          <a:xfrm>
            <a:off x="4261870" y="3436042"/>
            <a:ext cx="643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Reliability</a:t>
            </a:r>
            <a:endParaRPr sz="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8" name="Google Shape;768;p51"/>
          <p:cNvSpPr txBox="1"/>
          <p:nvPr/>
        </p:nvSpPr>
        <p:spPr>
          <a:xfrm>
            <a:off x="2916750" y="3436050"/>
            <a:ext cx="7359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Confidentiality</a:t>
            </a:r>
            <a:endParaRPr sz="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9" name="Google Shape;769;p51"/>
          <p:cNvSpPr txBox="1"/>
          <p:nvPr/>
        </p:nvSpPr>
        <p:spPr>
          <a:xfrm>
            <a:off x="5514822" y="3436042"/>
            <a:ext cx="643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Availability</a:t>
            </a:r>
            <a:endParaRPr sz="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0" name="Google Shape;770;p51"/>
          <p:cNvSpPr txBox="1"/>
          <p:nvPr/>
        </p:nvSpPr>
        <p:spPr>
          <a:xfrm>
            <a:off x="7130900" y="2118625"/>
            <a:ext cx="1647300" cy="23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Augment SIEM with Backup Telemetry from Druva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14300" marR="0" lvl="0" indent="-1333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Better Ransomware Response and Remediation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14300" marR="0" lvl="0" indent="-1333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Improved Incident Response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14300" marR="0" lvl="0" indent="-133350" algn="l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Lato"/>
              <a:buChar char="●"/>
            </a:pPr>
            <a:r>
              <a:rPr lang="en-U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Enhance detection &amp; security effectiveness with Security Co-Pilot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1" name="Google Shape;771;p51"/>
          <p:cNvSpPr txBox="1"/>
          <p:nvPr/>
        </p:nvSpPr>
        <p:spPr>
          <a:xfrm>
            <a:off x="7142697" y="1767500"/>
            <a:ext cx="19737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Defeat Cyber Threats</a:t>
            </a:r>
            <a:endParaRPr sz="12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2" name="Google Shape;772;p51"/>
          <p:cNvSpPr/>
          <p:nvPr/>
        </p:nvSpPr>
        <p:spPr>
          <a:xfrm>
            <a:off x="3169769" y="3050371"/>
            <a:ext cx="322161" cy="338937"/>
          </a:xfrm>
          <a:custGeom>
            <a:avLst/>
            <a:gdLst/>
            <a:ahLst/>
            <a:cxnLst/>
            <a:rect l="l" t="t" r="r" b="b"/>
            <a:pathLst>
              <a:path w="322161" h="338937" extrusionOk="0">
                <a:moveTo>
                  <a:pt x="301191" y="138989"/>
                </a:moveTo>
                <a:lnTo>
                  <a:pt x="288365" y="138989"/>
                </a:lnTo>
                <a:cubicBezTo>
                  <a:pt x="288365" y="138989"/>
                  <a:pt x="288170" y="124992"/>
                  <a:pt x="288170" y="124553"/>
                </a:cubicBezTo>
                <a:cubicBezTo>
                  <a:pt x="288170" y="55839"/>
                  <a:pt x="231160" y="0"/>
                  <a:pt x="161081" y="0"/>
                </a:cubicBezTo>
                <a:cubicBezTo>
                  <a:pt x="91001" y="0"/>
                  <a:pt x="33991" y="55888"/>
                  <a:pt x="33991" y="124553"/>
                </a:cubicBezTo>
                <a:cubicBezTo>
                  <a:pt x="33991" y="124992"/>
                  <a:pt x="33796" y="138989"/>
                  <a:pt x="33796" y="138989"/>
                </a:cubicBezTo>
                <a:lnTo>
                  <a:pt x="20970" y="138989"/>
                </a:lnTo>
                <a:cubicBezTo>
                  <a:pt x="9412" y="138989"/>
                  <a:pt x="0" y="148401"/>
                  <a:pt x="0" y="159959"/>
                </a:cubicBezTo>
                <a:lnTo>
                  <a:pt x="0" y="317967"/>
                </a:lnTo>
                <a:cubicBezTo>
                  <a:pt x="0" y="329525"/>
                  <a:pt x="9412" y="338938"/>
                  <a:pt x="20970" y="338938"/>
                </a:cubicBezTo>
                <a:lnTo>
                  <a:pt x="160934" y="338938"/>
                </a:lnTo>
                <a:cubicBezTo>
                  <a:pt x="160934" y="338938"/>
                  <a:pt x="161129" y="338938"/>
                  <a:pt x="161227" y="338938"/>
                </a:cubicBezTo>
                <a:lnTo>
                  <a:pt x="301191" y="338938"/>
                </a:lnTo>
                <a:cubicBezTo>
                  <a:pt x="312749" y="338938"/>
                  <a:pt x="322161" y="329525"/>
                  <a:pt x="322161" y="317967"/>
                </a:cubicBezTo>
                <a:lnTo>
                  <a:pt x="322161" y="159959"/>
                </a:lnTo>
                <a:cubicBezTo>
                  <a:pt x="322161" y="148401"/>
                  <a:pt x="312749" y="138989"/>
                  <a:pt x="301191" y="138989"/>
                </a:cubicBezTo>
                <a:close/>
                <a:moveTo>
                  <a:pt x="48622" y="124553"/>
                </a:moveTo>
                <a:cubicBezTo>
                  <a:pt x="48622" y="63935"/>
                  <a:pt x="99048" y="14630"/>
                  <a:pt x="161081" y="14630"/>
                </a:cubicBezTo>
                <a:cubicBezTo>
                  <a:pt x="223114" y="14630"/>
                  <a:pt x="273540" y="63935"/>
                  <a:pt x="273540" y="124553"/>
                </a:cubicBezTo>
                <a:cubicBezTo>
                  <a:pt x="273540" y="124992"/>
                  <a:pt x="273735" y="138989"/>
                  <a:pt x="273735" y="138989"/>
                </a:cubicBezTo>
                <a:lnTo>
                  <a:pt x="254179" y="138989"/>
                </a:lnTo>
                <a:lnTo>
                  <a:pt x="254179" y="127967"/>
                </a:lnTo>
                <a:cubicBezTo>
                  <a:pt x="254179" y="77687"/>
                  <a:pt x="212482" y="36820"/>
                  <a:pt x="160934" y="36820"/>
                </a:cubicBezTo>
                <a:cubicBezTo>
                  <a:pt x="109387" y="36820"/>
                  <a:pt x="67983" y="77687"/>
                  <a:pt x="67983" y="127967"/>
                </a:cubicBezTo>
                <a:lnTo>
                  <a:pt x="67983" y="138989"/>
                </a:lnTo>
                <a:cubicBezTo>
                  <a:pt x="67983" y="138989"/>
                  <a:pt x="48427" y="138989"/>
                  <a:pt x="48427" y="138989"/>
                </a:cubicBezTo>
                <a:cubicBezTo>
                  <a:pt x="48427" y="138989"/>
                  <a:pt x="48622" y="125041"/>
                  <a:pt x="48622" y="124553"/>
                </a:cubicBezTo>
                <a:close/>
                <a:moveTo>
                  <a:pt x="239548" y="127967"/>
                </a:moveTo>
                <a:lnTo>
                  <a:pt x="239548" y="138989"/>
                </a:lnTo>
                <a:lnTo>
                  <a:pt x="82613" y="138989"/>
                </a:lnTo>
                <a:lnTo>
                  <a:pt x="82613" y="127967"/>
                </a:lnTo>
                <a:cubicBezTo>
                  <a:pt x="82613" y="85783"/>
                  <a:pt x="117726" y="51450"/>
                  <a:pt x="161227" y="51450"/>
                </a:cubicBezTo>
                <a:cubicBezTo>
                  <a:pt x="204728" y="51450"/>
                  <a:pt x="239548" y="85783"/>
                  <a:pt x="239548" y="127967"/>
                </a:cubicBezTo>
                <a:close/>
                <a:moveTo>
                  <a:pt x="307531" y="317967"/>
                </a:moveTo>
                <a:cubicBezTo>
                  <a:pt x="307531" y="321479"/>
                  <a:pt x="304702" y="324307"/>
                  <a:pt x="301191" y="324307"/>
                </a:cubicBezTo>
                <a:lnTo>
                  <a:pt x="161227" y="324307"/>
                </a:lnTo>
                <a:cubicBezTo>
                  <a:pt x="161227" y="324307"/>
                  <a:pt x="161032" y="324307"/>
                  <a:pt x="160934" y="324307"/>
                </a:cubicBezTo>
                <a:lnTo>
                  <a:pt x="20970" y="324307"/>
                </a:lnTo>
                <a:cubicBezTo>
                  <a:pt x="17459" y="324307"/>
                  <a:pt x="14630" y="321479"/>
                  <a:pt x="14630" y="317967"/>
                </a:cubicBezTo>
                <a:lnTo>
                  <a:pt x="14630" y="159959"/>
                </a:lnTo>
                <a:cubicBezTo>
                  <a:pt x="14630" y="156448"/>
                  <a:pt x="17459" y="153619"/>
                  <a:pt x="20970" y="153619"/>
                </a:cubicBezTo>
                <a:lnTo>
                  <a:pt x="301191" y="153619"/>
                </a:lnTo>
                <a:cubicBezTo>
                  <a:pt x="304702" y="153619"/>
                  <a:pt x="307531" y="156448"/>
                  <a:pt x="307531" y="159959"/>
                </a:cubicBezTo>
                <a:lnTo>
                  <a:pt x="307531" y="317967"/>
                </a:lnTo>
                <a:close/>
                <a:moveTo>
                  <a:pt x="160934" y="183612"/>
                </a:moveTo>
                <a:cubicBezTo>
                  <a:pt x="137965" y="183612"/>
                  <a:pt x="119287" y="202290"/>
                  <a:pt x="119287" y="225259"/>
                </a:cubicBezTo>
                <a:cubicBezTo>
                  <a:pt x="119287" y="237988"/>
                  <a:pt x="125090" y="249838"/>
                  <a:pt x="134941" y="257690"/>
                </a:cubicBezTo>
                <a:lnTo>
                  <a:pt x="134941" y="275295"/>
                </a:lnTo>
                <a:cubicBezTo>
                  <a:pt x="134941" y="289633"/>
                  <a:pt x="146597" y="301289"/>
                  <a:pt x="160934" y="301289"/>
                </a:cubicBezTo>
                <a:cubicBezTo>
                  <a:pt x="161032" y="301289"/>
                  <a:pt x="161129" y="301289"/>
                  <a:pt x="161227" y="301289"/>
                </a:cubicBezTo>
                <a:cubicBezTo>
                  <a:pt x="175565" y="301289"/>
                  <a:pt x="187220" y="289633"/>
                  <a:pt x="187220" y="275295"/>
                </a:cubicBezTo>
                <a:lnTo>
                  <a:pt x="187220" y="257690"/>
                </a:lnTo>
                <a:cubicBezTo>
                  <a:pt x="197072" y="249790"/>
                  <a:pt x="202875" y="237939"/>
                  <a:pt x="202875" y="225259"/>
                </a:cubicBezTo>
                <a:cubicBezTo>
                  <a:pt x="202875" y="202290"/>
                  <a:pt x="184197" y="183612"/>
                  <a:pt x="160934" y="183612"/>
                </a:cubicBezTo>
                <a:close/>
                <a:moveTo>
                  <a:pt x="175906" y="247888"/>
                </a:moveTo>
                <a:cubicBezTo>
                  <a:pt x="173858" y="249253"/>
                  <a:pt x="172590" y="251545"/>
                  <a:pt x="172590" y="254033"/>
                </a:cubicBezTo>
                <a:lnTo>
                  <a:pt x="172590" y="275393"/>
                </a:lnTo>
                <a:cubicBezTo>
                  <a:pt x="172590" y="281684"/>
                  <a:pt x="167469" y="286756"/>
                  <a:pt x="161227" y="286756"/>
                </a:cubicBezTo>
                <a:cubicBezTo>
                  <a:pt x="161129" y="286756"/>
                  <a:pt x="161032" y="286756"/>
                  <a:pt x="160934" y="286756"/>
                </a:cubicBezTo>
                <a:cubicBezTo>
                  <a:pt x="154643" y="286756"/>
                  <a:pt x="149571" y="281635"/>
                  <a:pt x="149571" y="275393"/>
                </a:cubicBezTo>
                <a:lnTo>
                  <a:pt x="149571" y="254033"/>
                </a:lnTo>
                <a:cubicBezTo>
                  <a:pt x="149571" y="251545"/>
                  <a:pt x="148304" y="249253"/>
                  <a:pt x="146255" y="247888"/>
                </a:cubicBezTo>
                <a:cubicBezTo>
                  <a:pt x="138550" y="242865"/>
                  <a:pt x="133917" y="234379"/>
                  <a:pt x="133917" y="225308"/>
                </a:cubicBezTo>
                <a:cubicBezTo>
                  <a:pt x="133917" y="210434"/>
                  <a:pt x="146011" y="198291"/>
                  <a:pt x="161227" y="198291"/>
                </a:cubicBezTo>
                <a:cubicBezTo>
                  <a:pt x="176443" y="198291"/>
                  <a:pt x="188244" y="210385"/>
                  <a:pt x="188244" y="225308"/>
                </a:cubicBezTo>
                <a:cubicBezTo>
                  <a:pt x="188244" y="234428"/>
                  <a:pt x="183660" y="242865"/>
                  <a:pt x="175906" y="247888"/>
                </a:cubicBezTo>
                <a:close/>
              </a:path>
            </a:pathLst>
          </a:custGeom>
          <a:solidFill>
            <a:srgbClr val="0F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1"/>
          <p:cNvSpPr/>
          <p:nvPr/>
        </p:nvSpPr>
        <p:spPr>
          <a:xfrm>
            <a:off x="3797247" y="3064513"/>
            <a:ext cx="312066" cy="321820"/>
          </a:xfrm>
          <a:custGeom>
            <a:avLst/>
            <a:gdLst/>
            <a:ahLst/>
            <a:cxnLst/>
            <a:rect l="l" t="t" r="r" b="b"/>
            <a:pathLst>
              <a:path w="312066" h="321820" extrusionOk="0">
                <a:moveTo>
                  <a:pt x="155960" y="218724"/>
                </a:moveTo>
                <a:cubicBezTo>
                  <a:pt x="144207" y="218724"/>
                  <a:pt x="134600" y="228283"/>
                  <a:pt x="134600" y="240085"/>
                </a:cubicBezTo>
                <a:cubicBezTo>
                  <a:pt x="134600" y="251887"/>
                  <a:pt x="144158" y="261445"/>
                  <a:pt x="155960" y="261445"/>
                </a:cubicBezTo>
                <a:cubicBezTo>
                  <a:pt x="167762" y="261445"/>
                  <a:pt x="177320" y="251887"/>
                  <a:pt x="177320" y="240085"/>
                </a:cubicBezTo>
                <a:cubicBezTo>
                  <a:pt x="177320" y="228283"/>
                  <a:pt x="167762" y="218724"/>
                  <a:pt x="155960" y="218724"/>
                </a:cubicBezTo>
                <a:close/>
                <a:moveTo>
                  <a:pt x="155960" y="246766"/>
                </a:moveTo>
                <a:cubicBezTo>
                  <a:pt x="152254" y="246766"/>
                  <a:pt x="149230" y="243742"/>
                  <a:pt x="149230" y="240036"/>
                </a:cubicBezTo>
                <a:cubicBezTo>
                  <a:pt x="149230" y="236330"/>
                  <a:pt x="152254" y="233306"/>
                  <a:pt x="155960" y="233306"/>
                </a:cubicBezTo>
                <a:cubicBezTo>
                  <a:pt x="159666" y="233306"/>
                  <a:pt x="162690" y="236330"/>
                  <a:pt x="162690" y="240036"/>
                </a:cubicBezTo>
                <a:cubicBezTo>
                  <a:pt x="162690" y="243742"/>
                  <a:pt x="159666" y="246766"/>
                  <a:pt x="155960" y="246766"/>
                </a:cubicBezTo>
                <a:close/>
                <a:moveTo>
                  <a:pt x="50134" y="159276"/>
                </a:moveTo>
                <a:lnTo>
                  <a:pt x="50134" y="172005"/>
                </a:lnTo>
                <a:cubicBezTo>
                  <a:pt x="50134" y="176052"/>
                  <a:pt x="53401" y="179320"/>
                  <a:pt x="57449" y="179320"/>
                </a:cubicBezTo>
                <a:cubicBezTo>
                  <a:pt x="61496" y="179320"/>
                  <a:pt x="64764" y="176052"/>
                  <a:pt x="64764" y="172005"/>
                </a:cubicBezTo>
                <a:lnTo>
                  <a:pt x="64764" y="159276"/>
                </a:lnTo>
                <a:cubicBezTo>
                  <a:pt x="68422" y="156887"/>
                  <a:pt x="70909" y="152741"/>
                  <a:pt x="70909" y="148011"/>
                </a:cubicBezTo>
                <a:cubicBezTo>
                  <a:pt x="70909" y="140598"/>
                  <a:pt x="64861" y="134551"/>
                  <a:pt x="57449" y="134551"/>
                </a:cubicBezTo>
                <a:cubicBezTo>
                  <a:pt x="50036" y="134551"/>
                  <a:pt x="43989" y="140598"/>
                  <a:pt x="43989" y="148011"/>
                </a:cubicBezTo>
                <a:cubicBezTo>
                  <a:pt x="43989" y="152741"/>
                  <a:pt x="46427" y="156838"/>
                  <a:pt x="50134" y="159276"/>
                </a:cubicBezTo>
                <a:close/>
                <a:moveTo>
                  <a:pt x="254471" y="134600"/>
                </a:moveTo>
                <a:cubicBezTo>
                  <a:pt x="247059" y="134600"/>
                  <a:pt x="241011" y="140647"/>
                  <a:pt x="241011" y="148060"/>
                </a:cubicBezTo>
                <a:cubicBezTo>
                  <a:pt x="241011" y="152790"/>
                  <a:pt x="243450" y="156887"/>
                  <a:pt x="247156" y="159325"/>
                </a:cubicBezTo>
                <a:lnTo>
                  <a:pt x="247156" y="172054"/>
                </a:lnTo>
                <a:cubicBezTo>
                  <a:pt x="247156" y="176101"/>
                  <a:pt x="250424" y="179369"/>
                  <a:pt x="254471" y="179369"/>
                </a:cubicBezTo>
                <a:cubicBezTo>
                  <a:pt x="258519" y="179369"/>
                  <a:pt x="261787" y="176101"/>
                  <a:pt x="261787" y="172054"/>
                </a:cubicBezTo>
                <a:lnTo>
                  <a:pt x="261787" y="159325"/>
                </a:lnTo>
                <a:cubicBezTo>
                  <a:pt x="265444" y="156935"/>
                  <a:pt x="267931" y="152790"/>
                  <a:pt x="267931" y="148060"/>
                </a:cubicBezTo>
                <a:cubicBezTo>
                  <a:pt x="267931" y="140647"/>
                  <a:pt x="261884" y="134600"/>
                  <a:pt x="254471" y="134600"/>
                </a:cubicBezTo>
                <a:close/>
                <a:moveTo>
                  <a:pt x="297680" y="100023"/>
                </a:moveTo>
                <a:lnTo>
                  <a:pt x="229941" y="100023"/>
                </a:lnTo>
                <a:lnTo>
                  <a:pt x="229941" y="91635"/>
                </a:lnTo>
                <a:cubicBezTo>
                  <a:pt x="229941" y="83735"/>
                  <a:pt x="223504" y="77297"/>
                  <a:pt x="215603" y="77297"/>
                </a:cubicBezTo>
                <a:lnTo>
                  <a:pt x="209361" y="77297"/>
                </a:lnTo>
                <a:cubicBezTo>
                  <a:pt x="212628" y="64325"/>
                  <a:pt x="224382" y="54718"/>
                  <a:pt x="238329" y="54718"/>
                </a:cubicBezTo>
                <a:lnTo>
                  <a:pt x="254130" y="54718"/>
                </a:lnTo>
                <a:cubicBezTo>
                  <a:pt x="270614" y="54718"/>
                  <a:pt x="284025" y="68129"/>
                  <a:pt x="284025" y="84612"/>
                </a:cubicBezTo>
                <a:cubicBezTo>
                  <a:pt x="284025" y="88660"/>
                  <a:pt x="287292" y="91928"/>
                  <a:pt x="291340" y="91928"/>
                </a:cubicBezTo>
                <a:cubicBezTo>
                  <a:pt x="295388" y="91928"/>
                  <a:pt x="298655" y="88660"/>
                  <a:pt x="298655" y="84612"/>
                </a:cubicBezTo>
                <a:cubicBezTo>
                  <a:pt x="298655" y="60033"/>
                  <a:pt x="278660" y="40087"/>
                  <a:pt x="254130" y="40087"/>
                </a:cubicBezTo>
                <a:lnTo>
                  <a:pt x="238329" y="40087"/>
                </a:lnTo>
                <a:cubicBezTo>
                  <a:pt x="226820" y="40087"/>
                  <a:pt x="216335" y="44525"/>
                  <a:pt x="208434" y="51694"/>
                </a:cubicBezTo>
                <a:lnTo>
                  <a:pt x="208434" y="44525"/>
                </a:lnTo>
                <a:cubicBezTo>
                  <a:pt x="208434" y="19946"/>
                  <a:pt x="188440" y="0"/>
                  <a:pt x="163909" y="0"/>
                </a:cubicBezTo>
                <a:lnTo>
                  <a:pt x="148108" y="0"/>
                </a:lnTo>
                <a:cubicBezTo>
                  <a:pt x="123529" y="0"/>
                  <a:pt x="103583" y="19995"/>
                  <a:pt x="103583" y="44525"/>
                </a:cubicBezTo>
                <a:lnTo>
                  <a:pt x="103583" y="51694"/>
                </a:lnTo>
                <a:cubicBezTo>
                  <a:pt x="95683" y="44476"/>
                  <a:pt x="85198" y="40087"/>
                  <a:pt x="73688" y="40087"/>
                </a:cubicBezTo>
                <a:lnTo>
                  <a:pt x="57888" y="40087"/>
                </a:lnTo>
                <a:cubicBezTo>
                  <a:pt x="33309" y="40087"/>
                  <a:pt x="13362" y="60082"/>
                  <a:pt x="13362" y="84612"/>
                </a:cubicBezTo>
                <a:cubicBezTo>
                  <a:pt x="13362" y="88660"/>
                  <a:pt x="16630" y="91928"/>
                  <a:pt x="20678" y="91928"/>
                </a:cubicBezTo>
                <a:cubicBezTo>
                  <a:pt x="24725" y="91928"/>
                  <a:pt x="27993" y="88660"/>
                  <a:pt x="27993" y="84612"/>
                </a:cubicBezTo>
                <a:cubicBezTo>
                  <a:pt x="27993" y="68129"/>
                  <a:pt x="41404" y="54718"/>
                  <a:pt x="57888" y="54718"/>
                </a:cubicBezTo>
                <a:lnTo>
                  <a:pt x="73688" y="54718"/>
                </a:lnTo>
                <a:cubicBezTo>
                  <a:pt x="87636" y="54718"/>
                  <a:pt x="99389" y="64374"/>
                  <a:pt x="102657" y="77297"/>
                </a:cubicBezTo>
                <a:lnTo>
                  <a:pt x="96414" y="77297"/>
                </a:lnTo>
                <a:cubicBezTo>
                  <a:pt x="88514" y="77297"/>
                  <a:pt x="82077" y="83735"/>
                  <a:pt x="82077" y="91635"/>
                </a:cubicBezTo>
                <a:lnTo>
                  <a:pt x="82077" y="100023"/>
                </a:lnTo>
                <a:lnTo>
                  <a:pt x="14338" y="100023"/>
                </a:lnTo>
                <a:cubicBezTo>
                  <a:pt x="6437" y="100023"/>
                  <a:pt x="0" y="106461"/>
                  <a:pt x="0" y="114361"/>
                </a:cubicBezTo>
                <a:lnTo>
                  <a:pt x="0" y="190537"/>
                </a:lnTo>
                <a:cubicBezTo>
                  <a:pt x="0" y="198437"/>
                  <a:pt x="6437" y="204874"/>
                  <a:pt x="14338" y="204874"/>
                </a:cubicBezTo>
                <a:lnTo>
                  <a:pt x="111191" y="204874"/>
                </a:lnTo>
                <a:cubicBezTo>
                  <a:pt x="115239" y="204874"/>
                  <a:pt x="118506" y="201607"/>
                  <a:pt x="118506" y="197559"/>
                </a:cubicBezTo>
                <a:cubicBezTo>
                  <a:pt x="118506" y="193511"/>
                  <a:pt x="115239" y="190244"/>
                  <a:pt x="111191" y="190244"/>
                </a:cubicBezTo>
                <a:lnTo>
                  <a:pt x="96707" y="190244"/>
                </a:lnTo>
                <a:cubicBezTo>
                  <a:pt x="96707" y="190244"/>
                  <a:pt x="96414" y="91879"/>
                  <a:pt x="96414" y="91879"/>
                </a:cubicBezTo>
                <a:lnTo>
                  <a:pt x="215359" y="91586"/>
                </a:lnTo>
                <a:lnTo>
                  <a:pt x="215652" y="190195"/>
                </a:lnTo>
                <a:lnTo>
                  <a:pt x="200875" y="190195"/>
                </a:lnTo>
                <a:cubicBezTo>
                  <a:pt x="196828" y="190195"/>
                  <a:pt x="193560" y="193463"/>
                  <a:pt x="193560" y="197510"/>
                </a:cubicBezTo>
                <a:cubicBezTo>
                  <a:pt x="193560" y="201558"/>
                  <a:pt x="196828" y="204826"/>
                  <a:pt x="200875" y="204826"/>
                </a:cubicBezTo>
                <a:lnTo>
                  <a:pt x="297729" y="204826"/>
                </a:lnTo>
                <a:cubicBezTo>
                  <a:pt x="305629" y="204826"/>
                  <a:pt x="312066" y="198388"/>
                  <a:pt x="312066" y="190488"/>
                </a:cubicBezTo>
                <a:lnTo>
                  <a:pt x="312066" y="114312"/>
                </a:lnTo>
                <a:cubicBezTo>
                  <a:pt x="312066" y="106412"/>
                  <a:pt x="305629" y="99974"/>
                  <a:pt x="297729" y="99974"/>
                </a:cubicBezTo>
                <a:close/>
                <a:moveTo>
                  <a:pt x="81979" y="190342"/>
                </a:moveTo>
                <a:lnTo>
                  <a:pt x="14533" y="190537"/>
                </a:lnTo>
                <a:lnTo>
                  <a:pt x="14240" y="114654"/>
                </a:lnTo>
                <a:lnTo>
                  <a:pt x="81979" y="114654"/>
                </a:lnTo>
                <a:lnTo>
                  <a:pt x="81979" y="190293"/>
                </a:lnTo>
                <a:close/>
                <a:moveTo>
                  <a:pt x="193755" y="77297"/>
                </a:moveTo>
                <a:lnTo>
                  <a:pt x="118165" y="77297"/>
                </a:lnTo>
                <a:lnTo>
                  <a:pt x="118165" y="44525"/>
                </a:lnTo>
                <a:cubicBezTo>
                  <a:pt x="118165" y="28042"/>
                  <a:pt x="131576" y="14630"/>
                  <a:pt x="148060" y="14630"/>
                </a:cubicBezTo>
                <a:lnTo>
                  <a:pt x="163860" y="14630"/>
                </a:lnTo>
                <a:cubicBezTo>
                  <a:pt x="180344" y="14630"/>
                  <a:pt x="193755" y="28042"/>
                  <a:pt x="193755" y="44525"/>
                </a:cubicBezTo>
                <a:lnTo>
                  <a:pt x="193755" y="77297"/>
                </a:lnTo>
                <a:close/>
                <a:moveTo>
                  <a:pt x="229941" y="190244"/>
                </a:moveTo>
                <a:lnTo>
                  <a:pt x="229941" y="114605"/>
                </a:lnTo>
                <a:lnTo>
                  <a:pt x="297387" y="114361"/>
                </a:lnTo>
                <a:lnTo>
                  <a:pt x="297680" y="190244"/>
                </a:lnTo>
                <a:lnTo>
                  <a:pt x="229941" y="190244"/>
                </a:lnTo>
                <a:close/>
                <a:moveTo>
                  <a:pt x="205606" y="240036"/>
                </a:moveTo>
                <a:cubicBezTo>
                  <a:pt x="205606" y="221553"/>
                  <a:pt x="195462" y="204874"/>
                  <a:pt x="179466" y="196291"/>
                </a:cubicBezTo>
                <a:lnTo>
                  <a:pt x="179466" y="181807"/>
                </a:lnTo>
                <a:cubicBezTo>
                  <a:pt x="179466" y="180051"/>
                  <a:pt x="178832" y="178345"/>
                  <a:pt x="177662" y="177028"/>
                </a:cubicBezTo>
                <a:lnTo>
                  <a:pt x="171224" y="169566"/>
                </a:lnTo>
                <a:lnTo>
                  <a:pt x="177662" y="162105"/>
                </a:lnTo>
                <a:cubicBezTo>
                  <a:pt x="180100" y="159276"/>
                  <a:pt x="180051" y="155131"/>
                  <a:pt x="177516" y="152400"/>
                </a:cubicBezTo>
                <a:lnTo>
                  <a:pt x="170834" y="145134"/>
                </a:lnTo>
                <a:lnTo>
                  <a:pt x="177516" y="137818"/>
                </a:lnTo>
                <a:cubicBezTo>
                  <a:pt x="178735" y="136453"/>
                  <a:pt x="179417" y="134697"/>
                  <a:pt x="179417" y="132893"/>
                </a:cubicBezTo>
                <a:lnTo>
                  <a:pt x="179417" y="125724"/>
                </a:lnTo>
                <a:cubicBezTo>
                  <a:pt x="179417" y="123919"/>
                  <a:pt x="178735" y="122164"/>
                  <a:pt x="177564" y="120847"/>
                </a:cubicBezTo>
                <a:lnTo>
                  <a:pt x="161422" y="102852"/>
                </a:lnTo>
                <a:cubicBezTo>
                  <a:pt x="158642" y="99779"/>
                  <a:pt x="153327" y="99779"/>
                  <a:pt x="150547" y="102852"/>
                </a:cubicBezTo>
                <a:lnTo>
                  <a:pt x="134405" y="120847"/>
                </a:lnTo>
                <a:cubicBezTo>
                  <a:pt x="133185" y="122213"/>
                  <a:pt x="132551" y="123919"/>
                  <a:pt x="132551" y="125724"/>
                </a:cubicBezTo>
                <a:lnTo>
                  <a:pt x="132551" y="196291"/>
                </a:lnTo>
                <a:cubicBezTo>
                  <a:pt x="116507" y="204874"/>
                  <a:pt x="106412" y="221553"/>
                  <a:pt x="106412" y="240036"/>
                </a:cubicBezTo>
                <a:cubicBezTo>
                  <a:pt x="106412" y="267395"/>
                  <a:pt x="128699" y="289682"/>
                  <a:pt x="156058" y="289682"/>
                </a:cubicBezTo>
                <a:cubicBezTo>
                  <a:pt x="183416" y="289682"/>
                  <a:pt x="205703" y="267395"/>
                  <a:pt x="205703" y="240036"/>
                </a:cubicBezTo>
                <a:close/>
                <a:moveTo>
                  <a:pt x="155960" y="275052"/>
                </a:moveTo>
                <a:cubicBezTo>
                  <a:pt x="136648" y="275052"/>
                  <a:pt x="120945" y="259348"/>
                  <a:pt x="120945" y="240036"/>
                </a:cubicBezTo>
                <a:cubicBezTo>
                  <a:pt x="120945" y="225845"/>
                  <a:pt x="129430" y="213116"/>
                  <a:pt x="142598" y="207703"/>
                </a:cubicBezTo>
                <a:cubicBezTo>
                  <a:pt x="145329" y="206581"/>
                  <a:pt x="147133" y="203899"/>
                  <a:pt x="147133" y="200924"/>
                </a:cubicBezTo>
                <a:lnTo>
                  <a:pt x="147133" y="128552"/>
                </a:lnTo>
                <a:lnTo>
                  <a:pt x="155960" y="118701"/>
                </a:lnTo>
                <a:lnTo>
                  <a:pt x="164787" y="128552"/>
                </a:lnTo>
                <a:lnTo>
                  <a:pt x="164787" y="130064"/>
                </a:lnTo>
                <a:lnTo>
                  <a:pt x="155521" y="140208"/>
                </a:lnTo>
                <a:cubicBezTo>
                  <a:pt x="152985" y="142988"/>
                  <a:pt x="152985" y="147279"/>
                  <a:pt x="155521" y="150108"/>
                </a:cubicBezTo>
                <a:lnTo>
                  <a:pt x="162300" y="157521"/>
                </a:lnTo>
                <a:lnTo>
                  <a:pt x="155960" y="164836"/>
                </a:lnTo>
                <a:cubicBezTo>
                  <a:pt x="153570" y="167567"/>
                  <a:pt x="153570" y="171663"/>
                  <a:pt x="155960" y="174394"/>
                </a:cubicBezTo>
                <a:lnTo>
                  <a:pt x="164738" y="184538"/>
                </a:lnTo>
                <a:lnTo>
                  <a:pt x="164738" y="200924"/>
                </a:lnTo>
                <a:cubicBezTo>
                  <a:pt x="164738" y="203899"/>
                  <a:pt x="166543" y="206532"/>
                  <a:pt x="169274" y="207703"/>
                </a:cubicBezTo>
                <a:cubicBezTo>
                  <a:pt x="182441" y="213116"/>
                  <a:pt x="190927" y="225845"/>
                  <a:pt x="190927" y="240036"/>
                </a:cubicBezTo>
                <a:cubicBezTo>
                  <a:pt x="190927" y="259348"/>
                  <a:pt x="175223" y="275052"/>
                  <a:pt x="155911" y="275052"/>
                </a:cubicBezTo>
                <a:close/>
                <a:moveTo>
                  <a:pt x="74030" y="263152"/>
                </a:moveTo>
                <a:cubicBezTo>
                  <a:pt x="72713" y="260811"/>
                  <a:pt x="69738" y="259982"/>
                  <a:pt x="67397" y="261250"/>
                </a:cubicBezTo>
                <a:cubicBezTo>
                  <a:pt x="65057" y="262567"/>
                  <a:pt x="64179" y="265542"/>
                  <a:pt x="65495" y="267883"/>
                </a:cubicBezTo>
                <a:cubicBezTo>
                  <a:pt x="67105" y="270809"/>
                  <a:pt x="68909" y="273686"/>
                  <a:pt x="70762" y="276417"/>
                </a:cubicBezTo>
                <a:cubicBezTo>
                  <a:pt x="71689" y="277783"/>
                  <a:pt x="73250" y="278563"/>
                  <a:pt x="74810" y="278563"/>
                </a:cubicBezTo>
                <a:cubicBezTo>
                  <a:pt x="75737" y="278563"/>
                  <a:pt x="76712" y="278270"/>
                  <a:pt x="77541" y="277734"/>
                </a:cubicBezTo>
                <a:cubicBezTo>
                  <a:pt x="79784" y="276222"/>
                  <a:pt x="80321" y="273198"/>
                  <a:pt x="78809" y="270955"/>
                </a:cubicBezTo>
                <a:cubicBezTo>
                  <a:pt x="77102" y="268468"/>
                  <a:pt x="75493" y="265834"/>
                  <a:pt x="73981" y="263201"/>
                </a:cubicBezTo>
                <a:close/>
                <a:moveTo>
                  <a:pt x="66617" y="246425"/>
                </a:moveTo>
                <a:cubicBezTo>
                  <a:pt x="65642" y="243547"/>
                  <a:pt x="64813" y="240573"/>
                  <a:pt x="64130" y="237646"/>
                </a:cubicBezTo>
                <a:cubicBezTo>
                  <a:pt x="63496" y="235013"/>
                  <a:pt x="60862" y="233404"/>
                  <a:pt x="58278" y="234038"/>
                </a:cubicBezTo>
                <a:cubicBezTo>
                  <a:pt x="55644" y="234672"/>
                  <a:pt x="54035" y="237305"/>
                  <a:pt x="54669" y="239890"/>
                </a:cubicBezTo>
                <a:cubicBezTo>
                  <a:pt x="55449" y="243157"/>
                  <a:pt x="56376" y="246376"/>
                  <a:pt x="57400" y="249546"/>
                </a:cubicBezTo>
                <a:cubicBezTo>
                  <a:pt x="58083" y="251594"/>
                  <a:pt x="59985" y="252862"/>
                  <a:pt x="62033" y="252862"/>
                </a:cubicBezTo>
                <a:cubicBezTo>
                  <a:pt x="62569" y="252862"/>
                  <a:pt x="63057" y="252765"/>
                  <a:pt x="63593" y="252618"/>
                </a:cubicBezTo>
                <a:cubicBezTo>
                  <a:pt x="66129" y="251740"/>
                  <a:pt x="67544" y="249009"/>
                  <a:pt x="66666" y="246425"/>
                </a:cubicBezTo>
                <a:close/>
                <a:moveTo>
                  <a:pt x="56961" y="224479"/>
                </a:moveTo>
                <a:cubicBezTo>
                  <a:pt x="59643" y="224333"/>
                  <a:pt x="61740" y="222089"/>
                  <a:pt x="61594" y="219407"/>
                </a:cubicBezTo>
                <a:cubicBezTo>
                  <a:pt x="61545" y="217847"/>
                  <a:pt x="61496" y="216335"/>
                  <a:pt x="61496" y="214774"/>
                </a:cubicBezTo>
                <a:cubicBezTo>
                  <a:pt x="61496" y="212092"/>
                  <a:pt x="59302" y="209897"/>
                  <a:pt x="56620" y="209897"/>
                </a:cubicBezTo>
                <a:cubicBezTo>
                  <a:pt x="53937" y="209897"/>
                  <a:pt x="51743" y="212092"/>
                  <a:pt x="51743" y="214774"/>
                </a:cubicBezTo>
                <a:cubicBezTo>
                  <a:pt x="51743" y="216481"/>
                  <a:pt x="51743" y="218188"/>
                  <a:pt x="51840" y="219895"/>
                </a:cubicBezTo>
                <a:cubicBezTo>
                  <a:pt x="51938" y="222528"/>
                  <a:pt x="54132" y="224528"/>
                  <a:pt x="56717" y="224528"/>
                </a:cubicBezTo>
                <a:cubicBezTo>
                  <a:pt x="56815" y="224528"/>
                  <a:pt x="56863" y="224528"/>
                  <a:pt x="56961" y="224528"/>
                </a:cubicBezTo>
                <a:close/>
                <a:moveTo>
                  <a:pt x="146938" y="312066"/>
                </a:moveTo>
                <a:cubicBezTo>
                  <a:pt x="143914" y="311774"/>
                  <a:pt x="140891" y="311286"/>
                  <a:pt x="137965" y="310701"/>
                </a:cubicBezTo>
                <a:cubicBezTo>
                  <a:pt x="135331" y="310164"/>
                  <a:pt x="132747" y="311871"/>
                  <a:pt x="132210" y="314505"/>
                </a:cubicBezTo>
                <a:cubicBezTo>
                  <a:pt x="131674" y="317138"/>
                  <a:pt x="133380" y="319723"/>
                  <a:pt x="136014" y="320259"/>
                </a:cubicBezTo>
                <a:cubicBezTo>
                  <a:pt x="139281" y="320942"/>
                  <a:pt x="142646" y="321430"/>
                  <a:pt x="146011" y="321771"/>
                </a:cubicBezTo>
                <a:cubicBezTo>
                  <a:pt x="146158" y="321771"/>
                  <a:pt x="146353" y="321771"/>
                  <a:pt x="146499" y="321771"/>
                </a:cubicBezTo>
                <a:cubicBezTo>
                  <a:pt x="148986" y="321771"/>
                  <a:pt x="151083" y="319918"/>
                  <a:pt x="151327" y="317382"/>
                </a:cubicBezTo>
                <a:cubicBezTo>
                  <a:pt x="151620" y="314700"/>
                  <a:pt x="149620" y="312310"/>
                  <a:pt x="146938" y="312066"/>
                </a:cubicBezTo>
                <a:close/>
                <a:moveTo>
                  <a:pt x="90513" y="284951"/>
                </a:moveTo>
                <a:cubicBezTo>
                  <a:pt x="88611" y="283049"/>
                  <a:pt x="85490" y="283049"/>
                  <a:pt x="83637" y="284951"/>
                </a:cubicBezTo>
                <a:cubicBezTo>
                  <a:pt x="81735" y="286853"/>
                  <a:pt x="81735" y="289926"/>
                  <a:pt x="83637" y="291828"/>
                </a:cubicBezTo>
                <a:cubicBezTo>
                  <a:pt x="86027" y="294169"/>
                  <a:pt x="88514" y="296461"/>
                  <a:pt x="91050" y="298606"/>
                </a:cubicBezTo>
                <a:cubicBezTo>
                  <a:pt x="91976" y="299338"/>
                  <a:pt x="93049" y="299728"/>
                  <a:pt x="94171" y="299728"/>
                </a:cubicBezTo>
                <a:cubicBezTo>
                  <a:pt x="95585" y="299728"/>
                  <a:pt x="96951" y="299143"/>
                  <a:pt x="97926" y="297972"/>
                </a:cubicBezTo>
                <a:cubicBezTo>
                  <a:pt x="99633" y="295875"/>
                  <a:pt x="99340" y="292803"/>
                  <a:pt x="97292" y="291096"/>
                </a:cubicBezTo>
                <a:cubicBezTo>
                  <a:pt x="94951" y="289145"/>
                  <a:pt x="92708" y="287097"/>
                  <a:pt x="90513" y="284951"/>
                </a:cubicBezTo>
                <a:close/>
                <a:moveTo>
                  <a:pt x="120554" y="305288"/>
                </a:moveTo>
                <a:cubicBezTo>
                  <a:pt x="117775" y="304117"/>
                  <a:pt x="115044" y="302801"/>
                  <a:pt x="112361" y="301337"/>
                </a:cubicBezTo>
                <a:cubicBezTo>
                  <a:pt x="109972" y="300070"/>
                  <a:pt x="107046" y="300947"/>
                  <a:pt x="105729" y="303288"/>
                </a:cubicBezTo>
                <a:cubicBezTo>
                  <a:pt x="104461" y="305629"/>
                  <a:pt x="105339" y="308604"/>
                  <a:pt x="107680" y="309921"/>
                </a:cubicBezTo>
                <a:cubicBezTo>
                  <a:pt x="110655" y="311530"/>
                  <a:pt x="113678" y="312993"/>
                  <a:pt x="116751" y="314310"/>
                </a:cubicBezTo>
                <a:cubicBezTo>
                  <a:pt x="117385" y="314554"/>
                  <a:pt x="118019" y="314700"/>
                  <a:pt x="118653" y="314700"/>
                </a:cubicBezTo>
                <a:cubicBezTo>
                  <a:pt x="120554" y="314700"/>
                  <a:pt x="122359" y="313578"/>
                  <a:pt x="123139" y="311725"/>
                </a:cubicBezTo>
                <a:cubicBezTo>
                  <a:pt x="124212" y="309238"/>
                  <a:pt x="123042" y="306361"/>
                  <a:pt x="120554" y="305336"/>
                </a:cubicBezTo>
                <a:close/>
                <a:moveTo>
                  <a:pt x="255300" y="209897"/>
                </a:moveTo>
                <a:cubicBezTo>
                  <a:pt x="252618" y="209897"/>
                  <a:pt x="250424" y="212092"/>
                  <a:pt x="250424" y="214774"/>
                </a:cubicBezTo>
                <a:cubicBezTo>
                  <a:pt x="250424" y="216335"/>
                  <a:pt x="250424" y="217895"/>
                  <a:pt x="250326" y="219407"/>
                </a:cubicBezTo>
                <a:cubicBezTo>
                  <a:pt x="250229" y="222089"/>
                  <a:pt x="252277" y="224382"/>
                  <a:pt x="254959" y="224479"/>
                </a:cubicBezTo>
                <a:cubicBezTo>
                  <a:pt x="255057" y="224479"/>
                  <a:pt x="255105" y="224479"/>
                  <a:pt x="255203" y="224479"/>
                </a:cubicBezTo>
                <a:cubicBezTo>
                  <a:pt x="257788" y="224479"/>
                  <a:pt x="259933" y="222431"/>
                  <a:pt x="260080" y="219846"/>
                </a:cubicBezTo>
                <a:cubicBezTo>
                  <a:pt x="260177" y="218139"/>
                  <a:pt x="260177" y="216432"/>
                  <a:pt x="260177" y="214726"/>
                </a:cubicBezTo>
                <a:cubicBezTo>
                  <a:pt x="260177" y="212043"/>
                  <a:pt x="257983" y="209849"/>
                  <a:pt x="255300" y="209849"/>
                </a:cubicBezTo>
                <a:close/>
                <a:moveTo>
                  <a:pt x="253691" y="233891"/>
                </a:moveTo>
                <a:cubicBezTo>
                  <a:pt x="251058" y="233257"/>
                  <a:pt x="248424" y="234915"/>
                  <a:pt x="247839" y="237549"/>
                </a:cubicBezTo>
                <a:cubicBezTo>
                  <a:pt x="247156" y="240475"/>
                  <a:pt x="246327" y="243450"/>
                  <a:pt x="245352" y="246376"/>
                </a:cubicBezTo>
                <a:cubicBezTo>
                  <a:pt x="244523" y="248912"/>
                  <a:pt x="245888" y="251692"/>
                  <a:pt x="248424" y="252569"/>
                </a:cubicBezTo>
                <a:cubicBezTo>
                  <a:pt x="248912" y="252765"/>
                  <a:pt x="249448" y="252813"/>
                  <a:pt x="249985" y="252813"/>
                </a:cubicBezTo>
                <a:cubicBezTo>
                  <a:pt x="252033" y="252813"/>
                  <a:pt x="253935" y="251497"/>
                  <a:pt x="254618" y="249497"/>
                </a:cubicBezTo>
                <a:cubicBezTo>
                  <a:pt x="255691" y="246327"/>
                  <a:pt x="256617" y="243060"/>
                  <a:pt x="257349" y="239841"/>
                </a:cubicBezTo>
                <a:cubicBezTo>
                  <a:pt x="257983" y="237208"/>
                  <a:pt x="256325" y="234574"/>
                  <a:pt x="253691" y="233989"/>
                </a:cubicBezTo>
                <a:close/>
                <a:moveTo>
                  <a:pt x="244572" y="261153"/>
                </a:moveTo>
                <a:cubicBezTo>
                  <a:pt x="242231" y="259836"/>
                  <a:pt x="239256" y="260665"/>
                  <a:pt x="237939" y="263055"/>
                </a:cubicBezTo>
                <a:cubicBezTo>
                  <a:pt x="236476" y="265688"/>
                  <a:pt x="234867" y="268322"/>
                  <a:pt x="233111" y="270857"/>
                </a:cubicBezTo>
                <a:cubicBezTo>
                  <a:pt x="231599" y="273101"/>
                  <a:pt x="232184" y="276124"/>
                  <a:pt x="234379" y="277636"/>
                </a:cubicBezTo>
                <a:cubicBezTo>
                  <a:pt x="235208" y="278221"/>
                  <a:pt x="236183" y="278465"/>
                  <a:pt x="237110" y="278465"/>
                </a:cubicBezTo>
                <a:cubicBezTo>
                  <a:pt x="238671" y="278465"/>
                  <a:pt x="240182" y="277734"/>
                  <a:pt x="241158" y="276320"/>
                </a:cubicBezTo>
                <a:cubicBezTo>
                  <a:pt x="243060" y="273588"/>
                  <a:pt x="244815" y="270711"/>
                  <a:pt x="246425" y="267785"/>
                </a:cubicBezTo>
                <a:cubicBezTo>
                  <a:pt x="247741" y="265444"/>
                  <a:pt x="246864" y="262469"/>
                  <a:pt x="244523" y="261153"/>
                </a:cubicBezTo>
                <a:close/>
                <a:moveTo>
                  <a:pt x="199656" y="301289"/>
                </a:moveTo>
                <a:cubicBezTo>
                  <a:pt x="196974" y="302752"/>
                  <a:pt x="194243" y="304068"/>
                  <a:pt x="191463" y="305239"/>
                </a:cubicBezTo>
                <a:cubicBezTo>
                  <a:pt x="188976" y="306312"/>
                  <a:pt x="187854" y="309140"/>
                  <a:pt x="188878" y="311628"/>
                </a:cubicBezTo>
                <a:cubicBezTo>
                  <a:pt x="189659" y="313481"/>
                  <a:pt x="191463" y="314602"/>
                  <a:pt x="193365" y="314602"/>
                </a:cubicBezTo>
                <a:cubicBezTo>
                  <a:pt x="193999" y="314602"/>
                  <a:pt x="194633" y="314456"/>
                  <a:pt x="195267" y="314212"/>
                </a:cubicBezTo>
                <a:cubicBezTo>
                  <a:pt x="198339" y="312895"/>
                  <a:pt x="201363" y="311432"/>
                  <a:pt x="204338" y="309823"/>
                </a:cubicBezTo>
                <a:cubicBezTo>
                  <a:pt x="206679" y="308555"/>
                  <a:pt x="207557" y="305580"/>
                  <a:pt x="206289" y="303191"/>
                </a:cubicBezTo>
                <a:cubicBezTo>
                  <a:pt x="204972" y="300801"/>
                  <a:pt x="202046" y="299972"/>
                  <a:pt x="199656" y="301240"/>
                </a:cubicBezTo>
                <a:close/>
                <a:moveTo>
                  <a:pt x="221504" y="284903"/>
                </a:moveTo>
                <a:cubicBezTo>
                  <a:pt x="219358" y="287048"/>
                  <a:pt x="217066" y="289145"/>
                  <a:pt x="214774" y="291047"/>
                </a:cubicBezTo>
                <a:cubicBezTo>
                  <a:pt x="212677" y="292754"/>
                  <a:pt x="212433" y="295827"/>
                  <a:pt x="214140" y="297924"/>
                </a:cubicBezTo>
                <a:cubicBezTo>
                  <a:pt x="215116" y="299094"/>
                  <a:pt x="216481" y="299679"/>
                  <a:pt x="217895" y="299679"/>
                </a:cubicBezTo>
                <a:cubicBezTo>
                  <a:pt x="218968" y="299679"/>
                  <a:pt x="220090" y="299289"/>
                  <a:pt x="221017" y="298558"/>
                </a:cubicBezTo>
                <a:cubicBezTo>
                  <a:pt x="223601" y="296412"/>
                  <a:pt x="226088" y="294169"/>
                  <a:pt x="228429" y="291779"/>
                </a:cubicBezTo>
                <a:cubicBezTo>
                  <a:pt x="230331" y="289877"/>
                  <a:pt x="230331" y="286805"/>
                  <a:pt x="228429" y="284903"/>
                </a:cubicBezTo>
                <a:cubicBezTo>
                  <a:pt x="226527" y="283001"/>
                  <a:pt x="223455" y="283001"/>
                  <a:pt x="221553" y="284903"/>
                </a:cubicBezTo>
                <a:close/>
                <a:moveTo>
                  <a:pt x="174102" y="310701"/>
                </a:moveTo>
                <a:cubicBezTo>
                  <a:pt x="171127" y="311286"/>
                  <a:pt x="168103" y="311774"/>
                  <a:pt x="165128" y="312066"/>
                </a:cubicBezTo>
                <a:cubicBezTo>
                  <a:pt x="162446" y="312359"/>
                  <a:pt x="160495" y="314749"/>
                  <a:pt x="160788" y="317431"/>
                </a:cubicBezTo>
                <a:cubicBezTo>
                  <a:pt x="161032" y="319967"/>
                  <a:pt x="163178" y="321820"/>
                  <a:pt x="165616" y="321820"/>
                </a:cubicBezTo>
                <a:cubicBezTo>
                  <a:pt x="165762" y="321820"/>
                  <a:pt x="165958" y="321820"/>
                  <a:pt x="166104" y="321820"/>
                </a:cubicBezTo>
                <a:cubicBezTo>
                  <a:pt x="169420" y="321479"/>
                  <a:pt x="172785" y="320991"/>
                  <a:pt x="176052" y="320308"/>
                </a:cubicBezTo>
                <a:cubicBezTo>
                  <a:pt x="178686" y="319772"/>
                  <a:pt x="180393" y="317187"/>
                  <a:pt x="179856" y="314554"/>
                </a:cubicBezTo>
                <a:cubicBezTo>
                  <a:pt x="179320" y="311920"/>
                  <a:pt x="176735" y="310213"/>
                  <a:pt x="174102" y="310750"/>
                </a:cubicBezTo>
                <a:close/>
              </a:path>
            </a:pathLst>
          </a:custGeom>
          <a:solidFill>
            <a:srgbClr val="0F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1"/>
          <p:cNvSpPr/>
          <p:nvPr/>
        </p:nvSpPr>
        <p:spPr>
          <a:xfrm>
            <a:off x="4421281" y="3071462"/>
            <a:ext cx="298169" cy="297948"/>
          </a:xfrm>
          <a:custGeom>
            <a:avLst/>
            <a:gdLst/>
            <a:ahLst/>
            <a:cxnLst/>
            <a:rect l="l" t="t" r="r" b="b"/>
            <a:pathLst>
              <a:path w="298169" h="297948" extrusionOk="0">
                <a:moveTo>
                  <a:pt x="71869" y="149743"/>
                </a:moveTo>
                <a:cubicBezTo>
                  <a:pt x="54215" y="147451"/>
                  <a:pt x="27782" y="146573"/>
                  <a:pt x="8470" y="149743"/>
                </a:cubicBezTo>
                <a:cubicBezTo>
                  <a:pt x="5447" y="150231"/>
                  <a:pt x="3057" y="152572"/>
                  <a:pt x="2472" y="155595"/>
                </a:cubicBezTo>
                <a:cubicBezTo>
                  <a:pt x="-2210" y="180272"/>
                  <a:pt x="-2064" y="242597"/>
                  <a:pt x="19394" y="281856"/>
                </a:cubicBezTo>
                <a:cubicBezTo>
                  <a:pt x="20662" y="284196"/>
                  <a:pt x="23149" y="285659"/>
                  <a:pt x="25832" y="285659"/>
                </a:cubicBezTo>
                <a:lnTo>
                  <a:pt x="70942" y="285659"/>
                </a:lnTo>
                <a:cubicBezTo>
                  <a:pt x="74990" y="285659"/>
                  <a:pt x="78257" y="282392"/>
                  <a:pt x="78257" y="278344"/>
                </a:cubicBezTo>
                <a:lnTo>
                  <a:pt x="78257" y="156961"/>
                </a:lnTo>
                <a:cubicBezTo>
                  <a:pt x="78257" y="153303"/>
                  <a:pt x="75526" y="150182"/>
                  <a:pt x="71869" y="149694"/>
                </a:cubicBezTo>
                <a:close/>
                <a:moveTo>
                  <a:pt x="63627" y="271029"/>
                </a:moveTo>
                <a:lnTo>
                  <a:pt x="30270" y="271029"/>
                </a:lnTo>
                <a:cubicBezTo>
                  <a:pt x="14079" y="237769"/>
                  <a:pt x="12908" y="187587"/>
                  <a:pt x="16078" y="163447"/>
                </a:cubicBezTo>
                <a:cubicBezTo>
                  <a:pt x="31001" y="161642"/>
                  <a:pt x="49289" y="162081"/>
                  <a:pt x="63627" y="163447"/>
                </a:cubicBezTo>
                <a:lnTo>
                  <a:pt x="63627" y="270980"/>
                </a:lnTo>
                <a:close/>
                <a:moveTo>
                  <a:pt x="293471" y="133064"/>
                </a:moveTo>
                <a:cubicBezTo>
                  <a:pt x="291471" y="128773"/>
                  <a:pt x="284107" y="114776"/>
                  <a:pt x="273622" y="116288"/>
                </a:cubicBezTo>
                <a:cubicBezTo>
                  <a:pt x="265283" y="117459"/>
                  <a:pt x="213979" y="121555"/>
                  <a:pt x="208468" y="121019"/>
                </a:cubicBezTo>
                <a:lnTo>
                  <a:pt x="207200" y="120921"/>
                </a:lnTo>
                <a:cubicBezTo>
                  <a:pt x="205444" y="120775"/>
                  <a:pt x="200616" y="120385"/>
                  <a:pt x="198227" y="119458"/>
                </a:cubicBezTo>
                <a:cubicBezTo>
                  <a:pt x="198422" y="119117"/>
                  <a:pt x="198666" y="118629"/>
                  <a:pt x="199056" y="118044"/>
                </a:cubicBezTo>
                <a:cubicBezTo>
                  <a:pt x="217587" y="86540"/>
                  <a:pt x="221928" y="70397"/>
                  <a:pt x="225098" y="55377"/>
                </a:cubicBezTo>
                <a:cubicBezTo>
                  <a:pt x="229048" y="36601"/>
                  <a:pt x="218368" y="8170"/>
                  <a:pt x="200665" y="3049"/>
                </a:cubicBezTo>
                <a:lnTo>
                  <a:pt x="197739" y="2171"/>
                </a:lnTo>
                <a:cubicBezTo>
                  <a:pt x="191497" y="269"/>
                  <a:pt x="185059" y="-1682"/>
                  <a:pt x="179548" y="2415"/>
                </a:cubicBezTo>
                <a:cubicBezTo>
                  <a:pt x="173550" y="6853"/>
                  <a:pt x="172380" y="15826"/>
                  <a:pt x="172380" y="30798"/>
                </a:cubicBezTo>
                <a:cubicBezTo>
                  <a:pt x="172380" y="56547"/>
                  <a:pt x="155164" y="71422"/>
                  <a:pt x="148678" y="76981"/>
                </a:cubicBezTo>
                <a:cubicBezTo>
                  <a:pt x="144240" y="80785"/>
                  <a:pt x="129415" y="94538"/>
                  <a:pt x="124099" y="111363"/>
                </a:cubicBezTo>
                <a:cubicBezTo>
                  <a:pt x="120344" y="123360"/>
                  <a:pt x="109274" y="140380"/>
                  <a:pt x="92936" y="159253"/>
                </a:cubicBezTo>
                <a:cubicBezTo>
                  <a:pt x="91766" y="160570"/>
                  <a:pt x="91132" y="162276"/>
                  <a:pt x="91132" y="164081"/>
                </a:cubicBezTo>
                <a:lnTo>
                  <a:pt x="91376" y="270395"/>
                </a:lnTo>
                <a:cubicBezTo>
                  <a:pt x="91376" y="273711"/>
                  <a:pt x="93619" y="276637"/>
                  <a:pt x="96838" y="277466"/>
                </a:cubicBezTo>
                <a:cubicBezTo>
                  <a:pt x="98447" y="277857"/>
                  <a:pt x="100203" y="278100"/>
                  <a:pt x="102300" y="278393"/>
                </a:cubicBezTo>
                <a:cubicBezTo>
                  <a:pt x="105714" y="278832"/>
                  <a:pt x="110347" y="279466"/>
                  <a:pt x="116394" y="281222"/>
                </a:cubicBezTo>
                <a:cubicBezTo>
                  <a:pt x="130195" y="285172"/>
                  <a:pt x="171453" y="296047"/>
                  <a:pt x="182621" y="297364"/>
                </a:cubicBezTo>
                <a:cubicBezTo>
                  <a:pt x="186327" y="297803"/>
                  <a:pt x="192570" y="297949"/>
                  <a:pt x="200031" y="297949"/>
                </a:cubicBezTo>
                <a:cubicBezTo>
                  <a:pt x="207493" y="297949"/>
                  <a:pt x="216027" y="297803"/>
                  <a:pt x="224513" y="297656"/>
                </a:cubicBezTo>
                <a:cubicBezTo>
                  <a:pt x="232072" y="297510"/>
                  <a:pt x="239289" y="297413"/>
                  <a:pt x="244995" y="297413"/>
                </a:cubicBezTo>
                <a:cubicBezTo>
                  <a:pt x="259723" y="297413"/>
                  <a:pt x="272842" y="284294"/>
                  <a:pt x="277767" y="271907"/>
                </a:cubicBezTo>
                <a:cubicBezTo>
                  <a:pt x="280206" y="265762"/>
                  <a:pt x="280693" y="259910"/>
                  <a:pt x="279377" y="254838"/>
                </a:cubicBezTo>
                <a:cubicBezTo>
                  <a:pt x="283424" y="252107"/>
                  <a:pt x="286741" y="247767"/>
                  <a:pt x="289033" y="242012"/>
                </a:cubicBezTo>
                <a:cubicBezTo>
                  <a:pt x="292690" y="232844"/>
                  <a:pt x="293422" y="220554"/>
                  <a:pt x="289667" y="211630"/>
                </a:cubicBezTo>
                <a:cubicBezTo>
                  <a:pt x="292398" y="208557"/>
                  <a:pt x="294543" y="204266"/>
                  <a:pt x="295958" y="199096"/>
                </a:cubicBezTo>
                <a:cubicBezTo>
                  <a:pt x="298201" y="190806"/>
                  <a:pt x="298445" y="179150"/>
                  <a:pt x="293227" y="170177"/>
                </a:cubicBezTo>
                <a:cubicBezTo>
                  <a:pt x="300786" y="159058"/>
                  <a:pt x="298689" y="144232"/>
                  <a:pt x="293519" y="133064"/>
                </a:cubicBezTo>
                <a:close/>
                <a:moveTo>
                  <a:pt x="278743" y="175151"/>
                </a:moveTo>
                <a:cubicBezTo>
                  <a:pt x="282156" y="178419"/>
                  <a:pt x="283619" y="185197"/>
                  <a:pt x="282400" y="192415"/>
                </a:cubicBezTo>
                <a:cubicBezTo>
                  <a:pt x="281425" y="198511"/>
                  <a:pt x="278938" y="202071"/>
                  <a:pt x="278011" y="202510"/>
                </a:cubicBezTo>
                <a:cubicBezTo>
                  <a:pt x="275426" y="203144"/>
                  <a:pt x="273329" y="205143"/>
                  <a:pt x="272647" y="207777"/>
                </a:cubicBezTo>
                <a:cubicBezTo>
                  <a:pt x="271964" y="210362"/>
                  <a:pt x="272744" y="213141"/>
                  <a:pt x="274695" y="214995"/>
                </a:cubicBezTo>
                <a:cubicBezTo>
                  <a:pt x="277718" y="217872"/>
                  <a:pt x="278645" y="228357"/>
                  <a:pt x="275378" y="236599"/>
                </a:cubicBezTo>
                <a:cubicBezTo>
                  <a:pt x="274549" y="238696"/>
                  <a:pt x="272354" y="243524"/>
                  <a:pt x="268745" y="243475"/>
                </a:cubicBezTo>
                <a:cubicBezTo>
                  <a:pt x="265819" y="243475"/>
                  <a:pt x="263039" y="245280"/>
                  <a:pt x="261918" y="248059"/>
                </a:cubicBezTo>
                <a:cubicBezTo>
                  <a:pt x="260796" y="250839"/>
                  <a:pt x="261479" y="254058"/>
                  <a:pt x="263673" y="256106"/>
                </a:cubicBezTo>
                <a:cubicBezTo>
                  <a:pt x="266599" y="258837"/>
                  <a:pt x="265185" y="263811"/>
                  <a:pt x="264112" y="266494"/>
                </a:cubicBezTo>
                <a:cubicBezTo>
                  <a:pt x="260650" y="275174"/>
                  <a:pt x="251676" y="282782"/>
                  <a:pt x="244898" y="282782"/>
                </a:cubicBezTo>
                <a:cubicBezTo>
                  <a:pt x="239143" y="282782"/>
                  <a:pt x="231828" y="282880"/>
                  <a:pt x="224171" y="283026"/>
                </a:cubicBezTo>
                <a:cubicBezTo>
                  <a:pt x="208468" y="283270"/>
                  <a:pt x="190668" y="283562"/>
                  <a:pt x="184230" y="282831"/>
                </a:cubicBezTo>
                <a:cubicBezTo>
                  <a:pt x="175111" y="281758"/>
                  <a:pt x="137120" y="271907"/>
                  <a:pt x="120344" y="267128"/>
                </a:cubicBezTo>
                <a:cubicBezTo>
                  <a:pt x="114346" y="265421"/>
                  <a:pt x="109469" y="264592"/>
                  <a:pt x="105909" y="264104"/>
                </a:cubicBezTo>
                <a:lnTo>
                  <a:pt x="105714" y="166763"/>
                </a:lnTo>
                <a:cubicBezTo>
                  <a:pt x="122587" y="146963"/>
                  <a:pt x="133707" y="129407"/>
                  <a:pt x="137998" y="115800"/>
                </a:cubicBezTo>
                <a:cubicBezTo>
                  <a:pt x="141266" y="105364"/>
                  <a:pt x="150580" y="94635"/>
                  <a:pt x="158139" y="88100"/>
                </a:cubicBezTo>
                <a:cubicBezTo>
                  <a:pt x="165259" y="81955"/>
                  <a:pt x="186961" y="63277"/>
                  <a:pt x="186961" y="30798"/>
                </a:cubicBezTo>
                <a:cubicBezTo>
                  <a:pt x="186961" y="20654"/>
                  <a:pt x="187693" y="16460"/>
                  <a:pt x="188180" y="14753"/>
                </a:cubicBezTo>
                <a:cubicBezTo>
                  <a:pt x="189546" y="15046"/>
                  <a:pt x="191740" y="15680"/>
                  <a:pt x="193399" y="16167"/>
                </a:cubicBezTo>
                <a:lnTo>
                  <a:pt x="196471" y="17094"/>
                </a:lnTo>
                <a:cubicBezTo>
                  <a:pt x="205200" y="19630"/>
                  <a:pt x="213296" y="39722"/>
                  <a:pt x="210662" y="52353"/>
                </a:cubicBezTo>
                <a:cubicBezTo>
                  <a:pt x="207639" y="66691"/>
                  <a:pt x="203737" y="80980"/>
                  <a:pt x="186474" y="110387"/>
                </a:cubicBezTo>
                <a:cubicBezTo>
                  <a:pt x="181889" y="117459"/>
                  <a:pt x="182767" y="122726"/>
                  <a:pt x="184328" y="125895"/>
                </a:cubicBezTo>
                <a:cubicBezTo>
                  <a:pt x="188327" y="133991"/>
                  <a:pt x="199299" y="134918"/>
                  <a:pt x="205834" y="135454"/>
                </a:cubicBezTo>
                <a:lnTo>
                  <a:pt x="207005" y="135552"/>
                </a:lnTo>
                <a:cubicBezTo>
                  <a:pt x="214466" y="136234"/>
                  <a:pt x="263673" y="132187"/>
                  <a:pt x="274353" y="130870"/>
                </a:cubicBezTo>
                <a:cubicBezTo>
                  <a:pt x="276694" y="132625"/>
                  <a:pt x="281815" y="139989"/>
                  <a:pt x="283083" y="149207"/>
                </a:cubicBezTo>
                <a:cubicBezTo>
                  <a:pt x="283717" y="153791"/>
                  <a:pt x="283473" y="160179"/>
                  <a:pt x="278791" y="164325"/>
                </a:cubicBezTo>
                <a:cubicBezTo>
                  <a:pt x="277280" y="165690"/>
                  <a:pt x="276353" y="167592"/>
                  <a:pt x="276353" y="169640"/>
                </a:cubicBezTo>
                <a:cubicBezTo>
                  <a:pt x="276353" y="171689"/>
                  <a:pt x="277133" y="173639"/>
                  <a:pt x="278596" y="175054"/>
                </a:cubicBezTo>
                <a:close/>
              </a:path>
            </a:pathLst>
          </a:custGeom>
          <a:solidFill>
            <a:srgbClr val="0F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1"/>
          <p:cNvSpPr/>
          <p:nvPr/>
        </p:nvSpPr>
        <p:spPr>
          <a:xfrm>
            <a:off x="5038321" y="3068230"/>
            <a:ext cx="308939" cy="303278"/>
          </a:xfrm>
          <a:custGeom>
            <a:avLst/>
            <a:gdLst/>
            <a:ahLst/>
            <a:cxnLst/>
            <a:rect l="l" t="t" r="r" b="b"/>
            <a:pathLst>
              <a:path w="308939" h="303278" extrusionOk="0">
                <a:moveTo>
                  <a:pt x="154835" y="102598"/>
                </a:moveTo>
                <a:cubicBezTo>
                  <a:pt x="152104" y="99623"/>
                  <a:pt x="147471" y="99477"/>
                  <a:pt x="144497" y="102208"/>
                </a:cubicBezTo>
                <a:cubicBezTo>
                  <a:pt x="141522" y="104939"/>
                  <a:pt x="141375" y="109572"/>
                  <a:pt x="144106" y="112547"/>
                </a:cubicBezTo>
                <a:cubicBezTo>
                  <a:pt x="144643" y="113132"/>
                  <a:pt x="157371" y="126787"/>
                  <a:pt x="185901" y="154341"/>
                </a:cubicBezTo>
                <a:cubicBezTo>
                  <a:pt x="194923" y="163022"/>
                  <a:pt x="199361" y="172044"/>
                  <a:pt x="199214" y="181066"/>
                </a:cubicBezTo>
                <a:cubicBezTo>
                  <a:pt x="198922" y="195160"/>
                  <a:pt x="187461" y="205596"/>
                  <a:pt x="187364" y="205694"/>
                </a:cubicBezTo>
                <a:cubicBezTo>
                  <a:pt x="187217" y="205840"/>
                  <a:pt x="187022" y="205986"/>
                  <a:pt x="186876" y="206132"/>
                </a:cubicBezTo>
                <a:cubicBezTo>
                  <a:pt x="186486" y="206571"/>
                  <a:pt x="146642" y="248366"/>
                  <a:pt x="115723" y="277334"/>
                </a:cubicBezTo>
                <a:cubicBezTo>
                  <a:pt x="90315" y="301084"/>
                  <a:pt x="67102" y="280260"/>
                  <a:pt x="64566" y="277821"/>
                </a:cubicBezTo>
                <a:cubicBezTo>
                  <a:pt x="64371" y="277626"/>
                  <a:pt x="64176" y="277480"/>
                  <a:pt x="63981" y="277334"/>
                </a:cubicBezTo>
                <a:cubicBezTo>
                  <a:pt x="63737" y="277139"/>
                  <a:pt x="40621" y="258899"/>
                  <a:pt x="20821" y="234174"/>
                </a:cubicBezTo>
                <a:cubicBezTo>
                  <a:pt x="4630" y="213984"/>
                  <a:pt x="25259" y="192965"/>
                  <a:pt x="26185" y="192087"/>
                </a:cubicBezTo>
                <a:lnTo>
                  <a:pt x="77441" y="140832"/>
                </a:lnTo>
                <a:cubicBezTo>
                  <a:pt x="80318" y="137955"/>
                  <a:pt x="80318" y="133322"/>
                  <a:pt x="77441" y="130493"/>
                </a:cubicBezTo>
                <a:cubicBezTo>
                  <a:pt x="74563" y="127665"/>
                  <a:pt x="69930" y="127616"/>
                  <a:pt x="67102" y="130493"/>
                </a:cubicBezTo>
                <a:lnTo>
                  <a:pt x="15895" y="181700"/>
                </a:lnTo>
                <a:cubicBezTo>
                  <a:pt x="5118" y="192331"/>
                  <a:pt x="-10147" y="218910"/>
                  <a:pt x="9458" y="243342"/>
                </a:cubicBezTo>
                <a:cubicBezTo>
                  <a:pt x="29355" y="268165"/>
                  <a:pt x="51691" y="286258"/>
                  <a:pt x="54715" y="288648"/>
                </a:cubicBezTo>
                <a:cubicBezTo>
                  <a:pt x="61835" y="295475"/>
                  <a:pt x="75100" y="303278"/>
                  <a:pt x="90559" y="303278"/>
                </a:cubicBezTo>
                <a:cubicBezTo>
                  <a:pt x="101629" y="303278"/>
                  <a:pt x="113821" y="299279"/>
                  <a:pt x="125818" y="288111"/>
                </a:cubicBezTo>
                <a:cubicBezTo>
                  <a:pt x="155957" y="259875"/>
                  <a:pt x="194386" y="219690"/>
                  <a:pt x="197410" y="216520"/>
                </a:cubicBezTo>
                <a:cubicBezTo>
                  <a:pt x="199653" y="214472"/>
                  <a:pt x="213455" y="200963"/>
                  <a:pt x="213942" y="181651"/>
                </a:cubicBezTo>
                <a:cubicBezTo>
                  <a:pt x="214235" y="168337"/>
                  <a:pt x="208285" y="155658"/>
                  <a:pt x="196191" y="143953"/>
                </a:cubicBezTo>
                <a:cubicBezTo>
                  <a:pt x="168003" y="116741"/>
                  <a:pt x="155079" y="102842"/>
                  <a:pt x="154933" y="102696"/>
                </a:cubicBezTo>
                <a:close/>
                <a:moveTo>
                  <a:pt x="299579" y="59926"/>
                </a:moveTo>
                <a:cubicBezTo>
                  <a:pt x="279681" y="35103"/>
                  <a:pt x="257346" y="17010"/>
                  <a:pt x="254322" y="14621"/>
                </a:cubicBezTo>
                <a:cubicBezTo>
                  <a:pt x="242081" y="2916"/>
                  <a:pt x="211894" y="-11665"/>
                  <a:pt x="183218" y="15206"/>
                </a:cubicBezTo>
                <a:cubicBezTo>
                  <a:pt x="153080" y="43394"/>
                  <a:pt x="114651" y="83627"/>
                  <a:pt x="111627" y="86797"/>
                </a:cubicBezTo>
                <a:cubicBezTo>
                  <a:pt x="109384" y="88845"/>
                  <a:pt x="95582" y="102354"/>
                  <a:pt x="95095" y="121666"/>
                </a:cubicBezTo>
                <a:cubicBezTo>
                  <a:pt x="94802" y="134980"/>
                  <a:pt x="100752" y="147660"/>
                  <a:pt x="112846" y="159364"/>
                </a:cubicBezTo>
                <a:cubicBezTo>
                  <a:pt x="141034" y="186576"/>
                  <a:pt x="153958" y="200475"/>
                  <a:pt x="154104" y="200622"/>
                </a:cubicBezTo>
                <a:cubicBezTo>
                  <a:pt x="155567" y="202182"/>
                  <a:pt x="157518" y="202963"/>
                  <a:pt x="159468" y="202963"/>
                </a:cubicBezTo>
                <a:cubicBezTo>
                  <a:pt x="161273" y="202963"/>
                  <a:pt x="163028" y="202329"/>
                  <a:pt x="164443" y="201012"/>
                </a:cubicBezTo>
                <a:cubicBezTo>
                  <a:pt x="167418" y="198281"/>
                  <a:pt x="167564" y="193648"/>
                  <a:pt x="164833" y="190673"/>
                </a:cubicBezTo>
                <a:cubicBezTo>
                  <a:pt x="164296" y="190088"/>
                  <a:pt x="151568" y="176433"/>
                  <a:pt x="123039" y="148879"/>
                </a:cubicBezTo>
                <a:cubicBezTo>
                  <a:pt x="114017" y="140198"/>
                  <a:pt x="109579" y="131176"/>
                  <a:pt x="109725" y="122154"/>
                </a:cubicBezTo>
                <a:cubicBezTo>
                  <a:pt x="110018" y="108060"/>
                  <a:pt x="121478" y="97624"/>
                  <a:pt x="121576" y="97526"/>
                </a:cubicBezTo>
                <a:cubicBezTo>
                  <a:pt x="121722" y="97380"/>
                  <a:pt x="121917" y="97234"/>
                  <a:pt x="122063" y="97087"/>
                </a:cubicBezTo>
                <a:cubicBezTo>
                  <a:pt x="122453" y="96648"/>
                  <a:pt x="162297" y="54854"/>
                  <a:pt x="193216" y="25886"/>
                </a:cubicBezTo>
                <a:cubicBezTo>
                  <a:pt x="218624" y="2136"/>
                  <a:pt x="241837" y="22960"/>
                  <a:pt x="244373" y="25398"/>
                </a:cubicBezTo>
                <a:cubicBezTo>
                  <a:pt x="244569" y="25593"/>
                  <a:pt x="244764" y="25740"/>
                  <a:pt x="244959" y="25886"/>
                </a:cubicBezTo>
                <a:cubicBezTo>
                  <a:pt x="245202" y="26081"/>
                  <a:pt x="268319" y="44320"/>
                  <a:pt x="288118" y="69046"/>
                </a:cubicBezTo>
                <a:cubicBezTo>
                  <a:pt x="304309" y="89236"/>
                  <a:pt x="283680" y="110255"/>
                  <a:pt x="282754" y="111132"/>
                </a:cubicBezTo>
                <a:lnTo>
                  <a:pt x="231499" y="162388"/>
                </a:lnTo>
                <a:cubicBezTo>
                  <a:pt x="228621" y="165265"/>
                  <a:pt x="228621" y="169898"/>
                  <a:pt x="231499" y="172726"/>
                </a:cubicBezTo>
                <a:cubicBezTo>
                  <a:pt x="234376" y="175604"/>
                  <a:pt x="239009" y="175604"/>
                  <a:pt x="241837" y="172726"/>
                </a:cubicBezTo>
                <a:lnTo>
                  <a:pt x="293044" y="121520"/>
                </a:lnTo>
                <a:cubicBezTo>
                  <a:pt x="303822" y="110889"/>
                  <a:pt x="319086" y="84310"/>
                  <a:pt x="299481" y="59877"/>
                </a:cubicBezTo>
                <a:close/>
              </a:path>
            </a:pathLst>
          </a:custGeom>
          <a:solidFill>
            <a:srgbClr val="0F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51"/>
          <p:cNvSpPr/>
          <p:nvPr/>
        </p:nvSpPr>
        <p:spPr>
          <a:xfrm>
            <a:off x="5720438" y="3043374"/>
            <a:ext cx="221597" cy="345593"/>
          </a:xfrm>
          <a:custGeom>
            <a:avLst/>
            <a:gdLst/>
            <a:ahLst/>
            <a:cxnLst/>
            <a:rect l="l" t="t" r="r" b="b"/>
            <a:pathLst>
              <a:path w="221597" h="345593" extrusionOk="0">
                <a:moveTo>
                  <a:pt x="209032" y="173735"/>
                </a:moveTo>
                <a:cubicBezTo>
                  <a:pt x="203131" y="167248"/>
                  <a:pt x="196353" y="166614"/>
                  <a:pt x="191866" y="166176"/>
                </a:cubicBezTo>
                <a:cubicBezTo>
                  <a:pt x="189281" y="165932"/>
                  <a:pt x="187672" y="165737"/>
                  <a:pt x="186941" y="164908"/>
                </a:cubicBezTo>
                <a:cubicBezTo>
                  <a:pt x="178601" y="155739"/>
                  <a:pt x="168750" y="150716"/>
                  <a:pt x="159289" y="150716"/>
                </a:cubicBezTo>
                <a:cubicBezTo>
                  <a:pt x="155729" y="150716"/>
                  <a:pt x="152413" y="151399"/>
                  <a:pt x="149828" y="152618"/>
                </a:cubicBezTo>
                <a:lnTo>
                  <a:pt x="149194" y="152813"/>
                </a:lnTo>
                <a:cubicBezTo>
                  <a:pt x="149194" y="152813"/>
                  <a:pt x="148853" y="152813"/>
                  <a:pt x="148609" y="152569"/>
                </a:cubicBezTo>
                <a:cubicBezTo>
                  <a:pt x="142757" y="146620"/>
                  <a:pt x="128516" y="142133"/>
                  <a:pt x="120567" y="143889"/>
                </a:cubicBezTo>
                <a:cubicBezTo>
                  <a:pt x="119982" y="135305"/>
                  <a:pt x="118909" y="101753"/>
                  <a:pt x="118909" y="94730"/>
                </a:cubicBezTo>
                <a:cubicBezTo>
                  <a:pt x="118909" y="80636"/>
                  <a:pt x="106376" y="74248"/>
                  <a:pt x="94769" y="74248"/>
                </a:cubicBezTo>
                <a:cubicBezTo>
                  <a:pt x="86820" y="74248"/>
                  <a:pt x="79553" y="77076"/>
                  <a:pt x="74725" y="81953"/>
                </a:cubicBezTo>
                <a:cubicBezTo>
                  <a:pt x="70629" y="86147"/>
                  <a:pt x="68532" y="91707"/>
                  <a:pt x="68629" y="98047"/>
                </a:cubicBezTo>
                <a:cubicBezTo>
                  <a:pt x="68824" y="107751"/>
                  <a:pt x="68629" y="173832"/>
                  <a:pt x="68629" y="193876"/>
                </a:cubicBezTo>
                <a:lnTo>
                  <a:pt x="68629" y="194754"/>
                </a:lnTo>
                <a:cubicBezTo>
                  <a:pt x="57218" y="190121"/>
                  <a:pt x="46196" y="187682"/>
                  <a:pt x="36686" y="187682"/>
                </a:cubicBezTo>
                <a:cubicBezTo>
                  <a:pt x="26201" y="187682"/>
                  <a:pt x="17764" y="190608"/>
                  <a:pt x="12400" y="196217"/>
                </a:cubicBezTo>
                <a:cubicBezTo>
                  <a:pt x="7621" y="201142"/>
                  <a:pt x="5328" y="207921"/>
                  <a:pt x="5621" y="216309"/>
                </a:cubicBezTo>
                <a:cubicBezTo>
                  <a:pt x="5767" y="220357"/>
                  <a:pt x="6060" y="229769"/>
                  <a:pt x="58144" y="253812"/>
                </a:cubicBezTo>
                <a:lnTo>
                  <a:pt x="59266" y="254299"/>
                </a:lnTo>
                <a:cubicBezTo>
                  <a:pt x="69995" y="259274"/>
                  <a:pt x="72092" y="271076"/>
                  <a:pt x="75213" y="293509"/>
                </a:cubicBezTo>
                <a:cubicBezTo>
                  <a:pt x="75993" y="299117"/>
                  <a:pt x="76822" y="305262"/>
                  <a:pt x="77993" y="311894"/>
                </a:cubicBezTo>
                <a:cubicBezTo>
                  <a:pt x="79895" y="322965"/>
                  <a:pt x="84528" y="334962"/>
                  <a:pt x="87064" y="341106"/>
                </a:cubicBezTo>
                <a:cubicBezTo>
                  <a:pt x="88185" y="343837"/>
                  <a:pt x="90868" y="345593"/>
                  <a:pt x="93794" y="345593"/>
                </a:cubicBezTo>
                <a:lnTo>
                  <a:pt x="188745" y="345593"/>
                </a:lnTo>
                <a:cubicBezTo>
                  <a:pt x="192403" y="345593"/>
                  <a:pt x="195475" y="342911"/>
                  <a:pt x="196011" y="339253"/>
                </a:cubicBezTo>
                <a:cubicBezTo>
                  <a:pt x="197328" y="329548"/>
                  <a:pt x="201864" y="296679"/>
                  <a:pt x="204546" y="279805"/>
                </a:cubicBezTo>
                <a:cubicBezTo>
                  <a:pt x="206301" y="268783"/>
                  <a:pt x="209910" y="263029"/>
                  <a:pt x="213129" y="257908"/>
                </a:cubicBezTo>
                <a:cubicBezTo>
                  <a:pt x="216006" y="253324"/>
                  <a:pt x="218689" y="249032"/>
                  <a:pt x="219469" y="241668"/>
                </a:cubicBezTo>
                <a:lnTo>
                  <a:pt x="219761" y="239181"/>
                </a:lnTo>
                <a:cubicBezTo>
                  <a:pt x="222102" y="217821"/>
                  <a:pt x="224980" y="191242"/>
                  <a:pt x="208984" y="173686"/>
                </a:cubicBezTo>
                <a:close/>
                <a:moveTo>
                  <a:pt x="205277" y="237669"/>
                </a:moveTo>
                <a:lnTo>
                  <a:pt x="204985" y="240157"/>
                </a:lnTo>
                <a:cubicBezTo>
                  <a:pt x="204546" y="244156"/>
                  <a:pt x="203278" y="246155"/>
                  <a:pt x="200791" y="250203"/>
                </a:cubicBezTo>
                <a:cubicBezTo>
                  <a:pt x="197231" y="255860"/>
                  <a:pt x="192403" y="263614"/>
                  <a:pt x="190159" y="277562"/>
                </a:cubicBezTo>
                <a:cubicBezTo>
                  <a:pt x="187916" y="291753"/>
                  <a:pt x="184453" y="316381"/>
                  <a:pt x="182454" y="330963"/>
                </a:cubicBezTo>
                <a:lnTo>
                  <a:pt x="98817" y="330963"/>
                </a:lnTo>
                <a:cubicBezTo>
                  <a:pt x="96525" y="325062"/>
                  <a:pt x="93745" y="316869"/>
                  <a:pt x="92477" y="309407"/>
                </a:cubicBezTo>
                <a:cubicBezTo>
                  <a:pt x="91355" y="302921"/>
                  <a:pt x="90526" y="296971"/>
                  <a:pt x="89746" y="291217"/>
                </a:cubicBezTo>
                <a:cubicBezTo>
                  <a:pt x="86625" y="268832"/>
                  <a:pt x="83943" y="249520"/>
                  <a:pt x="65459" y="240986"/>
                </a:cubicBezTo>
                <a:lnTo>
                  <a:pt x="64338" y="240498"/>
                </a:lnTo>
                <a:cubicBezTo>
                  <a:pt x="29517" y="224453"/>
                  <a:pt x="21763" y="216602"/>
                  <a:pt x="20252" y="214700"/>
                </a:cubicBezTo>
                <a:cubicBezTo>
                  <a:pt x="20252" y="210993"/>
                  <a:pt x="21178" y="208165"/>
                  <a:pt x="22934" y="206360"/>
                </a:cubicBezTo>
                <a:cubicBezTo>
                  <a:pt x="25470" y="203727"/>
                  <a:pt x="30346" y="202313"/>
                  <a:pt x="36735" y="202313"/>
                </a:cubicBezTo>
                <a:cubicBezTo>
                  <a:pt x="44343" y="202313"/>
                  <a:pt x="53511" y="204361"/>
                  <a:pt x="63167" y="208311"/>
                </a:cubicBezTo>
                <a:lnTo>
                  <a:pt x="73214" y="212408"/>
                </a:lnTo>
                <a:cubicBezTo>
                  <a:pt x="75457" y="213334"/>
                  <a:pt x="78042" y="213042"/>
                  <a:pt x="80041" y="211725"/>
                </a:cubicBezTo>
                <a:cubicBezTo>
                  <a:pt x="82041" y="210359"/>
                  <a:pt x="83260" y="208116"/>
                  <a:pt x="83260" y="205678"/>
                </a:cubicBezTo>
                <a:lnTo>
                  <a:pt x="83260" y="193973"/>
                </a:lnTo>
                <a:cubicBezTo>
                  <a:pt x="83309" y="173930"/>
                  <a:pt x="83455" y="107703"/>
                  <a:pt x="83260" y="97852"/>
                </a:cubicBezTo>
                <a:cubicBezTo>
                  <a:pt x="83211" y="94633"/>
                  <a:pt x="84333" y="93121"/>
                  <a:pt x="85162" y="92243"/>
                </a:cubicBezTo>
                <a:cubicBezTo>
                  <a:pt x="87161" y="90195"/>
                  <a:pt x="90868" y="88927"/>
                  <a:pt x="94769" y="88927"/>
                </a:cubicBezTo>
                <a:cubicBezTo>
                  <a:pt x="95744" y="88927"/>
                  <a:pt x="104279" y="89073"/>
                  <a:pt x="104279" y="94779"/>
                </a:cubicBezTo>
                <a:cubicBezTo>
                  <a:pt x="104279" y="101997"/>
                  <a:pt x="105400" y="136183"/>
                  <a:pt x="105986" y="144913"/>
                </a:cubicBezTo>
                <a:lnTo>
                  <a:pt x="106571" y="153398"/>
                </a:lnTo>
                <a:cubicBezTo>
                  <a:pt x="106717" y="155544"/>
                  <a:pt x="107790" y="157495"/>
                  <a:pt x="109497" y="158763"/>
                </a:cubicBezTo>
                <a:cubicBezTo>
                  <a:pt x="111204" y="160031"/>
                  <a:pt x="113398" y="160518"/>
                  <a:pt x="115447" y="160031"/>
                </a:cubicBezTo>
                <a:lnTo>
                  <a:pt x="123786" y="158178"/>
                </a:lnTo>
                <a:cubicBezTo>
                  <a:pt x="123786" y="158178"/>
                  <a:pt x="124079" y="158129"/>
                  <a:pt x="124761" y="158129"/>
                </a:cubicBezTo>
                <a:cubicBezTo>
                  <a:pt x="129931" y="158129"/>
                  <a:pt x="136563" y="161201"/>
                  <a:pt x="138221" y="162859"/>
                </a:cubicBezTo>
                <a:cubicBezTo>
                  <a:pt x="141147" y="165834"/>
                  <a:pt x="145049" y="167444"/>
                  <a:pt x="149194" y="167444"/>
                </a:cubicBezTo>
                <a:lnTo>
                  <a:pt x="150852" y="167444"/>
                </a:lnTo>
                <a:cubicBezTo>
                  <a:pt x="151828" y="167444"/>
                  <a:pt x="152803" y="167248"/>
                  <a:pt x="153730" y="166858"/>
                </a:cubicBezTo>
                <a:lnTo>
                  <a:pt x="155827" y="165932"/>
                </a:lnTo>
                <a:cubicBezTo>
                  <a:pt x="156461" y="165639"/>
                  <a:pt x="157680" y="165298"/>
                  <a:pt x="159240" y="165298"/>
                </a:cubicBezTo>
                <a:cubicBezTo>
                  <a:pt x="164458" y="165298"/>
                  <a:pt x="170603" y="168760"/>
                  <a:pt x="176065" y="174710"/>
                </a:cubicBezTo>
                <a:cubicBezTo>
                  <a:pt x="180698" y="179782"/>
                  <a:pt x="186550" y="180318"/>
                  <a:pt x="190452" y="180708"/>
                </a:cubicBezTo>
                <a:cubicBezTo>
                  <a:pt x="194353" y="181099"/>
                  <a:pt x="196158" y="181342"/>
                  <a:pt x="198157" y="183537"/>
                </a:cubicBezTo>
                <a:cubicBezTo>
                  <a:pt x="209666" y="196217"/>
                  <a:pt x="207326" y="218211"/>
                  <a:pt x="205180" y="237621"/>
                </a:cubicBezTo>
                <a:close/>
                <a:moveTo>
                  <a:pt x="9961" y="130282"/>
                </a:moveTo>
                <a:lnTo>
                  <a:pt x="38149" y="119212"/>
                </a:lnTo>
                <a:cubicBezTo>
                  <a:pt x="41904" y="117749"/>
                  <a:pt x="43758" y="113506"/>
                  <a:pt x="42295" y="109751"/>
                </a:cubicBezTo>
                <a:cubicBezTo>
                  <a:pt x="40832" y="105996"/>
                  <a:pt x="36540" y="104143"/>
                  <a:pt x="32834" y="105606"/>
                </a:cubicBezTo>
                <a:lnTo>
                  <a:pt x="4646" y="116676"/>
                </a:lnTo>
                <a:cubicBezTo>
                  <a:pt x="891" y="118139"/>
                  <a:pt x="-963" y="122382"/>
                  <a:pt x="500" y="126137"/>
                </a:cubicBezTo>
                <a:cubicBezTo>
                  <a:pt x="1622" y="129014"/>
                  <a:pt x="4402" y="130770"/>
                  <a:pt x="7328" y="130770"/>
                </a:cubicBezTo>
                <a:cubicBezTo>
                  <a:pt x="8206" y="130770"/>
                  <a:pt x="9132" y="130624"/>
                  <a:pt x="10010" y="130282"/>
                </a:cubicBezTo>
                <a:close/>
                <a:moveTo>
                  <a:pt x="6450" y="61666"/>
                </a:moveTo>
                <a:lnTo>
                  <a:pt x="33516" y="75223"/>
                </a:lnTo>
                <a:cubicBezTo>
                  <a:pt x="34589" y="75760"/>
                  <a:pt x="35662" y="76004"/>
                  <a:pt x="36784" y="76004"/>
                </a:cubicBezTo>
                <a:cubicBezTo>
                  <a:pt x="39466" y="76004"/>
                  <a:pt x="42051" y="74540"/>
                  <a:pt x="43319" y="71956"/>
                </a:cubicBezTo>
                <a:cubicBezTo>
                  <a:pt x="45123" y="68347"/>
                  <a:pt x="43660" y="63958"/>
                  <a:pt x="40051" y="62153"/>
                </a:cubicBezTo>
                <a:lnTo>
                  <a:pt x="12985" y="48596"/>
                </a:lnTo>
                <a:cubicBezTo>
                  <a:pt x="9376" y="46791"/>
                  <a:pt x="4987" y="48255"/>
                  <a:pt x="3183" y="51863"/>
                </a:cubicBezTo>
                <a:cubicBezTo>
                  <a:pt x="1378" y="55472"/>
                  <a:pt x="2841" y="59861"/>
                  <a:pt x="6450" y="61666"/>
                </a:cubicBezTo>
                <a:close/>
                <a:moveTo>
                  <a:pt x="60241" y="39184"/>
                </a:moveTo>
                <a:cubicBezTo>
                  <a:pt x="61168" y="42402"/>
                  <a:pt x="64094" y="44451"/>
                  <a:pt x="67264" y="44451"/>
                </a:cubicBezTo>
                <a:cubicBezTo>
                  <a:pt x="67947" y="44451"/>
                  <a:pt x="68629" y="44353"/>
                  <a:pt x="69312" y="44158"/>
                </a:cubicBezTo>
                <a:cubicBezTo>
                  <a:pt x="73214" y="43036"/>
                  <a:pt x="75408" y="38989"/>
                  <a:pt x="74286" y="35087"/>
                </a:cubicBezTo>
                <a:lnTo>
                  <a:pt x="65850" y="6021"/>
                </a:lnTo>
                <a:cubicBezTo>
                  <a:pt x="64728" y="2120"/>
                  <a:pt x="60680" y="-75"/>
                  <a:pt x="56779" y="1047"/>
                </a:cubicBezTo>
                <a:cubicBezTo>
                  <a:pt x="52877" y="2169"/>
                  <a:pt x="50683" y="6217"/>
                  <a:pt x="51804" y="10118"/>
                </a:cubicBezTo>
                <a:lnTo>
                  <a:pt x="60241" y="39184"/>
                </a:lnTo>
                <a:close/>
                <a:moveTo>
                  <a:pt x="117446" y="43768"/>
                </a:moveTo>
                <a:cubicBezTo>
                  <a:pt x="118031" y="43914"/>
                  <a:pt x="118617" y="44012"/>
                  <a:pt x="119251" y="44012"/>
                </a:cubicBezTo>
                <a:cubicBezTo>
                  <a:pt x="122518" y="44012"/>
                  <a:pt x="125493" y="41768"/>
                  <a:pt x="126322" y="38452"/>
                </a:cubicBezTo>
                <a:lnTo>
                  <a:pt x="133686" y="9094"/>
                </a:lnTo>
                <a:cubicBezTo>
                  <a:pt x="134661" y="5192"/>
                  <a:pt x="132272" y="1193"/>
                  <a:pt x="128370" y="218"/>
                </a:cubicBezTo>
                <a:cubicBezTo>
                  <a:pt x="124420" y="-757"/>
                  <a:pt x="120470" y="1632"/>
                  <a:pt x="119494" y="5534"/>
                </a:cubicBezTo>
                <a:lnTo>
                  <a:pt x="112130" y="34892"/>
                </a:lnTo>
                <a:cubicBezTo>
                  <a:pt x="111155" y="38794"/>
                  <a:pt x="113545" y="42793"/>
                  <a:pt x="117446" y="43768"/>
                </a:cubicBezTo>
                <a:close/>
                <a:moveTo>
                  <a:pt x="150999" y="70200"/>
                </a:moveTo>
                <a:cubicBezTo>
                  <a:pt x="151925" y="70200"/>
                  <a:pt x="152852" y="70005"/>
                  <a:pt x="153730" y="69664"/>
                </a:cubicBezTo>
                <a:lnTo>
                  <a:pt x="181820" y="58350"/>
                </a:lnTo>
                <a:cubicBezTo>
                  <a:pt x="185575" y="56838"/>
                  <a:pt x="187379" y="52595"/>
                  <a:pt x="185868" y="48840"/>
                </a:cubicBezTo>
                <a:cubicBezTo>
                  <a:pt x="184356" y="45085"/>
                  <a:pt x="180113" y="43280"/>
                  <a:pt x="176358" y="44792"/>
                </a:cubicBezTo>
                <a:lnTo>
                  <a:pt x="148267" y="56106"/>
                </a:lnTo>
                <a:cubicBezTo>
                  <a:pt x="144512" y="57618"/>
                  <a:pt x="142708" y="61861"/>
                  <a:pt x="144220" y="65616"/>
                </a:cubicBezTo>
                <a:cubicBezTo>
                  <a:pt x="145390" y="68444"/>
                  <a:pt x="148121" y="70200"/>
                  <a:pt x="150999" y="70200"/>
                </a:cubicBezTo>
                <a:close/>
                <a:moveTo>
                  <a:pt x="156704" y="100290"/>
                </a:moveTo>
                <a:cubicBezTo>
                  <a:pt x="152949" y="98778"/>
                  <a:pt x="148706" y="100631"/>
                  <a:pt x="147195" y="104338"/>
                </a:cubicBezTo>
                <a:cubicBezTo>
                  <a:pt x="145683" y="108093"/>
                  <a:pt x="147536" y="112336"/>
                  <a:pt x="151242" y="113847"/>
                </a:cubicBezTo>
                <a:lnTo>
                  <a:pt x="179333" y="125113"/>
                </a:lnTo>
                <a:cubicBezTo>
                  <a:pt x="180211" y="125454"/>
                  <a:pt x="181137" y="125649"/>
                  <a:pt x="182064" y="125649"/>
                </a:cubicBezTo>
                <a:cubicBezTo>
                  <a:pt x="184990" y="125649"/>
                  <a:pt x="187721" y="123894"/>
                  <a:pt x="188842" y="121065"/>
                </a:cubicBezTo>
                <a:cubicBezTo>
                  <a:pt x="190354" y="117310"/>
                  <a:pt x="188501" y="113067"/>
                  <a:pt x="184795" y="111555"/>
                </a:cubicBezTo>
                <a:lnTo>
                  <a:pt x="156704" y="100290"/>
                </a:lnTo>
                <a:close/>
              </a:path>
            </a:pathLst>
          </a:custGeom>
          <a:solidFill>
            <a:srgbClr val="0F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51"/>
          <p:cNvSpPr/>
          <p:nvPr/>
        </p:nvSpPr>
        <p:spPr>
          <a:xfrm>
            <a:off x="2186900" y="2953557"/>
            <a:ext cx="322200" cy="322200"/>
          </a:xfrm>
          <a:prstGeom prst="mathPlus">
            <a:avLst>
              <a:gd name="adj1" fmla="val 12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1"/>
          <p:cNvSpPr/>
          <p:nvPr/>
        </p:nvSpPr>
        <p:spPr>
          <a:xfrm>
            <a:off x="6537800" y="2953557"/>
            <a:ext cx="322200" cy="322200"/>
          </a:xfrm>
          <a:prstGeom prst="mathEqual">
            <a:avLst>
              <a:gd name="adj1" fmla="val 11749"/>
              <a:gd name="adj2" fmla="val 256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2"/>
              </a:highlight>
            </a:endParaRPr>
          </a:p>
        </p:txBody>
      </p:sp>
      <p:pic>
        <p:nvPicPr>
          <p:cNvPr id="779" name="Google Shape;77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00" y="1960349"/>
            <a:ext cx="1711997" cy="11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1"/>
          <p:cNvSpPr/>
          <p:nvPr/>
        </p:nvSpPr>
        <p:spPr>
          <a:xfrm>
            <a:off x="492650" y="3066275"/>
            <a:ext cx="1614000" cy="87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1" name="Google Shape;781;p51"/>
          <p:cNvPicPr preferRelativeResize="0"/>
          <p:nvPr/>
        </p:nvPicPr>
        <p:blipFill rotWithShape="1">
          <a:blip r:embed="rId6">
            <a:alphaModFix/>
          </a:blip>
          <a:srcRect t="13831" b="6947"/>
          <a:stretch/>
        </p:blipFill>
        <p:spPr>
          <a:xfrm>
            <a:off x="532075" y="3117988"/>
            <a:ext cx="1523449" cy="775874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1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Integration with Microsoft Sentinel &amp; Security Co-Pilot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2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Lato"/>
                <a:ea typeface="Lato"/>
                <a:cs typeface="Lato"/>
                <a:sym typeface="Lato"/>
              </a:rPr>
              <a:t>Proactive Threat Defense with Managed </a:t>
            </a:r>
            <a:r>
              <a:rPr lang="en-US"/>
              <a:t>DDR (MDDR)</a:t>
            </a:r>
            <a:endParaRPr sz="2600"/>
          </a:p>
        </p:txBody>
      </p:sp>
      <p:sp>
        <p:nvSpPr>
          <p:cNvPr id="789" name="Google Shape;789;p52"/>
          <p:cNvSpPr txBox="1"/>
          <p:nvPr/>
        </p:nvSpPr>
        <p:spPr>
          <a:xfrm>
            <a:off x="428750" y="3442050"/>
            <a:ext cx="34479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Automated Backup Lockdown</a:t>
            </a:r>
            <a:endParaRPr sz="1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Prevent active threats &amp; accelerate recovery 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0" name="Google Shape;790;p52"/>
          <p:cNvSpPr txBox="1"/>
          <p:nvPr/>
        </p:nvSpPr>
        <p:spPr>
          <a:xfrm>
            <a:off x="428750" y="2596925"/>
            <a:ext cx="3185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AI-Driven Anomaly Detection</a:t>
            </a:r>
            <a:endParaRPr sz="1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Identify unusual data patterns 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1" name="Google Shape;791;p52"/>
          <p:cNvSpPr txBox="1"/>
          <p:nvPr/>
        </p:nvSpPr>
        <p:spPr>
          <a:xfrm>
            <a:off x="428750" y="1751800"/>
            <a:ext cx="31851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24x7 Expert Threat Monitoring </a:t>
            </a:r>
            <a:endParaRPr sz="15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Continuous surveillance of backups</a:t>
            </a:r>
            <a:endParaRPr sz="1100">
              <a:solidFill>
                <a:srgbClr val="0008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2" name="Google Shape;79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650" y="1615000"/>
            <a:ext cx="4472400" cy="2515500"/>
          </a:xfrm>
          <a:prstGeom prst="flowChartAlternateProcess">
            <a:avLst/>
          </a:prstGeom>
          <a:noFill/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  <a:effectLst>
            <a:outerShdw blurRad="428625" algn="bl" rotWithShape="0">
              <a:srgbClr val="2A47F9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9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Your Cloud Footprint Is a Growing Attack Surface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</p:txBody>
      </p:sp>
      <p:sp>
        <p:nvSpPr>
          <p:cNvPr id="93" name="Google Shape;93;p14"/>
          <p:cNvSpPr/>
          <p:nvPr/>
        </p:nvSpPr>
        <p:spPr>
          <a:xfrm>
            <a:off x="3160863" y="1043256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2A47F9">
                  <a:alpha val="50196"/>
                </a:srgbClr>
              </a:gs>
              <a:gs pos="100000">
                <a:srgbClr val="2A47F9">
                  <a:alpha val="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938013" y="1043256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2A47F9">
                  <a:alpha val="50196"/>
                </a:srgbClr>
              </a:gs>
              <a:gs pos="100000">
                <a:srgbClr val="2A47F9">
                  <a:alpha val="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77788" y="1043256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2A47F9">
                  <a:alpha val="50196"/>
                </a:srgbClr>
              </a:gs>
              <a:gs pos="100000">
                <a:srgbClr val="2A47F9">
                  <a:alpha val="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138587" y="2274459"/>
            <a:ext cx="2192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5500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94%</a:t>
            </a:r>
            <a:endParaRPr sz="5500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046400" y="3179750"/>
            <a:ext cx="23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of ransomware victims had their backups targeted by attackers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17349" y="3179725"/>
            <a:ext cx="219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year-over-year surge in cloud specific attacks by threat actors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314150" y="2274446"/>
            <a:ext cx="2409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5500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77%</a:t>
            </a:r>
            <a:endParaRPr sz="3800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314150" y="3179750"/>
            <a:ext cx="240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of attacks in 2024 used compromised credentials as the initial access method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309938" y="4351475"/>
            <a:ext cx="234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6138576" y="4351475"/>
            <a:ext cx="216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Source: — Sophos The Impact Of Compromised</a:t>
            </a:r>
            <a:endParaRPr sz="7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Backups On Ransomware Outcomes 2024</a:t>
            </a:r>
            <a:endParaRPr sz="7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314037" y="1426223"/>
            <a:ext cx="721324" cy="714097"/>
          </a:xfrm>
          <a:custGeom>
            <a:avLst/>
            <a:gdLst/>
            <a:ahLst/>
            <a:cxnLst/>
            <a:rect l="l" t="t" r="r" b="b"/>
            <a:pathLst>
              <a:path w="304356" h="334864" extrusionOk="0">
                <a:moveTo>
                  <a:pt x="296827" y="95276"/>
                </a:moveTo>
                <a:lnTo>
                  <a:pt x="248485" y="95276"/>
                </a:lnTo>
                <a:cubicBezTo>
                  <a:pt x="244319" y="95276"/>
                  <a:pt x="240955" y="98625"/>
                  <a:pt x="240955" y="102774"/>
                </a:cubicBezTo>
                <a:lnTo>
                  <a:pt x="240955" y="327367"/>
                </a:lnTo>
                <a:cubicBezTo>
                  <a:pt x="240955" y="331516"/>
                  <a:pt x="244319" y="334865"/>
                  <a:pt x="248485" y="334865"/>
                </a:cubicBezTo>
                <a:lnTo>
                  <a:pt x="296827" y="334865"/>
                </a:lnTo>
                <a:cubicBezTo>
                  <a:pt x="300993" y="334865"/>
                  <a:pt x="304357" y="331516"/>
                  <a:pt x="304357" y="327367"/>
                </a:cubicBezTo>
                <a:lnTo>
                  <a:pt x="304357" y="102774"/>
                </a:lnTo>
                <a:cubicBezTo>
                  <a:pt x="304357" y="98625"/>
                  <a:pt x="300993" y="95276"/>
                  <a:pt x="296827" y="95276"/>
                </a:cubicBezTo>
                <a:close/>
                <a:moveTo>
                  <a:pt x="289297" y="319869"/>
                </a:moveTo>
                <a:lnTo>
                  <a:pt x="256015" y="319869"/>
                </a:lnTo>
                <a:lnTo>
                  <a:pt x="256015" y="110272"/>
                </a:lnTo>
                <a:lnTo>
                  <a:pt x="289297" y="110272"/>
                </a:lnTo>
                <a:lnTo>
                  <a:pt x="289297" y="319869"/>
                </a:lnTo>
                <a:close/>
                <a:moveTo>
                  <a:pt x="216508" y="129667"/>
                </a:moveTo>
                <a:lnTo>
                  <a:pt x="168167" y="129667"/>
                </a:lnTo>
                <a:cubicBezTo>
                  <a:pt x="164000" y="129667"/>
                  <a:pt x="160637" y="133016"/>
                  <a:pt x="160637" y="137165"/>
                </a:cubicBezTo>
                <a:lnTo>
                  <a:pt x="160637" y="327367"/>
                </a:lnTo>
                <a:cubicBezTo>
                  <a:pt x="160637" y="331516"/>
                  <a:pt x="164000" y="334865"/>
                  <a:pt x="168167" y="334865"/>
                </a:cubicBezTo>
                <a:lnTo>
                  <a:pt x="216508" y="334865"/>
                </a:lnTo>
                <a:cubicBezTo>
                  <a:pt x="220675" y="334865"/>
                  <a:pt x="224038" y="331516"/>
                  <a:pt x="224038" y="327367"/>
                </a:cubicBezTo>
                <a:lnTo>
                  <a:pt x="224038" y="137165"/>
                </a:lnTo>
                <a:cubicBezTo>
                  <a:pt x="224038" y="133016"/>
                  <a:pt x="220675" y="129667"/>
                  <a:pt x="216508" y="129667"/>
                </a:cubicBezTo>
                <a:close/>
                <a:moveTo>
                  <a:pt x="208979" y="319869"/>
                </a:moveTo>
                <a:lnTo>
                  <a:pt x="175697" y="319869"/>
                </a:lnTo>
                <a:lnTo>
                  <a:pt x="175697" y="144663"/>
                </a:lnTo>
                <a:lnTo>
                  <a:pt x="208979" y="144663"/>
                </a:lnTo>
                <a:lnTo>
                  <a:pt x="208979" y="319869"/>
                </a:lnTo>
                <a:close/>
                <a:moveTo>
                  <a:pt x="136190" y="164059"/>
                </a:moveTo>
                <a:lnTo>
                  <a:pt x="87848" y="164059"/>
                </a:lnTo>
                <a:cubicBezTo>
                  <a:pt x="83682" y="164059"/>
                  <a:pt x="80318" y="167408"/>
                  <a:pt x="80318" y="171557"/>
                </a:cubicBezTo>
                <a:lnTo>
                  <a:pt x="80318" y="327317"/>
                </a:lnTo>
                <a:cubicBezTo>
                  <a:pt x="80318" y="331466"/>
                  <a:pt x="83682" y="334815"/>
                  <a:pt x="87848" y="334815"/>
                </a:cubicBezTo>
                <a:lnTo>
                  <a:pt x="136190" y="334815"/>
                </a:lnTo>
                <a:cubicBezTo>
                  <a:pt x="140357" y="334815"/>
                  <a:pt x="143720" y="331466"/>
                  <a:pt x="143720" y="327317"/>
                </a:cubicBezTo>
                <a:lnTo>
                  <a:pt x="143720" y="171557"/>
                </a:lnTo>
                <a:cubicBezTo>
                  <a:pt x="143720" y="167408"/>
                  <a:pt x="140357" y="164059"/>
                  <a:pt x="136190" y="164059"/>
                </a:cubicBezTo>
                <a:close/>
                <a:moveTo>
                  <a:pt x="128660" y="319869"/>
                </a:moveTo>
                <a:lnTo>
                  <a:pt x="95378" y="319869"/>
                </a:lnTo>
                <a:lnTo>
                  <a:pt x="95378" y="179105"/>
                </a:lnTo>
                <a:lnTo>
                  <a:pt x="128660" y="179105"/>
                </a:lnTo>
                <a:lnTo>
                  <a:pt x="128660" y="319869"/>
                </a:lnTo>
                <a:close/>
                <a:moveTo>
                  <a:pt x="55872" y="198500"/>
                </a:moveTo>
                <a:lnTo>
                  <a:pt x="7530" y="198500"/>
                </a:lnTo>
                <a:cubicBezTo>
                  <a:pt x="3363" y="198500"/>
                  <a:pt x="0" y="201849"/>
                  <a:pt x="0" y="205998"/>
                </a:cubicBezTo>
                <a:lnTo>
                  <a:pt x="0" y="327367"/>
                </a:lnTo>
                <a:cubicBezTo>
                  <a:pt x="0" y="331516"/>
                  <a:pt x="3363" y="334865"/>
                  <a:pt x="7530" y="334865"/>
                </a:cubicBezTo>
                <a:lnTo>
                  <a:pt x="55872" y="334865"/>
                </a:lnTo>
                <a:cubicBezTo>
                  <a:pt x="60038" y="334865"/>
                  <a:pt x="63401" y="331516"/>
                  <a:pt x="63401" y="327367"/>
                </a:cubicBezTo>
                <a:lnTo>
                  <a:pt x="63401" y="205998"/>
                </a:lnTo>
                <a:cubicBezTo>
                  <a:pt x="63401" y="201849"/>
                  <a:pt x="60038" y="198500"/>
                  <a:pt x="55872" y="198500"/>
                </a:cubicBezTo>
                <a:close/>
                <a:moveTo>
                  <a:pt x="48342" y="319869"/>
                </a:moveTo>
                <a:lnTo>
                  <a:pt x="15060" y="319869"/>
                </a:lnTo>
                <a:lnTo>
                  <a:pt x="15060" y="213496"/>
                </a:lnTo>
                <a:lnTo>
                  <a:pt x="48342" y="213496"/>
                </a:lnTo>
                <a:lnTo>
                  <a:pt x="48342" y="319869"/>
                </a:lnTo>
                <a:close/>
                <a:moveTo>
                  <a:pt x="16114" y="172206"/>
                </a:moveTo>
                <a:cubicBezTo>
                  <a:pt x="17268" y="172206"/>
                  <a:pt x="18473" y="171956"/>
                  <a:pt x="19578" y="171357"/>
                </a:cubicBezTo>
                <a:lnTo>
                  <a:pt x="281617" y="34692"/>
                </a:lnTo>
                <a:lnTo>
                  <a:pt x="274288" y="59385"/>
                </a:lnTo>
                <a:cubicBezTo>
                  <a:pt x="273133" y="63334"/>
                  <a:pt x="275392" y="67533"/>
                  <a:pt x="279358" y="68683"/>
                </a:cubicBezTo>
                <a:cubicBezTo>
                  <a:pt x="280060" y="68883"/>
                  <a:pt x="280813" y="68983"/>
                  <a:pt x="281516" y="68983"/>
                </a:cubicBezTo>
                <a:cubicBezTo>
                  <a:pt x="284779" y="68983"/>
                  <a:pt x="287791" y="66883"/>
                  <a:pt x="288745" y="63584"/>
                </a:cubicBezTo>
                <a:lnTo>
                  <a:pt x="303252" y="14747"/>
                </a:lnTo>
                <a:lnTo>
                  <a:pt x="254208" y="300"/>
                </a:lnTo>
                <a:cubicBezTo>
                  <a:pt x="250192" y="-849"/>
                  <a:pt x="246026" y="1400"/>
                  <a:pt x="244871" y="5349"/>
                </a:cubicBezTo>
                <a:cubicBezTo>
                  <a:pt x="243716" y="9298"/>
                  <a:pt x="245975" y="13497"/>
                  <a:pt x="249941" y="14647"/>
                </a:cubicBezTo>
                <a:lnTo>
                  <a:pt x="273936" y="21695"/>
                </a:lnTo>
                <a:lnTo>
                  <a:pt x="12650" y="158060"/>
                </a:lnTo>
                <a:cubicBezTo>
                  <a:pt x="8986" y="159960"/>
                  <a:pt x="7530" y="164508"/>
                  <a:pt x="9488" y="168207"/>
                </a:cubicBezTo>
                <a:cubicBezTo>
                  <a:pt x="10843" y="170757"/>
                  <a:pt x="13453" y="172206"/>
                  <a:pt x="16164" y="1722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093962" y="1426250"/>
            <a:ext cx="721725" cy="714048"/>
          </a:xfrm>
          <a:custGeom>
            <a:avLst/>
            <a:gdLst/>
            <a:ahLst/>
            <a:cxnLst/>
            <a:rect l="l" t="t" r="r" b="b"/>
            <a:pathLst>
              <a:path w="342862" h="357919" extrusionOk="0">
                <a:moveTo>
                  <a:pt x="300373" y="141411"/>
                </a:moveTo>
                <a:cubicBezTo>
                  <a:pt x="323817" y="141411"/>
                  <a:pt x="342862" y="122285"/>
                  <a:pt x="342862" y="98742"/>
                </a:cubicBezTo>
                <a:cubicBezTo>
                  <a:pt x="342862" y="75198"/>
                  <a:pt x="323817" y="56072"/>
                  <a:pt x="300373" y="56072"/>
                </a:cubicBezTo>
                <a:cubicBezTo>
                  <a:pt x="276929" y="56072"/>
                  <a:pt x="257884" y="75198"/>
                  <a:pt x="257884" y="98742"/>
                </a:cubicBezTo>
                <a:cubicBezTo>
                  <a:pt x="257884" y="105117"/>
                  <a:pt x="259334" y="111141"/>
                  <a:pt x="261833" y="116612"/>
                </a:cubicBezTo>
                <a:lnTo>
                  <a:pt x="240039" y="131873"/>
                </a:lnTo>
                <a:cubicBezTo>
                  <a:pt x="225842" y="111743"/>
                  <a:pt x="202498" y="98591"/>
                  <a:pt x="176105" y="98591"/>
                </a:cubicBezTo>
                <a:cubicBezTo>
                  <a:pt x="170606" y="98591"/>
                  <a:pt x="165208" y="99193"/>
                  <a:pt x="160059" y="100247"/>
                </a:cubicBezTo>
                <a:lnTo>
                  <a:pt x="154460" y="80820"/>
                </a:lnTo>
                <a:cubicBezTo>
                  <a:pt x="168357" y="73793"/>
                  <a:pt x="177954" y="59385"/>
                  <a:pt x="177954" y="42669"/>
                </a:cubicBezTo>
                <a:cubicBezTo>
                  <a:pt x="177954" y="19126"/>
                  <a:pt x="158909" y="0"/>
                  <a:pt x="135465" y="0"/>
                </a:cubicBezTo>
                <a:cubicBezTo>
                  <a:pt x="112021" y="0"/>
                  <a:pt x="92976" y="19126"/>
                  <a:pt x="92976" y="42669"/>
                </a:cubicBezTo>
                <a:cubicBezTo>
                  <a:pt x="92976" y="66213"/>
                  <a:pt x="112021" y="85338"/>
                  <a:pt x="135465" y="85338"/>
                </a:cubicBezTo>
                <a:cubicBezTo>
                  <a:pt x="137015" y="85338"/>
                  <a:pt x="138565" y="85238"/>
                  <a:pt x="140064" y="85087"/>
                </a:cubicBezTo>
                <a:lnTo>
                  <a:pt x="145713" y="104715"/>
                </a:lnTo>
                <a:cubicBezTo>
                  <a:pt x="130067" y="111341"/>
                  <a:pt x="117070" y="122937"/>
                  <a:pt x="108572" y="137545"/>
                </a:cubicBezTo>
                <a:lnTo>
                  <a:pt x="78680" y="123389"/>
                </a:lnTo>
                <a:cubicBezTo>
                  <a:pt x="78880" y="122134"/>
                  <a:pt x="78980" y="120829"/>
                  <a:pt x="78980" y="119474"/>
                </a:cubicBezTo>
                <a:cubicBezTo>
                  <a:pt x="78980" y="104514"/>
                  <a:pt x="66833" y="92316"/>
                  <a:pt x="51937" y="92316"/>
                </a:cubicBezTo>
                <a:cubicBezTo>
                  <a:pt x="37041" y="92316"/>
                  <a:pt x="24894" y="104514"/>
                  <a:pt x="24894" y="119474"/>
                </a:cubicBezTo>
                <a:cubicBezTo>
                  <a:pt x="24894" y="134433"/>
                  <a:pt x="37041" y="146631"/>
                  <a:pt x="51937" y="146631"/>
                </a:cubicBezTo>
                <a:cubicBezTo>
                  <a:pt x="60185" y="146631"/>
                  <a:pt x="67533" y="142917"/>
                  <a:pt x="72481" y="137094"/>
                </a:cubicBezTo>
                <a:lnTo>
                  <a:pt x="102274" y="151200"/>
                </a:lnTo>
                <a:cubicBezTo>
                  <a:pt x="99425" y="159382"/>
                  <a:pt x="97775" y="168117"/>
                  <a:pt x="97775" y="177303"/>
                </a:cubicBezTo>
                <a:cubicBezTo>
                  <a:pt x="97775" y="189903"/>
                  <a:pt x="100824" y="201800"/>
                  <a:pt x="106123" y="212392"/>
                </a:cubicBezTo>
                <a:lnTo>
                  <a:pt x="80829" y="222934"/>
                </a:lnTo>
                <a:cubicBezTo>
                  <a:pt x="73631" y="209280"/>
                  <a:pt x="59335" y="199893"/>
                  <a:pt x="42889" y="199893"/>
                </a:cubicBezTo>
                <a:cubicBezTo>
                  <a:pt x="19245" y="199893"/>
                  <a:pt x="0" y="219219"/>
                  <a:pt x="0" y="242963"/>
                </a:cubicBezTo>
                <a:cubicBezTo>
                  <a:pt x="0" y="266708"/>
                  <a:pt x="19245" y="286034"/>
                  <a:pt x="42889" y="286034"/>
                </a:cubicBezTo>
                <a:cubicBezTo>
                  <a:pt x="66533" y="286034"/>
                  <a:pt x="85778" y="266708"/>
                  <a:pt x="85778" y="242963"/>
                </a:cubicBezTo>
                <a:cubicBezTo>
                  <a:pt x="85778" y="241056"/>
                  <a:pt x="85628" y="239198"/>
                  <a:pt x="85378" y="237341"/>
                </a:cubicBezTo>
                <a:lnTo>
                  <a:pt x="114221" y="225344"/>
                </a:lnTo>
                <a:cubicBezTo>
                  <a:pt x="126418" y="241206"/>
                  <a:pt x="144513" y="252200"/>
                  <a:pt x="165158" y="255162"/>
                </a:cubicBezTo>
                <a:lnTo>
                  <a:pt x="162358" y="299487"/>
                </a:lnTo>
                <a:cubicBezTo>
                  <a:pt x="147912" y="301244"/>
                  <a:pt x="136665" y="313593"/>
                  <a:pt x="136665" y="328603"/>
                </a:cubicBezTo>
                <a:cubicBezTo>
                  <a:pt x="136665" y="344767"/>
                  <a:pt x="149762" y="357919"/>
                  <a:pt x="165858" y="357919"/>
                </a:cubicBezTo>
                <a:cubicBezTo>
                  <a:pt x="181953" y="357919"/>
                  <a:pt x="195050" y="344767"/>
                  <a:pt x="195050" y="328603"/>
                </a:cubicBezTo>
                <a:cubicBezTo>
                  <a:pt x="195050" y="316505"/>
                  <a:pt x="187702" y="306064"/>
                  <a:pt x="177205" y="301596"/>
                </a:cubicBezTo>
                <a:lnTo>
                  <a:pt x="180104" y="255814"/>
                </a:lnTo>
                <a:cubicBezTo>
                  <a:pt x="202048" y="254710"/>
                  <a:pt x="221643" y="244520"/>
                  <a:pt x="235190" y="228908"/>
                </a:cubicBezTo>
                <a:lnTo>
                  <a:pt x="267631" y="253505"/>
                </a:lnTo>
                <a:cubicBezTo>
                  <a:pt x="266532" y="256467"/>
                  <a:pt x="265882" y="259629"/>
                  <a:pt x="265882" y="262993"/>
                </a:cubicBezTo>
                <a:cubicBezTo>
                  <a:pt x="265882" y="277952"/>
                  <a:pt x="278029" y="290150"/>
                  <a:pt x="292925" y="290150"/>
                </a:cubicBezTo>
                <a:cubicBezTo>
                  <a:pt x="307821" y="290150"/>
                  <a:pt x="319968" y="277952"/>
                  <a:pt x="319968" y="262993"/>
                </a:cubicBezTo>
                <a:cubicBezTo>
                  <a:pt x="319968" y="248033"/>
                  <a:pt x="307821" y="235835"/>
                  <a:pt x="292925" y="235835"/>
                </a:cubicBezTo>
                <a:cubicBezTo>
                  <a:pt x="286777" y="235835"/>
                  <a:pt x="281078" y="237943"/>
                  <a:pt x="276529" y="241457"/>
                </a:cubicBezTo>
                <a:lnTo>
                  <a:pt x="243888" y="216709"/>
                </a:lnTo>
                <a:cubicBezTo>
                  <a:pt x="250586" y="205113"/>
                  <a:pt x="254485" y="191710"/>
                  <a:pt x="254485" y="177353"/>
                </a:cubicBezTo>
                <a:cubicBezTo>
                  <a:pt x="254485" y="165858"/>
                  <a:pt x="251935" y="154914"/>
                  <a:pt x="247487" y="145075"/>
                </a:cubicBezTo>
                <a:lnTo>
                  <a:pt x="270381" y="129062"/>
                </a:lnTo>
                <a:cubicBezTo>
                  <a:pt x="278079" y="136742"/>
                  <a:pt x="288676" y="141511"/>
                  <a:pt x="300323" y="141511"/>
                </a:cubicBezTo>
                <a:close/>
                <a:moveTo>
                  <a:pt x="108022" y="42719"/>
                </a:moveTo>
                <a:cubicBezTo>
                  <a:pt x="108022" y="27509"/>
                  <a:pt x="120369" y="15110"/>
                  <a:pt x="135515" y="15110"/>
                </a:cubicBezTo>
                <a:cubicBezTo>
                  <a:pt x="150661" y="15110"/>
                  <a:pt x="163008" y="27509"/>
                  <a:pt x="163008" y="42719"/>
                </a:cubicBezTo>
                <a:cubicBezTo>
                  <a:pt x="163008" y="57930"/>
                  <a:pt x="150661" y="70329"/>
                  <a:pt x="135515" y="70329"/>
                </a:cubicBezTo>
                <a:cubicBezTo>
                  <a:pt x="120369" y="70329"/>
                  <a:pt x="108022" y="57930"/>
                  <a:pt x="108022" y="42719"/>
                </a:cubicBezTo>
                <a:close/>
                <a:moveTo>
                  <a:pt x="51887" y="131622"/>
                </a:moveTo>
                <a:cubicBezTo>
                  <a:pt x="45238" y="131622"/>
                  <a:pt x="39840" y="126200"/>
                  <a:pt x="39840" y="119524"/>
                </a:cubicBezTo>
                <a:cubicBezTo>
                  <a:pt x="39840" y="112847"/>
                  <a:pt x="45238" y="107426"/>
                  <a:pt x="51887" y="107426"/>
                </a:cubicBezTo>
                <a:cubicBezTo>
                  <a:pt x="58535" y="107426"/>
                  <a:pt x="63934" y="112847"/>
                  <a:pt x="63934" y="119524"/>
                </a:cubicBezTo>
                <a:cubicBezTo>
                  <a:pt x="63934" y="126200"/>
                  <a:pt x="58535" y="131622"/>
                  <a:pt x="51887" y="131622"/>
                </a:cubicBezTo>
                <a:close/>
                <a:moveTo>
                  <a:pt x="42839" y="270974"/>
                </a:moveTo>
                <a:cubicBezTo>
                  <a:pt x="27443" y="270974"/>
                  <a:pt x="14946" y="258425"/>
                  <a:pt x="14946" y="242963"/>
                </a:cubicBezTo>
                <a:cubicBezTo>
                  <a:pt x="14946" y="227502"/>
                  <a:pt x="27443" y="214952"/>
                  <a:pt x="42839" y="214952"/>
                </a:cubicBezTo>
                <a:cubicBezTo>
                  <a:pt x="58235" y="214952"/>
                  <a:pt x="70732" y="227502"/>
                  <a:pt x="70732" y="242963"/>
                </a:cubicBezTo>
                <a:cubicBezTo>
                  <a:pt x="70732" y="258425"/>
                  <a:pt x="58235" y="270974"/>
                  <a:pt x="42839" y="270974"/>
                </a:cubicBezTo>
                <a:close/>
                <a:moveTo>
                  <a:pt x="292925" y="250794"/>
                </a:moveTo>
                <a:cubicBezTo>
                  <a:pt x="299573" y="250794"/>
                  <a:pt x="304972" y="256216"/>
                  <a:pt x="304972" y="262892"/>
                </a:cubicBezTo>
                <a:cubicBezTo>
                  <a:pt x="304972" y="269569"/>
                  <a:pt x="299573" y="274990"/>
                  <a:pt x="292925" y="274990"/>
                </a:cubicBezTo>
                <a:cubicBezTo>
                  <a:pt x="286277" y="274990"/>
                  <a:pt x="280878" y="269569"/>
                  <a:pt x="280878" y="262892"/>
                </a:cubicBezTo>
                <a:cubicBezTo>
                  <a:pt x="280878" y="256216"/>
                  <a:pt x="286277" y="250794"/>
                  <a:pt x="292925" y="250794"/>
                </a:cubicBezTo>
                <a:close/>
                <a:moveTo>
                  <a:pt x="165808" y="342809"/>
                </a:moveTo>
                <a:cubicBezTo>
                  <a:pt x="157960" y="342809"/>
                  <a:pt x="151611" y="336384"/>
                  <a:pt x="151611" y="328553"/>
                </a:cubicBezTo>
                <a:cubicBezTo>
                  <a:pt x="151611" y="320722"/>
                  <a:pt x="158010" y="314296"/>
                  <a:pt x="165808" y="314296"/>
                </a:cubicBezTo>
                <a:cubicBezTo>
                  <a:pt x="173606" y="314296"/>
                  <a:pt x="180004" y="320722"/>
                  <a:pt x="180004" y="328553"/>
                </a:cubicBezTo>
                <a:cubicBezTo>
                  <a:pt x="180004" y="336384"/>
                  <a:pt x="173606" y="342809"/>
                  <a:pt x="165808" y="342809"/>
                </a:cubicBezTo>
                <a:close/>
                <a:moveTo>
                  <a:pt x="176105" y="240905"/>
                </a:moveTo>
                <a:cubicBezTo>
                  <a:pt x="141164" y="240905"/>
                  <a:pt x="112721" y="212342"/>
                  <a:pt x="112721" y="177253"/>
                </a:cubicBezTo>
                <a:cubicBezTo>
                  <a:pt x="112721" y="142164"/>
                  <a:pt x="141164" y="113600"/>
                  <a:pt x="176105" y="113600"/>
                </a:cubicBezTo>
                <a:cubicBezTo>
                  <a:pt x="211046" y="113600"/>
                  <a:pt x="239489" y="142164"/>
                  <a:pt x="239489" y="177253"/>
                </a:cubicBezTo>
                <a:cubicBezTo>
                  <a:pt x="239489" y="212342"/>
                  <a:pt x="211046" y="240905"/>
                  <a:pt x="176105" y="240905"/>
                </a:cubicBezTo>
                <a:close/>
                <a:moveTo>
                  <a:pt x="300373" y="71132"/>
                </a:moveTo>
                <a:cubicBezTo>
                  <a:pt x="315519" y="71132"/>
                  <a:pt x="327866" y="83531"/>
                  <a:pt x="327866" y="98742"/>
                </a:cubicBezTo>
                <a:cubicBezTo>
                  <a:pt x="327866" y="113952"/>
                  <a:pt x="315519" y="126351"/>
                  <a:pt x="300373" y="126351"/>
                </a:cubicBezTo>
                <a:cubicBezTo>
                  <a:pt x="285227" y="126351"/>
                  <a:pt x="272880" y="113952"/>
                  <a:pt x="272880" y="98742"/>
                </a:cubicBezTo>
                <a:cubicBezTo>
                  <a:pt x="272880" y="83531"/>
                  <a:pt x="285227" y="71132"/>
                  <a:pt x="300373" y="71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6824217" y="1426314"/>
            <a:ext cx="792761" cy="713911"/>
          </a:xfrm>
          <a:custGeom>
            <a:avLst/>
            <a:gdLst/>
            <a:ahLst/>
            <a:cxnLst/>
            <a:rect l="l" t="t" r="r" b="b"/>
            <a:pathLst>
              <a:path w="310582" h="273529" extrusionOk="0">
                <a:moveTo>
                  <a:pt x="155235" y="193950"/>
                </a:moveTo>
                <a:cubicBezTo>
                  <a:pt x="151386" y="193950"/>
                  <a:pt x="148187" y="195300"/>
                  <a:pt x="145738" y="197949"/>
                </a:cubicBezTo>
                <a:cubicBezTo>
                  <a:pt x="143288" y="200599"/>
                  <a:pt x="142039" y="204148"/>
                  <a:pt x="142039" y="208447"/>
                </a:cubicBezTo>
                <a:cubicBezTo>
                  <a:pt x="142039" y="212746"/>
                  <a:pt x="143288" y="216295"/>
                  <a:pt x="145738" y="218944"/>
                </a:cubicBezTo>
                <a:cubicBezTo>
                  <a:pt x="148187" y="221593"/>
                  <a:pt x="151386" y="222943"/>
                  <a:pt x="155235" y="222943"/>
                </a:cubicBezTo>
                <a:cubicBezTo>
                  <a:pt x="159084" y="222943"/>
                  <a:pt x="162283" y="221593"/>
                  <a:pt x="164733" y="218944"/>
                </a:cubicBezTo>
                <a:cubicBezTo>
                  <a:pt x="167182" y="216295"/>
                  <a:pt x="168432" y="212746"/>
                  <a:pt x="168432" y="208447"/>
                </a:cubicBezTo>
                <a:cubicBezTo>
                  <a:pt x="168432" y="204148"/>
                  <a:pt x="167182" y="200599"/>
                  <a:pt x="164733" y="197949"/>
                </a:cubicBezTo>
                <a:cubicBezTo>
                  <a:pt x="162283" y="195300"/>
                  <a:pt x="159084" y="193950"/>
                  <a:pt x="155235" y="193950"/>
                </a:cubicBezTo>
                <a:close/>
                <a:moveTo>
                  <a:pt x="163383" y="179404"/>
                </a:moveTo>
                <a:lnTo>
                  <a:pt x="166482" y="88827"/>
                </a:lnTo>
                <a:cubicBezTo>
                  <a:pt x="162783" y="86778"/>
                  <a:pt x="159034" y="85778"/>
                  <a:pt x="155185" y="85778"/>
                </a:cubicBezTo>
                <a:cubicBezTo>
                  <a:pt x="151336" y="85778"/>
                  <a:pt x="147587" y="86778"/>
                  <a:pt x="143888" y="88827"/>
                </a:cubicBezTo>
                <a:lnTo>
                  <a:pt x="147037" y="179404"/>
                </a:lnTo>
                <a:lnTo>
                  <a:pt x="163333" y="179404"/>
                </a:lnTo>
                <a:close/>
                <a:moveTo>
                  <a:pt x="307396" y="239789"/>
                </a:moveTo>
                <a:lnTo>
                  <a:pt x="174680" y="11197"/>
                </a:lnTo>
                <a:cubicBezTo>
                  <a:pt x="170581" y="4199"/>
                  <a:pt x="163333" y="0"/>
                  <a:pt x="155235" y="0"/>
                </a:cubicBezTo>
                <a:cubicBezTo>
                  <a:pt x="147137" y="0"/>
                  <a:pt x="139839" y="4199"/>
                  <a:pt x="135790" y="11197"/>
                </a:cubicBezTo>
                <a:lnTo>
                  <a:pt x="135790" y="11197"/>
                </a:lnTo>
                <a:cubicBezTo>
                  <a:pt x="135790" y="11197"/>
                  <a:pt x="3074" y="239789"/>
                  <a:pt x="3074" y="239789"/>
                </a:cubicBezTo>
                <a:cubicBezTo>
                  <a:pt x="-1025" y="246837"/>
                  <a:pt x="-1025" y="255235"/>
                  <a:pt x="3074" y="262283"/>
                </a:cubicBezTo>
                <a:cubicBezTo>
                  <a:pt x="7123" y="269331"/>
                  <a:pt x="14421" y="273530"/>
                  <a:pt x="22569" y="273530"/>
                </a:cubicBezTo>
                <a:lnTo>
                  <a:pt x="288051" y="273530"/>
                </a:lnTo>
                <a:cubicBezTo>
                  <a:pt x="296199" y="273530"/>
                  <a:pt x="303497" y="269331"/>
                  <a:pt x="307546" y="262283"/>
                </a:cubicBezTo>
                <a:cubicBezTo>
                  <a:pt x="311595" y="255235"/>
                  <a:pt x="311595" y="246787"/>
                  <a:pt x="307546" y="239789"/>
                </a:cubicBezTo>
                <a:close/>
                <a:moveTo>
                  <a:pt x="294450" y="254835"/>
                </a:moveTo>
                <a:cubicBezTo>
                  <a:pt x="293800" y="255984"/>
                  <a:pt x="291850" y="258584"/>
                  <a:pt x="287951" y="258584"/>
                </a:cubicBezTo>
                <a:lnTo>
                  <a:pt x="22519" y="258584"/>
                </a:lnTo>
                <a:cubicBezTo>
                  <a:pt x="18620" y="258584"/>
                  <a:pt x="16671" y="255934"/>
                  <a:pt x="16021" y="254835"/>
                </a:cubicBezTo>
                <a:cubicBezTo>
                  <a:pt x="15371" y="253685"/>
                  <a:pt x="14071" y="250686"/>
                  <a:pt x="16021" y="247337"/>
                </a:cubicBezTo>
                <a:lnTo>
                  <a:pt x="148737" y="18745"/>
                </a:lnTo>
                <a:lnTo>
                  <a:pt x="148737" y="18745"/>
                </a:lnTo>
                <a:cubicBezTo>
                  <a:pt x="150686" y="15396"/>
                  <a:pt x="153936" y="14996"/>
                  <a:pt x="155235" y="14996"/>
                </a:cubicBezTo>
                <a:cubicBezTo>
                  <a:pt x="156535" y="14996"/>
                  <a:pt x="159784" y="15346"/>
                  <a:pt x="161734" y="18745"/>
                </a:cubicBezTo>
                <a:lnTo>
                  <a:pt x="294450" y="247337"/>
                </a:lnTo>
                <a:cubicBezTo>
                  <a:pt x="296399" y="250736"/>
                  <a:pt x="295099" y="253735"/>
                  <a:pt x="294450" y="2548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50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291100" y="4351475"/>
            <a:ext cx="234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Source: —Sophos Active Adversary Report of 2024</a:t>
            </a:r>
            <a:endParaRPr sz="7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00501" y="4351475"/>
            <a:ext cx="2348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Source: — CrowdStrike Global Threat Report 2024</a:t>
            </a:r>
            <a:endParaRPr sz="7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67625" y="2274446"/>
            <a:ext cx="2409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" sz="5500">
                <a:solidFill>
                  <a:srgbClr val="FF9900"/>
                </a:solidFill>
                <a:latin typeface="Lato Black"/>
                <a:ea typeface="Lato Black"/>
                <a:cs typeface="Lato Black"/>
                <a:sym typeface="Lato Black"/>
              </a:rPr>
              <a:t>110%</a:t>
            </a:r>
            <a:endParaRPr sz="3800">
              <a:solidFill>
                <a:srgbClr val="FF99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3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Unified Data Governance and Compliance</a:t>
            </a:r>
            <a:endParaRPr sz="2600"/>
          </a:p>
        </p:txBody>
      </p:sp>
      <p:sp>
        <p:nvSpPr>
          <p:cNvPr id="799" name="Google Shape;799;p53"/>
          <p:cNvSpPr txBox="1"/>
          <p:nvPr/>
        </p:nvSpPr>
        <p:spPr>
          <a:xfrm>
            <a:off x="428750" y="3552700"/>
            <a:ext cx="3447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eDiscovery Legal Hold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Preserve and protect user data immutably for legal and compliance needs across M365 workloads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0" name="Google Shape;800;p53"/>
          <p:cNvSpPr txBox="1"/>
          <p:nvPr/>
        </p:nvSpPr>
        <p:spPr>
          <a:xfrm>
            <a:off x="428750" y="1228500"/>
            <a:ext cx="31851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Sensitive Data Governance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Automatically detect, govern, and remediate policy violations for regulated data like GDPR, HIPAA, and CCPA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1" name="Google Shape;801;p53"/>
          <p:cNvSpPr txBox="1"/>
          <p:nvPr/>
        </p:nvSpPr>
        <p:spPr>
          <a:xfrm>
            <a:off x="428750" y="2390600"/>
            <a:ext cx="31851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Federated Search </a:t>
            </a:r>
            <a:endParaRPr sz="1600" b="1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Instantly locate files, emails, or sensitive data across all Microsoft 365 users from a single interface</a:t>
            </a:r>
            <a:endParaRPr sz="1200">
              <a:solidFill>
                <a:srgbClr val="0008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2" name="Google Shape;802;p53"/>
          <p:cNvPicPr preferRelativeResize="0"/>
          <p:nvPr/>
        </p:nvPicPr>
        <p:blipFill rotWithShape="1">
          <a:blip r:embed="rId3">
            <a:alphaModFix/>
          </a:blip>
          <a:srcRect r="30069" b="27431"/>
          <a:stretch/>
        </p:blipFill>
        <p:spPr>
          <a:xfrm>
            <a:off x="4284300" y="1490400"/>
            <a:ext cx="4167300" cy="247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2A47F9"/>
            </a:solidFill>
            <a:prstDash val="solid"/>
            <a:round/>
            <a:headEnd type="none" w="sm" len="sm"/>
            <a:tailEnd type="none" w="sm" len="sm"/>
          </a:ln>
          <a:effectLst>
            <a:outerShdw blurRad="428625" algn="bl" rotWithShape="0">
              <a:srgbClr val="2A47F9"/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6"/>
          <p:cNvSpPr/>
          <p:nvPr/>
        </p:nvSpPr>
        <p:spPr>
          <a:xfrm>
            <a:off x="491250" y="2450182"/>
            <a:ext cx="2425800" cy="879000"/>
          </a:xfrm>
          <a:prstGeom prst="roundRect">
            <a:avLst>
              <a:gd name="adj" fmla="val 1069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Take a Product Tour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8" name="Google Shape;828;p56"/>
          <p:cNvSpPr/>
          <p:nvPr/>
        </p:nvSpPr>
        <p:spPr>
          <a:xfrm>
            <a:off x="491250" y="1228139"/>
            <a:ext cx="2425800" cy="879000"/>
          </a:xfrm>
          <a:prstGeom prst="roundRect">
            <a:avLst>
              <a:gd name="adj" fmla="val 1591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Start a Free Trial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9" name="Google Shape;829;p56"/>
          <p:cNvPicPr preferRelativeResize="0"/>
          <p:nvPr/>
        </p:nvPicPr>
        <p:blipFill rotWithShape="1">
          <a:blip r:embed="rId3">
            <a:alphaModFix/>
          </a:blip>
          <a:srcRect r="18126"/>
          <a:stretch/>
        </p:blipFill>
        <p:spPr>
          <a:xfrm>
            <a:off x="3125825" y="1098225"/>
            <a:ext cx="5941975" cy="443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6"/>
          <p:cNvPicPr preferRelativeResize="0"/>
          <p:nvPr/>
        </p:nvPicPr>
        <p:blipFill rotWithShape="1">
          <a:blip r:embed="rId4">
            <a:alphaModFix/>
          </a:blip>
          <a:srcRect r="546" b="18120"/>
          <a:stretch/>
        </p:blipFill>
        <p:spPr>
          <a:xfrm>
            <a:off x="4361813" y="1272329"/>
            <a:ext cx="4705987" cy="323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6"/>
          <p:cNvSpPr/>
          <p:nvPr/>
        </p:nvSpPr>
        <p:spPr>
          <a:xfrm>
            <a:off x="491250" y="3672239"/>
            <a:ext cx="2425800" cy="879000"/>
          </a:xfrm>
          <a:prstGeom prst="roundRect">
            <a:avLst>
              <a:gd name="adj" fmla="val 1069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Schedule a Tabletop Exercise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2" name="Google Shape;832;p56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Started With Druva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AD436E-18DA-32EA-2781-EC7ECEC1611F}"/>
              </a:ext>
            </a:extLst>
          </p:cNvPr>
          <p:cNvSpPr txBox="1"/>
          <p:nvPr/>
        </p:nvSpPr>
        <p:spPr>
          <a:xfrm>
            <a:off x="4503420" y="2080260"/>
            <a:ext cx="22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&amp; meet us at C2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409351" y="1062506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3293550" y="1062506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9" name="Google Shape;179;p32"/>
          <p:cNvGrpSpPr/>
          <p:nvPr/>
        </p:nvGrpSpPr>
        <p:grpSpPr>
          <a:xfrm>
            <a:off x="4204311" y="1323276"/>
            <a:ext cx="772210" cy="772210"/>
            <a:chOff x="1402961" y="1808651"/>
            <a:chExt cx="772210" cy="772210"/>
          </a:xfrm>
        </p:grpSpPr>
        <p:sp>
          <p:nvSpPr>
            <p:cNvPr id="180" name="Google Shape;180;p32"/>
            <p:cNvSpPr/>
            <p:nvPr/>
          </p:nvSpPr>
          <p:spPr>
            <a:xfrm>
              <a:off x="1499246" y="1904946"/>
              <a:ext cx="579900" cy="579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1439232" y="1844932"/>
              <a:ext cx="699900" cy="699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82" name="Google Shape;182;p32"/>
            <p:cNvGrpSpPr/>
            <p:nvPr/>
          </p:nvGrpSpPr>
          <p:grpSpPr>
            <a:xfrm>
              <a:off x="1789073" y="1808651"/>
              <a:ext cx="0" cy="772210"/>
              <a:chOff x="1789100" y="1727675"/>
              <a:chExt cx="0" cy="934200"/>
            </a:xfrm>
          </p:grpSpPr>
          <p:cxnSp>
            <p:nvCxnSpPr>
              <p:cNvPr id="183" name="Google Shape;183;p32"/>
              <p:cNvCxnSpPr/>
              <p:nvPr/>
            </p:nvCxnSpPr>
            <p:spPr>
              <a:xfrm>
                <a:off x="1789100" y="1727675"/>
                <a:ext cx="0" cy="1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32"/>
              <p:cNvCxnSpPr/>
              <p:nvPr/>
            </p:nvCxnSpPr>
            <p:spPr>
              <a:xfrm>
                <a:off x="1789100" y="2504675"/>
                <a:ext cx="0" cy="1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5" name="Google Shape;185;p32"/>
            <p:cNvGrpSpPr/>
            <p:nvPr/>
          </p:nvGrpSpPr>
          <p:grpSpPr>
            <a:xfrm>
              <a:off x="1402961" y="2194749"/>
              <a:ext cx="772210" cy="0"/>
              <a:chOff x="1474400" y="2347175"/>
              <a:chExt cx="934200" cy="0"/>
            </a:xfrm>
          </p:grpSpPr>
          <p:cxnSp>
            <p:nvCxnSpPr>
              <p:cNvPr id="186" name="Google Shape;186;p32"/>
              <p:cNvCxnSpPr/>
              <p:nvPr/>
            </p:nvCxnSpPr>
            <p:spPr>
              <a:xfrm>
                <a:off x="2330000" y="2268575"/>
                <a:ext cx="0" cy="1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32"/>
              <p:cNvCxnSpPr/>
              <p:nvPr/>
            </p:nvCxnSpPr>
            <p:spPr>
              <a:xfrm>
                <a:off x="1553000" y="2268575"/>
                <a:ext cx="0" cy="1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Microsoft 365 Data &amp; Backups are Under Attack</a:t>
            </a:r>
            <a:endParaRPr/>
          </a:p>
        </p:txBody>
      </p:sp>
      <p:sp>
        <p:nvSpPr>
          <p:cNvPr id="189" name="Google Shape;189;p32"/>
          <p:cNvSpPr/>
          <p:nvPr/>
        </p:nvSpPr>
        <p:spPr>
          <a:xfrm>
            <a:off x="6177763" y="1062493"/>
            <a:ext cx="2593800" cy="30534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4294967295"/>
          </p:nvPr>
        </p:nvSpPr>
        <p:spPr>
          <a:xfrm>
            <a:off x="3494149" y="2339096"/>
            <a:ext cx="2192700" cy="16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5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275%</a:t>
            </a:r>
            <a:br>
              <a:rPr lang="en-US" sz="5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endParaRPr sz="550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4294967295"/>
          </p:nvPr>
        </p:nvSpPr>
        <p:spPr>
          <a:xfrm>
            <a:off x="3494149" y="3099097"/>
            <a:ext cx="21927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br>
              <a:rPr lang="en-US" sz="12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YoY increase in ransomware attacks on Microsoft customers 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92" name="Google Shape;192;p32"/>
          <p:cNvGrpSpPr/>
          <p:nvPr/>
        </p:nvGrpSpPr>
        <p:grpSpPr>
          <a:xfrm>
            <a:off x="13607619" y="791774"/>
            <a:ext cx="365700" cy="465600"/>
            <a:chOff x="7639994" y="1846486"/>
            <a:chExt cx="365700" cy="465600"/>
          </a:xfrm>
        </p:grpSpPr>
        <p:sp>
          <p:nvSpPr>
            <p:cNvPr id="193" name="Google Shape;193;p32"/>
            <p:cNvSpPr/>
            <p:nvPr/>
          </p:nvSpPr>
          <p:spPr>
            <a:xfrm>
              <a:off x="7639994" y="1846486"/>
              <a:ext cx="365700" cy="465600"/>
            </a:xfrm>
            <a:prstGeom prst="roundRect">
              <a:avLst>
                <a:gd name="adj" fmla="val 10186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7701552" y="1912236"/>
              <a:ext cx="242700" cy="5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7797302" y="2017112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7797302" y="2099804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7797302" y="2182497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7893094" y="2017112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7893094" y="2099804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7893094" y="2182497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7701552" y="2017112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7701552" y="2099804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7701502" y="2182497"/>
              <a:ext cx="51300" cy="4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04" name="Google Shape;204;p32"/>
          <p:cNvSpPr txBox="1"/>
          <p:nvPr/>
        </p:nvSpPr>
        <p:spPr>
          <a:xfrm>
            <a:off x="13263175" y="1109343"/>
            <a:ext cx="125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$</a:t>
            </a:r>
            <a:endParaRPr sz="14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70775" y="4088900"/>
            <a:ext cx="24711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Source: </a:t>
            </a:r>
            <a:r>
              <a:rPr lang="en-US" sz="700">
                <a:solidFill>
                  <a:srgbClr val="999999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News</a:t>
            </a:r>
            <a:endParaRPr sz="7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6239113" y="4088900"/>
            <a:ext cx="24711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Source: The Hacker News - 2025 State of SaaS Backup and Recovery Report</a:t>
            </a:r>
            <a:endParaRPr sz="7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3416250" y="4088900"/>
            <a:ext cx="24711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Source: Microsoft Digital Defense Report 2024</a:t>
            </a:r>
            <a:endParaRPr sz="7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4294967295"/>
          </p:nvPr>
        </p:nvSpPr>
        <p:spPr>
          <a:xfrm>
            <a:off x="6378337" y="2339084"/>
            <a:ext cx="2192700" cy="17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20%</a:t>
            </a:r>
            <a:endParaRPr sz="550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500"/>
              </a:spcBef>
              <a:spcAft>
                <a:spcPts val="500"/>
              </a:spcAft>
              <a:buNone/>
            </a:pPr>
            <a:endParaRPr sz="550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4294967295"/>
          </p:nvPr>
        </p:nvSpPr>
        <p:spPr>
          <a:xfrm>
            <a:off x="6378337" y="3099085"/>
            <a:ext cx="21927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br>
              <a:rPr lang="en-US" sz="12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of M365 users report data recovery difficulties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2525" y="1357114"/>
            <a:ext cx="704300" cy="7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body" idx="4294967295"/>
          </p:nvPr>
        </p:nvSpPr>
        <p:spPr>
          <a:xfrm>
            <a:off x="671399" y="2355159"/>
            <a:ext cx="2192700" cy="8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55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600M</a:t>
            </a:r>
            <a:endParaRPr sz="550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4294967295"/>
          </p:nvPr>
        </p:nvSpPr>
        <p:spPr>
          <a:xfrm>
            <a:off x="671399" y="3115160"/>
            <a:ext cx="21927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500"/>
              </a:spcAft>
              <a:buNone/>
            </a:pPr>
            <a:br>
              <a:rPr lang="en-US" sz="12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daily attacks targeting </a:t>
            </a:r>
            <a:br>
              <a:rPr lang="en-US" sz="1200">
                <a:solidFill>
                  <a:schemeClr val="lt1"/>
                </a:solidFill>
              </a:rPr>
            </a:br>
            <a:r>
              <a:rPr lang="en-US" sz="1200">
                <a:solidFill>
                  <a:schemeClr val="lt1"/>
                </a:solidFill>
              </a:rPr>
              <a:t>Microsoft’s customers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5988" y="1399976"/>
            <a:ext cx="660525" cy="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7582" y="1526392"/>
            <a:ext cx="36576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/>
          <p:nvPr/>
        </p:nvSpPr>
        <p:spPr>
          <a:xfrm>
            <a:off x="5103900" y="2961075"/>
            <a:ext cx="2549400" cy="142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A47F9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201167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5103900" y="1136913"/>
            <a:ext cx="2549400" cy="142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A47F9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201167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806375" y="2890800"/>
            <a:ext cx="2549400" cy="142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A47F9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201167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806375" y="1105775"/>
            <a:ext cx="2549400" cy="1421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A47F9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2011675" tIns="45725" rIns="45725" bIns="457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362087" y="323138"/>
            <a:ext cx="8459100" cy="4107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Backups Matter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3"/>
          <p:cNvSpPr txBox="1"/>
          <p:nvPr/>
        </p:nvSpPr>
        <p:spPr>
          <a:xfrm>
            <a:off x="5159700" y="1409925"/>
            <a:ext cx="24936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Protect Critical Data Against Cyber Risks and Mistakes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940025" y="3283175"/>
            <a:ext cx="23844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Legal &amp; eDiscovery Readiness</a:t>
            </a:r>
            <a:endParaRPr sz="1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857525" y="1430850"/>
            <a:ext cx="2549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Ensure Business Continuity with Fast, Reliable Recovery</a:t>
            </a:r>
            <a:endParaRPr sz="1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33"/>
          <p:cNvSpPr txBox="1"/>
          <p:nvPr/>
        </p:nvSpPr>
        <p:spPr>
          <a:xfrm>
            <a:off x="5144400" y="3321800"/>
            <a:ext cx="24684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Stay Audit-Ready and Aligned with Compliance Regulations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806375" y="1115850"/>
            <a:ext cx="340800" cy="31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Lato"/>
                <a:ea typeface="Lato"/>
                <a:cs typeface="Lato"/>
                <a:sym typeface="Lato"/>
              </a:rPr>
              <a:t>1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068188" y="1115850"/>
            <a:ext cx="340800" cy="31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Lato"/>
                <a:ea typeface="Lato"/>
                <a:cs typeface="Lato"/>
                <a:sym typeface="Lato"/>
              </a:rPr>
              <a:t>2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806375" y="2898800"/>
            <a:ext cx="340800" cy="31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Lato"/>
                <a:ea typeface="Lato"/>
                <a:cs typeface="Lato"/>
                <a:sym typeface="Lato"/>
              </a:rPr>
              <a:t>3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5068188" y="2961075"/>
            <a:ext cx="340800" cy="31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Lato"/>
                <a:ea typeface="Lato"/>
                <a:cs typeface="Lato"/>
                <a:sym typeface="Lato"/>
              </a:rPr>
              <a:t>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172500" y="320050"/>
            <a:ext cx="87084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Microsoft Expects You to Secure Your Data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4495325" y="1475925"/>
            <a:ext cx="44691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Microsoft protects infrastructure — not your data</a:t>
            </a: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❌ Accidental or malicious deletion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❌ Ransomware or insider attacks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❌ Inactive/deleted user data loss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❌ Compliance &amp; legal hold failures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215725" y="990400"/>
            <a:ext cx="4007700" cy="4074600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rgbClr val="2A47F9">
                  <a:alpha val="0"/>
                  <a:alpha val="2000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348100" y="1892725"/>
            <a:ext cx="36768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“You're responsible for protecting the security of your data and identities</a:t>
            </a:r>
            <a:r>
              <a:rPr lang="en-US" sz="27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27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- </a:t>
            </a:r>
            <a:endParaRPr sz="1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2170500" y="3771625"/>
            <a:ext cx="16149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Microsoft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1988425" y="1463525"/>
            <a:ext cx="5197500" cy="3599400"/>
          </a:xfrm>
          <a:prstGeom prst="roundRect">
            <a:avLst>
              <a:gd name="adj" fmla="val 6082"/>
            </a:avLst>
          </a:prstGeom>
          <a:gradFill>
            <a:gsLst>
              <a:gs pos="0">
                <a:srgbClr val="2A47F9">
                  <a:alpha val="50196"/>
                </a:srgbClr>
              </a:gs>
              <a:gs pos="100000">
                <a:srgbClr val="2A47F9">
                  <a:alpha val="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1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65250" y="756900"/>
            <a:ext cx="8667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While Azure secure the underlying infrastructure, their Shared Responsibility Model make it clear: </a:t>
            </a:r>
            <a:endParaRPr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protecting your information and data—including backup, recovery, and identities—is your responsibility.</a:t>
            </a:r>
            <a:endParaRPr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5" title="Screenshot 2025-07-16 at 23.22.22.png"/>
          <p:cNvPicPr preferRelativeResize="0"/>
          <p:nvPr/>
        </p:nvPicPr>
        <p:blipFill rotWithShape="1">
          <a:blip r:embed="rId3">
            <a:alphaModFix/>
          </a:blip>
          <a:srcRect t="386" b="396"/>
          <a:stretch/>
        </p:blipFill>
        <p:spPr>
          <a:xfrm>
            <a:off x="2157201" y="1841700"/>
            <a:ext cx="4798676" cy="28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586" y="2987000"/>
            <a:ext cx="301752" cy="3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365760" y="320040"/>
            <a:ext cx="84129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Azure Won’t Secure Your Data — That’s On You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365760" y="91440"/>
            <a:ext cx="8412600" cy="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Why Legacy Backups Fall Short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/>
          <p:nvPr/>
        </p:nvSpPr>
        <p:spPr>
          <a:xfrm>
            <a:off x="1884538" y="1373950"/>
            <a:ext cx="1604700" cy="28116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2068954" y="1578573"/>
            <a:ext cx="14175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Insufficient Data Protection</a:t>
            </a: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5"/>
          <p:cNvSpPr/>
          <p:nvPr/>
        </p:nvSpPr>
        <p:spPr>
          <a:xfrm>
            <a:off x="3678911" y="1382244"/>
            <a:ext cx="1604700" cy="28116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3631523" y="1204025"/>
            <a:ext cx="17787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Retention Doesn’t Guarantee Recovery </a:t>
            </a: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5473256" y="1382250"/>
            <a:ext cx="1604700" cy="28116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5633950" y="1212325"/>
            <a:ext cx="15183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Security Gaps</a:t>
            </a: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1950787" y="2577325"/>
            <a:ext cx="1518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M365 offers availability, not isolated, immutable backups or point-in-time recovery to prevent data loss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3697188" y="2572500"/>
            <a:ext cx="16047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Legacy backups and retention policies offer limited assurance, lacking the speed, reliability, and security for efficient long-term recovery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57" name="Google Shape;257;p35"/>
          <p:cNvGrpSpPr/>
          <p:nvPr/>
        </p:nvGrpSpPr>
        <p:grpSpPr>
          <a:xfrm>
            <a:off x="137567" y="1204025"/>
            <a:ext cx="1604700" cy="2981525"/>
            <a:chOff x="3836142" y="1034100"/>
            <a:chExt cx="1604700" cy="2981525"/>
          </a:xfrm>
        </p:grpSpPr>
        <p:sp>
          <p:nvSpPr>
            <p:cNvPr id="258" name="Google Shape;258;p35"/>
            <p:cNvSpPr/>
            <p:nvPr/>
          </p:nvSpPr>
          <p:spPr>
            <a:xfrm>
              <a:off x="3836142" y="1204025"/>
              <a:ext cx="1604700" cy="2811600"/>
            </a:xfrm>
            <a:prstGeom prst="roundRect">
              <a:avLst>
                <a:gd name="adj" fmla="val 6082"/>
              </a:avLst>
            </a:prstGeom>
            <a:gradFill>
              <a:gsLst>
                <a:gs pos="0">
                  <a:schemeClr val="accent1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9" name="Google Shape;259;p35"/>
            <p:cNvSpPr txBox="1"/>
            <p:nvPr/>
          </p:nvSpPr>
          <p:spPr>
            <a:xfrm>
              <a:off x="3894124" y="1034100"/>
              <a:ext cx="1518300" cy="13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rPr>
                <a:t>Slow, Incomplete Recovery</a:t>
              </a:r>
              <a:endParaRPr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1000"/>
                </a:spcAft>
                <a:buNone/>
              </a:pPr>
              <a:endParaRPr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35"/>
            <p:cNvSpPr txBox="1"/>
            <p:nvPr/>
          </p:nvSpPr>
          <p:spPr>
            <a:xfrm>
              <a:off x="3894050" y="2407400"/>
              <a:ext cx="1518300" cy="15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Legacy tools lack fast, granular recovery — impacting productivity &amp; continuity</a:t>
              </a:r>
              <a:endPara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endPara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1" name="Google Shape;261;p35"/>
          <p:cNvSpPr txBox="1"/>
          <p:nvPr/>
        </p:nvSpPr>
        <p:spPr>
          <a:xfrm>
            <a:off x="5518450" y="2580800"/>
            <a:ext cx="1559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built-in ransomware rollback, immutable storage, or insider threat protection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7257453" y="1382250"/>
            <a:ext cx="1604700" cy="2811600"/>
          </a:xfrm>
          <a:prstGeom prst="roundRect">
            <a:avLst>
              <a:gd name="adj" fmla="val 6082"/>
            </a:avLst>
          </a:prstGeom>
          <a:gradFill>
            <a:gsLst>
              <a:gs pos="0">
                <a:schemeClr val="accent1"/>
              </a:gs>
              <a:gs pos="100000">
                <a:srgbClr val="2A47F9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7418151" y="1212334"/>
            <a:ext cx="1366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High Cost &amp; Complexity</a:t>
            </a: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3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7271175" y="2580800"/>
            <a:ext cx="16047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Legacy tools require multiple backup setups for each workload, creating management silos, increasing IT effort, &amp; driving up cost without unified protection</a:t>
            </a:r>
            <a:br>
              <a:rPr lang="en-US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1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/>
        </p:nvSpPr>
        <p:spPr>
          <a:xfrm>
            <a:off x="3755150" y="5912400"/>
            <a:ext cx="2420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Scale Operations to Support Growth   </a:t>
            </a:r>
            <a:endParaRPr sz="17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278437" y="229038"/>
            <a:ext cx="8459100" cy="4107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Components of an Ideal Solution Cyber Resilience </a:t>
            </a:r>
            <a:endParaRPr dirty="0"/>
          </a:p>
        </p:txBody>
      </p:sp>
      <p:grpSp>
        <p:nvGrpSpPr>
          <p:cNvPr id="272" name="Google Shape;272;p36"/>
          <p:cNvGrpSpPr/>
          <p:nvPr/>
        </p:nvGrpSpPr>
        <p:grpSpPr>
          <a:xfrm>
            <a:off x="2911525" y="1115900"/>
            <a:ext cx="5979970" cy="3678750"/>
            <a:chOff x="507050" y="1157725"/>
            <a:chExt cx="5979970" cy="3678750"/>
          </a:xfrm>
        </p:grpSpPr>
        <p:sp>
          <p:nvSpPr>
            <p:cNvPr id="273" name="Google Shape;273;p36"/>
            <p:cNvSpPr/>
            <p:nvPr/>
          </p:nvSpPr>
          <p:spPr>
            <a:xfrm>
              <a:off x="517910" y="2007278"/>
              <a:ext cx="5969100" cy="569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A47F9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201167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517500" y="4266775"/>
              <a:ext cx="5969100" cy="569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A47F9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201167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     </a:t>
              </a: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17910" y="2746325"/>
              <a:ext cx="5969100" cy="569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A47F9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201167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17910" y="1157725"/>
              <a:ext cx="5969100" cy="569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A47F9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201167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77" name="Google Shape;277;p36"/>
            <p:cNvSpPr txBox="1"/>
            <p:nvPr/>
          </p:nvSpPr>
          <p:spPr>
            <a:xfrm>
              <a:off x="517920" y="1301731"/>
              <a:ext cx="5969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Secured Air-gapped Backups</a:t>
              </a: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p36"/>
            <p:cNvSpPr txBox="1"/>
            <p:nvPr/>
          </p:nvSpPr>
          <p:spPr>
            <a:xfrm>
              <a:off x="517920" y="2115878"/>
              <a:ext cx="596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Significantly Lower Mean Time to Recovery</a:t>
              </a: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79" name="Google Shape;279;p36"/>
            <p:cNvSpPr txBox="1"/>
            <p:nvPr/>
          </p:nvSpPr>
          <p:spPr>
            <a:xfrm>
              <a:off x="517920" y="2856825"/>
              <a:ext cx="5969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Guaranteed Clean Recovery</a:t>
              </a: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17910" y="3485381"/>
              <a:ext cx="5969100" cy="569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A47F9"/>
                </a:gs>
                <a:gs pos="100000">
                  <a:srgbClr val="2A47F9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201167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517500" y="3597775"/>
              <a:ext cx="5969100" cy="3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       Accelerated Detection, Investigation, and Response</a:t>
              </a:r>
              <a:endParaRPr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36"/>
            <p:cNvSpPr txBox="1"/>
            <p:nvPr/>
          </p:nvSpPr>
          <p:spPr>
            <a:xfrm>
              <a:off x="507050" y="4427375"/>
              <a:ext cx="5969100" cy="2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Streamlined Governance and Compliance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83" name="Google Shape;283;p36"/>
          <p:cNvGrpSpPr/>
          <p:nvPr/>
        </p:nvGrpSpPr>
        <p:grpSpPr>
          <a:xfrm>
            <a:off x="3343650" y="1157138"/>
            <a:ext cx="487224" cy="3586974"/>
            <a:chOff x="939175" y="1198963"/>
            <a:chExt cx="487224" cy="3586974"/>
          </a:xfrm>
        </p:grpSpPr>
        <p:pic>
          <p:nvPicPr>
            <p:cNvPr id="284" name="Google Shape;284;p36" descr="File:Eo circle green checkmark.svg - Wikipedi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9175" y="1198963"/>
              <a:ext cx="487224" cy="48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6" descr="File:Eo circle green checkmark.svg - Wikipedi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9175" y="2080563"/>
              <a:ext cx="487224" cy="48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36" descr="File:Eo circle green checkmark.svg - Wikipedi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9175" y="2786038"/>
              <a:ext cx="487224" cy="48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36" descr="File:Eo circle green checkmark.svg - Wikipedi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9175" y="3547788"/>
              <a:ext cx="487224" cy="48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6" descr="File:Eo circle green checkmark.svg - Wikipedi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9175" y="4298713"/>
              <a:ext cx="487224" cy="487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9" name="Google Shape;2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50" y="2105875"/>
            <a:ext cx="2578300" cy="12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title" idx="4294967295"/>
          </p:nvPr>
        </p:nvSpPr>
        <p:spPr>
          <a:xfrm>
            <a:off x="172500" y="320050"/>
            <a:ext cx="8708400" cy="1150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One Platform. Every Workload. Zero Complexity.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34" name="Google Shape;334;p38"/>
          <p:cNvSpPr txBox="1">
            <a:spLocks noGrp="1"/>
          </p:cNvSpPr>
          <p:nvPr>
            <p:ph type="subTitle" idx="4294967295"/>
          </p:nvPr>
        </p:nvSpPr>
        <p:spPr>
          <a:xfrm>
            <a:off x="222865" y="788660"/>
            <a:ext cx="841260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Total Data Protection from SaaS and Cloud to Data Center and the Edge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Y25 Druva">
  <a:themeElements>
    <a:clrScheme name="Druva">
      <a:dk1>
        <a:srgbClr val="000822"/>
      </a:dk1>
      <a:lt1>
        <a:srgbClr val="FFFFFF"/>
      </a:lt1>
      <a:dk2>
        <a:srgbClr val="525A5F"/>
      </a:dk2>
      <a:lt2>
        <a:srgbClr val="EFF3F4"/>
      </a:lt2>
      <a:accent1>
        <a:srgbClr val="2A47F9"/>
      </a:accent1>
      <a:accent2>
        <a:srgbClr val="FF9900"/>
      </a:accent2>
      <a:accent3>
        <a:srgbClr val="BD41FF"/>
      </a:accent3>
      <a:accent4>
        <a:srgbClr val="12B3A2"/>
      </a:accent4>
      <a:accent5>
        <a:srgbClr val="E47800"/>
      </a:accent5>
      <a:accent6>
        <a:srgbClr val="FF3AC8"/>
      </a:accent6>
      <a:hlink>
        <a:srgbClr val="2A47F9"/>
      </a:hlink>
      <a:folHlink>
        <a:srgbClr val="8D3A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3695</Words>
  <Application>Microsoft Office PowerPoint</Application>
  <PresentationFormat>On-screen Show (16:9)</PresentationFormat>
  <Paragraphs>453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Lato Black</vt:lpstr>
      <vt:lpstr>Calibri</vt:lpstr>
      <vt:lpstr>Lato</vt:lpstr>
      <vt:lpstr>Arial</vt:lpstr>
      <vt:lpstr>Lato Light</vt:lpstr>
      <vt:lpstr>Roboto</vt:lpstr>
      <vt:lpstr>FY25 Druva</vt:lpstr>
      <vt:lpstr> The Architecture of Resilience: Eliminating Complexity</vt:lpstr>
      <vt:lpstr>Your Cloud Footprint Is a Growing Attack Surface  </vt:lpstr>
      <vt:lpstr>Your Microsoft 365 Data &amp; Backups are Under Attack</vt:lpstr>
      <vt:lpstr>Why Backups Matter </vt:lpstr>
      <vt:lpstr>Microsoft Expects You to Secure Your Data</vt:lpstr>
      <vt:lpstr>Azure Won’t Secure Your Data — That’s On You</vt:lpstr>
      <vt:lpstr>Why Legacy Backups Fall Short </vt:lpstr>
      <vt:lpstr>Key Components of an Ideal Solution Cyber Resilience </vt:lpstr>
      <vt:lpstr>One Platform. Every Workload. Zero Complexity.</vt:lpstr>
      <vt:lpstr>The Druva Advantage</vt:lpstr>
      <vt:lpstr>4000+ Customers Trust Druva for M365 Data Protection </vt:lpstr>
      <vt:lpstr>500+ TB Recovered in 4 Days  from Ransomware Attack</vt:lpstr>
      <vt:lpstr>Modern Data Protection: Fast, Immutable, Resilient</vt:lpstr>
      <vt:lpstr>Fast &amp; Clean Recovery with Curated Snapshot</vt:lpstr>
      <vt:lpstr>PowerPoint Presentation</vt:lpstr>
      <vt:lpstr>Druva Capabilities for Your Cyber Resilience Journey</vt:lpstr>
      <vt:lpstr>AI &amp; ML-Driven Threat Detection with Data Anomalies</vt:lpstr>
      <vt:lpstr>Integration with Microsoft Sentinel &amp; Security Co-Pilot </vt:lpstr>
      <vt:lpstr>Proactive Threat Defense with Managed DDR (MDDR)</vt:lpstr>
      <vt:lpstr>Unified Data Governance and Compliance</vt:lpstr>
      <vt:lpstr>Getting Started With Druva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 Engelbert</dc:creator>
  <cp:lastModifiedBy>nils.engelbert</cp:lastModifiedBy>
  <cp:revision>4</cp:revision>
  <dcterms:modified xsi:type="dcterms:W3CDTF">2026-04-17T11:24:16Z</dcterms:modified>
</cp:coreProperties>
</file>