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00" r:id="rId5"/>
    <p:sldId id="308" r:id="rId6"/>
    <p:sldId id="310" r:id="rId7"/>
    <p:sldId id="309" r:id="rId8"/>
    <p:sldId id="306" r:id="rId9"/>
    <p:sldId id="299" r:id="rId10"/>
  </p:sldIdLst>
  <p:sldSz cx="12192000" cy="6858000"/>
  <p:notesSz cx="6738938" cy="9869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951"/>
    <a:srgbClr val="22FE32"/>
    <a:srgbClr val="4A0000"/>
    <a:srgbClr val="000071"/>
    <a:srgbClr val="002E32"/>
    <a:srgbClr val="006168"/>
    <a:srgbClr val="00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1073F-29FE-4B63-AC74-EE59C27E910B}" v="101" dt="2026-04-20T18:49:52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644" y="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Schaper" userId="dc9780c0-8063-4281-8e7f-0c1214771e85" providerId="ADAL" clId="{9AF4E74F-AD38-4A7C-BDE8-AE24928C4113}"/>
    <pc:docChg chg="undo custSel addSld delSld modSld">
      <pc:chgData name="Marcus Schaper" userId="dc9780c0-8063-4281-8e7f-0c1214771e85" providerId="ADAL" clId="{9AF4E74F-AD38-4A7C-BDE8-AE24928C4113}" dt="2026-04-20T18:49:52.295" v="255"/>
      <pc:docMkLst>
        <pc:docMk/>
      </pc:docMkLst>
      <pc:sldChg chg="addSp modSp mod">
        <pc:chgData name="Marcus Schaper" userId="dc9780c0-8063-4281-8e7f-0c1214771e85" providerId="ADAL" clId="{9AF4E74F-AD38-4A7C-BDE8-AE24928C4113}" dt="2026-04-20T16:27:43.610" v="24" actId="167"/>
        <pc:sldMkLst>
          <pc:docMk/>
          <pc:sldMk cId="4217903831" sldId="299"/>
        </pc:sldMkLst>
        <pc:spChg chg="add mod">
          <ac:chgData name="Marcus Schaper" userId="dc9780c0-8063-4281-8e7f-0c1214771e85" providerId="ADAL" clId="{9AF4E74F-AD38-4A7C-BDE8-AE24928C4113}" dt="2026-04-20T16:26:45.085" v="13"/>
          <ac:spMkLst>
            <pc:docMk/>
            <pc:sldMk cId="4217903831" sldId="299"/>
            <ac:spMk id="3" creationId="{68E610F0-126D-5255-5F39-42A8B77DDA42}"/>
          </ac:spMkLst>
        </pc:spChg>
        <pc:spChg chg="add mod ord">
          <ac:chgData name="Marcus Schaper" userId="dc9780c0-8063-4281-8e7f-0c1214771e85" providerId="ADAL" clId="{9AF4E74F-AD38-4A7C-BDE8-AE24928C4113}" dt="2026-04-20T16:27:39.513" v="23" actId="167"/>
          <ac:spMkLst>
            <pc:docMk/>
            <pc:sldMk cId="4217903831" sldId="299"/>
            <ac:spMk id="11" creationId="{815E598D-0701-7041-DCB4-98234232163C}"/>
          </ac:spMkLst>
        </pc:spChg>
        <pc:picChg chg="add mod ord">
          <ac:chgData name="Marcus Schaper" userId="dc9780c0-8063-4281-8e7f-0c1214771e85" providerId="ADAL" clId="{9AF4E74F-AD38-4A7C-BDE8-AE24928C4113}" dt="2026-04-20T16:27:43.610" v="24" actId="167"/>
          <ac:picMkLst>
            <pc:docMk/>
            <pc:sldMk cId="4217903831" sldId="299"/>
            <ac:picMk id="10" creationId="{0FE66ECA-96B7-950E-7895-47647B6A9516}"/>
          </ac:picMkLst>
        </pc:picChg>
      </pc:sldChg>
      <pc:sldChg chg="modSp mod">
        <pc:chgData name="Marcus Schaper" userId="dc9780c0-8063-4281-8e7f-0c1214771e85" providerId="ADAL" clId="{9AF4E74F-AD38-4A7C-BDE8-AE24928C4113}" dt="2026-04-20T16:25:15.510" v="11"/>
        <pc:sldMkLst>
          <pc:docMk/>
          <pc:sldMk cId="3077801149" sldId="300"/>
        </pc:sldMkLst>
        <pc:spChg chg="mod">
          <ac:chgData name="Marcus Schaper" userId="dc9780c0-8063-4281-8e7f-0c1214771e85" providerId="ADAL" clId="{9AF4E74F-AD38-4A7C-BDE8-AE24928C4113}" dt="2026-04-20T16:25:15.510" v="11"/>
          <ac:spMkLst>
            <pc:docMk/>
            <pc:sldMk cId="3077801149" sldId="300"/>
            <ac:spMk id="6" creationId="{F92B310B-35C5-C73F-00D5-20B53F190917}"/>
          </ac:spMkLst>
        </pc:spChg>
      </pc:sldChg>
      <pc:sldChg chg="del">
        <pc:chgData name="Marcus Schaper" userId="dc9780c0-8063-4281-8e7f-0c1214771e85" providerId="ADAL" clId="{9AF4E74F-AD38-4A7C-BDE8-AE24928C4113}" dt="2026-04-20T16:26:37.057" v="12" actId="47"/>
        <pc:sldMkLst>
          <pc:docMk/>
          <pc:sldMk cId="3931340235" sldId="304"/>
        </pc:sldMkLst>
      </pc:sldChg>
      <pc:sldChg chg="addSp delSp modSp mod addAnim delAnim modAnim">
        <pc:chgData name="Marcus Schaper" userId="dc9780c0-8063-4281-8e7f-0c1214771e85" providerId="ADAL" clId="{9AF4E74F-AD38-4A7C-BDE8-AE24928C4113}" dt="2026-04-20T18:49:52.295" v="255"/>
        <pc:sldMkLst>
          <pc:docMk/>
          <pc:sldMk cId="4252223702" sldId="306"/>
        </pc:sldMkLst>
        <pc:spChg chg="mod">
          <ac:chgData name="Marcus Schaper" userId="dc9780c0-8063-4281-8e7f-0c1214771e85" providerId="ADAL" clId="{9AF4E74F-AD38-4A7C-BDE8-AE24928C4113}" dt="2026-04-20T16:29:04.031" v="31" actId="20577"/>
          <ac:spMkLst>
            <pc:docMk/>
            <pc:sldMk cId="4252223702" sldId="306"/>
            <ac:spMk id="2" creationId="{73F8862D-C072-E78E-8708-8487081B6AC0}"/>
          </ac:spMkLst>
        </pc:spChg>
        <pc:spChg chg="add del">
          <ac:chgData name="Marcus Schaper" userId="dc9780c0-8063-4281-8e7f-0c1214771e85" providerId="ADAL" clId="{9AF4E74F-AD38-4A7C-BDE8-AE24928C4113}" dt="2026-04-20T18:49:41.098" v="253" actId="478"/>
          <ac:spMkLst>
            <pc:docMk/>
            <pc:sldMk cId="4252223702" sldId="306"/>
            <ac:spMk id="32" creationId="{0ADF6827-F9EF-273C-9100-752ABAB06C84}"/>
          </ac:spMkLst>
        </pc:spChg>
        <pc:spChg chg="add del">
          <ac:chgData name="Marcus Schaper" userId="dc9780c0-8063-4281-8e7f-0c1214771e85" providerId="ADAL" clId="{9AF4E74F-AD38-4A7C-BDE8-AE24928C4113}" dt="2026-04-20T18:49:41.098" v="253" actId="478"/>
          <ac:spMkLst>
            <pc:docMk/>
            <pc:sldMk cId="4252223702" sldId="306"/>
            <ac:spMk id="33" creationId="{043655B9-C08D-AB54-91FB-D3B1EB9B1C4C}"/>
          </ac:spMkLst>
        </pc:spChg>
        <pc:spChg chg="mod">
          <ac:chgData name="Marcus Schaper" userId="dc9780c0-8063-4281-8e7f-0c1214771e85" providerId="ADAL" clId="{9AF4E74F-AD38-4A7C-BDE8-AE24928C4113}" dt="2026-04-20T16:28:56.839" v="30" actId="1076"/>
          <ac:spMkLst>
            <pc:docMk/>
            <pc:sldMk cId="4252223702" sldId="306"/>
            <ac:spMk id="47" creationId="{235614F4-17DF-F667-1CE5-668D63A3F40B}"/>
          </ac:spMkLst>
        </pc:spChg>
        <pc:picChg chg="add mod">
          <ac:chgData name="Marcus Schaper" userId="dc9780c0-8063-4281-8e7f-0c1214771e85" providerId="ADAL" clId="{9AF4E74F-AD38-4A7C-BDE8-AE24928C4113}" dt="2026-04-20T18:49:32.678" v="251" actId="1076"/>
          <ac:picMkLst>
            <pc:docMk/>
            <pc:sldMk cId="4252223702" sldId="306"/>
            <ac:picMk id="3" creationId="{25EA0D7A-C725-1946-B5CA-EDB93295FAF8}"/>
          </ac:picMkLst>
        </pc:picChg>
        <pc:cxnChg chg="add del">
          <ac:chgData name="Marcus Schaper" userId="dc9780c0-8063-4281-8e7f-0c1214771e85" providerId="ADAL" clId="{9AF4E74F-AD38-4A7C-BDE8-AE24928C4113}" dt="2026-04-20T18:49:41.098" v="253" actId="478"/>
          <ac:cxnSpMkLst>
            <pc:docMk/>
            <pc:sldMk cId="4252223702" sldId="306"/>
            <ac:cxnSpMk id="29" creationId="{01D70E91-7F2F-222C-4426-F33613BB3900}"/>
          </ac:cxnSpMkLst>
        </pc:cxnChg>
        <pc:cxnChg chg="add del">
          <ac:chgData name="Marcus Schaper" userId="dc9780c0-8063-4281-8e7f-0c1214771e85" providerId="ADAL" clId="{9AF4E74F-AD38-4A7C-BDE8-AE24928C4113}" dt="2026-04-20T18:49:41.098" v="253" actId="478"/>
          <ac:cxnSpMkLst>
            <pc:docMk/>
            <pc:sldMk cId="4252223702" sldId="306"/>
            <ac:cxnSpMk id="30" creationId="{A58BB74D-E3E6-B33C-405C-3CC02D779EB8}"/>
          </ac:cxnSpMkLst>
        </pc:cxnChg>
        <pc:cxnChg chg="add del">
          <ac:chgData name="Marcus Schaper" userId="dc9780c0-8063-4281-8e7f-0c1214771e85" providerId="ADAL" clId="{9AF4E74F-AD38-4A7C-BDE8-AE24928C4113}" dt="2026-04-20T18:49:41.098" v="253" actId="478"/>
          <ac:cxnSpMkLst>
            <pc:docMk/>
            <pc:sldMk cId="4252223702" sldId="306"/>
            <ac:cxnSpMk id="31" creationId="{5ECCEDFB-57C0-7509-6D5E-F9A7CD353455}"/>
          </ac:cxnSpMkLst>
        </pc:cxnChg>
        <pc:cxnChg chg="add del">
          <ac:chgData name="Marcus Schaper" userId="dc9780c0-8063-4281-8e7f-0c1214771e85" providerId="ADAL" clId="{9AF4E74F-AD38-4A7C-BDE8-AE24928C4113}" dt="2026-04-20T18:49:41.098" v="253" actId="478"/>
          <ac:cxnSpMkLst>
            <pc:docMk/>
            <pc:sldMk cId="4252223702" sldId="306"/>
            <ac:cxnSpMk id="34" creationId="{174D383B-F6EA-4B8C-BE67-0438D2ECB4A2}"/>
          </ac:cxnSpMkLst>
        </pc:cxnChg>
      </pc:sldChg>
      <pc:sldChg chg="del">
        <pc:chgData name="Marcus Schaper" userId="dc9780c0-8063-4281-8e7f-0c1214771e85" providerId="ADAL" clId="{9AF4E74F-AD38-4A7C-BDE8-AE24928C4113}" dt="2026-04-20T16:26:37.057" v="12" actId="47"/>
        <pc:sldMkLst>
          <pc:docMk/>
          <pc:sldMk cId="3700170907" sldId="307"/>
        </pc:sldMkLst>
      </pc:sldChg>
      <pc:sldChg chg="delSp modSp mod modAnim">
        <pc:chgData name="Marcus Schaper" userId="dc9780c0-8063-4281-8e7f-0c1214771e85" providerId="ADAL" clId="{9AF4E74F-AD38-4A7C-BDE8-AE24928C4113}" dt="2026-04-20T18:37:05.588" v="211"/>
        <pc:sldMkLst>
          <pc:docMk/>
          <pc:sldMk cId="737987281" sldId="308"/>
        </pc:sldMkLst>
        <pc:spChg chg="mod">
          <ac:chgData name="Marcus Schaper" userId="dc9780c0-8063-4281-8e7f-0c1214771e85" providerId="ADAL" clId="{9AF4E74F-AD38-4A7C-BDE8-AE24928C4113}" dt="2026-04-20T16:31:05.077" v="160" actId="1076"/>
          <ac:spMkLst>
            <pc:docMk/>
            <pc:sldMk cId="737987281" sldId="308"/>
            <ac:spMk id="42" creationId="{78B5583C-ECD0-C206-DD9F-EDA182ADC53C}"/>
          </ac:spMkLst>
        </pc:spChg>
        <pc:picChg chg="del">
          <ac:chgData name="Marcus Schaper" userId="dc9780c0-8063-4281-8e7f-0c1214771e85" providerId="ADAL" clId="{9AF4E74F-AD38-4A7C-BDE8-AE24928C4113}" dt="2026-04-20T16:29:14.599" v="32" actId="478"/>
          <ac:picMkLst>
            <pc:docMk/>
            <pc:sldMk cId="737987281" sldId="308"/>
            <ac:picMk id="6" creationId="{32E6FEAB-0DF2-7021-921D-1A0461336790}"/>
          </ac:picMkLst>
        </pc:picChg>
      </pc:sldChg>
      <pc:sldChg chg="modAnim">
        <pc:chgData name="Marcus Schaper" userId="dc9780c0-8063-4281-8e7f-0c1214771e85" providerId="ADAL" clId="{9AF4E74F-AD38-4A7C-BDE8-AE24928C4113}" dt="2026-04-20T18:46:42.601" v="239"/>
        <pc:sldMkLst>
          <pc:docMk/>
          <pc:sldMk cId="1568900518" sldId="309"/>
        </pc:sldMkLst>
      </pc:sldChg>
      <pc:sldChg chg="addSp delSp modSp new mod modAnim">
        <pc:chgData name="Marcus Schaper" userId="dc9780c0-8063-4281-8e7f-0c1214771e85" providerId="ADAL" clId="{9AF4E74F-AD38-4A7C-BDE8-AE24928C4113}" dt="2026-04-20T18:44:09.158" v="229"/>
        <pc:sldMkLst>
          <pc:docMk/>
          <pc:sldMk cId="955904661" sldId="310"/>
        </pc:sldMkLst>
        <pc:spChg chg="add mod">
          <ac:chgData name="Marcus Schaper" userId="dc9780c0-8063-4281-8e7f-0c1214771e85" providerId="ADAL" clId="{9AF4E74F-AD38-4A7C-BDE8-AE24928C4113}" dt="2026-04-20T16:28:37.816" v="28"/>
          <ac:spMkLst>
            <pc:docMk/>
            <pc:sldMk cId="955904661" sldId="310"/>
            <ac:spMk id="2" creationId="{E2B37C3A-883B-6756-1BE0-598F23FBF61F}"/>
          </ac:spMkLst>
        </pc:spChg>
        <pc:spChg chg="add mod">
          <ac:chgData name="Marcus Schaper" userId="dc9780c0-8063-4281-8e7f-0c1214771e85" providerId="ADAL" clId="{9AF4E74F-AD38-4A7C-BDE8-AE24928C4113}" dt="2026-04-20T16:30:24.990" v="148" actId="20577"/>
          <ac:spMkLst>
            <pc:docMk/>
            <pc:sldMk cId="955904661" sldId="310"/>
            <ac:spMk id="3" creationId="{32586D9D-0648-1597-D300-2082B081C422}"/>
          </ac:spMkLst>
        </pc:spChg>
        <pc:spChg chg="add mod">
          <ac:chgData name="Marcus Schaper" userId="dc9780c0-8063-4281-8e7f-0c1214771e85" providerId="ADAL" clId="{9AF4E74F-AD38-4A7C-BDE8-AE24928C4113}" dt="2026-04-20T18:44:09.158" v="229"/>
          <ac:spMkLst>
            <pc:docMk/>
            <pc:sldMk cId="955904661" sldId="310"/>
            <ac:spMk id="9" creationId="{3308D34C-BDAA-BDB3-62E7-8CEEFFFC63D3}"/>
          </ac:spMkLst>
        </pc:spChg>
        <pc:picChg chg="add mod">
          <ac:chgData name="Marcus Schaper" userId="dc9780c0-8063-4281-8e7f-0c1214771e85" providerId="ADAL" clId="{9AF4E74F-AD38-4A7C-BDE8-AE24928C4113}" dt="2026-04-20T16:30:35.174" v="149"/>
          <ac:picMkLst>
            <pc:docMk/>
            <pc:sldMk cId="955904661" sldId="310"/>
            <ac:picMk id="4" creationId="{2C21729D-1F39-7A38-1761-E54FBAD3C363}"/>
          </ac:picMkLst>
        </pc:picChg>
        <pc:picChg chg="add del">
          <ac:chgData name="Marcus Schaper" userId="dc9780c0-8063-4281-8e7f-0c1214771e85" providerId="ADAL" clId="{9AF4E74F-AD38-4A7C-BDE8-AE24928C4113}" dt="2026-04-20T17:42:10.907" v="162" actId="22"/>
          <ac:picMkLst>
            <pc:docMk/>
            <pc:sldMk cId="955904661" sldId="310"/>
            <ac:picMk id="6" creationId="{F2E95D3F-E29E-A034-2263-BC3A62C3CEAF}"/>
          </ac:picMkLst>
        </pc:picChg>
        <pc:picChg chg="add mod">
          <ac:chgData name="Marcus Schaper" userId="dc9780c0-8063-4281-8e7f-0c1214771e85" providerId="ADAL" clId="{9AF4E74F-AD38-4A7C-BDE8-AE24928C4113}" dt="2026-04-20T17:57:51.391" v="165" actId="1076"/>
          <ac:picMkLst>
            <pc:docMk/>
            <pc:sldMk cId="955904661" sldId="310"/>
            <ac:picMk id="8" creationId="{F5FEEC62-E659-0A72-CDCE-D35479C61F1A}"/>
          </ac:picMkLst>
        </pc:picChg>
        <pc:cxnChg chg="add mod">
          <ac:chgData name="Marcus Schaper" userId="dc9780c0-8063-4281-8e7f-0c1214771e85" providerId="ADAL" clId="{9AF4E74F-AD38-4A7C-BDE8-AE24928C4113}" dt="2026-04-20T17:58:12.707" v="167" actId="1076"/>
          <ac:cxnSpMkLst>
            <pc:docMk/>
            <pc:sldMk cId="955904661" sldId="310"/>
            <ac:cxnSpMk id="10" creationId="{2BDCB73F-E572-3E84-2AB0-B4E08EE51AD2}"/>
          </ac:cxnSpMkLst>
        </pc:cxnChg>
      </pc:sldChg>
      <pc:sldChg chg="new del">
        <pc:chgData name="Marcus Schaper" userId="dc9780c0-8063-4281-8e7f-0c1214771e85" providerId="ADAL" clId="{9AF4E74F-AD38-4A7C-BDE8-AE24928C4113}" dt="2026-04-20T16:28:26.561" v="26" actId="47"/>
        <pc:sldMkLst>
          <pc:docMk/>
          <pc:sldMk cId="1857622176" sldId="31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18T17:12:48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15205 3325 16383 0 0,'2'2'0'0'0,"5"1"0"0"0,9 4 0 0 0,5 4 0 0 0,11 4 0 0 0,11 1 0 0 0,5 1 0 0 0,0 0 0 0 0,-4-4 0 0 0,-7-1 0 0 0,-4-1 0 0 0,-6-2 0 0 0,-5 0 0 0 0,-4-2 0 0 0,-5 0 0 0 0,-3-1 0 0 0,2 1 0 0 0,0 1 0 0 0,4 2 0 0 0,0 1 0 0 0,3-1 0 0 0,2 2 0 0 0,2-1 0 0 0,2 0 0 0 0,1 0 0 0 0,0 1 0 0 0,1-2 0 0 0,0 0 0 0 0,-3 0 0 0 0,-2 0 0 0 0,-4 0 0 0 0,0-1 0 0 0,2 3 0 0 0,1 2 0 0 0,2 0 0 0 0,0-1 0 0 0,-1-2 0 0 0,2 0 0 0 0,2 5 0 0 0,0 0 0 0 0,-1-1 0 0 0,1-1 0 0 0,-3 0 0 0 0,-2 0 0 0 0,-1-1 0 0 0,-1 0 0 0 0,0 0 0 0 0,2 0 0 0 0,-3 0 0 0 0,0 0 0 0 0,-1 0 0 0 0,-1-2 0 0 0,2-1 0 0 0,-1 1 0 0 0,1-1 0 0 0,1 2 0 0 0,-2 0 0 0 0,2 1 0 0 0,3 2 0 0 0,-1 1 0 0 0,0 0 0 0 0,-2 0 0 0 0,-1-1 0 0 0,1-1 0 0 0,-2-3 0 0 0,2 2 0 0 0,0 0 0 0 0,-2 1 0 0 0,-1 2 0 0 0,1 0 0 0 0,5 3 0 0 0,2 0 0 0 0,1-2 0 0 0,-6 0 0 0 0,0 0 0 0 0,-2-1 0 0 0,-1-3 0 0 0,-1 0 0 0 0,-2-1 0 0 0,3-2 0 0 0,-2 0 0 0 0,-2-1 0 0 0,1 0 0 0 0,-1 1 0 0 0,0 3 0 0 0,3 0 0 0 0,1 0 0 0 0,2 1 0 0 0,-2 0 0 0 0,-1-3 0 0 0,-4 0 0 0 0,1-1 0 0 0,1 1 0 0 0,0 1 0 0 0,1 0 0 0 0,-1 1 0 0 0,1-3 0 0 0,-1 3 0 0 0,0-2 0 0 0,1 0 0 0 0,-1 0 0 0 0,-2 0 0 0 0,-1-1 0 0 0,0 0 0 0 0,-1 0 0 0 0,-3-2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18T17:12:48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15575 4709 16383 0 0,'2'-2'0'0'0,"4"-3"0"0"0,4-3 0 0 0,8-7 0 0 0,7-7 0 0 0,8-10 0 0 0,6-5 0 0 0,7-3 0 0 0,5-2 0 0 0,0 2 0 0 0,-2 1 0 0 0,-2 2 0 0 0,-3 4 0 0 0,-4 5 0 0 0,-4 2 0 0 0,-2 4 0 0 0,0 1 0 0 0,1-2 0 0 0,-1 0 0 0 0,-4-1 0 0 0,-3 2 0 0 0,-1 3 0 0 0,-3-1 0 0 0,-1 2 0 0 0,0 1 0 0 0,1-1 0 0 0,1 0 0 0 0,4 0 0 0 0,0-1 0 0 0,3 2 0 0 0,1-2 0 0 0,1 1 0 0 0,-3 1 0 0 0,1 2 0 0 0,-1 0 0 0 0,-1-1 0 0 0,4-3 0 0 0,0 0 0 0 0,2-1 0 0 0,1 0 0 0 0,4 1 0 0 0,1 3 0 0 0,6-2 0 0 0,1 3 0 0 0,-1-3 0 0 0,2 2 0 0 0,-1 1 0 0 0,-4 1 0 0 0,-2 3 0 0 0,-3 1 0 0 0,-4 2 0 0 0,0 0 0 0 0,2 0 0 0 0,-1 1 0 0 0,-1-1 0 0 0,2 1 0 0 0,-5 2 0 0 0,3-1 0 0 0,1-1 0 0 0,3 0 0 0 0,0 0 0 0 0,-2 0 0 0 0,-1 2 0 0 0,-4 1 0 0 0,-3 0 0 0 0,-3 0 0 0 0,0 1 0 0 0,-1 1 0 0 0,1 1 0 0 0,-1 0 0 0 0,3 1 0 0 0,1-3 0 0 0,-3 1 0 0 0,-2-1 0 0 0,-4 1 0 0 0,-3 0 0 0 0,-2 1 0 0 0,-4-1 0 0 0,-4-1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6B105-3803-4CD5-9259-A4FBC4E4E0BA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8" y="4749800"/>
            <a:ext cx="5391150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7938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2C144-B864-49F2-92BD-819CC5F60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36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A0FAB-FFF4-C2F6-ACC6-3E29D9FF1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467F66-C0AB-75C2-1316-E99167360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A7C6E2-8583-C360-174D-6AB44C3F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00875-B002-FCDF-D433-E252CF8B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CD172F-2E41-A582-3812-31567C7B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09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725BF-9019-914D-E056-38DF431C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9BF62-E5D7-6872-C2A1-3171DECA0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56314-5814-A281-BEDB-F154925D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065324-82FA-1B04-D252-EC9AA1ED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B0D34-A8B8-A33C-8FA9-8B5CE2F8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16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666CE3B-BBF7-05F2-FF23-A94EA2A03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0D0155-A3F9-877B-5730-152961F94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2EBDF3-7859-30AF-8BE3-1870F4F8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6DA55-E7AF-D859-5E91-DD62F059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654443-AB0F-88ED-7D9A-8DCDB474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917EC-CF92-C179-046C-755AD4E2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31FFA4-F486-DC01-B82E-4C0651E8A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151D38-A831-BF61-DC2E-2F59D65B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DE68B7-D51E-927E-0261-4560FC33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4C0450-B026-E5B0-9F25-BF0DD702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90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3E3A0-F2B3-4B49-1ABD-E6DE9BA1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ED5BA7-F9E1-6BE0-6F38-49EB3E895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57EA85-B4BF-9CDA-3244-48E96289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E77DF2-6610-2BFE-940B-3F0F392C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F22379-1726-C1AE-87D6-5A188D34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8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D89BA-2112-5EC9-A7FC-A95F3FFA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9FD884-5A46-1BD7-C402-A7077F80C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B50D29-9A6A-8476-D6BA-56547AA98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AF3167-9192-71CC-FFD8-1312668C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7D7F42-372D-C5CD-0723-40CAA862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87211B-C023-C307-2412-BD5F005C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42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DD285-1CFF-08A8-F37F-B6029DD5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B98450-8723-EA93-1DF4-C6C0A15C9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D68479-FFB9-A25C-B7C2-2C3D2F6C4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E71855-3F66-989E-A9F1-D649B3549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13AE9B-4B5A-6757-25F0-21CE322A0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191613-18DE-B732-AEB8-1F7335BB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2BB7B4-9ACF-7016-7A0F-59C2015E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1D6592-1266-50F4-8B57-AE7458D5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02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24F83-B0BE-7BD3-75B2-01833D56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D4DF55-0AAB-8965-5DA8-FC9452D2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2BADAE-D3D3-A33C-448D-F2FF5BAE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759DC7-1FD5-0082-6726-93A5F1F6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40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DF251C-E8D6-F13F-FF9E-11249A66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2CA236-B383-78BE-41A7-0F55DF67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3D8F54-3653-189C-D6BD-431289EC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7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948E1-AB76-008B-1DAC-BD9CEF4D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C2F74-7256-EA84-3F28-0E7B34F03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502ADB-7F11-0F36-963A-29B345566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16D122-B23A-C431-DA64-C409EF4A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9473B2-2E6D-8BE5-7FD9-AA5D1887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B7124C-A4CB-A454-CEA7-5A04A99E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52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D67B3-9D3B-0463-9164-D048E0EB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DF5942-9E21-C8F2-9091-603DBB1D1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84D41A-F817-C78D-BD2C-FF62DFF4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918D18-BF08-4732-0478-FA9B90CD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6A4E79-33BE-CC28-E628-19F64283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9D7896-AC6B-41F9-E884-3EE8B255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60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4F6124-9BD8-351E-9D1D-7E6401C4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1F7D24-E519-D2CD-97C2-28723095E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8C1AEF-92E5-27EA-B160-6270AF4AA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28F7-25A5-47F3-8C58-9CAF0A09F127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90C2A1-7E0E-27DC-9D24-C2B3B3BFE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B4FCA5-F0F9-0B9B-F30B-B1B4B330F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3081-EB26-4A52-9FF2-8F5387425FA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87D2F7E-7E4A-EF02-A3F8-A050FD1824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70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customXml" Target="../ink/ink2.xml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Im Haus, Menschliches Gesicht, Lächeln enthält.&#10;&#10;KI-generierte Inhalte können fehlerhaft sein.">
            <a:extLst>
              <a:ext uri="{FF2B5EF4-FFF2-40B4-BE49-F238E27FC236}">
                <a16:creationId xmlns:a16="http://schemas.microsoft.com/office/drawing/2014/main" id="{A55010C0-81C2-2E52-09FB-EEAA00127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31838" r="11414" b="61"/>
          <a:stretch>
            <a:fillRect/>
          </a:stretch>
        </p:blipFill>
        <p:spPr>
          <a:xfrm>
            <a:off x="0" y="-1"/>
            <a:ext cx="12192000" cy="59224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92B310B-35C5-C73F-00D5-20B53F190917}"/>
              </a:ext>
            </a:extLst>
          </p:cNvPr>
          <p:cNvSpPr/>
          <p:nvPr/>
        </p:nvSpPr>
        <p:spPr>
          <a:xfrm>
            <a:off x="412763" y="1580734"/>
            <a:ext cx="11340621" cy="3471326"/>
          </a:xfrm>
          <a:prstGeom prst="rect">
            <a:avLst/>
          </a:prstGeom>
          <a:gradFill>
            <a:gsLst>
              <a:gs pos="0">
                <a:srgbClr val="FF0000">
                  <a:alpha val="65000"/>
                </a:srgbClr>
              </a:gs>
              <a:gs pos="46000">
                <a:schemeClr val="tx1">
                  <a:alpha val="60000"/>
                </a:schemeClr>
              </a:gs>
              <a:gs pos="100000">
                <a:srgbClr val="22FE32">
                  <a:alpha val="7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91440" bIns="45720" rtlCol="0" anchor="ctr"/>
          <a:lstStyle/>
          <a:p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der Mitarbeiter zum Security-High-Scorer wird…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  <a:p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Marcus Schaper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SBG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Serious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Business Gaming GmbH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  <a:p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2026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8D14AD-6A60-FE6B-D9C0-F539E86E2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8" y="1733491"/>
            <a:ext cx="1727787" cy="126895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28CA1F-25B9-99AA-F495-556A3F53F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89" y="5970051"/>
            <a:ext cx="1751830" cy="8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0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>
            <a:extLst>
              <a:ext uri="{FF2B5EF4-FFF2-40B4-BE49-F238E27FC236}">
                <a16:creationId xmlns:a16="http://schemas.microsoft.com/office/drawing/2014/main" id="{6C1CE806-9AE5-1520-669C-25DACE631A1F}"/>
              </a:ext>
            </a:extLst>
          </p:cNvPr>
          <p:cNvSpPr/>
          <p:nvPr/>
        </p:nvSpPr>
        <p:spPr>
          <a:xfrm>
            <a:off x="0" y="10315"/>
            <a:ext cx="12192000" cy="6858000"/>
          </a:xfrm>
          <a:prstGeom prst="rect">
            <a:avLst/>
          </a:prstGeom>
          <a:gradFill>
            <a:gsLst>
              <a:gs pos="0">
                <a:srgbClr val="4A0000"/>
              </a:gs>
              <a:gs pos="46000">
                <a:schemeClr val="tx1"/>
              </a:gs>
              <a:gs pos="100000">
                <a:srgbClr val="00616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444654-0564-B371-8E9B-1752D70996B3}"/>
              </a:ext>
            </a:extLst>
          </p:cNvPr>
          <p:cNvSpPr txBox="1"/>
          <p:nvPr/>
        </p:nvSpPr>
        <p:spPr>
          <a:xfrm>
            <a:off x="248748" y="231122"/>
            <a:ext cx="10905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>
                    <a:lumMod val="95000"/>
                  </a:schemeClr>
                </a:solidFill>
              </a:rPr>
              <a:t>Die Herausforderungen…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C2ED83-C738-804F-1FA0-1045FC99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89" y="5970051"/>
            <a:ext cx="1751830" cy="80341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BF40F12-575F-91FB-20EA-4A08E5014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35" y="1822232"/>
            <a:ext cx="1394392" cy="130659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3A043DB-72C4-FD66-C3BB-90AFDCD35F91}"/>
              </a:ext>
            </a:extLst>
          </p:cNvPr>
          <p:cNvSpPr txBox="1"/>
          <p:nvPr/>
        </p:nvSpPr>
        <p:spPr>
          <a:xfrm>
            <a:off x="1724025" y="2006580"/>
            <a:ext cx="19875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aller Unternehmen hatten einen größeren Cybervorfall in den letzten zwei Jahren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F509C4A-C538-5655-268B-D51554C329B8}"/>
              </a:ext>
            </a:extLst>
          </p:cNvPr>
          <p:cNvSpPr txBox="1"/>
          <p:nvPr/>
        </p:nvSpPr>
        <p:spPr>
          <a:xfrm>
            <a:off x="1724025" y="4239647"/>
            <a:ext cx="225425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der Cybervorfälle </a:t>
            </a:r>
            <a:br>
              <a:rPr lang="de-DE" sz="1400"/>
            </a:b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wurden durch internes Personal² verursacht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E03CAC6C-79CF-7BA0-BA07-E04B0A4EF5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792"/>
          <a:stretch/>
        </p:blipFill>
        <p:spPr>
          <a:xfrm flipH="1">
            <a:off x="3733801" y="1592849"/>
            <a:ext cx="657224" cy="375285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71C938F-D922-BF7B-B014-9E78B733234C}"/>
              </a:ext>
            </a:extLst>
          </p:cNvPr>
          <p:cNvSpPr txBox="1"/>
          <p:nvPr/>
        </p:nvSpPr>
        <p:spPr>
          <a:xfrm>
            <a:off x="4438649" y="1723014"/>
            <a:ext cx="5112543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Herunterladen von Schadsoftware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Schwache Passwörter / keine regelmäßige Änderung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Öffnen unsicherer Websites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Nutzung nicht autorisierter Systeme zum Datenaustausch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Antworten auf Phishing-Attacken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Fehlende Aktualisierung von Systemsoftware/ Apps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Zugriff auf Daten über ein nicht autorisiertes Gerät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Vorsätzlicher Verstoß gegen </a:t>
            </a:r>
            <a:r>
              <a:rPr lang="de-DE" sz="1400" err="1">
                <a:solidFill>
                  <a:schemeClr val="bg1">
                    <a:lumMod val="85000"/>
                  </a:schemeClr>
                </a:solidFill>
              </a:rPr>
              <a:t>InfoSec</a:t>
            </a: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-Richtlinien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Versenden von Daten an private Systeme, z.B.  E-Mail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Rechtswidriges Verhalten mit Bereicherungsabsicht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Mangelnde Beaufsichtigung wenig erfahrener Mitarbeiter</a:t>
            </a:r>
          </a:p>
          <a:p>
            <a:pPr>
              <a:spcAft>
                <a:spcPts val="600"/>
              </a:spcAft>
            </a:pPr>
            <a:r>
              <a:rPr lang="de-DE" sz="1400">
                <a:solidFill>
                  <a:schemeClr val="bg1">
                    <a:lumMod val="85000"/>
                  </a:schemeClr>
                </a:solidFill>
              </a:rPr>
              <a:t>Preisgabe vertraulicher Zugangsdaten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973610C-29A4-52FC-EC85-4072D105AD7B}"/>
              </a:ext>
            </a:extLst>
          </p:cNvPr>
          <p:cNvSpPr txBox="1"/>
          <p:nvPr/>
        </p:nvSpPr>
        <p:spPr>
          <a:xfrm>
            <a:off x="266700" y="1264922"/>
            <a:ext cx="341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b="1">
                <a:solidFill>
                  <a:schemeClr val="bg1"/>
                </a:solidFill>
              </a:rPr>
              <a:t>…sind real und tun weh!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4575526-0751-8A1F-79F3-AD68DF5AC853}"/>
              </a:ext>
            </a:extLst>
          </p:cNvPr>
          <p:cNvSpPr txBox="1"/>
          <p:nvPr/>
        </p:nvSpPr>
        <p:spPr>
          <a:xfrm>
            <a:off x="3667125" y="1264922"/>
            <a:ext cx="341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b="1">
                <a:solidFill>
                  <a:schemeClr val="bg1"/>
                </a:solidFill>
              </a:rPr>
              <a:t>Was machen Mitarbeiter falsch?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C3ECA8C8-BCC0-9F1C-C769-5AB2F48FD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25" y="1812708"/>
            <a:ext cx="2366395" cy="1579240"/>
          </a:xfrm>
          <a:prstGeom prst="rect">
            <a:avLst/>
          </a:prstGeom>
        </p:spPr>
      </p:pic>
      <p:pic>
        <p:nvPicPr>
          <p:cNvPr id="41" name="Picture 4" descr="HD the green eyed cat wallpapers | Peakpx">
            <a:extLst>
              <a:ext uri="{FF2B5EF4-FFF2-40B4-BE49-F238E27FC236}">
                <a16:creationId xmlns:a16="http://schemas.microsoft.com/office/drawing/2014/main" id="{B919E0A6-F77E-33A6-3FFC-C7424DC67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46902" y="3573780"/>
            <a:ext cx="2364419" cy="15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78B5583C-ECD0-C206-DD9F-EDA182ADC53C}"/>
              </a:ext>
            </a:extLst>
          </p:cNvPr>
          <p:cNvSpPr txBox="1"/>
          <p:nvPr/>
        </p:nvSpPr>
        <p:spPr>
          <a:xfrm>
            <a:off x="8129587" y="1264922"/>
            <a:ext cx="3689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>
                <a:solidFill>
                  <a:schemeClr val="bg1"/>
                </a:solidFill>
              </a:rPr>
              <a:t>WBTs </a:t>
            </a:r>
            <a:r>
              <a:rPr lang="de-DE" sz="1800" b="1" dirty="0">
                <a:solidFill>
                  <a:schemeClr val="bg1"/>
                </a:solidFill>
              </a:rPr>
              <a:t>erfüllen Anforderungen, aber… 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041C0E6-F991-956E-2D41-D3F7B01EB785}"/>
              </a:ext>
            </a:extLst>
          </p:cNvPr>
          <p:cNvSpPr txBox="1"/>
          <p:nvPr/>
        </p:nvSpPr>
        <p:spPr>
          <a:xfrm>
            <a:off x="10817214" y="1823161"/>
            <a:ext cx="1432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langweilig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F704164-999C-AD29-8422-897AEF416A80}"/>
              </a:ext>
            </a:extLst>
          </p:cNvPr>
          <p:cNvSpPr txBox="1"/>
          <p:nvPr/>
        </p:nvSpPr>
        <p:spPr>
          <a:xfrm>
            <a:off x="9552294" y="2604448"/>
            <a:ext cx="1432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statisch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A6B5D43-28B2-4088-D2D7-5184ABBAED52}"/>
              </a:ext>
            </a:extLst>
          </p:cNvPr>
          <p:cNvSpPr txBox="1"/>
          <p:nvPr/>
        </p:nvSpPr>
        <p:spPr>
          <a:xfrm>
            <a:off x="9532620" y="4558784"/>
            <a:ext cx="1996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passiver Konsum 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AA6F0ACA-BED2-9C31-55CB-4A8F27FB7A78}"/>
              </a:ext>
            </a:extLst>
          </p:cNvPr>
          <p:cNvSpPr txBox="1"/>
          <p:nvPr/>
        </p:nvSpPr>
        <p:spPr>
          <a:xfrm>
            <a:off x="10180320" y="3804404"/>
            <a:ext cx="1889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de-DE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schnell </a:t>
            </a:r>
            <a:r>
              <a:rPr lang="de-DE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outdated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C93FE913-C51A-28E7-26ED-9EBD985F0B29}"/>
              </a:ext>
            </a:extLst>
          </p:cNvPr>
          <p:cNvSpPr txBox="1"/>
          <p:nvPr/>
        </p:nvSpPr>
        <p:spPr>
          <a:xfrm>
            <a:off x="9451987" y="2964224"/>
            <a:ext cx="236181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als administrativ empfunden</a:t>
            </a:r>
            <a:endParaRPr lang="de-DE">
              <a:ea typeface="Calibri"/>
              <a:cs typeface="Calibri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8119A741-CC8E-B969-D68E-4CE25E513D83}"/>
              </a:ext>
            </a:extLst>
          </p:cNvPr>
          <p:cNvSpPr txBox="1"/>
          <p:nvPr/>
        </p:nvSpPr>
        <p:spPr>
          <a:xfrm>
            <a:off x="210010" y="5787969"/>
            <a:ext cx="1151717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000" baseline="30000">
                <a:solidFill>
                  <a:schemeClr val="bg1">
                    <a:lumMod val="50000"/>
                  </a:schemeClr>
                </a:solidFill>
                <a:effectLst/>
                <a:ea typeface="Aptos" panose="020B0004020202020204" pitchFamily="34" charset="0"/>
              </a:rPr>
              <a:t>1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  <a:effectLst/>
                <a:ea typeface="Aptos" panose="020B0004020202020204" pitchFamily="34" charset="0"/>
              </a:rPr>
              <a:t>Gesetzliche Anforderungen &amp; Normen: Wirtschaftsgrundschutz Standard 2000-1 | 2.4 • 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NIS 2 | Artikel 21 Abs. 2 g 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  <a:effectLst/>
                <a:ea typeface="Aptos" panose="020B0004020202020204" pitchFamily="34" charset="0"/>
              </a:rPr>
              <a:t>• 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DSGVO | Art. 24 Abs. 1 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  <a:effectLst/>
                <a:ea typeface="Aptos" panose="020B0004020202020204" pitchFamily="34" charset="0"/>
              </a:rPr>
              <a:t>• 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BSIG | §8 a 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  <a:effectLst/>
                <a:ea typeface="Aptos" panose="020B0004020202020204" pitchFamily="34" charset="0"/>
              </a:rPr>
              <a:t>• 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</a:rPr>
              <a:t>ISO 27001 | 7.2 a, b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</a:rPr>
              <a:t>und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</a:rPr>
              <a:t> c 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  <a:effectLst/>
                <a:ea typeface="Aptos" panose="020B0004020202020204" pitchFamily="34" charset="0"/>
              </a:rPr>
              <a:t>• 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</a:rPr>
              <a:t>ISO 22301 | 7.2 a, b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</a:rPr>
              <a:t>und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</a:rPr>
              <a:t> c</a:t>
            </a:r>
          </a:p>
          <a:p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²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Fehlverhalten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der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User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(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z.B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.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auf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Phishing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-Mails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klicken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)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ca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. 40%,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Fehler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in der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Prozesskette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(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z.B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.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kein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oder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zu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spätes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Patching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) </a:t>
            </a:r>
            <a:r>
              <a:rPr lang="pt-BR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ca</a:t>
            </a:r>
            <a:r>
              <a:rPr lang="pt-BR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. 48%</a:t>
            </a: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1C10AF3F-A701-2DDA-9DA9-03054DD19EA3}"/>
              </a:ext>
            </a:extLst>
          </p:cNvPr>
          <p:cNvCxnSpPr/>
          <p:nvPr/>
        </p:nvCxnSpPr>
        <p:spPr>
          <a:xfrm>
            <a:off x="301450" y="5760720"/>
            <a:ext cx="115171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69BD1055-7B08-D5F6-35C0-47183AAE082C}"/>
              </a:ext>
            </a:extLst>
          </p:cNvPr>
          <p:cNvSpPr/>
          <p:nvPr/>
        </p:nvSpPr>
        <p:spPr>
          <a:xfrm>
            <a:off x="3667125" y="1723014"/>
            <a:ext cx="805815" cy="3527166"/>
          </a:xfrm>
          <a:prstGeom prst="round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92B8F6E7-AABB-1614-1226-078D5A2FA6BE}"/>
              </a:ext>
            </a:extLst>
          </p:cNvPr>
          <p:cNvCxnSpPr>
            <a:stCxn id="72" idx="1"/>
          </p:cNvCxnSpPr>
          <p:nvPr/>
        </p:nvCxnSpPr>
        <p:spPr>
          <a:xfrm flipH="1">
            <a:off x="2377440" y="3486597"/>
            <a:ext cx="1289685" cy="0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lipse 74">
            <a:extLst>
              <a:ext uri="{FF2B5EF4-FFF2-40B4-BE49-F238E27FC236}">
                <a16:creationId xmlns:a16="http://schemas.microsoft.com/office/drawing/2014/main" id="{9A49FCA6-01C5-4F96-E6B7-3ED3E843C70E}"/>
              </a:ext>
            </a:extLst>
          </p:cNvPr>
          <p:cNvSpPr>
            <a:spLocks noChangeAspect="1"/>
          </p:cNvSpPr>
          <p:nvPr/>
        </p:nvSpPr>
        <p:spPr>
          <a:xfrm>
            <a:off x="263350" y="3873730"/>
            <a:ext cx="1428290" cy="1428290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E0255DA9-5BFB-ED23-2159-FBAF8E6415B7}"/>
              </a:ext>
            </a:extLst>
          </p:cNvPr>
          <p:cNvCxnSpPr>
            <a:cxnSpLocks/>
          </p:cNvCxnSpPr>
          <p:nvPr/>
        </p:nvCxnSpPr>
        <p:spPr>
          <a:xfrm flipH="1">
            <a:off x="1540669" y="3481598"/>
            <a:ext cx="850566" cy="661777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Gerader Verbinder 75">
            <a:extLst>
              <a:ext uri="{FF2B5EF4-FFF2-40B4-BE49-F238E27FC236}">
                <a16:creationId xmlns:a16="http://schemas.microsoft.com/office/drawing/2014/main" id="{C4A158D6-D25D-DA0E-A6C1-7E2D2CF610BC}"/>
              </a:ext>
            </a:extLst>
          </p:cNvPr>
          <p:cNvCxnSpPr>
            <a:cxnSpLocks/>
          </p:cNvCxnSpPr>
          <p:nvPr/>
        </p:nvCxnSpPr>
        <p:spPr>
          <a:xfrm flipH="1" flipV="1">
            <a:off x="1446595" y="5154047"/>
            <a:ext cx="2224972" cy="3951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F20C8513-96C4-FA09-167E-B6A1FECF8696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95311" y="3957102"/>
            <a:ext cx="1382819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42" grpId="0"/>
      <p:bldP spid="51" grpId="0"/>
      <p:bldP spid="52" grpId="0"/>
      <p:bldP spid="56" grpId="0"/>
      <p:bldP spid="60" grpId="0"/>
      <p:bldP spid="64" grpId="0"/>
      <p:bldP spid="67" grpId="0"/>
      <p:bldP spid="72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2B37C3A-883B-6756-1BE0-598F23FBF61F}"/>
              </a:ext>
            </a:extLst>
          </p:cNvPr>
          <p:cNvSpPr/>
          <p:nvPr/>
        </p:nvSpPr>
        <p:spPr>
          <a:xfrm>
            <a:off x="0" y="10315"/>
            <a:ext cx="12192000" cy="6858000"/>
          </a:xfrm>
          <a:prstGeom prst="rect">
            <a:avLst/>
          </a:prstGeom>
          <a:gradFill>
            <a:gsLst>
              <a:gs pos="0">
                <a:srgbClr val="4A0000"/>
              </a:gs>
              <a:gs pos="46000">
                <a:schemeClr val="tx1"/>
              </a:gs>
              <a:gs pos="100000">
                <a:srgbClr val="00616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2586D9D-0648-1597-D300-2082B081C422}"/>
              </a:ext>
            </a:extLst>
          </p:cNvPr>
          <p:cNvSpPr txBox="1"/>
          <p:nvPr/>
        </p:nvSpPr>
        <p:spPr>
          <a:xfrm>
            <a:off x="248748" y="231122"/>
            <a:ext cx="10905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>
                    <a:lumMod val="95000"/>
                  </a:schemeClr>
                </a:solidFill>
              </a:rPr>
              <a:t>Psychologische und kognitionswissenschaftliche Grundlagen:</a:t>
            </a:r>
            <a:br>
              <a:rPr lang="de-DE" sz="28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2800" b="1" dirty="0">
                <a:solidFill>
                  <a:schemeClr val="bg1">
                    <a:lumMod val="95000"/>
                  </a:schemeClr>
                </a:solidFill>
              </a:rPr>
              <a:t>Wichtig für Awareness ist A.C.T.I.O.N.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21729D-1F39-7A38-1761-E54FBAD3C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89" y="5970051"/>
            <a:ext cx="1751830" cy="8034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FEEC62-E659-0A72-CDCE-D35479C61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9" y="1237380"/>
            <a:ext cx="10907282" cy="46805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308D34C-BDAA-BDB3-62E7-8CEEFFFC63D3}"/>
              </a:ext>
            </a:extLst>
          </p:cNvPr>
          <p:cNvSpPr txBox="1"/>
          <p:nvPr/>
        </p:nvSpPr>
        <p:spPr>
          <a:xfrm>
            <a:off x="210010" y="6193052"/>
            <a:ext cx="11517170" cy="3488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000" baseline="30000" dirty="0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  <a:t>Bothe, D., Schaper, M., &amp; Pohlmann, N. (2025). Spielend lehren statt Eintrichtern (1): Serious Games als Lernmotor der Informationssicherheit – Teil 1: Vom Wissen zum Handeln. &lt;</a:t>
            </a:r>
            <a:r>
              <a:rPr lang="de-DE" sz="1000" baseline="30000" dirty="0" err="1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  <a:t>kes</a:t>
            </a:r>
            <a:r>
              <a:rPr lang="de-DE" sz="1000" baseline="30000" dirty="0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  <a:t>&gt; – Die Zeitschrift für </a:t>
            </a:r>
            <a:r>
              <a:rPr lang="de-DE" sz="1000" baseline="30000" dirty="0" err="1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  <a:t>Informations</a:t>
            </a:r>
            <a:r>
              <a:rPr lang="de-DE" sz="1000" baseline="30000" dirty="0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  <a:t>‑Sicherheit, 2025(6), 66–72.</a:t>
            </a:r>
            <a:br>
              <a:rPr lang="de-DE" sz="1000" baseline="30000" dirty="0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</a:br>
            <a:r>
              <a:rPr lang="de-DE" sz="1000" baseline="30000" dirty="0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  <a:t>Bothe, D., Schaper, M., &amp; Pohlmann, N. (2026). Spielend lehren statt Eintrichtern (2): Serious Games als Lernmotor der Informationssicherheit – Teil 2: Vom Handeln zur Sicherheitskultur. &lt;</a:t>
            </a:r>
            <a:r>
              <a:rPr lang="de-DE" sz="1000" baseline="30000" dirty="0" err="1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  <a:t>kes</a:t>
            </a:r>
            <a:r>
              <a:rPr lang="de-DE" sz="1000" baseline="30000" dirty="0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  <a:t>&gt; – Die Zeitschrift für </a:t>
            </a:r>
            <a:r>
              <a:rPr lang="de-DE" sz="1000" baseline="30000" dirty="0" err="1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  <a:t>Informations</a:t>
            </a:r>
            <a:r>
              <a:rPr lang="de-DE" sz="1000" baseline="30000" dirty="0">
                <a:solidFill>
                  <a:schemeClr val="bg1">
                    <a:lumMod val="50000"/>
                  </a:schemeClr>
                </a:solidFill>
                <a:ea typeface="Aptos" panose="020B0004020202020204" pitchFamily="34" charset="0"/>
              </a:rPr>
              <a:t>‑Sicherheit, 2026(1), 11–16.</a:t>
            </a:r>
            <a:endParaRPr lang="pt-BR" sz="1000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BDCB73F-E572-3E84-2AB0-B4E08EE51AD2}"/>
              </a:ext>
            </a:extLst>
          </p:cNvPr>
          <p:cNvCxnSpPr/>
          <p:nvPr/>
        </p:nvCxnSpPr>
        <p:spPr>
          <a:xfrm>
            <a:off x="301450" y="6165803"/>
            <a:ext cx="115171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9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13E304EB-097B-D52A-B72D-CB2F81F05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3493" r="5664" b="167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Rechteck 46">
            <a:extLst>
              <a:ext uri="{FF2B5EF4-FFF2-40B4-BE49-F238E27FC236}">
                <a16:creationId xmlns:a16="http://schemas.microsoft.com/office/drawing/2014/main" id="{6C1CE806-9AE5-1520-669C-25DACE631A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A0000">
                  <a:alpha val="85000"/>
                </a:srgbClr>
              </a:gs>
              <a:gs pos="46000">
                <a:schemeClr val="tx1">
                  <a:alpha val="85000"/>
                </a:schemeClr>
              </a:gs>
              <a:gs pos="100000">
                <a:srgbClr val="006168"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444654-0564-B371-8E9B-1752D70996B3}"/>
              </a:ext>
            </a:extLst>
          </p:cNvPr>
          <p:cNvSpPr txBox="1"/>
          <p:nvPr/>
        </p:nvSpPr>
        <p:spPr>
          <a:xfrm>
            <a:off x="248748" y="231122"/>
            <a:ext cx="10905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>
                <a:solidFill>
                  <a:schemeClr val="bg1">
                    <a:lumMod val="95000"/>
                  </a:schemeClr>
                </a:solidFill>
              </a:rPr>
              <a:t>Die Lösung: </a:t>
            </a:r>
            <a:r>
              <a:rPr lang="de-DE" sz="2800" b="1" err="1">
                <a:solidFill>
                  <a:schemeClr val="bg1">
                    <a:lumMod val="95000"/>
                  </a:schemeClr>
                </a:solidFill>
              </a:rPr>
              <a:t>Serious</a:t>
            </a:r>
            <a:r>
              <a:rPr lang="de-DE" sz="2800" b="1">
                <a:solidFill>
                  <a:schemeClr val="bg1">
                    <a:lumMod val="95000"/>
                  </a:schemeClr>
                </a:solidFill>
              </a:rPr>
              <a:t> Business Gaming</a:t>
            </a:r>
            <a:endParaRPr lang="de-DE" sz="280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C2ED83-C738-804F-1FA0-1045FC99E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89" y="5970051"/>
            <a:ext cx="1751830" cy="803416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8029A8EA-4A42-48FC-023C-07511FF00869}"/>
              </a:ext>
            </a:extLst>
          </p:cNvPr>
          <p:cNvSpPr txBox="1">
            <a:spLocks/>
          </p:cNvSpPr>
          <p:nvPr/>
        </p:nvSpPr>
        <p:spPr>
          <a:xfrm>
            <a:off x="319676" y="1668602"/>
            <a:ext cx="5089812" cy="3452671"/>
          </a:xfrm>
          <a:prstGeom prst="rect">
            <a:avLst/>
          </a:prstGeom>
        </p:spPr>
        <p:txBody>
          <a:bodyPr vert="horz" wrap="square" lIns="0" tIns="3600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Spielbar als App für remote Teams oder im hybriden physisch-digitalen Setup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Gespielt wird kooperativ gegen den Hacker – und die Zeit (30 Minuten)</a:t>
            </a: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Fragen werden tagaktuell aus relevanten Quellen erstellt </a:t>
            </a: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Fragen können individuell an die Unternehmensrealität angepasst werden, kampagnenfähig</a:t>
            </a: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 Kampagnen vorhanden, neben der generischen Kampagne z.B. AI, Datenschutz, Version für Schulen</a:t>
            </a: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Punktesystem mit Badges und Bestenlisten, Ausstellung eines Cyber-Security Zertifikats möglich</a:t>
            </a: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CD/CI des Unternehmens gebrandetes Spiel</a:t>
            </a: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99BFBF6-8017-C9ED-AC21-6C9D50AD1B3A}"/>
              </a:ext>
            </a:extLst>
          </p:cNvPr>
          <p:cNvCxnSpPr/>
          <p:nvPr/>
        </p:nvCxnSpPr>
        <p:spPr>
          <a:xfrm>
            <a:off x="301450" y="5760720"/>
            <a:ext cx="115171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0A7F26E6-2423-1520-3058-DED0DA67E0F2}"/>
              </a:ext>
            </a:extLst>
          </p:cNvPr>
          <p:cNvSpPr/>
          <p:nvPr/>
        </p:nvSpPr>
        <p:spPr>
          <a:xfrm>
            <a:off x="9266004" y="1434467"/>
            <a:ext cx="2548661" cy="3369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9A9335-76E0-2F9A-7427-D63B58E9AC2C}"/>
              </a:ext>
            </a:extLst>
          </p:cNvPr>
          <p:cNvSpPr txBox="1"/>
          <p:nvPr/>
        </p:nvSpPr>
        <p:spPr>
          <a:xfrm>
            <a:off x="9294053" y="1823833"/>
            <a:ext cx="23112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solidFill>
                  <a:srgbClr val="22FE32"/>
                </a:solidFill>
              </a:rPr>
              <a:t>Der Sicherheitsbereich hat den „Steuerknüppel“ in der Hand. </a:t>
            </a:r>
          </a:p>
          <a:p>
            <a:endParaRPr lang="de-DE" sz="1600">
              <a:solidFill>
                <a:srgbClr val="22FE32"/>
              </a:solidFill>
            </a:endParaRPr>
          </a:p>
          <a:p>
            <a:r>
              <a:rPr lang="de-DE" sz="1600">
                <a:solidFill>
                  <a:srgbClr val="22FE32"/>
                </a:solidFill>
              </a:rPr>
              <a:t>Er kann analog zur Bedrohungslage des Unternehmens Fragen und Fragenkomplexe einspielen und/ oder gewichten, die dann häufiger gespielt werden.</a:t>
            </a:r>
          </a:p>
        </p:txBody>
      </p:sp>
      <p:sp>
        <p:nvSpPr>
          <p:cNvPr id="10" name="Additionszeichen 9">
            <a:extLst>
              <a:ext uri="{FF2B5EF4-FFF2-40B4-BE49-F238E27FC236}">
                <a16:creationId xmlns:a16="http://schemas.microsoft.com/office/drawing/2014/main" id="{17C7CD2F-5107-48EF-1BBC-A65ED78D1D70}"/>
              </a:ext>
            </a:extLst>
          </p:cNvPr>
          <p:cNvSpPr/>
          <p:nvPr/>
        </p:nvSpPr>
        <p:spPr>
          <a:xfrm>
            <a:off x="8980713" y="1166553"/>
            <a:ext cx="757807" cy="719991"/>
          </a:xfrm>
          <a:prstGeom prst="mathPlus">
            <a:avLst/>
          </a:prstGeom>
          <a:solidFill>
            <a:srgbClr val="22FE32"/>
          </a:solidFill>
          <a:ln>
            <a:solidFill>
              <a:srgbClr val="22F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AFEE222-7D11-4DC5-014E-D37A52E67308}"/>
              </a:ext>
            </a:extLst>
          </p:cNvPr>
          <p:cNvGrpSpPr/>
          <p:nvPr/>
        </p:nvGrpSpPr>
        <p:grpSpPr>
          <a:xfrm>
            <a:off x="11070400" y="2578085"/>
            <a:ext cx="474951" cy="349602"/>
            <a:chOff x="11070400" y="3013269"/>
            <a:chExt cx="474951" cy="349602"/>
          </a:xfrm>
        </p:grpSpPr>
        <p:sp>
          <p:nvSpPr>
            <p:cNvPr id="12" name="Freeform 115">
              <a:extLst>
                <a:ext uri="{FF2B5EF4-FFF2-40B4-BE49-F238E27FC236}">
                  <a16:creationId xmlns:a16="http://schemas.microsoft.com/office/drawing/2014/main" id="{16FECAE4-194A-F534-97D7-3C5805639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0400" y="3026099"/>
              <a:ext cx="474951" cy="336772"/>
            </a:xfrm>
            <a:custGeom>
              <a:avLst/>
              <a:gdLst>
                <a:gd name="T0" fmla="*/ 31 w 623"/>
                <a:gd name="T1" fmla="*/ 384 h 440"/>
                <a:gd name="T2" fmla="*/ 87 w 623"/>
                <a:gd name="T3" fmla="*/ 437 h 440"/>
                <a:gd name="T4" fmla="*/ 192 w 623"/>
                <a:gd name="T5" fmla="*/ 348 h 440"/>
                <a:gd name="T6" fmla="*/ 220 w 623"/>
                <a:gd name="T7" fmla="*/ 335 h 440"/>
                <a:gd name="T8" fmla="*/ 404 w 623"/>
                <a:gd name="T9" fmla="*/ 335 h 440"/>
                <a:gd name="T10" fmla="*/ 431 w 623"/>
                <a:gd name="T11" fmla="*/ 348 h 440"/>
                <a:gd name="T12" fmla="*/ 537 w 623"/>
                <a:gd name="T13" fmla="*/ 437 h 440"/>
                <a:gd name="T14" fmla="*/ 593 w 623"/>
                <a:gd name="T15" fmla="*/ 384 h 440"/>
                <a:gd name="T16" fmla="*/ 548 w 623"/>
                <a:gd name="T17" fmla="*/ 124 h 440"/>
                <a:gd name="T18" fmla="*/ 358 w 623"/>
                <a:gd name="T19" fmla="*/ 86 h 440"/>
                <a:gd name="T20" fmla="*/ 327 w 623"/>
                <a:gd name="T21" fmla="*/ 97 h 440"/>
                <a:gd name="T22" fmla="*/ 297 w 623"/>
                <a:gd name="T23" fmla="*/ 97 h 440"/>
                <a:gd name="T24" fmla="*/ 266 w 623"/>
                <a:gd name="T25" fmla="*/ 86 h 440"/>
                <a:gd name="T26" fmla="*/ 76 w 623"/>
                <a:gd name="T27" fmla="*/ 124 h 440"/>
                <a:gd name="T28" fmla="*/ 31 w 623"/>
                <a:gd name="T29" fmla="*/ 384 h 440"/>
                <a:gd name="T30" fmla="*/ 501 w 623"/>
                <a:gd name="T31" fmla="*/ 167 h 440"/>
                <a:gd name="T32" fmla="*/ 532 w 623"/>
                <a:gd name="T33" fmla="*/ 198 h 440"/>
                <a:gd name="T34" fmla="*/ 501 w 623"/>
                <a:gd name="T35" fmla="*/ 229 h 440"/>
                <a:gd name="T36" fmla="*/ 470 w 623"/>
                <a:gd name="T37" fmla="*/ 198 h 440"/>
                <a:gd name="T38" fmla="*/ 501 w 623"/>
                <a:gd name="T39" fmla="*/ 167 h 440"/>
                <a:gd name="T40" fmla="*/ 423 w 623"/>
                <a:gd name="T41" fmla="*/ 121 h 440"/>
                <a:gd name="T42" fmla="*/ 455 w 623"/>
                <a:gd name="T43" fmla="*/ 152 h 440"/>
                <a:gd name="T44" fmla="*/ 423 w 623"/>
                <a:gd name="T45" fmla="*/ 183 h 440"/>
                <a:gd name="T46" fmla="*/ 392 w 623"/>
                <a:gd name="T47" fmla="*/ 152 h 440"/>
                <a:gd name="T48" fmla="*/ 423 w 623"/>
                <a:gd name="T49" fmla="*/ 121 h 440"/>
                <a:gd name="T50" fmla="*/ 423 w 623"/>
                <a:gd name="T51" fmla="*/ 207 h 440"/>
                <a:gd name="T52" fmla="*/ 455 w 623"/>
                <a:gd name="T53" fmla="*/ 238 h 440"/>
                <a:gd name="T54" fmla="*/ 423 w 623"/>
                <a:gd name="T55" fmla="*/ 269 h 440"/>
                <a:gd name="T56" fmla="*/ 392 w 623"/>
                <a:gd name="T57" fmla="*/ 238 h 440"/>
                <a:gd name="T58" fmla="*/ 423 w 623"/>
                <a:gd name="T59" fmla="*/ 207 h 440"/>
                <a:gd name="T60" fmla="*/ 122 w 623"/>
                <a:gd name="T61" fmla="*/ 213 h 440"/>
                <a:gd name="T62" fmla="*/ 122 w 623"/>
                <a:gd name="T63" fmla="*/ 174 h 440"/>
                <a:gd name="T64" fmla="*/ 122 w 623"/>
                <a:gd name="T65" fmla="*/ 171 h 440"/>
                <a:gd name="T66" fmla="*/ 125 w 623"/>
                <a:gd name="T67" fmla="*/ 171 h 440"/>
                <a:gd name="T68" fmla="*/ 165 w 623"/>
                <a:gd name="T69" fmla="*/ 171 h 440"/>
                <a:gd name="T70" fmla="*/ 165 w 623"/>
                <a:gd name="T71" fmla="*/ 132 h 440"/>
                <a:gd name="T72" fmla="*/ 165 w 623"/>
                <a:gd name="T73" fmla="*/ 128 h 440"/>
                <a:gd name="T74" fmla="*/ 168 w 623"/>
                <a:gd name="T75" fmla="*/ 128 h 440"/>
                <a:gd name="T76" fmla="*/ 207 w 623"/>
                <a:gd name="T77" fmla="*/ 128 h 440"/>
                <a:gd name="T78" fmla="*/ 211 w 623"/>
                <a:gd name="T79" fmla="*/ 128 h 440"/>
                <a:gd name="T80" fmla="*/ 211 w 623"/>
                <a:gd name="T81" fmla="*/ 132 h 440"/>
                <a:gd name="T82" fmla="*/ 211 w 623"/>
                <a:gd name="T83" fmla="*/ 171 h 440"/>
                <a:gd name="T84" fmla="*/ 250 w 623"/>
                <a:gd name="T85" fmla="*/ 171 h 440"/>
                <a:gd name="T86" fmla="*/ 253 w 623"/>
                <a:gd name="T87" fmla="*/ 171 h 440"/>
                <a:gd name="T88" fmla="*/ 253 w 623"/>
                <a:gd name="T89" fmla="*/ 174 h 440"/>
                <a:gd name="T90" fmla="*/ 253 w 623"/>
                <a:gd name="T91" fmla="*/ 213 h 440"/>
                <a:gd name="T92" fmla="*/ 253 w 623"/>
                <a:gd name="T93" fmla="*/ 217 h 440"/>
                <a:gd name="T94" fmla="*/ 250 w 623"/>
                <a:gd name="T95" fmla="*/ 217 h 440"/>
                <a:gd name="T96" fmla="*/ 211 w 623"/>
                <a:gd name="T97" fmla="*/ 217 h 440"/>
                <a:gd name="T98" fmla="*/ 211 w 623"/>
                <a:gd name="T99" fmla="*/ 256 h 440"/>
                <a:gd name="T100" fmla="*/ 211 w 623"/>
                <a:gd name="T101" fmla="*/ 259 h 440"/>
                <a:gd name="T102" fmla="*/ 207 w 623"/>
                <a:gd name="T103" fmla="*/ 259 h 440"/>
                <a:gd name="T104" fmla="*/ 168 w 623"/>
                <a:gd name="T105" fmla="*/ 259 h 440"/>
                <a:gd name="T106" fmla="*/ 165 w 623"/>
                <a:gd name="T107" fmla="*/ 259 h 440"/>
                <a:gd name="T108" fmla="*/ 165 w 623"/>
                <a:gd name="T109" fmla="*/ 256 h 440"/>
                <a:gd name="T110" fmla="*/ 165 w 623"/>
                <a:gd name="T111" fmla="*/ 217 h 440"/>
                <a:gd name="T112" fmla="*/ 125 w 623"/>
                <a:gd name="T113" fmla="*/ 217 h 440"/>
                <a:gd name="T114" fmla="*/ 122 w 623"/>
                <a:gd name="T115" fmla="*/ 217 h 440"/>
                <a:gd name="T116" fmla="*/ 122 w 623"/>
                <a:gd name="T117" fmla="*/ 21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3" h="440">
                  <a:moveTo>
                    <a:pt x="31" y="384"/>
                  </a:moveTo>
                  <a:cubicBezTo>
                    <a:pt x="36" y="418"/>
                    <a:pt x="54" y="440"/>
                    <a:pt x="87" y="437"/>
                  </a:cubicBezTo>
                  <a:cubicBezTo>
                    <a:pt x="120" y="434"/>
                    <a:pt x="192" y="348"/>
                    <a:pt x="192" y="348"/>
                  </a:cubicBezTo>
                  <a:cubicBezTo>
                    <a:pt x="198" y="341"/>
                    <a:pt x="211" y="335"/>
                    <a:pt x="220" y="335"/>
                  </a:cubicBezTo>
                  <a:cubicBezTo>
                    <a:pt x="404" y="335"/>
                    <a:pt x="404" y="335"/>
                    <a:pt x="404" y="335"/>
                  </a:cubicBezTo>
                  <a:cubicBezTo>
                    <a:pt x="413" y="335"/>
                    <a:pt x="425" y="340"/>
                    <a:pt x="431" y="348"/>
                  </a:cubicBezTo>
                  <a:cubicBezTo>
                    <a:pt x="431" y="348"/>
                    <a:pt x="503" y="434"/>
                    <a:pt x="537" y="437"/>
                  </a:cubicBezTo>
                  <a:cubicBezTo>
                    <a:pt x="570" y="440"/>
                    <a:pt x="588" y="418"/>
                    <a:pt x="593" y="384"/>
                  </a:cubicBezTo>
                  <a:cubicBezTo>
                    <a:pt x="593" y="384"/>
                    <a:pt x="623" y="249"/>
                    <a:pt x="548" y="124"/>
                  </a:cubicBezTo>
                  <a:cubicBezTo>
                    <a:pt x="472" y="0"/>
                    <a:pt x="358" y="86"/>
                    <a:pt x="358" y="86"/>
                  </a:cubicBezTo>
                  <a:cubicBezTo>
                    <a:pt x="350" y="92"/>
                    <a:pt x="337" y="97"/>
                    <a:pt x="327" y="97"/>
                  </a:cubicBezTo>
                  <a:cubicBezTo>
                    <a:pt x="297" y="97"/>
                    <a:pt x="297" y="97"/>
                    <a:pt x="297" y="97"/>
                  </a:cubicBezTo>
                  <a:cubicBezTo>
                    <a:pt x="287" y="97"/>
                    <a:pt x="274" y="92"/>
                    <a:pt x="266" y="86"/>
                  </a:cubicBezTo>
                  <a:cubicBezTo>
                    <a:pt x="266" y="86"/>
                    <a:pt x="152" y="0"/>
                    <a:pt x="76" y="124"/>
                  </a:cubicBezTo>
                  <a:cubicBezTo>
                    <a:pt x="0" y="249"/>
                    <a:pt x="31" y="384"/>
                    <a:pt x="31" y="384"/>
                  </a:cubicBezTo>
                  <a:close/>
                  <a:moveTo>
                    <a:pt x="501" y="167"/>
                  </a:moveTo>
                  <a:cubicBezTo>
                    <a:pt x="518" y="167"/>
                    <a:pt x="532" y="181"/>
                    <a:pt x="532" y="198"/>
                  </a:cubicBezTo>
                  <a:cubicBezTo>
                    <a:pt x="532" y="215"/>
                    <a:pt x="518" y="229"/>
                    <a:pt x="501" y="229"/>
                  </a:cubicBezTo>
                  <a:cubicBezTo>
                    <a:pt x="484" y="229"/>
                    <a:pt x="470" y="215"/>
                    <a:pt x="470" y="198"/>
                  </a:cubicBezTo>
                  <a:cubicBezTo>
                    <a:pt x="470" y="181"/>
                    <a:pt x="484" y="167"/>
                    <a:pt x="501" y="167"/>
                  </a:cubicBezTo>
                  <a:close/>
                  <a:moveTo>
                    <a:pt x="423" y="121"/>
                  </a:moveTo>
                  <a:cubicBezTo>
                    <a:pt x="441" y="121"/>
                    <a:pt x="455" y="135"/>
                    <a:pt x="455" y="152"/>
                  </a:cubicBezTo>
                  <a:cubicBezTo>
                    <a:pt x="455" y="169"/>
                    <a:pt x="441" y="183"/>
                    <a:pt x="423" y="183"/>
                  </a:cubicBezTo>
                  <a:cubicBezTo>
                    <a:pt x="406" y="183"/>
                    <a:pt x="392" y="169"/>
                    <a:pt x="392" y="152"/>
                  </a:cubicBezTo>
                  <a:cubicBezTo>
                    <a:pt x="392" y="135"/>
                    <a:pt x="406" y="121"/>
                    <a:pt x="423" y="121"/>
                  </a:cubicBezTo>
                  <a:close/>
                  <a:moveTo>
                    <a:pt x="423" y="207"/>
                  </a:moveTo>
                  <a:cubicBezTo>
                    <a:pt x="441" y="207"/>
                    <a:pt x="455" y="221"/>
                    <a:pt x="455" y="238"/>
                  </a:cubicBezTo>
                  <a:cubicBezTo>
                    <a:pt x="455" y="255"/>
                    <a:pt x="441" y="269"/>
                    <a:pt x="423" y="269"/>
                  </a:cubicBezTo>
                  <a:cubicBezTo>
                    <a:pt x="406" y="269"/>
                    <a:pt x="392" y="255"/>
                    <a:pt x="392" y="238"/>
                  </a:cubicBezTo>
                  <a:cubicBezTo>
                    <a:pt x="392" y="221"/>
                    <a:pt x="406" y="207"/>
                    <a:pt x="423" y="207"/>
                  </a:cubicBezTo>
                  <a:close/>
                  <a:moveTo>
                    <a:pt x="122" y="213"/>
                  </a:moveTo>
                  <a:cubicBezTo>
                    <a:pt x="122" y="174"/>
                    <a:pt x="122" y="174"/>
                    <a:pt x="122" y="174"/>
                  </a:cubicBezTo>
                  <a:cubicBezTo>
                    <a:pt x="122" y="171"/>
                    <a:pt x="122" y="171"/>
                    <a:pt x="122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65" y="171"/>
                    <a:pt x="165" y="171"/>
                    <a:pt x="165" y="171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207" y="128"/>
                    <a:pt x="207" y="128"/>
                    <a:pt x="207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1" y="171"/>
                    <a:pt x="211" y="171"/>
                    <a:pt x="211" y="171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4"/>
                    <a:pt x="253" y="174"/>
                    <a:pt x="253" y="174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3" y="217"/>
                    <a:pt x="253" y="217"/>
                    <a:pt x="253" y="217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11" y="217"/>
                    <a:pt x="211" y="217"/>
                    <a:pt x="211" y="217"/>
                  </a:cubicBezTo>
                  <a:cubicBezTo>
                    <a:pt x="211" y="256"/>
                    <a:pt x="211" y="256"/>
                    <a:pt x="211" y="256"/>
                  </a:cubicBezTo>
                  <a:cubicBezTo>
                    <a:pt x="211" y="259"/>
                    <a:pt x="211" y="259"/>
                    <a:pt x="211" y="259"/>
                  </a:cubicBezTo>
                  <a:cubicBezTo>
                    <a:pt x="207" y="259"/>
                    <a:pt x="207" y="259"/>
                    <a:pt x="207" y="259"/>
                  </a:cubicBezTo>
                  <a:cubicBezTo>
                    <a:pt x="168" y="259"/>
                    <a:pt x="168" y="259"/>
                    <a:pt x="168" y="259"/>
                  </a:cubicBezTo>
                  <a:cubicBezTo>
                    <a:pt x="165" y="259"/>
                    <a:pt x="165" y="259"/>
                    <a:pt x="165" y="259"/>
                  </a:cubicBezTo>
                  <a:cubicBezTo>
                    <a:pt x="165" y="256"/>
                    <a:pt x="165" y="256"/>
                    <a:pt x="165" y="256"/>
                  </a:cubicBezTo>
                  <a:cubicBezTo>
                    <a:pt x="165" y="217"/>
                    <a:pt x="165" y="217"/>
                    <a:pt x="165" y="217"/>
                  </a:cubicBezTo>
                  <a:cubicBezTo>
                    <a:pt x="125" y="217"/>
                    <a:pt x="125" y="217"/>
                    <a:pt x="125" y="217"/>
                  </a:cubicBezTo>
                  <a:cubicBezTo>
                    <a:pt x="122" y="217"/>
                    <a:pt x="122" y="217"/>
                    <a:pt x="122" y="217"/>
                  </a:cubicBezTo>
                  <a:lnTo>
                    <a:pt x="122" y="213"/>
                  </a:lnTo>
                  <a:close/>
                </a:path>
              </a:pathLst>
            </a:custGeom>
            <a:solidFill>
              <a:srgbClr val="22FE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B95DEE2-8B86-E6B1-F72A-E9B8809EB55A}"/>
                </a:ext>
              </a:extLst>
            </p:cNvPr>
            <p:cNvSpPr/>
            <p:nvPr/>
          </p:nvSpPr>
          <p:spPr>
            <a:xfrm>
              <a:off x="11272284" y="3132664"/>
              <a:ext cx="80963" cy="881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7D192B1-CD89-4FC5-4C57-206E757F6707}"/>
                </a:ext>
              </a:extLst>
            </p:cNvPr>
            <p:cNvSpPr/>
            <p:nvPr/>
          </p:nvSpPr>
          <p:spPr>
            <a:xfrm>
              <a:off x="11267393" y="3013269"/>
              <a:ext cx="80963" cy="881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22FE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292311E-C1E5-24B6-B435-855B95692A37}"/>
                </a:ext>
              </a:extLst>
            </p:cNvPr>
            <p:cNvSpPr/>
            <p:nvPr/>
          </p:nvSpPr>
          <p:spPr>
            <a:xfrm>
              <a:off x="11286572" y="3079869"/>
              <a:ext cx="45719" cy="861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E1F2B577-066C-B9A5-DE73-0F6E3032278C}"/>
              </a:ext>
            </a:extLst>
          </p:cNvPr>
          <p:cNvSpPr txBox="1"/>
          <p:nvPr/>
        </p:nvSpPr>
        <p:spPr>
          <a:xfrm>
            <a:off x="266700" y="1264922"/>
            <a:ext cx="341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b="1">
                <a:solidFill>
                  <a:schemeClr val="bg1"/>
                </a:solidFill>
              </a:rPr>
              <a:t>Features von What </a:t>
            </a:r>
            <a:r>
              <a:rPr lang="de-DE" sz="1800" b="1" err="1">
                <a:solidFill>
                  <a:schemeClr val="bg1"/>
                </a:solidFill>
              </a:rPr>
              <a:t>the</a:t>
            </a:r>
            <a:r>
              <a:rPr lang="de-DE" sz="1800" b="1">
                <a:solidFill>
                  <a:schemeClr val="bg1"/>
                </a:solidFill>
              </a:rPr>
              <a:t> Hack!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3D497039-B53D-0B34-1C7F-3DC6E89AD9ED}"/>
              </a:ext>
            </a:extLst>
          </p:cNvPr>
          <p:cNvSpPr txBox="1">
            <a:spLocks/>
          </p:cNvSpPr>
          <p:nvPr/>
        </p:nvSpPr>
        <p:spPr>
          <a:xfrm>
            <a:off x="5490513" y="1668602"/>
            <a:ext cx="3594132" cy="3452671"/>
          </a:xfrm>
          <a:prstGeom prst="rect">
            <a:avLst/>
          </a:prstGeom>
        </p:spPr>
        <p:txBody>
          <a:bodyPr vert="horz" wrap="square" lIns="0" tIns="3600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Flexibel einsetzbar</a:t>
            </a:r>
            <a:b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/>
              <a:cs typeface="Calibri" panose="020F0502020204030204"/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Spannung und kollegiales Teamerlebnis</a:t>
            </a:r>
            <a:b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/>
              <a:cs typeface="Calibri" panose="020F0502020204030204"/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 aktuell</a:t>
            </a: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Hochgradig anpassbar</a:t>
            </a:r>
            <a:b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/>
              <a:cs typeface="Calibri" panose="020F0502020204030204"/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/>
                <a:cs typeface="Calibri" panose="020F0502020204030204"/>
              </a:rPr>
              <a:t>Hoher Wiederspielwert</a:t>
            </a:r>
            <a:b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/>
                <a:cs typeface="Calibri" panose="020F0502020204030204"/>
              </a:rPr>
            </a:b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/>
                <a:cs typeface="Calibri" panose="020F0502020204030204"/>
              </a:rPr>
              <a:t> </a:t>
            </a: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Hoher Motivationsfaktor</a:t>
            </a:r>
            <a:b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  <a:p>
            <a:pPr marL="182245" indent="-1822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Starke Identifikation mit Unternehmen</a:t>
            </a: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79F5D05-EFF6-953D-4AE8-4E43D3028935}"/>
              </a:ext>
            </a:extLst>
          </p:cNvPr>
          <p:cNvSpPr txBox="1"/>
          <p:nvPr/>
        </p:nvSpPr>
        <p:spPr>
          <a:xfrm>
            <a:off x="5437537" y="1264922"/>
            <a:ext cx="341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b="1">
                <a:solidFill>
                  <a:schemeClr val="bg1"/>
                </a:solidFill>
              </a:rPr>
              <a:t>Nutzen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32F7EE-AF6F-8102-9D25-231A337BDCDE}"/>
              </a:ext>
            </a:extLst>
          </p:cNvPr>
          <p:cNvCxnSpPr/>
          <p:nvPr/>
        </p:nvCxnSpPr>
        <p:spPr>
          <a:xfrm flipV="1">
            <a:off x="5424394" y="1644876"/>
            <a:ext cx="3550249" cy="4686"/>
          </a:xfrm>
          <a:prstGeom prst="straightConnector1">
            <a:avLst/>
          </a:prstGeom>
          <a:ln w="12700">
            <a:solidFill>
              <a:srgbClr val="22F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57302A-7689-11FB-2DD4-3FD6EC4F4CBC}"/>
              </a:ext>
            </a:extLst>
          </p:cNvPr>
          <p:cNvCxnSpPr>
            <a:cxnSpLocks/>
          </p:cNvCxnSpPr>
          <p:nvPr/>
        </p:nvCxnSpPr>
        <p:spPr>
          <a:xfrm flipV="1">
            <a:off x="329563" y="1644876"/>
            <a:ext cx="4879577" cy="21372"/>
          </a:xfrm>
          <a:prstGeom prst="straightConnector1">
            <a:avLst/>
          </a:prstGeom>
          <a:ln w="12700">
            <a:solidFill>
              <a:srgbClr val="22F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F0A3EE0-30EB-077D-19D3-63296D840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82" y="-107628"/>
            <a:ext cx="2875797" cy="16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0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47DB6-C155-E13E-94D4-750B6E54B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CD490476-710B-B0DB-0A95-F1CDD76A3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3493" r="5664" b="167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Rechteck 46">
            <a:extLst>
              <a:ext uri="{FF2B5EF4-FFF2-40B4-BE49-F238E27FC236}">
                <a16:creationId xmlns:a16="http://schemas.microsoft.com/office/drawing/2014/main" id="{235614F4-17DF-F667-1CE5-668D63A3F4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A0000">
                  <a:alpha val="85000"/>
                </a:srgbClr>
              </a:gs>
              <a:gs pos="46000">
                <a:schemeClr val="tx1">
                  <a:alpha val="85000"/>
                </a:schemeClr>
              </a:gs>
              <a:gs pos="100000">
                <a:srgbClr val="006168"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683FAD-ADAD-0467-E50A-2CCD7D2F7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89" y="5970051"/>
            <a:ext cx="1751830" cy="803416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57C9604-0175-8141-1FC3-68F96F974D0E}"/>
              </a:ext>
            </a:extLst>
          </p:cNvPr>
          <p:cNvCxnSpPr/>
          <p:nvPr/>
        </p:nvCxnSpPr>
        <p:spPr>
          <a:xfrm>
            <a:off x="301450" y="5760720"/>
            <a:ext cx="115171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3F8862D-C072-E78E-8708-8487081B6AC0}"/>
              </a:ext>
            </a:extLst>
          </p:cNvPr>
          <p:cNvSpPr txBox="1"/>
          <p:nvPr/>
        </p:nvSpPr>
        <p:spPr>
          <a:xfrm>
            <a:off x="248748" y="231122"/>
            <a:ext cx="10905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>
                    <a:lumMod val="95000"/>
                  </a:schemeClr>
                </a:solidFill>
              </a:rPr>
              <a:t>Gute Awareness-Programme kombinieren multimodale Formate </a:t>
            </a:r>
            <a:br>
              <a:rPr lang="de-DE" sz="28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2800" b="1" dirty="0">
                <a:solidFill>
                  <a:schemeClr val="bg1">
                    <a:lumMod val="95000"/>
                  </a:schemeClr>
                </a:solidFill>
              </a:rPr>
              <a:t>und variieren im Jahresverlauf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09B764-F5C8-E8F1-AA60-DCA8BC73D8D6}"/>
              </a:ext>
            </a:extLst>
          </p:cNvPr>
          <p:cNvSpPr txBox="1"/>
          <p:nvPr/>
        </p:nvSpPr>
        <p:spPr>
          <a:xfrm>
            <a:off x="800324" y="1349633"/>
            <a:ext cx="2468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800" b="1">
                <a:solidFill>
                  <a:schemeClr val="bg1"/>
                </a:solidFill>
              </a:rPr>
              <a:t>Serious Business Games (z.B. What </a:t>
            </a:r>
            <a:r>
              <a:rPr lang="de-DE" sz="1800" b="1" err="1">
                <a:solidFill>
                  <a:schemeClr val="bg1"/>
                </a:solidFill>
              </a:rPr>
              <a:t>the</a:t>
            </a:r>
            <a:r>
              <a:rPr lang="de-DE" sz="1800" b="1">
                <a:solidFill>
                  <a:schemeClr val="bg1"/>
                </a:solidFill>
              </a:rPr>
              <a:t> Hack!)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D0C2C0-C8EA-7DC1-4006-8D71E4900CB7}"/>
              </a:ext>
            </a:extLst>
          </p:cNvPr>
          <p:cNvSpPr txBox="1"/>
          <p:nvPr/>
        </p:nvSpPr>
        <p:spPr>
          <a:xfrm>
            <a:off x="1013236" y="2690335"/>
            <a:ext cx="2468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800" b="1" err="1">
                <a:solidFill>
                  <a:schemeClr val="bg1"/>
                </a:solidFill>
              </a:rPr>
              <a:t>Social</a:t>
            </a:r>
            <a:r>
              <a:rPr lang="de-DE" sz="1800" b="1">
                <a:solidFill>
                  <a:schemeClr val="bg1"/>
                </a:solidFill>
              </a:rPr>
              <a:t> Engineering Tests</a:t>
            </a:r>
            <a:br>
              <a:rPr lang="de-DE" sz="1800" b="1">
                <a:solidFill>
                  <a:schemeClr val="bg1"/>
                </a:solidFill>
              </a:rPr>
            </a:br>
            <a:r>
              <a:rPr lang="de-DE" sz="1800" b="1">
                <a:solidFill>
                  <a:schemeClr val="bg1"/>
                </a:solidFill>
              </a:rPr>
              <a:t>(z.B. Phishing-Mails, präparierte USB-Sticks)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8C44A0C-6FDE-3DB0-DCB0-4E94F60A4EAC}"/>
              </a:ext>
            </a:extLst>
          </p:cNvPr>
          <p:cNvSpPr txBox="1"/>
          <p:nvPr/>
        </p:nvSpPr>
        <p:spPr>
          <a:xfrm>
            <a:off x="655974" y="4308038"/>
            <a:ext cx="24686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800" b="1">
                <a:solidFill>
                  <a:schemeClr val="bg1"/>
                </a:solidFill>
              </a:rPr>
              <a:t>Cyber Security Veranstaltungen </a:t>
            </a:r>
            <a:br>
              <a:rPr lang="de-DE" sz="1800" b="1">
                <a:solidFill>
                  <a:schemeClr val="bg1"/>
                </a:solidFill>
              </a:rPr>
            </a:br>
            <a:r>
              <a:rPr lang="de-DE" sz="1800" b="1">
                <a:solidFill>
                  <a:schemeClr val="bg1"/>
                </a:solidFill>
              </a:rPr>
              <a:t>(z.B. mit Life-Hacking, Krisenstabsübungen)</a:t>
            </a:r>
          </a:p>
        </p:txBody>
      </p:sp>
      <p:sp>
        <p:nvSpPr>
          <p:cNvPr id="23" name="Bogen 22">
            <a:extLst>
              <a:ext uri="{FF2B5EF4-FFF2-40B4-BE49-F238E27FC236}">
                <a16:creationId xmlns:a16="http://schemas.microsoft.com/office/drawing/2014/main" id="{07ED9233-CCEC-0303-B744-63DAC1E2E6A8}"/>
              </a:ext>
            </a:extLst>
          </p:cNvPr>
          <p:cNvSpPr/>
          <p:nvPr/>
        </p:nvSpPr>
        <p:spPr>
          <a:xfrm>
            <a:off x="-1401934" y="-84533"/>
            <a:ext cx="2290273" cy="6858000"/>
          </a:xfrm>
          <a:prstGeom prst="arc">
            <a:avLst>
              <a:gd name="adj1" fmla="val 17588909"/>
              <a:gd name="adj2" fmla="val 4096859"/>
            </a:avLst>
          </a:prstGeom>
          <a:ln w="38100">
            <a:solidFill>
              <a:srgbClr val="22F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dditionszeichen 23">
            <a:extLst>
              <a:ext uri="{FF2B5EF4-FFF2-40B4-BE49-F238E27FC236}">
                <a16:creationId xmlns:a16="http://schemas.microsoft.com/office/drawing/2014/main" id="{E9AB38CD-BF79-CA6A-4D2D-5E8FED4FDA69}"/>
              </a:ext>
            </a:extLst>
          </p:cNvPr>
          <p:cNvSpPr/>
          <p:nvPr/>
        </p:nvSpPr>
        <p:spPr>
          <a:xfrm>
            <a:off x="1655756" y="1983154"/>
            <a:ext cx="757807" cy="719991"/>
          </a:xfrm>
          <a:prstGeom prst="mathPlus">
            <a:avLst/>
          </a:prstGeom>
          <a:solidFill>
            <a:srgbClr val="22FE32"/>
          </a:solidFill>
          <a:ln>
            <a:solidFill>
              <a:srgbClr val="22F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dditionszeichen 24">
            <a:extLst>
              <a:ext uri="{FF2B5EF4-FFF2-40B4-BE49-F238E27FC236}">
                <a16:creationId xmlns:a16="http://schemas.microsoft.com/office/drawing/2014/main" id="{742DB0F0-D77F-4CA5-1DFE-FC902E514A14}"/>
              </a:ext>
            </a:extLst>
          </p:cNvPr>
          <p:cNvSpPr/>
          <p:nvPr/>
        </p:nvSpPr>
        <p:spPr>
          <a:xfrm>
            <a:off x="1655756" y="3600855"/>
            <a:ext cx="757807" cy="719991"/>
          </a:xfrm>
          <a:prstGeom prst="mathPlus">
            <a:avLst/>
          </a:prstGeom>
          <a:solidFill>
            <a:srgbClr val="22FE32"/>
          </a:solidFill>
          <a:ln>
            <a:solidFill>
              <a:srgbClr val="22FE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01D70E91-7F2F-222C-4426-F33613BB3900}"/>
              </a:ext>
            </a:extLst>
          </p:cNvPr>
          <p:cNvCxnSpPr/>
          <p:nvPr/>
        </p:nvCxnSpPr>
        <p:spPr>
          <a:xfrm>
            <a:off x="3661934" y="3193900"/>
            <a:ext cx="1655454" cy="0"/>
          </a:xfrm>
          <a:prstGeom prst="straightConnector1">
            <a:avLst/>
          </a:prstGeom>
          <a:ln w="38100">
            <a:solidFill>
              <a:srgbClr val="22FE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58BB74D-E3E6-B33C-405C-3CC02D779EB8}"/>
              </a:ext>
            </a:extLst>
          </p:cNvPr>
          <p:cNvCxnSpPr/>
          <p:nvPr/>
        </p:nvCxnSpPr>
        <p:spPr>
          <a:xfrm>
            <a:off x="3661934" y="1672798"/>
            <a:ext cx="1655454" cy="0"/>
          </a:xfrm>
          <a:prstGeom prst="straightConnector1">
            <a:avLst/>
          </a:prstGeom>
          <a:ln w="38100">
            <a:solidFill>
              <a:srgbClr val="22FE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ECCEDFB-57C0-7509-6D5E-F9A7CD353455}"/>
              </a:ext>
            </a:extLst>
          </p:cNvPr>
          <p:cNvCxnSpPr/>
          <p:nvPr/>
        </p:nvCxnSpPr>
        <p:spPr>
          <a:xfrm>
            <a:off x="3661934" y="4908211"/>
            <a:ext cx="1655454" cy="0"/>
          </a:xfrm>
          <a:prstGeom prst="straightConnector1">
            <a:avLst/>
          </a:prstGeom>
          <a:ln w="38100">
            <a:solidFill>
              <a:srgbClr val="22FE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0ADF6827-F9EF-273C-9100-752ABAB06C84}"/>
              </a:ext>
            </a:extLst>
          </p:cNvPr>
          <p:cNvSpPr txBox="1">
            <a:spLocks/>
          </p:cNvSpPr>
          <p:nvPr/>
        </p:nvSpPr>
        <p:spPr>
          <a:xfrm>
            <a:off x="5563535" y="1383956"/>
            <a:ext cx="5643281" cy="4191335"/>
          </a:xfrm>
          <a:prstGeom prst="rect">
            <a:avLst/>
          </a:prstGeom>
        </p:spPr>
        <p:txBody>
          <a:bodyPr vert="horz" wrap="square" lIns="0" tIns="3600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Durchgehend mit monatlich wechselnden Kampagnen (z.B. </a:t>
            </a:r>
            <a:r>
              <a:rPr lang="de-DE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Engineering, Datenschutz, AI)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unterschiedliche Adressatengruppen ausgestalten (Sachbearbeiter, </a:t>
            </a:r>
            <a:r>
              <a:rPr lang="de-DE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Executives</a:t>
            </a: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Fertigung)</a:t>
            </a:r>
            <a:b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Mind. 1x pro Quartal, Mischung aus neuen Themen (z.B. </a:t>
            </a:r>
            <a:r>
              <a:rPr lang="de-DE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Pretexting</a:t>
            </a: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AI) und „Evergreens“ (wie Phishing)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Pausen zwischen Tests wichtig, um „Testmüdigkeit“ zu vermeiden</a:t>
            </a:r>
            <a:b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2-4x pro Jahr mit ungewöhnlicher, jeweils wechselnder Agenda, z.B. Life-Hacking der eigenen Systeme, Business Continuity Übung, Hackathon)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Hierzu kann auch Serious Gaming genutzt werden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43655B9-C08D-AB54-91FB-D3B1EB9B1C4C}"/>
              </a:ext>
            </a:extLst>
          </p:cNvPr>
          <p:cNvSpPr txBox="1"/>
          <p:nvPr/>
        </p:nvSpPr>
        <p:spPr>
          <a:xfrm>
            <a:off x="5510560" y="980276"/>
            <a:ext cx="341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b="1">
                <a:solidFill>
                  <a:schemeClr val="bg1"/>
                </a:solidFill>
              </a:rPr>
              <a:t>Empfohlene Nutzung</a:t>
            </a:r>
          </a:p>
        </p:txBody>
      </p:sp>
      <p:cxnSp>
        <p:nvCxnSpPr>
          <p:cNvPr id="34" name="Straight Arrow Connector 26">
            <a:extLst>
              <a:ext uri="{FF2B5EF4-FFF2-40B4-BE49-F238E27FC236}">
                <a16:creationId xmlns:a16="http://schemas.microsoft.com/office/drawing/2014/main" id="{174D383B-F6EA-4B8C-BE67-0438D2ECB4A2}"/>
              </a:ext>
            </a:extLst>
          </p:cNvPr>
          <p:cNvCxnSpPr>
            <a:cxnSpLocks/>
          </p:cNvCxnSpPr>
          <p:nvPr/>
        </p:nvCxnSpPr>
        <p:spPr>
          <a:xfrm>
            <a:off x="5497417" y="1364916"/>
            <a:ext cx="5709400" cy="0"/>
          </a:xfrm>
          <a:prstGeom prst="straightConnector1">
            <a:avLst/>
          </a:prstGeom>
          <a:ln w="12700">
            <a:solidFill>
              <a:srgbClr val="22F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25EA0D7A-C725-1946-B5CA-EDB93295F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82" y="-107628"/>
            <a:ext cx="2875797" cy="16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allAtOnce"/>
      <p:bldP spid="3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FE66ECA-96B7-950E-7895-47647B6A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3493" r="5664" b="167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15E598D-0701-7041-DCB4-9823423216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A0000">
                  <a:alpha val="85000"/>
                </a:srgbClr>
              </a:gs>
              <a:gs pos="46000">
                <a:schemeClr val="tx1">
                  <a:alpha val="85000"/>
                </a:schemeClr>
              </a:gs>
              <a:gs pos="100000">
                <a:srgbClr val="006168"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C8EEF75-A4A6-CF83-4825-EA7D3B254EF6}"/>
              </a:ext>
            </a:extLst>
          </p:cNvPr>
          <p:cNvSpPr txBox="1"/>
          <p:nvPr/>
        </p:nvSpPr>
        <p:spPr>
          <a:xfrm>
            <a:off x="248748" y="584139"/>
            <a:ext cx="10905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>
                <a:solidFill>
                  <a:schemeClr val="bg1"/>
                </a:solidFill>
              </a:rPr>
              <a:t>Lasst uns sprechen…</a:t>
            </a:r>
            <a:endParaRPr lang="de-DE" sz="2800">
              <a:solidFill>
                <a:schemeClr val="bg1"/>
              </a:solidFill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32A59C56-16B9-0ED9-B5B6-3C38B2BF95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97" t="6525" r="27552" b="30169"/>
          <a:stretch/>
        </p:blipFill>
        <p:spPr>
          <a:xfrm>
            <a:off x="4805369" y="3196848"/>
            <a:ext cx="1348740" cy="136518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76392A3-6435-E0EF-72E5-40906FD74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89" y="5970051"/>
            <a:ext cx="1751830" cy="80341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48631AC-2EAF-4E0D-A75C-649C6E99C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0" y="5974610"/>
            <a:ext cx="890220" cy="653813"/>
          </a:xfrm>
          <a:prstGeom prst="rect">
            <a:avLst/>
          </a:prstGeom>
        </p:spPr>
      </p:pic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A8707D4D-A1A1-9227-EC1A-F683490A8D58}"/>
              </a:ext>
            </a:extLst>
          </p:cNvPr>
          <p:cNvCxnSpPr/>
          <p:nvPr/>
        </p:nvCxnSpPr>
        <p:spPr>
          <a:xfrm>
            <a:off x="301450" y="5760720"/>
            <a:ext cx="115171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C8715312-B277-759F-08C6-4B311A2EDD12}"/>
              </a:ext>
            </a:extLst>
          </p:cNvPr>
          <p:cNvSpPr txBox="1">
            <a:spLocks/>
          </p:cNvSpPr>
          <p:nvPr/>
        </p:nvSpPr>
        <p:spPr>
          <a:xfrm>
            <a:off x="4805369" y="1694162"/>
            <a:ext cx="3543664" cy="2252343"/>
          </a:xfrm>
          <a:prstGeom prst="rect">
            <a:avLst/>
          </a:prstGeom>
        </p:spPr>
        <p:txBody>
          <a:bodyPr vert="horz" wrap="square" lIns="0" tIns="3600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Marcus Schaper</a:t>
            </a:r>
          </a:p>
          <a:p>
            <a:pPr>
              <a:defRPr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Co-Founder &amp; CEO</a:t>
            </a:r>
          </a:p>
          <a:p>
            <a:pPr>
              <a:defRPr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+49 162 290 8140</a:t>
            </a:r>
          </a:p>
          <a:p>
            <a:pPr>
              <a:defRPr/>
            </a:pPr>
            <a:r>
              <a:rPr lang="en-US" sz="180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marcus.schaper@sbg-gaming.com</a:t>
            </a:r>
            <a:endParaRPr lang="en-US" sz="180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80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www.sbg-gaming.com</a:t>
            </a:r>
            <a:endParaRPr lang="en-US" sz="180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endParaRPr lang="en-US" sz="180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endParaRPr lang="en-US" sz="180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endParaRPr lang="en-US" sz="180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oogle Shape;325;g33f8f0d656f_0_245" descr="Google Shape;325;g33f8f0d656f_0_245">
            <a:extLst>
              <a:ext uri="{FF2B5EF4-FFF2-40B4-BE49-F238E27FC236}">
                <a16:creationId xmlns:a16="http://schemas.microsoft.com/office/drawing/2014/main" id="{E4BB8495-9D6E-B9D3-95FA-F772D6AA4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360" y="1733222"/>
            <a:ext cx="1666757" cy="146680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2F0A786-0C7F-57B6-E681-39C49404A896}"/>
              </a:ext>
            </a:extLst>
          </p:cNvPr>
          <p:cNvSpPr/>
          <p:nvPr/>
        </p:nvSpPr>
        <p:spPr>
          <a:xfrm>
            <a:off x="2674501" y="1693921"/>
            <a:ext cx="1839434" cy="154057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40E4FE9-10DC-7700-559C-487CEB5B3901}"/>
                  </a:ext>
                </a:extLst>
              </p14:cNvPr>
              <p14:cNvContentPartPr/>
              <p14:nvPr/>
            </p14:nvContentPartPr>
            <p14:xfrm>
              <a:off x="1942863" y="641724"/>
              <a:ext cx="731638" cy="45941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40E4FE9-10DC-7700-559C-487CEB5B39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4869" y="623736"/>
                <a:ext cx="767266" cy="495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A765F-366A-B7E6-66AB-CE8673E50B96}"/>
                  </a:ext>
                </a:extLst>
              </p14:cNvPr>
              <p14:cNvContentPartPr/>
              <p14:nvPr/>
            </p14:nvContentPartPr>
            <p14:xfrm>
              <a:off x="2042254" y="701183"/>
              <a:ext cx="907323" cy="41856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A765F-366A-B7E6-66AB-CE8673E50B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24259" y="683188"/>
                <a:ext cx="942954" cy="45419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0E00A8C-C441-A96A-C2F2-098B8A343990}"/>
              </a:ext>
            </a:extLst>
          </p:cNvPr>
          <p:cNvSpPr txBox="1"/>
          <p:nvPr/>
        </p:nvSpPr>
        <p:spPr>
          <a:xfrm rot="21120000">
            <a:off x="1788333" y="208366"/>
            <a:ext cx="1417234" cy="540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 b="1">
                <a:solidFill>
                  <a:srgbClr val="22FE32"/>
                </a:solidFill>
              </a:rPr>
              <a:t>spielen!</a:t>
            </a:r>
            <a:endParaRPr lang="en-US">
              <a:solidFill>
                <a:srgbClr val="22FE32"/>
              </a:solidFill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7A352-9D74-B80A-115D-D49A9DE882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66882" y="-107628"/>
            <a:ext cx="2875797" cy="16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0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9589DAC71EB0498C68B6E287B81A29" ma:contentTypeVersion="12" ma:contentTypeDescription="Ein neues Dokument erstellen." ma:contentTypeScope="" ma:versionID="bb426c21976b788f4485ad8dd28c2cc6">
  <xsd:schema xmlns:xsd="http://www.w3.org/2001/XMLSchema" xmlns:xs="http://www.w3.org/2001/XMLSchema" xmlns:p="http://schemas.microsoft.com/office/2006/metadata/properties" xmlns:ns2="622d95c5-d05e-446d-ad79-10b9a3d543ed" xmlns:ns3="4b88f76d-6690-4f11-9e52-b3dbc6d77b9e" targetNamespace="http://schemas.microsoft.com/office/2006/metadata/properties" ma:root="true" ma:fieldsID="c4ba03d1bc74e04dd26b116527ec1eaa" ns2:_="" ns3:_="">
    <xsd:import namespace="622d95c5-d05e-446d-ad79-10b9a3d543ed"/>
    <xsd:import namespace="4b88f76d-6690-4f11-9e52-b3dbc6d77b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d95c5-d05e-446d-ad79-10b9a3d54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26938ca7-6282-40b6-88ef-8392c62a61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8f76d-6690-4f11-9e52-b3dbc6d77b9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bedd305-b50c-4738-a572-d2db8b8e2462}" ma:internalName="TaxCatchAll" ma:showField="CatchAllData" ma:web="4b88f76d-6690-4f11-9e52-b3dbc6d77b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2d95c5-d05e-446d-ad79-10b9a3d543ed">
      <Terms xmlns="http://schemas.microsoft.com/office/infopath/2007/PartnerControls"/>
    </lcf76f155ced4ddcb4097134ff3c332f>
    <TaxCatchAll xmlns="4b88f76d-6690-4f11-9e52-b3dbc6d77b9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F46487-C4E0-43D0-AD31-53E0C910D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2d95c5-d05e-446d-ad79-10b9a3d543ed"/>
    <ds:schemaRef ds:uri="4b88f76d-6690-4f11-9e52-b3dbc6d77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C45662-E5E5-4E0B-96B4-894604A95D83}">
  <ds:schemaRefs>
    <ds:schemaRef ds:uri="4b88f76d-6690-4f11-9e52-b3dbc6d77b9e"/>
    <ds:schemaRef ds:uri="622d95c5-d05e-446d-ad79-10b9a3d543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EC94E4-1933-4C71-A5E5-D604CCF5E9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Breitbild</PresentationFormat>
  <Paragraphs>76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Plate, Christian (MU)</dc:creator>
  <cp:lastModifiedBy>Marcus Schaper</cp:lastModifiedBy>
  <cp:revision>5</cp:revision>
  <cp:lastPrinted>2024-09-25T06:52:13Z</cp:lastPrinted>
  <dcterms:created xsi:type="dcterms:W3CDTF">2024-02-20T16:59:30Z</dcterms:created>
  <dcterms:modified xsi:type="dcterms:W3CDTF">2026-04-20T18:49:54Z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0x0101000F9589DAC71EB0498C68B6E287B81A29</vt:lpwstr>
  </property>
  <property fmtid="{D5CDD505-2E9C-101B-9397-08002B2CF9AE}" pid="4" name="TriggerFlowInfo">
    <vt:lpwstr/>
  </property>
  <property fmtid="{D5CDD505-2E9C-101B-9397-08002B2CF9AE}" pid="5" name="RevIMBCS">
    <vt:lpwstr>10;#0.2 Working documents|860f14b0-beae-495c-93e3-3187f714d4fc</vt:lpwstr>
  </property>
  <property fmtid="{D5CDD505-2E9C-101B-9397-08002B2CF9AE}" pid="6" name="Order">
    <vt:lpwstr>2000.00000000000</vt:lpwstr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