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ExtraBold"/>
      <p:bold r:id="rId22"/>
      <p:boldItalic r:id="rId23"/>
    </p:embeddedFont>
    <p:embeddedFont>
      <p:font typeface="Roboto Black"/>
      <p:bold r:id="rId24"/>
      <p:boldItalic r:id="rId25"/>
    </p:embeddedFont>
    <p:embeddedFont>
      <p:font typeface="Roboto"/>
      <p:regular r:id="rId26"/>
      <p:bold r:id="rId27"/>
      <p:italic r:id="rId28"/>
      <p:boldItalic r:id="rId29"/>
    </p:embeddedFont>
    <p:embeddedFont>
      <p:font typeface="Roboto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ExtraBold-bold.fntdata"/><Relationship Id="rId21" Type="http://schemas.openxmlformats.org/officeDocument/2006/relationships/slide" Target="slides/slide16.xml"/><Relationship Id="rId24" Type="http://schemas.openxmlformats.org/officeDocument/2006/relationships/font" Target="fonts/RobotoBlack-bold.fntdata"/><Relationship Id="rId23" Type="http://schemas.openxmlformats.org/officeDocument/2006/relationships/font" Target="fonts/RobotoExtra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obotoBlack-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Light-bold.fntdata"/><Relationship Id="rId30" Type="http://schemas.openxmlformats.org/officeDocument/2006/relationships/font" Target="fonts/RobotoLight-regular.fntdata"/><Relationship Id="rId11" Type="http://schemas.openxmlformats.org/officeDocument/2006/relationships/slide" Target="slides/slide6.xml"/><Relationship Id="rId33" Type="http://schemas.openxmlformats.org/officeDocument/2006/relationships/font" Target="fonts/RobotoLight-boldItalic.fntdata"/><Relationship Id="rId10" Type="http://schemas.openxmlformats.org/officeDocument/2006/relationships/slide" Target="slides/slide5.xml"/><Relationship Id="rId32" Type="http://schemas.openxmlformats.org/officeDocument/2006/relationships/font" Target="fonts/RobotoLight-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d6fd0086b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d6fd0086b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Clr>
                <a:schemeClr val="dk1"/>
              </a:buClr>
              <a:buSzPts val="1500"/>
              <a:buChar char="●"/>
            </a:pPr>
            <a:r>
              <a:rPr lang="en" sz="1500">
                <a:solidFill>
                  <a:schemeClr val="dk1"/>
                </a:solidFill>
              </a:rPr>
              <a:t>"Guten Morgen zusammen und herzlich willkommen zu unserer Masterclass!"</a:t>
            </a:r>
            <a:br>
              <a:rPr lang="en" sz="1500">
                <a:solidFill>
                  <a:schemeClr val="dk1"/>
                </a:solidFill>
              </a:rPr>
            </a:b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rPr>
              <a:t>"Lassen Sie uns direkt Erwartungen setzen: Wenn Sie das Thema 'Zero Trust' oder 'Netzwerksegmentierung' hören, denken viele von Ihnen an jahrelange, schmerzhafte Projekte. An Netzwerkausfälle. An verärgerte Vorstände."</a:t>
            </a:r>
            <a:br>
              <a:rPr lang="en" sz="1500">
                <a:solidFill>
                  <a:schemeClr val="dk1"/>
                </a:solidFill>
              </a:rPr>
            </a:br>
            <a:endParaRPr sz="1500">
              <a:solidFill>
                <a:schemeClr val="dk1"/>
              </a:solidFill>
            </a:endParaRPr>
          </a:p>
          <a:p>
            <a:pPr indent="-323850" lvl="0" marL="457200" rtl="0" algn="l">
              <a:lnSpc>
                <a:spcPct val="150000"/>
              </a:lnSpc>
              <a:spcBef>
                <a:spcPts val="0"/>
              </a:spcBef>
              <a:spcAft>
                <a:spcPts val="0"/>
              </a:spcAft>
              <a:buClr>
                <a:schemeClr val="dk1"/>
              </a:buClr>
              <a:buSzPts val="1500"/>
              <a:buChar char="●"/>
            </a:pPr>
            <a:r>
              <a:rPr lang="en" sz="1500">
                <a:solidFill>
                  <a:schemeClr val="dk1"/>
                </a:solidFill>
              </a:rPr>
              <a:t>"Heute werden wir diesen Mythos entkräften. Wir sprechen darüber, wie Sie das Ziel </a:t>
            </a:r>
            <a:r>
              <a:rPr b="1" lang="en" sz="1500">
                <a:solidFill>
                  <a:schemeClr val="dk1"/>
                </a:solidFill>
              </a:rPr>
              <a:t>Zero Trust pragmatisch umsetzen</a:t>
            </a:r>
            <a:r>
              <a:rPr lang="en" sz="1500">
                <a:solidFill>
                  <a:schemeClr val="dk1"/>
                </a:solidFill>
              </a:rPr>
              <a:t> können. Ich zeige Ihnen, wie Sie das blinde Chaos in Ihren Netzwerken auflösen, Compliance-Vorgaben ohne Betriebsunterbrechungen abhaken und Segmentierung durch Künstliche Intelligenz von einem manuellen Albtraum in einen automatisierten Prozess verwandeln."</a:t>
            </a:r>
            <a:endParaRPr sz="1500">
              <a:solidFill>
                <a:schemeClr val="dk1"/>
              </a:solidFill>
            </a:endParaRPr>
          </a:p>
          <a:p>
            <a:pPr indent="0" lvl="0" marL="0" rtl="0" algn="l">
              <a:lnSpc>
                <a:spcPct val="150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d6fd0086b8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d6fd0086b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d6fd0086b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d6fd0086b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d6fd0086b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d6fd0086b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d6fd0086b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d6fd0086b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d6fd0086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d6fd0086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d6fd0086b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d6fd0086b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d6fd0086b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d6fd0086b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d76652e006_1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d76652e006_1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"Bevor wir in die Lösung einsteigen, eine kurze Frage in die Runde, bitte Hand hoch: Wer von Ihnen kann mit absoluter Gewissheit sagen, dass er aktuell 100% aller Netzwerkverbindungen in seiner IT- und OT-Umgebung kennt und kontrolliert?"</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(Pause, ins Publikum schauen, schmunzeln)</a:t>
            </a:r>
            <a:r>
              <a:rPr lang="en">
                <a:solidFill>
                  <a:schemeClr val="dk1"/>
                </a:solidFill>
              </a:rPr>
              <a:t> "Keine Sorge, Sie sind damit absolut nicht allein. Das ist der ganz normale </a:t>
            </a:r>
            <a:r>
              <a:rPr b="1" lang="en">
                <a:solidFill>
                  <a:schemeClr val="dk1"/>
                </a:solidFill>
              </a:rPr>
              <a:t>Blindflug im Spaghetti-Netzwerk</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"Cloud, Container, Legacy-Server, OT – alles kreuzt sich wild wie auf dieser Autobahn. Diese fehlende Transparenz ist der absolute Spielplatz für Angreifer. Ein Klick auf eine Phishing-Mail, und die Ransomware wandert ungehindert lateral durch Ihr gesamtes Unternehmen."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d76652e006_1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d76652e006_1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"Genau dieses Lateral Movement ist der Hauptgrund für die verheerenden Totalausfälle der letzten Jahre."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"Und das wissen auch die Regulatoren. Der Sturm zieht auf: </a:t>
            </a:r>
            <a:r>
              <a:rPr b="1" lang="en">
                <a:solidFill>
                  <a:schemeClr val="dk1"/>
                </a:solidFill>
              </a:rPr>
              <a:t>NIS2 &amp; DORA</a:t>
            </a:r>
            <a:r>
              <a:rPr lang="en">
                <a:solidFill>
                  <a:schemeClr val="dk1"/>
                </a:solidFill>
              </a:rPr>
              <a:t> fordern harte, belastbare Nachweise für Risikomanagement und Segmentierung. Und diese Deadlines </a:t>
            </a:r>
            <a:r>
              <a:rPr b="1" lang="en">
                <a:solidFill>
                  <a:schemeClr val="dk1"/>
                </a:solidFill>
              </a:rPr>
              <a:t>warten nicht</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"Klassische Firewalls und VLAN-Konzepte helfen hier nicht mehr weiter – sie sind zu starr, dauern Jahre in der Umsetzung und sind ein enormes Risiko für den laufenden Betrieb."</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d76652e006_1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d76652e006_1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"Wie sieht also der pragmatische Plan aus? Schritt 1 ist das Fundament: </a:t>
            </a:r>
            <a:r>
              <a:rPr b="1" lang="en">
                <a:solidFill>
                  <a:schemeClr val="dk1"/>
                </a:solidFill>
              </a:rPr>
              <a:t>Radikale Sichtbarkeit</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"Bevor Sie auch nur eine einzige Regel anfassen oder blockieren, müssen Sie die verborgene Architektur Ihres Netzwerks aufdecken – so als würden Sie den versteckten Bauplan Ihrer IT beleuchten."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"Wir mappen Ihre gesamte Kommunikation visuell. Sie sehen sofort: Wer spricht mit wem? So decken Sie in wenigen Tagen die kritischen Pfade auf, die Angreifern heute Tür und Tor öffnen."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d76652e006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d76652e006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"Erst wenn wir den Bauplan kennen, kommt Schritt 2: Mikrosegmentierung nach dem Prinzip des </a:t>
            </a:r>
            <a:r>
              <a:rPr b="1" lang="en">
                <a:solidFill>
                  <a:schemeClr val="dk1"/>
                </a:solidFill>
              </a:rPr>
              <a:t>Least Privilege.</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"Wir packen jeden Ihrer Workloads in ein eigenes, sicheres Schließfach. Kommunikation ist nur noch erlaubt, wenn sie zwingend notwendig ist. Wird ein Server kompromittiert, bleibt der Angreifer in genau diesem einen Schließfach gefangen. Das Restnetzwerk bleibt sicher."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"Und wir bei Akamai machen das nicht als Experiment. Analysten wie Forrester stufen uns hier ganz klar als </a:t>
            </a:r>
            <a:r>
              <a:rPr b="1" lang="en">
                <a:solidFill>
                  <a:schemeClr val="dk1"/>
                </a:solidFill>
              </a:rPr>
              <a:t>Führend im Schutz.</a:t>
            </a:r>
            <a:r>
              <a:rPr lang="en">
                <a:solidFill>
                  <a:schemeClr val="dk1"/>
                </a:solidFill>
              </a:rPr>
              <a:t> ein. Wir sichern weltweit Millionen von Workloads für Banken, Kliniken und die Industrie."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d76652e006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d76652e006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"Trotz der besten Technologie kenne ich Ihre größte Sorge. Noch ein kurzes Handzeichen: Wer hat schon mal in einem Wartungsfenster geschwitzt, weil eine neu gesetzte Firewall-Regel versehentlich eine kritische Applikation lahmgelegt hat?"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(Hände sammeln)</a:t>
            </a:r>
            <a:r>
              <a:rPr lang="en">
                <a:solidFill>
                  <a:schemeClr val="dk1"/>
                </a:solidFill>
              </a:rPr>
              <a:t> "Genau das ist </a:t>
            </a:r>
            <a:r>
              <a:rPr b="1" lang="en">
                <a:solidFill>
                  <a:schemeClr val="dk1"/>
                </a:solidFill>
              </a:rPr>
              <a:t>Die Angstvor dem</a:t>
            </a:r>
            <a:r>
              <a:rPr lang="en">
                <a:solidFill>
                  <a:schemeClr val="dk1"/>
                </a:solidFill>
              </a:rPr>
              <a:t> sprichwörtlichen </a:t>
            </a:r>
            <a:r>
              <a:rPr b="1" lang="en">
                <a:solidFill>
                  <a:schemeClr val="dk1"/>
                </a:solidFill>
              </a:rPr>
              <a:t>'Cut'</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"Welches Kabel darf ich durchschneiden? Das manuelle Erstellen und Testen von Mikrosegmentierungs-Regeln gleicht der Entschärfung einer Bombe. Ein Fehler, und der Betrieb steht."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d6fd0086b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d6fd0086b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1200"/>
              </a:spcBef>
              <a:spcAft>
                <a:spcPts val="0"/>
              </a:spcAft>
              <a:buClr>
                <a:schemeClr val="dk1"/>
              </a:buClr>
              <a:buSzPts val="1100"/>
              <a:buChar char="○"/>
            </a:pPr>
            <a:r>
              <a:rPr lang="en">
                <a:solidFill>
                  <a:schemeClr val="dk1"/>
                </a:solidFill>
              </a:rPr>
              <a:t>"Und genau an diesem Punkt müssen wir umdenken. Es gilt: </a:t>
            </a:r>
            <a:r>
              <a:rPr b="1" lang="en">
                <a:solidFill>
                  <a:schemeClr val="dk1"/>
                </a:solidFill>
              </a:rPr>
              <a:t>KI statt Chaos. Guardicore Policy Engine</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"Niemand von Ihnen würde heute noch seine Wäsche mühsam auf einem Waschbrett schrubben. Es ist langsam, fehleranfällig und reine Handarbeit. Warum machen wir das dann bei IT-Security-Policies?"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"Die Guardicore Generative Policy Engine ist Ihre Waschmaschine. Sie nimmt Ihnen die gefährliche Handarbeit ab. Die KI analysiert Ihre Netzverkehrsdaten, generiert automatisch präzise Policy-Vorschläge und testet diese vorab historisch. Kein Blindflug, keine Ausfälle. Projekte, die früher Jahre dauerten, erledigen wir sicher und automatisiert in wenigen Monaten."</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d6fd0086b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d6fd0086b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chemeClr val="dk1"/>
                </a:solidFill>
              </a:rPr>
              <a:t>(Kurze dramatische Pause, die Zahl wirken lassen)</a:t>
            </a:r>
            <a:endParaRPr i="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"Wissen Sie, was das ist? 107 Prozent."</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(Schmunzeln)</a:t>
            </a:r>
            <a:r>
              <a:rPr lang="en">
                <a:solidFill>
                  <a:schemeClr val="dk1"/>
                </a:solidFill>
              </a:rPr>
              <a:t> "Das ist der Prozentsatz an Personen in diesem Raum, die der Meinung sind, dass man zwar über </a:t>
            </a:r>
            <a:r>
              <a:rPr i="1" lang="en">
                <a:solidFill>
                  <a:schemeClr val="dk1"/>
                </a:solidFill>
              </a:rPr>
              <a:t>alles</a:t>
            </a:r>
            <a:r>
              <a:rPr lang="en">
                <a:solidFill>
                  <a:schemeClr val="dk1"/>
                </a:solidFill>
              </a:rPr>
              <a:t> reden darf – aber auf gar keinen Fall über 20 Minuten."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"Daher komme ich meiner Pflicht nach und wir kommen hier jetzt zu einem Ende."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"Vielen Dank für Ihre Zeit, Ihre Handzeichen und Ihre Aufmerksamkeit in dieser Masterclass!"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"Ich habe Ihnen heute viel versprochen – vor allem, wie mühelos diese Automatisierung funktioniert. Ich lade Sie ein: </a:t>
            </a:r>
            <a:r>
              <a:rPr b="1" lang="en">
                <a:solidFill>
                  <a:schemeClr val="dk1"/>
                </a:solidFill>
              </a:rPr>
              <a:t>Sehen Sie es live.</a:t>
            </a:r>
            <a:r>
              <a:rPr lang="en">
                <a:solidFill>
                  <a:schemeClr val="dk1"/>
                </a:solidFill>
              </a:rPr>
              <a:t> Wir haben die Plattform drüben an </a:t>
            </a:r>
            <a:r>
              <a:rPr b="1" lang="en">
                <a:solidFill>
                  <a:schemeClr val="dk1"/>
                </a:solidFill>
              </a:rPr>
              <a:t>Stand B12</a:t>
            </a:r>
            <a:r>
              <a:rPr lang="en">
                <a:solidFill>
                  <a:schemeClr val="dk1"/>
                </a:solidFill>
              </a:rPr>
              <a:t> geöffnet."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"Kommen Sie vorbei, lassen Sie uns über Ihre ganz persönlichen 'Spaghetti-Netzwerke' sprechen und schauen Sie sich an, wie unsere Waschmaschine arbeitet. Einen sehr erfolgreichen Summit Ihnen allen noch!"</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Cinematic, photorealistic wide shot (16:9 aspect ratio) inside a massive, modern data center. The entire server rack area is consumed by a dense, thick, ominous fog. Soft, glowing blue and red LED lights from the servers struggle to pierce the mist, creating eerie reflections. The perspective is from floor level looking up at the towering, chaotic structure of cables. A large area of dark, moody negative space is preserved in the upper center, suitable for white text overlay. High detail, moody lighting." id="56" name="Google Shape;56;p13"/>
          <p:cNvPicPr preferRelativeResize="0"/>
          <p:nvPr/>
        </p:nvPicPr>
        <p:blipFill>
          <a:blip r:embed="rId3">
            <a:alphaModFix/>
          </a:blip>
          <a:stretch>
            <a:fillRect/>
          </a:stretch>
        </p:blipFill>
        <p:spPr>
          <a:xfrm>
            <a:off x="-41551" y="1"/>
            <a:ext cx="9144000" cy="5089920"/>
          </a:xfrm>
          <a:prstGeom prst="rect">
            <a:avLst/>
          </a:prstGeom>
          <a:noFill/>
          <a:ln>
            <a:noFill/>
          </a:ln>
        </p:spPr>
      </p:pic>
      <p:sp>
        <p:nvSpPr>
          <p:cNvPr id="57" name="Google Shape;57;p13"/>
          <p:cNvSpPr txBox="1"/>
          <p:nvPr/>
        </p:nvSpPr>
        <p:spPr>
          <a:xfrm>
            <a:off x="1993900" y="1819200"/>
            <a:ext cx="5448300" cy="15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rgbClr val="EFEFEF"/>
                </a:solidFill>
                <a:latin typeface="Roboto"/>
                <a:ea typeface="Roboto"/>
                <a:cs typeface="Roboto"/>
                <a:sym typeface="Roboto"/>
              </a:rPr>
              <a:t>Zero Trust pragmatisch umsetzen</a:t>
            </a:r>
            <a:endParaRPr b="1" sz="3800">
              <a:solidFill>
                <a:srgbClr val="EFEFE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3" name="Google Shape;12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Photorealistic close-up shot (16:9 aspect ratio) inside a pitch-black naval control room. A circular, vintage-style glowing green radar screen is in operation. The radar sweep is just illuminating a few sharp, clear blips (representing assets) against the vast dark void. The light from the screen reflects softly on the matte black console surface. The entire dark background area is suitable for crisp white text overlay. Minimalist, high contrast, sharp focus." id="124" name="Google Shape;124;p22"/>
          <p:cNvPicPr preferRelativeResize="0"/>
          <p:nvPr/>
        </p:nvPicPr>
        <p:blipFill>
          <a:blip r:embed="rId3">
            <a:alphaModFix/>
          </a:blip>
          <a:stretch>
            <a:fillRect/>
          </a:stretch>
        </p:blipFill>
        <p:spPr>
          <a:xfrm>
            <a:off x="0" y="23126"/>
            <a:ext cx="9084625" cy="5056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Extreme macro, shallow depth of field shot (16:9 aspect ratio) inside a high-tension control room. A profiled hand of a technical specialist, visible in profile with sweat dripping from a forehead and edge of a generic technical glove, is hovering just millimeters above a single, large, worn, industrial red button labeled 'SYSTEM CUT' and 'DOWNTIME'. The scene is lit with dramatic, moody red and shadow. Sweat is visible on the specialist's skin and the button's worn plastic surface. The red light casts deep shadows across the complex background of servers and wires, providing extensive dark negative space for white text overlay. Intense focus on the finger and button. Cinematic tension." id="131" name="Google Shape;131;p23"/>
          <p:cNvPicPr preferRelativeResize="0"/>
          <p:nvPr/>
        </p:nvPicPr>
        <p:blipFill>
          <a:blip r:embed="rId3">
            <a:alphaModFix/>
          </a:blip>
          <a:stretch>
            <a:fillRect/>
          </a:stretch>
        </p:blipFill>
        <p:spPr>
          <a:xfrm>
            <a:off x="-41551" y="1"/>
            <a:ext cx="9144000" cy="50899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7" name="Google Shape;13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Cinematic, photorealistic wide shot (16:9 aspect ratio) of a colossal, reinforced circular steel bank vault door. The door is massive, featuring complex, polished locking mechanisms and gears. It is shown in the final stages of sealing closed, leaving only a tiny crack of light before total occlusion. The steel is dark, heavy, and reflects quality. The vast, dark metal surfaces of the door and surrounding frame offer an excellent area for clean white text overlay. Powerful lighting, sharp detail, industrial strength." id="138" name="Google Shape;138;p24"/>
          <p:cNvPicPr preferRelativeResize="0"/>
          <p:nvPr/>
        </p:nvPicPr>
        <p:blipFill>
          <a:blip r:embed="rId3">
            <a:alphaModFix/>
          </a:blip>
          <a:stretch>
            <a:fillRect/>
          </a:stretch>
        </p:blipFill>
        <p:spPr>
          <a:xfrm>
            <a:off x="0" y="23126"/>
            <a:ext cx="9144000" cy="5089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Extreme close-up cinematic portrait (16:9 aspect ratio) of a technical specialist's hand (wearing a generic technical glove) hovering just millimeters above a single, crucial red network cable plug in a dark, high-density server rack. Sweat is visible dripping down the specialist's temple (profile view partially visible). The scene is lit with dramatic, moody red and shadow. The surrounding dark shadow areas provide extensive negative space for white text overlay. Intense focus, shallow depth of field." id="145" name="Google Shape;145;p25"/>
          <p:cNvPicPr preferRelativeResize="0"/>
          <p:nvPr/>
        </p:nvPicPr>
        <p:blipFill>
          <a:blip r:embed="rId3">
            <a:alphaModFix/>
          </a:blip>
          <a:stretch>
            <a:fillRect/>
          </a:stretch>
        </p:blipFill>
        <p:spPr>
          <a:xfrm>
            <a:off x="0" y="23126"/>
            <a:ext cx="9061825" cy="5044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High-angle, photorealistic wide landscape (16:9 aspect ratio) of the same sprawling, dense global metropolis at night that appeared in the previous chaotic city image. Now, the entire city is completely swallowed and hidden by a massive, smooth sea of thick, dense, grey fog. Moody light filters through the mist from below. A single, powerful, brilliant white searchlight beam from an unseen high altitude (like a powerful 'light') cuts through the fog, illuminating only a small, sharp, orderly grid of roads and a few specific buildings far below. This illuminated section is crystal clear and organized. The surrounding dark mist and deep blues in the fog provide extensive, moody negative space for white text overlay. Sharp contrast." id="152" name="Google Shape;152;p26"/>
          <p:cNvPicPr preferRelativeResize="0"/>
          <p:nvPr/>
        </p:nvPicPr>
        <p:blipFill>
          <a:blip r:embed="rId3">
            <a:alphaModFix/>
          </a:blip>
          <a:stretch>
            <a:fillRect/>
          </a:stretch>
        </p:blipFill>
        <p:spPr>
          <a:xfrm>
            <a:off x="-41551" y="1"/>
            <a:ext cx="9144000" cy="50899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8" name="Google Shape;158;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9" name="Google Shape;159;p27"/>
          <p:cNvPicPr preferRelativeResize="0"/>
          <p:nvPr/>
        </p:nvPicPr>
        <p:blipFill>
          <a:blip r:embed="rId3">
            <a:alphaModFix/>
          </a:blip>
          <a:stretch>
            <a:fillRect/>
          </a:stretch>
        </p:blipFill>
        <p:spPr>
          <a:xfrm>
            <a:off x="0" y="23126"/>
            <a:ext cx="9144000" cy="50899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5" name="Google Shape;16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Cinematic, photorealistic wide shot (16:9 aspect ratio) inside the humid, industrial corridor of a deep-sea submarine. The monumental, reinforced steel circular bulkhead door is closing, shown in mid-motion. It is made of dark, textured, battle-worn steel and bronze, featuring complex interlocking hydraulic locking mechanisms that are snapping into place with colossal force. The high-end gaskets are compressing. The metal reflects quality and resilience. A focused, sharp, professional light beam is cast only upon the closing seam of the door, leaving the rest in deep shadow. The massive dark steel surface of the closed door and the surrounding frame provide an excellent area for clean white text overlay. Deep perspective, sharp detail." id="166" name="Google Shape;166;p28"/>
          <p:cNvPicPr preferRelativeResize="0"/>
          <p:nvPr/>
        </p:nvPicPr>
        <p:blipFill>
          <a:blip r:embed="rId3">
            <a:alphaModFix/>
          </a:blip>
          <a:stretch>
            <a:fillRect/>
          </a:stretch>
        </p:blipFill>
        <p:spPr>
          <a:xfrm>
            <a:off x="0" y="23126"/>
            <a:ext cx="9144000" cy="5089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High-angle, photorealistic aerial view (16:9 aspect ratio) of a sprawling, dense global metropolis at night. The city is alive with lights, but the traffic on the complex highway system is utter chaos. Frantic, long-exposure light trails of cars are weaving randomly across medians and off-ramps, crossing each other in a frantic, spaghetti-like pattern. There is no clear organization. The surrounding night sky and city shadows provide significant dark areas for white text overlay. Dramatic, sharp detail." id="64" name="Google Shape;64;p14"/>
          <p:cNvPicPr preferRelativeResize="0"/>
          <p:nvPr/>
        </p:nvPicPr>
        <p:blipFill>
          <a:blip r:embed="rId3">
            <a:alphaModFix/>
          </a:blip>
          <a:stretch>
            <a:fillRect/>
          </a:stretch>
        </p:blipFill>
        <p:spPr>
          <a:xfrm>
            <a:off x="0" y="23126"/>
            <a:ext cx="9144000" cy="5089924"/>
          </a:xfrm>
          <a:prstGeom prst="rect">
            <a:avLst/>
          </a:prstGeom>
          <a:noFill/>
          <a:ln>
            <a:noFill/>
          </a:ln>
        </p:spPr>
      </p:pic>
      <p:sp>
        <p:nvSpPr>
          <p:cNvPr id="65" name="Google Shape;65;p14"/>
          <p:cNvSpPr txBox="1"/>
          <p:nvPr/>
        </p:nvSpPr>
        <p:spPr>
          <a:xfrm>
            <a:off x="311700" y="3063775"/>
            <a:ext cx="5448300" cy="15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rgbClr val="EFEFEF"/>
                </a:solidFill>
                <a:latin typeface="Roboto"/>
                <a:ea typeface="Roboto"/>
                <a:cs typeface="Roboto"/>
                <a:sym typeface="Roboto"/>
              </a:rPr>
              <a:t>Blindflug im Spaghetti-Netzwerk</a:t>
            </a:r>
            <a:endParaRPr b="1" sz="3800">
              <a:solidFill>
                <a:srgbClr val="EFEFE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0" l="387" r="387" t="0"/>
          <a:stretch/>
        </p:blipFill>
        <p:spPr>
          <a:xfrm>
            <a:off x="0" y="0"/>
            <a:ext cx="9144000" cy="5143500"/>
          </a:xfrm>
          <a:prstGeom prst="rect">
            <a:avLst/>
          </a:prstGeom>
          <a:noFill/>
          <a:ln>
            <a:noFill/>
          </a:ln>
        </p:spPr>
      </p:pic>
      <p:sp>
        <p:nvSpPr>
          <p:cNvPr id="71" name="Google Shape;71;p15"/>
          <p:cNvSpPr/>
          <p:nvPr/>
        </p:nvSpPr>
        <p:spPr>
          <a:xfrm>
            <a:off x="0" y="0"/>
            <a:ext cx="9144000" cy="5143500"/>
          </a:xfrm>
          <a:prstGeom prst="rect">
            <a:avLst/>
          </a:prstGeom>
          <a:solidFill>
            <a:srgbClr val="000000">
              <a:alpha val="3000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72" name="Google Shape;72;p15"/>
          <p:cNvSpPr txBox="1"/>
          <p:nvPr/>
        </p:nvSpPr>
        <p:spPr>
          <a:xfrm>
            <a:off x="381000" y="1333500"/>
            <a:ext cx="8382000" cy="1714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0" lang="en" sz="5400">
                <a:solidFill>
                  <a:srgbClr val="FFFFFF"/>
                </a:solidFill>
                <a:latin typeface="Roboto Black"/>
                <a:ea typeface="Roboto Black"/>
                <a:cs typeface="Roboto Black"/>
                <a:sym typeface="Roboto Black"/>
              </a:rPr>
              <a:t>NIS2 &amp; DORA</a:t>
            </a:r>
            <a:endParaRPr b="0" sz="54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b="0" lang="en" sz="3200">
                <a:solidFill>
                  <a:srgbClr val="FFFFFF"/>
                </a:solidFill>
                <a:latin typeface="Roboto Light"/>
                <a:ea typeface="Roboto Light"/>
                <a:cs typeface="Roboto Light"/>
                <a:sym typeface="Roboto Light"/>
              </a:rPr>
              <a:t>warten nicht</a:t>
            </a:r>
            <a:endParaRPr b="0" sz="3200">
              <a:solidFill>
                <a:srgbClr val="FFFFFF"/>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9" name="Google Shape;79;p16"/>
          <p:cNvPicPr preferRelativeResize="0"/>
          <p:nvPr/>
        </p:nvPicPr>
        <p:blipFill>
          <a:blip r:embed="rId3">
            <a:alphaModFix/>
          </a:blip>
          <a:stretch>
            <a:fillRect/>
          </a:stretch>
        </p:blipFill>
        <p:spPr>
          <a:xfrm>
            <a:off x="0" y="31749"/>
            <a:ext cx="9144000" cy="5080006"/>
          </a:xfrm>
          <a:prstGeom prst="rect">
            <a:avLst/>
          </a:prstGeom>
          <a:noFill/>
          <a:ln>
            <a:noFill/>
          </a:ln>
        </p:spPr>
      </p:pic>
      <p:sp>
        <p:nvSpPr>
          <p:cNvPr id="80" name="Google Shape;80;p16"/>
          <p:cNvSpPr txBox="1"/>
          <p:nvPr/>
        </p:nvSpPr>
        <p:spPr>
          <a:xfrm>
            <a:off x="2038350" y="2146225"/>
            <a:ext cx="3206700" cy="20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rgbClr val="434343"/>
                </a:solidFill>
                <a:latin typeface="Roboto"/>
                <a:ea typeface="Roboto"/>
                <a:cs typeface="Roboto"/>
                <a:sym typeface="Roboto"/>
              </a:rPr>
              <a:t>Radikale Sichtbarkeit</a:t>
            </a:r>
            <a:endParaRPr b="1" sz="3800">
              <a:solidFill>
                <a:srgbClr val="434343"/>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7"/>
          <p:cNvSpPr/>
          <p:nvPr/>
        </p:nvSpPr>
        <p:spPr>
          <a:xfrm>
            <a:off x="762000" y="3048000"/>
            <a:ext cx="952500" cy="76200"/>
          </a:xfrm>
          <a:prstGeom prst="rect">
            <a:avLst/>
          </a:prstGeom>
          <a:solidFill>
            <a:srgbClr val="FF3B30"/>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86" name="Google Shape;86;p17"/>
          <p:cNvPicPr preferRelativeResize="0"/>
          <p:nvPr/>
        </p:nvPicPr>
        <p:blipFill rotWithShape="1">
          <a:blip r:embed="rId4">
            <a:alphaModFix/>
          </a:blip>
          <a:srcRect b="0" l="0" r="0" t="0"/>
          <a:stretch/>
        </p:blipFill>
        <p:spPr>
          <a:xfrm>
            <a:off x="0" y="0"/>
            <a:ext cx="9144000" cy="5143500"/>
          </a:xfrm>
          <a:prstGeom prst="rect">
            <a:avLst/>
          </a:prstGeom>
          <a:noFill/>
          <a:ln>
            <a:noFill/>
          </a:ln>
        </p:spPr>
      </p:pic>
      <p:sp>
        <p:nvSpPr>
          <p:cNvPr id="87" name="Google Shape;87;p17"/>
          <p:cNvSpPr txBox="1"/>
          <p:nvPr/>
        </p:nvSpPr>
        <p:spPr>
          <a:xfrm>
            <a:off x="571500" y="666750"/>
            <a:ext cx="8001000" cy="3810000"/>
          </a:xfrm>
          <a:prstGeom prst="rect">
            <a:avLst/>
          </a:prstGeom>
          <a:solidFill>
            <a:srgbClr val="000000">
              <a:alpha val="0"/>
            </a:srgbClr>
          </a:solidFill>
          <a:ln>
            <a:noFill/>
          </a:ln>
        </p:spPr>
        <p:txBody>
          <a:bodyPr anchorCtr="0" anchor="b" bIns="190500" lIns="190500" spcFirstLastPara="1" rIns="190500" wrap="square" tIns="190500">
            <a:noAutofit/>
          </a:bodyPr>
          <a:lstStyle/>
          <a:p>
            <a:pPr indent="0" lvl="0" marL="0" rtl="0" algn="l">
              <a:spcBef>
                <a:spcPts val="0"/>
              </a:spcBef>
              <a:spcAft>
                <a:spcPts val="0"/>
              </a:spcAft>
              <a:buNone/>
            </a:pPr>
            <a:r>
              <a:rPr b="0" lang="en" sz="6400">
                <a:solidFill>
                  <a:srgbClr val="FFFFFF"/>
                </a:solidFill>
                <a:latin typeface="Roboto Black"/>
                <a:ea typeface="Roboto Black"/>
                <a:cs typeface="Roboto Black"/>
                <a:sym typeface="Roboto Black"/>
              </a:rPr>
              <a:t>Least Privilege.</a:t>
            </a:r>
            <a:endParaRPr b="0" sz="6400">
              <a:solidFill>
                <a:srgbClr val="FFFFFF"/>
              </a:solidFill>
              <a:latin typeface="Roboto Black"/>
              <a:ea typeface="Roboto Black"/>
              <a:cs typeface="Roboto Black"/>
              <a:sym typeface="Roboto Black"/>
            </a:endParaRPr>
          </a:p>
          <a:p>
            <a:pPr indent="0" lvl="0" marL="0" rtl="0" algn="l">
              <a:spcBef>
                <a:spcPts val="750"/>
              </a:spcBef>
              <a:spcAft>
                <a:spcPts val="0"/>
              </a:spcAft>
              <a:buNone/>
            </a:pPr>
            <a:r>
              <a:rPr b="0" lang="en" sz="4800">
                <a:solidFill>
                  <a:srgbClr val="E0E0E0"/>
                </a:solidFill>
                <a:latin typeface="Roboto Light"/>
                <a:ea typeface="Roboto Light"/>
                <a:cs typeface="Roboto Light"/>
                <a:sym typeface="Roboto Light"/>
              </a:rPr>
              <a:t>Führend im Schutz.</a:t>
            </a:r>
            <a:endParaRPr b="0" sz="4800">
              <a:solidFill>
                <a:srgbClr val="E0E0E0"/>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4">
            <a:alphaModFix/>
          </a:blip>
          <a:srcRect b="0" l="387" r="387" t="0"/>
          <a:stretch/>
        </p:blipFill>
        <p:spPr>
          <a:xfrm>
            <a:off x="0" y="0"/>
            <a:ext cx="9144000" cy="5143500"/>
          </a:xfrm>
          <a:prstGeom prst="roundRect">
            <a:avLst>
              <a:gd fmla="val 0" name="adj"/>
            </a:avLst>
          </a:prstGeom>
          <a:noFill/>
          <a:ln>
            <a:noFill/>
          </a:ln>
        </p:spPr>
      </p:pic>
      <p:pic>
        <p:nvPicPr>
          <p:cNvPr id="93" name="Google Shape;93;p18"/>
          <p:cNvPicPr preferRelativeResize="0"/>
          <p:nvPr/>
        </p:nvPicPr>
        <p:blipFill rotWithShape="1">
          <a:blip r:embed="rId5">
            <a:alphaModFix/>
          </a:blip>
          <a:srcRect b="0" l="0" r="0" t="0"/>
          <a:stretch/>
        </p:blipFill>
        <p:spPr>
          <a:xfrm>
            <a:off x="0" y="0"/>
            <a:ext cx="9110700" cy="5143500"/>
          </a:xfrm>
          <a:prstGeom prst="rect">
            <a:avLst/>
          </a:prstGeom>
          <a:noFill/>
          <a:ln>
            <a:noFill/>
          </a:ln>
        </p:spPr>
      </p:pic>
      <p:sp>
        <p:nvSpPr>
          <p:cNvPr id="94" name="Google Shape;94;p18"/>
          <p:cNvSpPr txBox="1"/>
          <p:nvPr/>
        </p:nvSpPr>
        <p:spPr>
          <a:xfrm>
            <a:off x="571500" y="571500"/>
            <a:ext cx="4762500" cy="4000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5600">
                <a:solidFill>
                  <a:srgbClr val="FFFFFF"/>
                </a:solidFill>
                <a:latin typeface="Roboto ExtraBold"/>
                <a:ea typeface="Roboto ExtraBold"/>
                <a:cs typeface="Roboto ExtraBold"/>
                <a:sym typeface="Roboto ExtraBold"/>
              </a:rPr>
              <a:t>D</a:t>
            </a:r>
            <a:r>
              <a:rPr b="0" lang="en" sz="5600">
                <a:solidFill>
                  <a:srgbClr val="FFFFFF"/>
                </a:solidFill>
                <a:latin typeface="Roboto ExtraBold"/>
                <a:ea typeface="Roboto ExtraBold"/>
                <a:cs typeface="Roboto ExtraBold"/>
                <a:sym typeface="Roboto ExtraBold"/>
              </a:rPr>
              <a:t>ie Angst</a:t>
            </a:r>
            <a:br>
              <a:rPr b="0" lang="en" sz="5600">
                <a:solidFill>
                  <a:srgbClr val="FFFFFF"/>
                </a:solidFill>
                <a:latin typeface="Roboto ExtraBold"/>
                <a:ea typeface="Roboto ExtraBold"/>
                <a:cs typeface="Roboto ExtraBold"/>
                <a:sym typeface="Roboto ExtraBold"/>
              </a:rPr>
            </a:br>
            <a:r>
              <a:rPr b="0" lang="en" sz="5600">
                <a:solidFill>
                  <a:srgbClr val="FFFFFF"/>
                </a:solidFill>
                <a:latin typeface="Roboto ExtraBold"/>
                <a:ea typeface="Roboto ExtraBold"/>
                <a:cs typeface="Roboto ExtraBold"/>
                <a:sym typeface="Roboto ExtraBold"/>
              </a:rPr>
              <a:t>vor dem</a:t>
            </a:r>
            <a:endParaRPr b="0" sz="5600">
              <a:solidFill>
                <a:srgbClr val="FFFFFF"/>
              </a:solidFill>
              <a:latin typeface="Roboto ExtraBold"/>
              <a:ea typeface="Roboto ExtraBold"/>
              <a:cs typeface="Roboto ExtraBold"/>
              <a:sym typeface="Roboto ExtraBold"/>
            </a:endParaRPr>
          </a:p>
          <a:p>
            <a:pPr indent="0" lvl="0" marL="0" rtl="0" algn="l">
              <a:spcBef>
                <a:spcPts val="0"/>
              </a:spcBef>
              <a:spcAft>
                <a:spcPts val="0"/>
              </a:spcAft>
              <a:buNone/>
            </a:pPr>
            <a:r>
              <a:rPr b="0" lang="en" sz="8200">
                <a:solidFill>
                  <a:srgbClr val="FF3B30"/>
                </a:solidFill>
                <a:latin typeface="Roboto Black"/>
                <a:ea typeface="Roboto Black"/>
                <a:cs typeface="Roboto Black"/>
                <a:sym typeface="Roboto Black"/>
              </a:rPr>
              <a:t>'Cut'</a:t>
            </a:r>
            <a:endParaRPr b="0" sz="8200">
              <a:solidFill>
                <a:srgbClr val="FF3B30"/>
              </a:solidFill>
              <a:latin typeface="Roboto Black"/>
              <a:ea typeface="Roboto Black"/>
              <a:cs typeface="Roboto Black"/>
              <a:sym typeface="Roboto Black"/>
            </a:endParaRPr>
          </a:p>
          <a:p>
            <a:pPr indent="0" lvl="0" marL="0" rtl="0" algn="l">
              <a:spcBef>
                <a:spcPts val="2250"/>
              </a:spcBef>
              <a:spcAft>
                <a:spcPts val="0"/>
              </a:spcAft>
              <a:buNone/>
            </a:pPr>
            <a:r>
              <a:t/>
            </a:r>
            <a:endParaRPr b="0" sz="1600">
              <a:solidFill>
                <a:srgbClr val="E0E0E0"/>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1" name="Google Shape;101;p19"/>
          <p:cNvPicPr preferRelativeResize="0"/>
          <p:nvPr/>
        </p:nvPicPr>
        <p:blipFill>
          <a:blip r:embed="rId3">
            <a:alphaModFix/>
          </a:blip>
          <a:stretch>
            <a:fillRect/>
          </a:stretch>
        </p:blipFill>
        <p:spPr>
          <a:xfrm>
            <a:off x="0" y="23126"/>
            <a:ext cx="9144000" cy="5089924"/>
          </a:xfrm>
          <a:prstGeom prst="rect">
            <a:avLst/>
          </a:prstGeom>
          <a:noFill/>
          <a:ln>
            <a:noFill/>
          </a:ln>
        </p:spPr>
      </p:pic>
      <p:sp>
        <p:nvSpPr>
          <p:cNvPr id="102" name="Google Shape;102;p19"/>
          <p:cNvSpPr txBox="1"/>
          <p:nvPr/>
        </p:nvSpPr>
        <p:spPr>
          <a:xfrm>
            <a:off x="311700" y="1577188"/>
            <a:ext cx="4527000" cy="19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rgbClr val="EFEFEF"/>
                </a:solidFill>
                <a:latin typeface="Roboto"/>
                <a:ea typeface="Roboto"/>
                <a:cs typeface="Roboto"/>
                <a:sym typeface="Roboto"/>
              </a:rPr>
              <a:t>KI statt Chaos. Guardicore Policy Engine</a:t>
            </a:r>
            <a:endParaRPr b="1" sz="3800">
              <a:solidFill>
                <a:srgbClr val="EFEFE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Ultra-minimalist, photorealistic shot (16:9 aspect ratio) of a textured, dark charcoal grey concrete wall in an industrial loft. Soft, moody light comes from the left, highlighting the rough texture but keeping the overall tone very dark and uniform. The center of the image is empty and clean, perfect for a single, colossal white text overlay (the joke). Cinematic texture, shallow depth of field.&#10;&#10;Sorry, put 107% in charcoal writing (ideally white) on this image please." id="109" name="Google Shape;109;p20"/>
          <p:cNvPicPr preferRelativeResize="0"/>
          <p:nvPr/>
        </p:nvPicPr>
        <p:blipFill>
          <a:blip r:embed="rId3">
            <a:alphaModFix/>
          </a:blip>
          <a:stretch>
            <a:fillRect/>
          </a:stretch>
        </p:blipFill>
        <p:spPr>
          <a:xfrm>
            <a:off x="0" y="23126"/>
            <a:ext cx="9061825" cy="5044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15" name="Google Shape;115;p2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16" name="Google Shape;116;p21" title="end_slide.png"/>
          <p:cNvPicPr preferRelativeResize="0"/>
          <p:nvPr/>
        </p:nvPicPr>
        <p:blipFill rotWithShape="1">
          <a:blip r:embed="rId3">
            <a:alphaModFix/>
          </a:blip>
          <a:srcRect b="0" l="0" r="6821" t="0"/>
          <a:stretch/>
        </p:blipFill>
        <p:spPr>
          <a:xfrm>
            <a:off x="0" y="0"/>
            <a:ext cx="9144003" cy="5476676"/>
          </a:xfrm>
          <a:prstGeom prst="rect">
            <a:avLst/>
          </a:prstGeom>
          <a:noFill/>
          <a:ln>
            <a:noFill/>
          </a:ln>
        </p:spPr>
      </p:pic>
      <p:sp>
        <p:nvSpPr>
          <p:cNvPr id="117" name="Google Shape;117;p21"/>
          <p:cNvSpPr txBox="1"/>
          <p:nvPr/>
        </p:nvSpPr>
        <p:spPr>
          <a:xfrm>
            <a:off x="311700" y="2834125"/>
            <a:ext cx="4749900" cy="13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rgbClr val="EFEFEF"/>
                </a:solidFill>
                <a:latin typeface="Roboto"/>
                <a:ea typeface="Roboto"/>
                <a:cs typeface="Roboto"/>
                <a:sym typeface="Roboto"/>
              </a:rPr>
              <a:t>Sehen Sie es live.</a:t>
            </a:r>
            <a:endParaRPr b="1" sz="3800">
              <a:solidFill>
                <a:srgbClr val="EFEFEF"/>
              </a:solidFill>
              <a:latin typeface="Roboto"/>
              <a:ea typeface="Roboto"/>
              <a:cs typeface="Roboto"/>
              <a:sym typeface="Roboto"/>
            </a:endParaRPr>
          </a:p>
          <a:p>
            <a:pPr indent="0" lvl="0" marL="0" rtl="0" algn="l">
              <a:spcBef>
                <a:spcPts val="0"/>
              </a:spcBef>
              <a:spcAft>
                <a:spcPts val="0"/>
              </a:spcAft>
              <a:buNone/>
            </a:pPr>
            <a:r>
              <a:rPr b="1" lang="en" sz="3800">
                <a:solidFill>
                  <a:srgbClr val="EFEFEF"/>
                </a:solidFill>
                <a:latin typeface="Roboto"/>
                <a:ea typeface="Roboto"/>
                <a:cs typeface="Roboto"/>
                <a:sym typeface="Roboto"/>
              </a:rPr>
              <a:t>Stand B12</a:t>
            </a:r>
            <a:endParaRPr b="1" sz="3800">
              <a:solidFill>
                <a:srgbClr val="EFEFE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