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ags/tag14.xml" ContentType="application/vnd.openxmlformats-officedocument.presentationml.tags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7FFFFAEF_392F21A2.xml" ContentType="application/vnd.ms-powerpoint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4"/>
    <p:sldMasterId id="2147483714" r:id="rId5"/>
    <p:sldMasterId id="2147483852" r:id="rId6"/>
    <p:sldMasterId id="2147483859" r:id="rId7"/>
    <p:sldMasterId id="2147483865" r:id="rId8"/>
    <p:sldMasterId id="2147483875" r:id="rId9"/>
    <p:sldMasterId id="2147483941" r:id="rId10"/>
    <p:sldMasterId id="2147483964" r:id="rId11"/>
  </p:sldMasterIdLst>
  <p:notesMasterIdLst>
    <p:notesMasterId r:id="rId41"/>
  </p:notesMasterIdLst>
  <p:sldIdLst>
    <p:sldId id="2147472093" r:id="rId12"/>
    <p:sldId id="2147482410" r:id="rId13"/>
    <p:sldId id="2147482400" r:id="rId14"/>
    <p:sldId id="2147482411" r:id="rId15"/>
    <p:sldId id="2147482394" r:id="rId16"/>
    <p:sldId id="2147482412" r:id="rId17"/>
    <p:sldId id="2147482395" r:id="rId18"/>
    <p:sldId id="2147482413" r:id="rId19"/>
    <p:sldId id="2147482408" r:id="rId20"/>
    <p:sldId id="2147482414" r:id="rId21"/>
    <p:sldId id="2147482385" r:id="rId22"/>
    <p:sldId id="2147482415" r:id="rId23"/>
    <p:sldId id="2147482407" r:id="rId24"/>
    <p:sldId id="2147482416" r:id="rId25"/>
    <p:sldId id="2147482351" r:id="rId26"/>
    <p:sldId id="2147482417" r:id="rId27"/>
    <p:sldId id="2147472102" r:id="rId28"/>
    <p:sldId id="2147482418" r:id="rId29"/>
    <p:sldId id="2147482365" r:id="rId30"/>
    <p:sldId id="2147482419" r:id="rId31"/>
    <p:sldId id="2147482398" r:id="rId32"/>
    <p:sldId id="2147482420" r:id="rId33"/>
    <p:sldId id="2147472119" r:id="rId34"/>
    <p:sldId id="2147482421" r:id="rId35"/>
    <p:sldId id="2147482409" r:id="rId36"/>
    <p:sldId id="2147482423" r:id="rId37"/>
    <p:sldId id="2147482405" r:id="rId38"/>
    <p:sldId id="2147482401" r:id="rId39"/>
    <p:sldId id="214748242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D9CB6A2-813F-4D20-980C-98DBC875E6D0}">
          <p14:sldIdLst>
            <p14:sldId id="2147472093"/>
            <p14:sldId id="2147482410"/>
          </p14:sldIdLst>
        </p14:section>
        <p14:section name="The Problem" id="{2780CD5C-3E59-4FAC-BF59-D086B4DDCBDE}">
          <p14:sldIdLst>
            <p14:sldId id="2147482400"/>
            <p14:sldId id="2147482411"/>
            <p14:sldId id="2147482394"/>
            <p14:sldId id="2147482412"/>
            <p14:sldId id="2147482395"/>
            <p14:sldId id="2147482413"/>
            <p14:sldId id="2147482408"/>
            <p14:sldId id="2147482414"/>
            <p14:sldId id="2147482385"/>
            <p14:sldId id="2147482415"/>
            <p14:sldId id="2147482407"/>
            <p14:sldId id="2147482416"/>
            <p14:sldId id="2147482351"/>
            <p14:sldId id="2147482417"/>
            <p14:sldId id="2147472102"/>
            <p14:sldId id="2147482418"/>
            <p14:sldId id="2147482365"/>
            <p14:sldId id="2147482419"/>
          </p14:sldIdLst>
        </p14:section>
        <p14:section name="CoreView" id="{1FF13F72-569E-4B62-9074-DEA66DD7227A}">
          <p14:sldIdLst>
            <p14:sldId id="2147482398"/>
            <p14:sldId id="2147482420"/>
            <p14:sldId id="2147472119"/>
            <p14:sldId id="2147482421"/>
            <p14:sldId id="2147482409"/>
            <p14:sldId id="2147482423"/>
            <p14:sldId id="2147482405"/>
          </p14:sldIdLst>
        </p14:section>
        <p14:section name="Démonstration" id="{AC9D8633-5476-4342-9495-A42CFBF13B55}">
          <p14:sldIdLst>
            <p14:sldId id="2147482401"/>
            <p14:sldId id="214748242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CCDE402-CE77-97B5-9994-3BD2F2DBD6CF}" name="Rob Edmondson" initials="RE" userId="S::rob.edmondson@coreview.com::360a66db-a212-4a87-a981-b85bb28b0c7a" providerId="AD"/>
  <p188:author id="{844D5111-A8C0-17BF-3B25-7BF81D45C4A3}" name="Jeremy Marsalik" initials="JM" userId="S::Jeremy.Marsalik@coreview.com::161fdb71-d1b6-40ac-840e-c2a7f3c09242" providerId="AD"/>
  <p188:author id="{BA1DBE16-DA32-606A-59A7-34E278849B43}" name="Mark Weatherill" initials="MW" userId="S::Mark.Weatherill@coreview.com::ba663b85-ff2e-4e09-9861-e9d758becf9a" providerId="AD"/>
  <p188:author id="{77B37F7D-84F0-6CA8-8242-AF66ECAEEB75}" name="Mark Cravotta" initials="MC" userId="S::mark.cravotta@coreview.com::0a7760ff-df14-40dd-9882-19348ac3f93e" providerId="AD"/>
  <p188:author id="{F50B77ED-7E27-FE1A-8ECC-88A07B286EB2}" name="Rob Edmondson" initials="RE" userId="S::Rob.Edmondson@coreview.com::360a66db-a212-4a87-a981-b85bb28b0c7a" providerId="AD"/>
  <p188:author id="{1043ABFE-41F9-6BD3-083C-89FC8B678ABA}" name="Simon Azzopardi" initials="SA" userId="S::Simon.Azzopardi@coreview.com::a15607d6-1e2a-46ca-ae89-df759c21d411" providerId="AD"/>
  <p188:author id="{19BA4EFF-7E3D-72DC-9ACB-011F2DBE02F7}" name="Jemma Richards" initials="JR" userId="S::jemma.richards@coreview.com::e9514e1d-1bfe-4ca2-9781-d6193f8ab82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457E"/>
    <a:srgbClr val="4A8FE2"/>
    <a:srgbClr val="6D6BC3"/>
    <a:srgbClr val="6D6ABC"/>
    <a:srgbClr val="172A3A"/>
    <a:srgbClr val="0C1015"/>
    <a:srgbClr val="0F1E29"/>
    <a:srgbClr val="AEB0B0"/>
    <a:srgbClr val="0F1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162"/>
    <p:restoredTop sz="85616" autoAdjust="0"/>
  </p:normalViewPr>
  <p:slideViewPr>
    <p:cSldViewPr snapToGrid="0">
      <p:cViewPr varScale="1">
        <p:scale>
          <a:sx n="114" d="100"/>
          <a:sy n="114" d="100"/>
        </p:scale>
        <p:origin x="497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microsoft.com/office/2018/10/relationships/authors" Target="authors.xml"/><Relationship Id="rId20" Type="http://schemas.openxmlformats.org/officeDocument/2006/relationships/slide" Target="slides/slide9.xml"/><Relationship Id="rId41" Type="http://schemas.openxmlformats.org/officeDocument/2006/relationships/notesMaster" Target="notesMasters/notesMaster1.xml"/></Relationships>
</file>

<file path=ppt/comments/modernComment_7FFFFAEF_392F21A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22A87B5-DF65-3946-8076-F077C32B886B}" authorId="{77B37F7D-84F0-6CA8-8242-AF66ECAEEB75}" status="resolved" created="2025-11-02T12:18:52.101">
    <pc:sldMkLst xmlns:pc="http://schemas.microsoft.com/office/powerpoint/2013/main/command">
      <pc:docMk/>
      <pc:sldMk cId="3148423921" sldId="2147482351"/>
    </pc:sldMkLst>
    <p188:txBody>
      <a:bodyPr/>
      <a:lstStyle/>
      <a:p>
        <a:r>
          <a:rPr lang="en-US"/>
          <a:t>[@Rob Edmondson] This slide needs an update.  I would use some of the quotes from the MVPs.  Make it hard hitting and impossible to live without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11-04T15:14:23.008" authorId="{CCCDE402-CE77-97B5-9994-3BD2F2DBD6CF}"/>
          </p223:rxn>
        </p223:reaction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8A242-3406-0A47-A52A-7E134180B505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4621E-1FB5-5E47-B6B7-4171D5E5F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38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4621E-1FB5-5E47-B6B7-4171D5E5F1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03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BDE0B-1C86-22D8-F68A-C5204D062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DC72F0-1B42-3B9F-A921-C72E7C49DB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B6D0BD-04B4-28F8-B955-4029052614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NEEDS TRANSLATED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EBA3B-3BFA-13E1-3B7E-BA4FA233C2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4621E-1FB5-5E47-B6B7-4171D5E5F1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62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ED216-DF4A-6444-7AE1-77FBE6DDA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F49FB6-F24B-5312-CFAB-FC0D7657DA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C7DBC8-1786-A482-EBB3-6E0664D66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Sans référentiel, chaque tenant finit par devenir “unique”… donc ingérable.</a:t>
            </a:r>
          </a:p>
          <a:p>
            <a:endParaRPr lang="fr-FR" dirty="0"/>
          </a:p>
          <a:p>
            <a:r>
              <a:rPr lang="fr-FR" dirty="0"/>
              <a:t>On corrige une brèche sans revoir le modèle global de configuration.</a:t>
            </a:r>
          </a:p>
          <a:p>
            <a:endParaRPr lang="fr-FR" dirty="0"/>
          </a:p>
          <a:p>
            <a:r>
              <a:rPr lang="fr-FR" dirty="0"/>
              <a:t>On ne se demande plus “qu’est‑ce qu’on a configuré ici ou là ?” On se demande “est‑ce que ce tenant est aligné avec notre standard cible ?” Et on peut enfin parler de </a:t>
            </a:r>
            <a:r>
              <a:rPr lang="fr-FR" b="1" dirty="0"/>
              <a:t>conformité</a:t>
            </a:r>
            <a:r>
              <a:rPr lang="fr-FR" dirty="0"/>
              <a:t>, de </a:t>
            </a:r>
            <a:r>
              <a:rPr lang="fr-FR" b="1" dirty="0"/>
              <a:t>drift</a:t>
            </a:r>
            <a:r>
              <a:rPr lang="fr-FR" dirty="0"/>
              <a:t>, de </a:t>
            </a:r>
            <a:r>
              <a:rPr lang="fr-FR" b="1" dirty="0"/>
              <a:t>remédiation</a:t>
            </a:r>
            <a:r>
              <a:rPr lang="fr-FR" dirty="0"/>
              <a:t>, au lieu de bricolage local.</a:t>
            </a:r>
          </a:p>
          <a:p>
            <a:r>
              <a:rPr lang="fr-FR" dirty="0"/>
              <a:t>Sans référentiel de configuration clair, chaque tenant finit par dériver – jusqu’à l’incident.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7C551-DF7D-7B14-F204-221A493B5D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04DF-BE84-4ED4-BB82-3BE4D5D91DB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841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40BB8-FF39-7E50-4BA6-4B441A79D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38CB25-5344-957D-D8F3-179D864937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D9C5B9-C219-4A5C-7877-E908F2C972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Sans référentiel, chaque tenant finit par devenir “unique”… donc ingérable.</a:t>
            </a:r>
          </a:p>
          <a:p>
            <a:endParaRPr lang="fr-FR" dirty="0"/>
          </a:p>
          <a:p>
            <a:r>
              <a:rPr lang="fr-FR" dirty="0"/>
              <a:t>On corrige une brèche sans revoir le modèle global de configuration.</a:t>
            </a:r>
          </a:p>
          <a:p>
            <a:endParaRPr lang="fr-FR" dirty="0"/>
          </a:p>
          <a:p>
            <a:r>
              <a:rPr lang="fr-FR" dirty="0"/>
              <a:t>On ne se demande plus “qu’est‑ce qu’on a configuré ici ou là ?” On se demande “est‑ce que ce tenant est aligné avec notre standard cible ?” Et on peut enfin parler de </a:t>
            </a:r>
            <a:r>
              <a:rPr lang="fr-FR" b="1" dirty="0"/>
              <a:t>conformité</a:t>
            </a:r>
            <a:r>
              <a:rPr lang="fr-FR" dirty="0"/>
              <a:t>, de </a:t>
            </a:r>
            <a:r>
              <a:rPr lang="fr-FR" b="1" dirty="0"/>
              <a:t>drift</a:t>
            </a:r>
            <a:r>
              <a:rPr lang="fr-FR" dirty="0"/>
              <a:t>, de </a:t>
            </a:r>
            <a:r>
              <a:rPr lang="fr-FR" b="1" dirty="0"/>
              <a:t>remédiation</a:t>
            </a:r>
            <a:r>
              <a:rPr lang="fr-FR" dirty="0"/>
              <a:t>, au lieu de bricolage local.</a:t>
            </a:r>
          </a:p>
          <a:p>
            <a:r>
              <a:rPr lang="fr-FR" dirty="0"/>
              <a:t>Sans référentiel de configuration clair, chaque tenant finit par dériver – jusqu’à l’incident.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B1A11-4032-67DB-2B72-386EE546DA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04DF-BE84-4ED4-BB82-3BE4D5D91DB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087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Chaque contrôle est </a:t>
            </a:r>
            <a:r>
              <a:rPr lang="fr-FR" b="1" dirty="0"/>
              <a:t>documenté, mesurable, auditable.</a:t>
            </a:r>
          </a:p>
          <a:p>
            <a:endParaRPr lang="fr-FR" b="1" dirty="0"/>
          </a:p>
          <a:p>
            <a:r>
              <a:rPr lang="fr-FR" dirty="0"/>
              <a:t>On passe du ressenti : « On pense être bien configurés » à un score objectif : « On sait où l’on se situe par rapport au benchmark »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4621E-1FB5-5E47-B6B7-4171D5E5F1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46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8F216-5385-0484-73D4-6E2518630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4CA61E-63A7-C5D5-C7A3-425C6DBDF6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B30EDF-943D-123F-DC1D-957B3EB0A2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Chaque contrôle est </a:t>
            </a:r>
            <a:r>
              <a:rPr lang="fr-FR" b="1" dirty="0"/>
              <a:t>documenté, mesurable, auditable.</a:t>
            </a:r>
          </a:p>
          <a:p>
            <a:endParaRPr lang="fr-FR" b="1" dirty="0"/>
          </a:p>
          <a:p>
            <a:r>
              <a:rPr lang="fr-FR" dirty="0"/>
              <a:t>On passe du ressenti : « On pense être bien configurés » à un score objectif : « On sait où l’on se situe par rapport au benchmark »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B3326-52C6-79FA-D6E0-5F0ECBD202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4621E-1FB5-5E47-B6B7-4171D5E5F1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37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Microsoft rapporte que </a:t>
            </a:r>
            <a:r>
              <a:rPr lang="fr-FR" b="1" dirty="0"/>
              <a:t>63 % des tenants investigués échouent sur le “least </a:t>
            </a:r>
            <a:r>
              <a:rPr lang="fr-FR" b="1" dirty="0" err="1"/>
              <a:t>privilege</a:t>
            </a:r>
            <a:r>
              <a:rPr lang="fr-FR" b="1" dirty="0"/>
              <a:t>”</a:t>
            </a:r>
            <a:endParaRPr lang="fr-FR" dirty="0"/>
          </a:p>
          <a:p>
            <a:endParaRPr lang="fr-FR" dirty="0"/>
          </a:p>
          <a:p>
            <a:r>
              <a:rPr lang="fr-FR" dirty="0"/>
              <a:t>MFA et protections d’identité pas systématiquement imposés Partage externe, invités, applications Entra, connecteurs souvent plus permissifs que les recommandations CIS Incohérences entre </a:t>
            </a:r>
            <a:r>
              <a:rPr lang="fr-FR" dirty="0" err="1"/>
              <a:t>workloads</a:t>
            </a:r>
            <a:r>
              <a:rPr lang="fr-FR" dirty="0"/>
              <a:t> : Exchange, Teams, SharePoint, Intune, Defender</a:t>
            </a:r>
          </a:p>
          <a:p>
            <a:endParaRPr lang="fr-FR" dirty="0"/>
          </a:p>
          <a:p>
            <a:r>
              <a:rPr lang="fr-FR" dirty="0"/>
              <a:t>Pas de </a:t>
            </a:r>
            <a:r>
              <a:rPr lang="fr-FR" b="1" dirty="0"/>
              <a:t>sauvegarde structurée</a:t>
            </a:r>
            <a:r>
              <a:rPr lang="fr-FR" dirty="0"/>
              <a:t> de la configuration du tenant Pas de </a:t>
            </a:r>
            <a:r>
              <a:rPr lang="fr-FR" b="1" dirty="0"/>
              <a:t>détection systématique</a:t>
            </a:r>
            <a:r>
              <a:rPr lang="fr-FR" dirty="0"/>
              <a:t> de la dérive ou de l’altération Pas de capacité native à </a:t>
            </a:r>
            <a:r>
              <a:rPr lang="fr-FR" b="1" dirty="0"/>
              <a:t>“</a:t>
            </a:r>
            <a:r>
              <a:rPr lang="fr-FR" b="1" dirty="0" err="1"/>
              <a:t>rewinder</a:t>
            </a:r>
            <a:r>
              <a:rPr lang="fr-FR" b="1" dirty="0"/>
              <a:t>”</a:t>
            </a:r>
            <a:r>
              <a:rPr lang="fr-FR" dirty="0"/>
              <a:t> le tenant après un incident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4621E-1FB5-5E47-B6B7-4171D5E5F1C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88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A31AF-3BB7-41F9-7E2E-6D88B473D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B2EA66-B594-4867-E2B9-CA614C137A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23B445-13D3-E117-417C-68F6CD4DC9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Microsoft rapporte que </a:t>
            </a:r>
            <a:r>
              <a:rPr lang="fr-FR" b="1" dirty="0"/>
              <a:t>63 % des tenants investigués échouent sur le “least </a:t>
            </a:r>
            <a:r>
              <a:rPr lang="fr-FR" b="1" dirty="0" err="1"/>
              <a:t>privilege</a:t>
            </a:r>
            <a:r>
              <a:rPr lang="fr-FR" b="1" dirty="0"/>
              <a:t>”</a:t>
            </a:r>
            <a:endParaRPr lang="fr-FR" dirty="0"/>
          </a:p>
          <a:p>
            <a:endParaRPr lang="fr-FR" dirty="0"/>
          </a:p>
          <a:p>
            <a:r>
              <a:rPr lang="fr-FR" dirty="0"/>
              <a:t>MFA et protections d’identité pas systématiquement imposés Partage externe, invités, applications Entra, connecteurs souvent plus permissifs que les recommandations CIS Incohérences entre </a:t>
            </a:r>
            <a:r>
              <a:rPr lang="fr-FR" dirty="0" err="1"/>
              <a:t>workloads</a:t>
            </a:r>
            <a:r>
              <a:rPr lang="fr-FR" dirty="0"/>
              <a:t> : Exchange, Teams, SharePoint, Intune, Defender</a:t>
            </a:r>
          </a:p>
          <a:p>
            <a:endParaRPr lang="fr-FR" dirty="0"/>
          </a:p>
          <a:p>
            <a:r>
              <a:rPr lang="fr-FR" dirty="0"/>
              <a:t>Pas de </a:t>
            </a:r>
            <a:r>
              <a:rPr lang="fr-FR" b="1" dirty="0"/>
              <a:t>sauvegarde structurée</a:t>
            </a:r>
            <a:r>
              <a:rPr lang="fr-FR" dirty="0"/>
              <a:t> de la configuration du tenant Pas de </a:t>
            </a:r>
            <a:r>
              <a:rPr lang="fr-FR" b="1" dirty="0"/>
              <a:t>détection systématique</a:t>
            </a:r>
            <a:r>
              <a:rPr lang="fr-FR" dirty="0"/>
              <a:t> de la dérive ou de l’altération Pas de capacité native à </a:t>
            </a:r>
            <a:r>
              <a:rPr lang="fr-FR" b="1" dirty="0"/>
              <a:t>“</a:t>
            </a:r>
            <a:r>
              <a:rPr lang="fr-FR" b="1" dirty="0" err="1"/>
              <a:t>rewinder</a:t>
            </a:r>
            <a:r>
              <a:rPr lang="fr-FR" b="1" dirty="0"/>
              <a:t>”</a:t>
            </a:r>
            <a:r>
              <a:rPr lang="fr-FR" dirty="0"/>
              <a:t> le tenant après un incident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C9C23-EE29-4B87-5281-226A1AD764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4621E-1FB5-5E47-B6B7-4171D5E5F1C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089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7BAFE-F43C-34CD-BBBD-500CF2150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622B7F-2536-62DC-D40E-7D858D7343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2C5689-8721-A56C-FC76-3D40276E1B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have set the </a:t>
            </a:r>
            <a:r>
              <a:rPr lang="fr-FR" dirty="0" err="1"/>
              <a:t>scene</a:t>
            </a:r>
            <a:r>
              <a:rPr lang="fr-FR" dirty="0"/>
              <a:t> – </a:t>
            </a:r>
            <a:r>
              <a:rPr lang="fr-FR" dirty="0" err="1"/>
              <a:t>complexity</a:t>
            </a:r>
            <a:r>
              <a:rPr lang="fr-FR" dirty="0"/>
              <a:t>, drift, </a:t>
            </a:r>
            <a:r>
              <a:rPr lang="fr-FR" dirty="0" err="1"/>
              <a:t>limits</a:t>
            </a:r>
            <a:r>
              <a:rPr lang="fr-FR" dirty="0"/>
              <a:t> of defaults, and CIS </a:t>
            </a:r>
            <a:r>
              <a:rPr lang="fr-FR" dirty="0" err="1"/>
              <a:t>framework</a:t>
            </a:r>
            <a:r>
              <a:rPr lang="fr-FR" dirty="0"/>
              <a:t> – the question </a:t>
            </a:r>
            <a:r>
              <a:rPr lang="fr-FR" dirty="0" err="1"/>
              <a:t>is</a:t>
            </a:r>
            <a:r>
              <a:rPr lang="fr-FR" dirty="0"/>
              <a:t>: how do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industrialize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on a group </a:t>
            </a:r>
            <a:r>
              <a:rPr lang="fr-FR" dirty="0" err="1"/>
              <a:t>scale</a:t>
            </a:r>
            <a:r>
              <a:rPr lang="fr-FR" dirty="0"/>
              <a:t>, </a:t>
            </a:r>
            <a:r>
              <a:rPr lang="fr-FR" dirty="0" err="1"/>
              <a:t>with</a:t>
            </a:r>
            <a:r>
              <a:rPr lang="fr-FR" dirty="0"/>
              <a:t> multiple stakeholders, </a:t>
            </a:r>
            <a:r>
              <a:rPr lang="fr-FR" dirty="0" err="1"/>
              <a:t>hybrid</a:t>
            </a:r>
            <a:r>
              <a:rPr lang="fr-FR" dirty="0"/>
              <a:t> </a:t>
            </a:r>
            <a:r>
              <a:rPr lang="fr-FR" dirty="0" err="1"/>
              <a:t>systems</a:t>
            </a:r>
            <a:r>
              <a:rPr lang="fr-FR" dirty="0"/>
              <a:t>, M&amp;A… </a:t>
            </a:r>
            <a:r>
              <a:rPr lang="fr-FR" dirty="0" err="1"/>
              <a:t>without</a:t>
            </a:r>
            <a:r>
              <a:rPr lang="fr-FR" dirty="0"/>
              <a:t> </a:t>
            </a:r>
            <a:r>
              <a:rPr lang="fr-FR" dirty="0" err="1"/>
              <a:t>turning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teams </a:t>
            </a:r>
            <a:r>
              <a:rPr lang="fr-FR" dirty="0" err="1"/>
              <a:t>into</a:t>
            </a:r>
            <a:r>
              <a:rPr lang="fr-FR" dirty="0"/>
              <a:t> a PowerShell </a:t>
            </a:r>
            <a:r>
              <a:rPr lang="fr-FR" dirty="0" err="1"/>
              <a:t>factory</a:t>
            </a:r>
            <a:r>
              <a:rPr lang="fr-FR" dirty="0"/>
              <a:t>? This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precisely</a:t>
            </a:r>
            <a:r>
              <a:rPr lang="fr-FR" dirty="0"/>
              <a:t> </a:t>
            </a:r>
            <a:r>
              <a:rPr lang="fr-FR" dirty="0" err="1"/>
              <a:t>what</a:t>
            </a:r>
            <a:r>
              <a:rPr lang="fr-FR" dirty="0"/>
              <a:t> CoreView </a:t>
            </a:r>
            <a:r>
              <a:rPr lang="fr-FR" dirty="0" err="1"/>
              <a:t>addresses</a:t>
            </a:r>
            <a:r>
              <a:rPr lang="fr-FR" dirty="0"/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EE12E-27A2-E159-042C-132130110E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CC83B-8115-A349-8731-B1090CC92B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0201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4E592-9E7A-B95B-1716-AAA94C076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ED5DDF-4D0A-41FF-21A8-D93525BBD1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4FAD56-7BE1-4AB0-1376-5D8E31F4DE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A8E0-D2CE-BF73-D27A-0218780776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04DF-BE84-4ED4-BB82-3BE4D5D91DB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4269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4E592-9E7A-B95B-1716-AAA94C076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ED5DDF-4D0A-41FF-21A8-D93525BBD1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4FAD56-7BE1-4AB0-1376-5D8E31F4DE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A8E0-D2CE-BF73-D27A-0218780776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04DF-BE84-4ED4-BB82-3BE4D5D91DB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426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7836E-74EC-26C6-4068-6B3AC3492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D3B2B6-3286-A09D-C4F7-579302937E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21EF5F-5C61-2DCC-4038-5141ECEA76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925B8-831D-B580-D3D0-B3552A2BA4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4621E-1FB5-5E47-B6B7-4171D5E5F1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565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6C222-7D81-4FB5-17E8-0CBAA8797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B0AF8B-6CDF-C91E-2E27-CAFE26F4BF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18B811-B4C3-9CAD-9F92-ADA6BBD53F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B7E6B-A722-CCBA-ECDE-D1BD5E1A98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CC83B-8115-A349-8731-B1090CC92B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3176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182F0-C198-6383-CDE7-44136B91B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E09D58-F64B-BE11-D725-BF2371DF61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F7FD88-380D-7D13-68A6-81956ECC62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F71F1-BCE5-5E8E-1D5C-2324BE572F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CC83B-8115-A349-8731-B1090CC92B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763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4E23F-C011-1E23-F359-61459FFB7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25D541-B8D6-4B6B-E5EA-8EA9197EE1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1F5CDF-5FD7-CC51-E8C3-DD52B03E08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555A8-E8C0-904B-9F3A-13E431FC8D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CC83B-8115-A349-8731-B1090CC92B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776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8BBD8-25CC-BC2C-25CF-2F57BCCA2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40F5D0-6FF5-E6BF-EAF5-D36EB7D1C9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AC49DE-8816-30B0-9C39-1D422DE4AC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915C5-2389-BBA5-7A11-DEAD70BD13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CC83B-8115-A349-8731-B1090CC92B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3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FF534-24E5-F3EF-8D08-10EDE3FDB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98114F-8646-963E-4101-E087579EB1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857DB8-B1B5-5CEB-66CA-5A78FEAC30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B3715-94F5-AB9C-58DB-9D870BDB49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4621E-1FB5-5E47-B6B7-4171D5E5F1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125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29C8D-27B3-1269-0A70-137C8D049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35D0CF-B591-012D-04BE-92CDB7918C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E19E2D-8F69-5E91-720C-12E2BB1E77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48589-AE79-9153-AE0F-0D16064704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4621E-1FB5-5E47-B6B7-4171D5E5F1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519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A6EAF-BA75-C5BF-B18B-22BB4021E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A06662-D124-4904-1040-994E96E71B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E9DD81-8EE5-0F3D-F21F-4633F2FF80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DA646-39B7-0B00-E8AA-65EC38F6B3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4621E-1FB5-5E47-B6B7-4171D5E5F1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088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A26AA-74D5-272A-29E3-318A1A950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AD8B8B-90C3-B3D0-42BB-2B0AD0C8BF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24420A-0E8D-31FC-E361-1EE6F9F26C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F4D5A8-75F0-72DF-55E9-3CB6BFBA44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4621E-1FB5-5E47-B6B7-4171D5E5F1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496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NEEDS TRANSLATED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4621E-1FB5-5E47-B6B7-4171D5E5F1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34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3.png"/><Relationship Id="rId21" Type="http://schemas.openxmlformats.org/officeDocument/2006/relationships/image" Target="../media/image29.png"/><Relationship Id="rId42" Type="http://schemas.openxmlformats.org/officeDocument/2006/relationships/image" Target="../media/image47.svg"/><Relationship Id="rId47" Type="http://schemas.openxmlformats.org/officeDocument/2006/relationships/image" Target="../media/image52.svg"/><Relationship Id="rId63" Type="http://schemas.openxmlformats.org/officeDocument/2006/relationships/image" Target="../media/image66.svg"/><Relationship Id="rId68" Type="http://schemas.openxmlformats.org/officeDocument/2006/relationships/image" Target="../media/image71.svg"/><Relationship Id="rId7" Type="http://schemas.openxmlformats.org/officeDocument/2006/relationships/image" Target="../media/image17.png"/><Relationship Id="rId71" Type="http://schemas.openxmlformats.org/officeDocument/2006/relationships/image" Target="../media/image74.pn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29" Type="http://schemas.openxmlformats.org/officeDocument/2006/relationships/image" Target="../media/image36.png"/><Relationship Id="rId11" Type="http://schemas.openxmlformats.org/officeDocument/2006/relationships/image" Target="../media/image21.png"/><Relationship Id="rId24" Type="http://schemas.microsoft.com/office/2007/relationships/hdphoto" Target="../media/hdphoto3.wdp"/><Relationship Id="rId32" Type="http://schemas.openxmlformats.org/officeDocument/2006/relationships/image" Target="../media/image38.png"/><Relationship Id="rId37" Type="http://schemas.openxmlformats.org/officeDocument/2006/relationships/image" Target="../media/image42.svg"/><Relationship Id="rId40" Type="http://schemas.openxmlformats.org/officeDocument/2006/relationships/image" Target="../media/image45.png"/><Relationship Id="rId45" Type="http://schemas.openxmlformats.org/officeDocument/2006/relationships/image" Target="../media/image50.jpeg"/><Relationship Id="rId53" Type="http://schemas.openxmlformats.org/officeDocument/2006/relationships/image" Target="../media/image58.png"/><Relationship Id="rId58" Type="http://schemas.microsoft.com/office/2007/relationships/hdphoto" Target="../media/hdphoto7.wdp"/><Relationship Id="rId66" Type="http://schemas.openxmlformats.org/officeDocument/2006/relationships/image" Target="../media/image69.svg"/><Relationship Id="rId5" Type="http://schemas.openxmlformats.org/officeDocument/2006/relationships/image" Target="../media/image15.png"/><Relationship Id="rId61" Type="http://schemas.openxmlformats.org/officeDocument/2006/relationships/image" Target="../media/image64.svg"/><Relationship Id="rId19" Type="http://schemas.openxmlformats.org/officeDocument/2006/relationships/image" Target="../media/image27.jpeg"/><Relationship Id="rId14" Type="http://schemas.microsoft.com/office/2007/relationships/hdphoto" Target="../media/hdphoto1.wdp"/><Relationship Id="rId22" Type="http://schemas.openxmlformats.org/officeDocument/2006/relationships/image" Target="../media/image30.png"/><Relationship Id="rId27" Type="http://schemas.openxmlformats.org/officeDocument/2006/relationships/image" Target="../media/image34.svg"/><Relationship Id="rId30" Type="http://schemas.openxmlformats.org/officeDocument/2006/relationships/image" Target="../media/image37.png"/><Relationship Id="rId35" Type="http://schemas.openxmlformats.org/officeDocument/2006/relationships/image" Target="../media/image40.png"/><Relationship Id="rId43" Type="http://schemas.openxmlformats.org/officeDocument/2006/relationships/image" Target="../media/image48.svg"/><Relationship Id="rId48" Type="http://schemas.openxmlformats.org/officeDocument/2006/relationships/image" Target="../media/image53.png"/><Relationship Id="rId56" Type="http://schemas.openxmlformats.org/officeDocument/2006/relationships/image" Target="../media/image60.png"/><Relationship Id="rId64" Type="http://schemas.openxmlformats.org/officeDocument/2006/relationships/image" Target="../media/image67.svg"/><Relationship Id="rId69" Type="http://schemas.openxmlformats.org/officeDocument/2006/relationships/image" Target="../media/image72.svg"/><Relationship Id="rId8" Type="http://schemas.openxmlformats.org/officeDocument/2006/relationships/image" Target="../media/image18.png"/><Relationship Id="rId51" Type="http://schemas.openxmlformats.org/officeDocument/2006/relationships/image" Target="../media/image56.svg"/><Relationship Id="rId3" Type="http://schemas.openxmlformats.org/officeDocument/2006/relationships/image" Target="../media/image13.png"/><Relationship Id="rId12" Type="http://schemas.openxmlformats.org/officeDocument/2006/relationships/image" Target="../media/image22.png"/><Relationship Id="rId17" Type="http://schemas.microsoft.com/office/2007/relationships/hdphoto" Target="../media/hdphoto2.wdp"/><Relationship Id="rId25" Type="http://schemas.openxmlformats.org/officeDocument/2006/relationships/image" Target="../media/image32.png"/><Relationship Id="rId33" Type="http://schemas.openxmlformats.org/officeDocument/2006/relationships/image" Target="../media/image39.png"/><Relationship Id="rId38" Type="http://schemas.openxmlformats.org/officeDocument/2006/relationships/image" Target="../media/image43.svg"/><Relationship Id="rId46" Type="http://schemas.openxmlformats.org/officeDocument/2006/relationships/image" Target="../media/image51.png"/><Relationship Id="rId59" Type="http://schemas.openxmlformats.org/officeDocument/2006/relationships/image" Target="../media/image62.png"/><Relationship Id="rId67" Type="http://schemas.openxmlformats.org/officeDocument/2006/relationships/image" Target="../media/image70.svg"/><Relationship Id="rId20" Type="http://schemas.openxmlformats.org/officeDocument/2006/relationships/image" Target="../media/image28.png"/><Relationship Id="rId41" Type="http://schemas.openxmlformats.org/officeDocument/2006/relationships/image" Target="../media/image46.png"/><Relationship Id="rId54" Type="http://schemas.openxmlformats.org/officeDocument/2006/relationships/image" Target="../media/image59.png"/><Relationship Id="rId62" Type="http://schemas.openxmlformats.org/officeDocument/2006/relationships/image" Target="../media/image65.svg"/><Relationship Id="rId70" Type="http://schemas.openxmlformats.org/officeDocument/2006/relationships/image" Target="../media/image73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5" Type="http://schemas.openxmlformats.org/officeDocument/2006/relationships/image" Target="../media/image24.png"/><Relationship Id="rId23" Type="http://schemas.openxmlformats.org/officeDocument/2006/relationships/image" Target="../media/image31.png"/><Relationship Id="rId28" Type="http://schemas.openxmlformats.org/officeDocument/2006/relationships/image" Target="../media/image35.png"/><Relationship Id="rId36" Type="http://schemas.openxmlformats.org/officeDocument/2006/relationships/image" Target="../media/image41.png"/><Relationship Id="rId49" Type="http://schemas.openxmlformats.org/officeDocument/2006/relationships/image" Target="../media/image54.svg"/><Relationship Id="rId57" Type="http://schemas.openxmlformats.org/officeDocument/2006/relationships/image" Target="../media/image61.png"/><Relationship Id="rId10" Type="http://schemas.openxmlformats.org/officeDocument/2006/relationships/image" Target="../media/image20.png"/><Relationship Id="rId31" Type="http://schemas.microsoft.com/office/2007/relationships/hdphoto" Target="../media/hdphoto4.wdp"/><Relationship Id="rId44" Type="http://schemas.openxmlformats.org/officeDocument/2006/relationships/image" Target="../media/image49.png"/><Relationship Id="rId52" Type="http://schemas.openxmlformats.org/officeDocument/2006/relationships/image" Target="../media/image57.svg"/><Relationship Id="rId60" Type="http://schemas.openxmlformats.org/officeDocument/2006/relationships/image" Target="../media/image63.svg"/><Relationship Id="rId65" Type="http://schemas.openxmlformats.org/officeDocument/2006/relationships/image" Target="../media/image68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39" Type="http://schemas.openxmlformats.org/officeDocument/2006/relationships/image" Target="../media/image44.png"/><Relationship Id="rId34" Type="http://schemas.microsoft.com/office/2007/relationships/hdphoto" Target="../media/hdphoto5.wdp"/><Relationship Id="rId50" Type="http://schemas.openxmlformats.org/officeDocument/2006/relationships/image" Target="../media/image55.png"/><Relationship Id="rId55" Type="http://schemas.microsoft.com/office/2007/relationships/hdphoto" Target="../media/hdphoto6.wdp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4" Type="http://schemas.openxmlformats.org/officeDocument/2006/relationships/image" Target="../media/image7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blue diamond shapes&#10;&#10;AI-generated content may be incorrect.">
            <a:extLst>
              <a:ext uri="{FF2B5EF4-FFF2-40B4-BE49-F238E27FC236}">
                <a16:creationId xmlns:a16="http://schemas.microsoft.com/office/drawing/2014/main" id="{FC6F4089-87B8-A01E-0AFF-849348CE6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vr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E4ADB1-0473-95B6-5B5B-697F9CD5EA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/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55D3721-4DE0-66A1-6618-815C8D112448}"/>
              </a:ext>
            </a:extLst>
          </p:cNvPr>
          <p:cNvSpPr/>
          <p:nvPr userDrawn="1"/>
        </p:nvSpPr>
        <p:spPr>
          <a:xfrm>
            <a:off x="-53574" y="-16845"/>
            <a:ext cx="7526220" cy="6891688"/>
          </a:xfrm>
          <a:custGeom>
            <a:avLst/>
            <a:gdLst>
              <a:gd name="connsiteX0" fmla="*/ 0 w 8301076"/>
              <a:gd name="connsiteY0" fmla="*/ 0 h 6891688"/>
              <a:gd name="connsiteX1" fmla="*/ 3641669 w 8301076"/>
              <a:gd name="connsiteY1" fmla="*/ 0 h 6891688"/>
              <a:gd name="connsiteX2" fmla="*/ 5971373 w 8301076"/>
              <a:gd name="connsiteY2" fmla="*/ 0 h 6891688"/>
              <a:gd name="connsiteX3" fmla="*/ 5986984 w 8301076"/>
              <a:gd name="connsiteY3" fmla="*/ 0 h 6891688"/>
              <a:gd name="connsiteX4" fmla="*/ 5986984 w 8301076"/>
              <a:gd name="connsiteY4" fmla="*/ 23090 h 6891688"/>
              <a:gd name="connsiteX5" fmla="*/ 8301076 w 8301076"/>
              <a:gd name="connsiteY5" fmla="*/ 3445844 h 6891688"/>
              <a:gd name="connsiteX6" fmla="*/ 5986984 w 8301076"/>
              <a:gd name="connsiteY6" fmla="*/ 6868598 h 6891688"/>
              <a:gd name="connsiteX7" fmla="*/ 5986984 w 8301076"/>
              <a:gd name="connsiteY7" fmla="*/ 6891688 h 6891688"/>
              <a:gd name="connsiteX8" fmla="*/ 5971373 w 8301076"/>
              <a:gd name="connsiteY8" fmla="*/ 6891688 h 6891688"/>
              <a:gd name="connsiteX9" fmla="*/ 3641669 w 8301076"/>
              <a:gd name="connsiteY9" fmla="*/ 6891688 h 6891688"/>
              <a:gd name="connsiteX10" fmla="*/ 0 w 8301076"/>
              <a:gd name="connsiteY10" fmla="*/ 6891688 h 68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01076" h="6891688">
                <a:moveTo>
                  <a:pt x="0" y="0"/>
                </a:moveTo>
                <a:lnTo>
                  <a:pt x="3641669" y="0"/>
                </a:lnTo>
                <a:lnTo>
                  <a:pt x="5971373" y="0"/>
                </a:lnTo>
                <a:lnTo>
                  <a:pt x="5986984" y="0"/>
                </a:lnTo>
                <a:lnTo>
                  <a:pt x="5986984" y="23090"/>
                </a:lnTo>
                <a:lnTo>
                  <a:pt x="8301076" y="3445844"/>
                </a:lnTo>
                <a:lnTo>
                  <a:pt x="5986984" y="6868598"/>
                </a:lnTo>
                <a:lnTo>
                  <a:pt x="5986984" y="6891688"/>
                </a:lnTo>
                <a:lnTo>
                  <a:pt x="5971373" y="6891688"/>
                </a:lnTo>
                <a:lnTo>
                  <a:pt x="3641669" y="6891688"/>
                </a:lnTo>
                <a:lnTo>
                  <a:pt x="0" y="6891688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2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41DB56-7497-5F95-329A-3E853B6B1507}"/>
              </a:ext>
            </a:extLst>
          </p:cNvPr>
          <p:cNvSpPr txBox="1"/>
          <p:nvPr userDrawn="1"/>
        </p:nvSpPr>
        <p:spPr>
          <a:xfrm>
            <a:off x="379058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Build Resilience &amp; Master Complexity for Microsoft 365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C227C6-D3FD-6891-EF2D-F808208F0F10}"/>
              </a:ext>
            </a:extLst>
          </p:cNvPr>
          <p:cNvCxnSpPr>
            <a:cxnSpLocks/>
          </p:cNvCxnSpPr>
          <p:nvPr userDrawn="1"/>
        </p:nvCxnSpPr>
        <p:spPr>
          <a:xfrm>
            <a:off x="477430" y="6379563"/>
            <a:ext cx="11119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D5C7DEA5-B63E-B15F-5913-3422300F6D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49DEF5-7613-BA51-50F9-E2A645B1D702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bg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29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3863A1A-B64F-D5EB-D96A-3633609DC977}"/>
              </a:ext>
            </a:extLst>
          </p:cNvPr>
          <p:cNvSpPr txBox="1"/>
          <p:nvPr userDrawn="1"/>
        </p:nvSpPr>
        <p:spPr>
          <a:xfrm>
            <a:off x="379058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tx2"/>
                </a:solidFill>
              </a:rPr>
              <a:t>Build Resilience &amp; Master Complexity for Microsoft 365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F0E36C-5F28-6B74-5062-EC4CD6586564}"/>
              </a:ext>
            </a:extLst>
          </p:cNvPr>
          <p:cNvCxnSpPr>
            <a:cxnSpLocks/>
          </p:cNvCxnSpPr>
          <p:nvPr userDrawn="1"/>
        </p:nvCxnSpPr>
        <p:spPr>
          <a:xfrm>
            <a:off x="477430" y="6379563"/>
            <a:ext cx="1111937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6E4AACFA-76E2-3F52-EC3C-C9D5541702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6879B5E-9ED4-FA2D-6427-254406B0743B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tx2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84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Part Lay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1AC3B25-73B1-1CAE-FCA1-EB06CD28D126}"/>
              </a:ext>
            </a:extLst>
          </p:cNvPr>
          <p:cNvSpPr txBox="1"/>
          <p:nvPr userDrawn="1"/>
        </p:nvSpPr>
        <p:spPr>
          <a:xfrm>
            <a:off x="379058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tx2"/>
                </a:solidFill>
              </a:rPr>
              <a:t>Build Resilience &amp; Master Complexity for Microsoft 365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0668E8-C57F-DDD7-5078-85F25733ED2D}"/>
              </a:ext>
            </a:extLst>
          </p:cNvPr>
          <p:cNvCxnSpPr>
            <a:cxnSpLocks/>
          </p:cNvCxnSpPr>
          <p:nvPr userDrawn="1"/>
        </p:nvCxnSpPr>
        <p:spPr>
          <a:xfrm>
            <a:off x="477430" y="6379563"/>
            <a:ext cx="1111937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75CB44B5-3177-E04F-5458-6944B9A6541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660E33-66D2-EDF1-764C-797C6225DE14}"/>
              </a:ext>
            </a:extLst>
          </p:cNvPr>
          <p:cNvSpPr/>
          <p:nvPr userDrawn="1"/>
        </p:nvSpPr>
        <p:spPr>
          <a:xfrm>
            <a:off x="0" y="0"/>
            <a:ext cx="3830107" cy="6867901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person sitting at a table with a computer&#10;&#10;AI-generated content may be incorrect.">
            <a:extLst>
              <a:ext uri="{FF2B5EF4-FFF2-40B4-BE49-F238E27FC236}">
                <a16:creationId xmlns:a16="http://schemas.microsoft.com/office/drawing/2014/main" id="{FF17F01B-8749-94AE-69D7-248ACA1357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grayscl/>
          </a:blip>
          <a:srcRect l="30394" t="11272" r="30161"/>
          <a:stretch>
            <a:fillRect/>
          </a:stretch>
        </p:blipFill>
        <p:spPr>
          <a:xfrm>
            <a:off x="3811812" y="0"/>
            <a:ext cx="4568377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5873B4-116E-ACDD-EC77-186D359ABD8C}"/>
              </a:ext>
            </a:extLst>
          </p:cNvPr>
          <p:cNvSpPr/>
          <p:nvPr userDrawn="1"/>
        </p:nvSpPr>
        <p:spPr>
          <a:xfrm>
            <a:off x="3811810" y="0"/>
            <a:ext cx="4568377" cy="6867901"/>
          </a:xfrm>
          <a:prstGeom prst="rect">
            <a:avLst/>
          </a:prstGeom>
          <a:solidFill>
            <a:schemeClr val="accent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ADC9F5-A9AE-6BB4-17BC-4342315657A5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tx2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65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d Horizo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9065B0-5F7E-74B3-FA4E-CECC888636A5}"/>
              </a:ext>
            </a:extLst>
          </p:cNvPr>
          <p:cNvSpPr/>
          <p:nvPr userDrawn="1"/>
        </p:nvSpPr>
        <p:spPr>
          <a:xfrm>
            <a:off x="0" y="4517499"/>
            <a:ext cx="12192000" cy="23405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0B620A-B510-C975-C731-D160AA3809DA}"/>
              </a:ext>
            </a:extLst>
          </p:cNvPr>
          <p:cNvSpPr txBox="1"/>
          <p:nvPr userDrawn="1"/>
        </p:nvSpPr>
        <p:spPr>
          <a:xfrm>
            <a:off x="379058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Build Resilience &amp; Master Complexity for Microsoft 365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0C1DFC8-F3EA-55CE-BF51-8374C8BBDA95}"/>
              </a:ext>
            </a:extLst>
          </p:cNvPr>
          <p:cNvCxnSpPr>
            <a:cxnSpLocks/>
          </p:cNvCxnSpPr>
          <p:nvPr userDrawn="1"/>
        </p:nvCxnSpPr>
        <p:spPr>
          <a:xfrm>
            <a:off x="477430" y="6379563"/>
            <a:ext cx="11119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550E01DF-569C-486C-8A60-2A33D5F362E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8D2A62-4941-B087-1B66-D622416BFC32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bg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15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AC2AFF-A1B7-B421-6B77-F395FA8BE67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5666C6-6730-7809-9436-87D83EA908DB}"/>
              </a:ext>
            </a:extLst>
          </p:cNvPr>
          <p:cNvSpPr txBox="1"/>
          <p:nvPr userDrawn="1"/>
        </p:nvSpPr>
        <p:spPr>
          <a:xfrm>
            <a:off x="379058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tx2"/>
                </a:solidFill>
              </a:rPr>
              <a:t>Build Resilience &amp; Master Complexity for Microsoft 365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8D0A9B5-9514-F1F2-B9A6-7A8901488AF1}"/>
              </a:ext>
            </a:extLst>
          </p:cNvPr>
          <p:cNvCxnSpPr>
            <a:cxnSpLocks/>
          </p:cNvCxnSpPr>
          <p:nvPr userDrawn="1"/>
        </p:nvCxnSpPr>
        <p:spPr>
          <a:xfrm>
            <a:off x="477430" y="6379563"/>
            <a:ext cx="11119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62F28DA-7A97-B741-44CE-ED9DB1AC365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9C0C65-133B-E938-1101-2E6C87768EFD}"/>
              </a:ext>
            </a:extLst>
          </p:cNvPr>
          <p:cNvCxnSpPr>
            <a:cxnSpLocks/>
          </p:cNvCxnSpPr>
          <p:nvPr userDrawn="1"/>
        </p:nvCxnSpPr>
        <p:spPr>
          <a:xfrm>
            <a:off x="477430" y="6379563"/>
            <a:ext cx="561857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D3A9CC8-3B1D-A75F-056D-D12FB3037CBA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bg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59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Part Layou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9F05CA-F61B-CE43-CE41-30A75A0CC6B7}"/>
              </a:ext>
            </a:extLst>
          </p:cNvPr>
          <p:cNvSpPr/>
          <p:nvPr userDrawn="1"/>
        </p:nvSpPr>
        <p:spPr>
          <a:xfrm>
            <a:off x="0" y="1695578"/>
            <a:ext cx="12192000" cy="3899824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1DBD826-D492-810C-F899-BB46BB9FFB7C}"/>
              </a:ext>
            </a:extLst>
          </p:cNvPr>
          <p:cNvSpPr/>
          <p:nvPr userDrawn="1"/>
        </p:nvSpPr>
        <p:spPr>
          <a:xfrm>
            <a:off x="3377393" y="1422534"/>
            <a:ext cx="5444763" cy="4479464"/>
          </a:xfrm>
          <a:prstGeom prst="roundRect">
            <a:avLst>
              <a:gd name="adj" fmla="val 2143"/>
            </a:avLst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>
            <a:outerShdw blurRad="301583" dist="58130" dir="3719976" algn="l" rotWithShape="0">
              <a:prstClr val="black">
                <a:alpha val="15414"/>
              </a:prstClr>
            </a:outerShdw>
          </a:effectLst>
        </p:spPr>
        <p:txBody>
          <a:bodyPr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8293A"/>
              </a:solidFill>
              <a:effectLst/>
              <a:uLnTx/>
              <a:uFillTx/>
              <a:latin typeface="Aptos Display" panose="020B0004020202020204" pitchFamily="34" charset="0"/>
              <a:ea typeface="Tahoma"/>
              <a:cs typeface="Tahoma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E933D59-D260-F5FA-4719-3A3D8E2E9BA7}"/>
              </a:ext>
            </a:extLst>
          </p:cNvPr>
          <p:cNvSpPr/>
          <p:nvPr userDrawn="1"/>
        </p:nvSpPr>
        <p:spPr>
          <a:xfrm>
            <a:off x="232964" y="1422534"/>
            <a:ext cx="2956010" cy="2165014"/>
          </a:xfrm>
          <a:prstGeom prst="roundRect">
            <a:avLst>
              <a:gd name="adj" fmla="val 4559"/>
            </a:avLst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>
            <a:outerShdw blurRad="301583" dist="58130" dir="3719976" algn="l" rotWithShape="0">
              <a:prstClr val="black">
                <a:alpha val="15414"/>
              </a:prstClr>
            </a:outerShdw>
          </a:effectLst>
        </p:spPr>
        <p:txBody>
          <a:bodyPr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18283B"/>
              </a:solidFill>
              <a:effectLst/>
              <a:uLnTx/>
              <a:uFillTx/>
              <a:latin typeface="Aptos Display" panose="020B0004020202020204" pitchFamily="34" charset="0"/>
              <a:ea typeface="Tahoma"/>
              <a:cs typeface="Tahoma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CFBE100-4FCB-A300-FC69-24EB7C10A051}"/>
              </a:ext>
            </a:extLst>
          </p:cNvPr>
          <p:cNvSpPr/>
          <p:nvPr userDrawn="1"/>
        </p:nvSpPr>
        <p:spPr>
          <a:xfrm>
            <a:off x="228601" y="3741508"/>
            <a:ext cx="2964737" cy="2165014"/>
          </a:xfrm>
          <a:prstGeom prst="roundRect">
            <a:avLst>
              <a:gd name="adj" fmla="val 3519"/>
            </a:avLst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>
            <a:outerShdw blurRad="301583" dist="58130" dir="3719976" algn="l" rotWithShape="0">
              <a:prstClr val="black">
                <a:alpha val="15414"/>
              </a:prstClr>
            </a:outerShdw>
          </a:effectLst>
        </p:spPr>
        <p:txBody>
          <a:bodyPr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18283B"/>
              </a:solidFill>
              <a:effectLst/>
              <a:uLnTx/>
              <a:uFillTx/>
              <a:latin typeface="Aptos Display" panose="020B0004020202020204" pitchFamily="34" charset="0"/>
              <a:ea typeface="Tahoma"/>
              <a:cs typeface="Tahoma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577110A-3357-F06F-C4B0-8B11D86252E2}"/>
              </a:ext>
            </a:extLst>
          </p:cNvPr>
          <p:cNvSpPr/>
          <p:nvPr userDrawn="1"/>
        </p:nvSpPr>
        <p:spPr>
          <a:xfrm>
            <a:off x="9007005" y="1422534"/>
            <a:ext cx="2948462" cy="2165014"/>
          </a:xfrm>
          <a:prstGeom prst="roundRect">
            <a:avLst>
              <a:gd name="adj" fmla="val 3014"/>
            </a:avLst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>
            <a:outerShdw blurRad="301583" dist="58130" dir="3719976" algn="l" rotWithShape="0">
              <a:prstClr val="black">
                <a:alpha val="15414"/>
              </a:prstClr>
            </a:outerShdw>
          </a:effectLst>
        </p:spPr>
        <p:txBody>
          <a:bodyPr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18283B"/>
              </a:solidFill>
              <a:effectLst/>
              <a:uLnTx/>
              <a:uFillTx/>
              <a:latin typeface="Aptos Display" panose="020B0004020202020204" pitchFamily="34" charset="0"/>
              <a:ea typeface="Tahoma"/>
              <a:cs typeface="Tahoma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7CCDD50-3FA5-1338-396E-7E7C82DD6B90}"/>
              </a:ext>
            </a:extLst>
          </p:cNvPr>
          <p:cNvSpPr/>
          <p:nvPr userDrawn="1"/>
        </p:nvSpPr>
        <p:spPr>
          <a:xfrm>
            <a:off x="8999073" y="3741508"/>
            <a:ext cx="2964327" cy="2165014"/>
          </a:xfrm>
          <a:prstGeom prst="roundRect">
            <a:avLst>
              <a:gd name="adj" fmla="val 1973"/>
            </a:avLst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>
            <a:outerShdw blurRad="301583" dist="58130" dir="3719976" algn="l" rotWithShape="0">
              <a:prstClr val="black">
                <a:alpha val="15414"/>
              </a:prstClr>
            </a:outerShdw>
          </a:effectLst>
        </p:spPr>
        <p:txBody>
          <a:bodyPr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18283B"/>
              </a:solidFill>
              <a:effectLst/>
              <a:uLnTx/>
              <a:uFillTx/>
              <a:latin typeface="Aptos Display" panose="020B0004020202020204" pitchFamily="34" charset="0"/>
              <a:ea typeface="Tahoma"/>
              <a:cs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F32ED5-A9CC-04E5-F069-D1AE9E2F1404}"/>
              </a:ext>
            </a:extLst>
          </p:cNvPr>
          <p:cNvSpPr txBox="1"/>
          <p:nvPr userDrawn="1"/>
        </p:nvSpPr>
        <p:spPr>
          <a:xfrm>
            <a:off x="379058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tx2"/>
                </a:solidFill>
              </a:rPr>
              <a:t>Build Resilience &amp; Master Complexity for Microsoft 365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9FC595-238B-DE1C-3C0E-01E345F5C5C3}"/>
              </a:ext>
            </a:extLst>
          </p:cNvPr>
          <p:cNvCxnSpPr>
            <a:cxnSpLocks/>
          </p:cNvCxnSpPr>
          <p:nvPr userDrawn="1"/>
        </p:nvCxnSpPr>
        <p:spPr>
          <a:xfrm>
            <a:off x="477430" y="6379563"/>
            <a:ext cx="1111937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A0FAC12C-F2DF-68BE-3C16-4B673CF385F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985D00-5F4E-95B7-2FBE-13BAD41E8654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tx2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30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and Log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and white logo&#10;&#10;Description automatically generated">
            <a:extLst>
              <a:ext uri="{FF2B5EF4-FFF2-40B4-BE49-F238E27FC236}">
                <a16:creationId xmlns:a16="http://schemas.microsoft.com/office/drawing/2014/main" id="{F06EBC2D-3FB5-623E-41F1-F078E0F8ED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0" b="24615"/>
          <a:stretch/>
        </p:blipFill>
        <p:spPr>
          <a:xfrm>
            <a:off x="3315192" y="4399983"/>
            <a:ext cx="1319098" cy="425785"/>
          </a:xfrm>
          <a:prstGeom prst="rect">
            <a:avLst/>
          </a:prstGeom>
        </p:spPr>
      </p:pic>
      <p:pic>
        <p:nvPicPr>
          <p:cNvPr id="5" name="Picture 4" descr="A logo with a purple and white text&#10;&#10;Description automatically generated">
            <a:extLst>
              <a:ext uri="{FF2B5EF4-FFF2-40B4-BE49-F238E27FC236}">
                <a16:creationId xmlns:a16="http://schemas.microsoft.com/office/drawing/2014/main" id="{3DD216F0-AD27-BDF4-F8B6-7D06188CC9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91" y="5639173"/>
            <a:ext cx="1076872" cy="528821"/>
          </a:xfrm>
          <a:prstGeom prst="rect">
            <a:avLst/>
          </a:prstGeom>
        </p:spPr>
      </p:pic>
      <p:pic>
        <p:nvPicPr>
          <p:cNvPr id="6" name="Picture 5" descr="A blue and orange text on a black background&#10;&#10;Description automatically generated">
            <a:extLst>
              <a:ext uri="{FF2B5EF4-FFF2-40B4-BE49-F238E27FC236}">
                <a16:creationId xmlns:a16="http://schemas.microsoft.com/office/drawing/2014/main" id="{CCDF2CA8-5283-9A85-11EC-9069734056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443" y="4915389"/>
            <a:ext cx="1494784" cy="651726"/>
          </a:xfrm>
          <a:prstGeom prst="rect">
            <a:avLst/>
          </a:prstGeom>
        </p:spPr>
      </p:pic>
      <p:pic>
        <p:nvPicPr>
          <p:cNvPr id="7" name="Picture 6" descr="A blue shield with black background&#10;&#10;Description automatically generated">
            <a:extLst>
              <a:ext uri="{FF2B5EF4-FFF2-40B4-BE49-F238E27FC236}">
                <a16:creationId xmlns:a16="http://schemas.microsoft.com/office/drawing/2014/main" id="{2A9D2465-6B67-D5E4-3609-7087D6D3974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917" y="5047410"/>
            <a:ext cx="909052" cy="387684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6C61743-3C2C-FE09-847C-75A2621978E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392" y="5719242"/>
            <a:ext cx="1843409" cy="368682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26DC62F-D259-47E2-4C66-F2137D7F9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29622" b="31033"/>
          <a:stretch/>
        </p:blipFill>
        <p:spPr>
          <a:xfrm>
            <a:off x="2067970" y="5748894"/>
            <a:ext cx="1250115" cy="309379"/>
          </a:xfrm>
          <a:prstGeom prst="rect">
            <a:avLst/>
          </a:prstGeom>
        </p:spPr>
      </p:pic>
      <p:pic>
        <p:nvPicPr>
          <p:cNvPr id="10" name="Picture 9" descr="A blue circle with white letters on it&#10;&#10;Description automatically generated">
            <a:extLst>
              <a:ext uri="{FF2B5EF4-FFF2-40B4-BE49-F238E27FC236}">
                <a16:creationId xmlns:a16="http://schemas.microsoft.com/office/drawing/2014/main" id="{BEB626FB-0375-8B60-166A-59ACAD3BC31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71" y="5047627"/>
            <a:ext cx="387251" cy="387251"/>
          </a:xfrm>
          <a:prstGeom prst="rect">
            <a:avLst/>
          </a:prstGeom>
        </p:spPr>
      </p:pic>
      <p:pic>
        <p:nvPicPr>
          <p:cNvPr id="11" name="Picture 10" descr="A black background with colorful text&#10;&#10;Description automatically generated">
            <a:extLst>
              <a:ext uri="{FF2B5EF4-FFF2-40B4-BE49-F238E27FC236}">
                <a16:creationId xmlns:a16="http://schemas.microsoft.com/office/drawing/2014/main" id="{31AFBF1D-C41C-BF12-4986-E01006EE15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4" t="36811" r="10933" b="37776"/>
          <a:stretch/>
        </p:blipFill>
        <p:spPr>
          <a:xfrm>
            <a:off x="501335" y="4458186"/>
            <a:ext cx="1449818" cy="309379"/>
          </a:xfrm>
          <a:prstGeom prst="rect">
            <a:avLst/>
          </a:prstGeom>
        </p:spPr>
      </p:pic>
      <p:pic>
        <p:nvPicPr>
          <p:cNvPr id="12" name="Picture 1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B9F5700-38A5-5BC5-5E70-BB59C6DF0B1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11" y="5086563"/>
            <a:ext cx="1176343" cy="309378"/>
          </a:xfrm>
          <a:prstGeom prst="rect">
            <a:avLst/>
          </a:prstGeom>
        </p:spPr>
      </p:pic>
      <p:pic>
        <p:nvPicPr>
          <p:cNvPr id="13" name="Picture 12" descr="A logo with blue letters and a yellow circle&#10;&#10;Description automatically generated">
            <a:extLst>
              <a:ext uri="{FF2B5EF4-FFF2-40B4-BE49-F238E27FC236}">
                <a16:creationId xmlns:a16="http://schemas.microsoft.com/office/drawing/2014/main" id="{2231F5E2-8D48-EED9-31A5-C37EDB092ED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600" y="4416300"/>
            <a:ext cx="1013145" cy="393151"/>
          </a:xfrm>
          <a:prstGeom prst="rect">
            <a:avLst/>
          </a:prstGeom>
        </p:spPr>
      </p:pic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10A9A8F-9A44-7974-114A-1F1CB73EBA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t="34772" b="32653"/>
          <a:stretch/>
        </p:blipFill>
        <p:spPr>
          <a:xfrm>
            <a:off x="8468411" y="4384220"/>
            <a:ext cx="1240716" cy="404161"/>
          </a:xfrm>
          <a:prstGeom prst="rect">
            <a:avLst/>
          </a:prstGeom>
        </p:spPr>
      </p:pic>
      <p:pic>
        <p:nvPicPr>
          <p:cNvPr id="15" name="Picture 14" descr="A blue logo with a star and a snake&#10;&#10;Description automatically generated">
            <a:extLst>
              <a:ext uri="{FF2B5EF4-FFF2-40B4-BE49-F238E27FC236}">
                <a16:creationId xmlns:a16="http://schemas.microsoft.com/office/drawing/2014/main" id="{EE071513-D737-4C02-2408-061A9158B5F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58110" y="4909605"/>
            <a:ext cx="1240716" cy="694801"/>
          </a:xfrm>
          <a:prstGeom prst="rect">
            <a:avLst/>
          </a:prstGeom>
        </p:spPr>
      </p:pic>
      <p:pic>
        <p:nvPicPr>
          <p:cNvPr id="16" name="Picture 15" descr="A blue and white logo&#10;&#10;Description automatically generated">
            <a:extLst>
              <a:ext uri="{FF2B5EF4-FFF2-40B4-BE49-F238E27FC236}">
                <a16:creationId xmlns:a16="http://schemas.microsoft.com/office/drawing/2014/main" id="{31AF3CF9-CEB0-5FF7-5542-43C2925AD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15227" t="20574" r="15227" b="20449"/>
          <a:stretch/>
        </p:blipFill>
        <p:spPr>
          <a:xfrm>
            <a:off x="10715581" y="5534620"/>
            <a:ext cx="688537" cy="583901"/>
          </a:xfrm>
          <a:prstGeom prst="rect">
            <a:avLst/>
          </a:prstGeom>
        </p:spPr>
      </p:pic>
      <p:pic>
        <p:nvPicPr>
          <p:cNvPr id="17" name="Picture 16" descr="A blue and white logo&#10;&#10;Description automatically generated">
            <a:extLst>
              <a:ext uri="{FF2B5EF4-FFF2-40B4-BE49-F238E27FC236}">
                <a16:creationId xmlns:a16="http://schemas.microsoft.com/office/drawing/2014/main" id="{A6D16E14-B8CB-C811-BCF4-76B7948B2EA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75" b="88542" l="190" r="97148">
                        <a14:foregroundMark x1="6084" y1="64583" x2="6084" y2="64583"/>
                        <a14:foregroundMark x1="6464" y1="43750" x2="6654" y2="64583"/>
                        <a14:foregroundMark x1="12548" y1="48958" x2="16920" y2="44792"/>
                        <a14:foregroundMark x1="6853" y1="15562" x2="4753" y2="14583"/>
                        <a14:foregroundMark x1="570" y1="36458" x2="11597" y2="86458"/>
                        <a14:foregroundMark x1="11597" y1="86458" x2="11597" y2="86458"/>
                        <a14:foregroundMark x1="25520" y1="60450" x2="24715" y2="70833"/>
                        <a14:foregroundMark x1="27220" y1="38542" x2="26935" y2="42217"/>
                        <a14:foregroundMark x1="27947" y1="29167" x2="27220" y2="38542"/>
                        <a14:foregroundMark x1="31559" y1="38542" x2="32129" y2="60417"/>
                        <a14:foregroundMark x1="22814" y1="55208" x2="22814" y2="55208"/>
                        <a14:foregroundMark x1="26996" y1="66667" x2="30418" y2="70833"/>
                        <a14:foregroundMark x1="38030" y1="41821" x2="38593" y2="54167"/>
                        <a14:foregroundMark x1="37452" y1="29167" x2="37738" y2="35436"/>
                        <a14:foregroundMark x1="39734" y1="60417" x2="35932" y2="76042"/>
                        <a14:foregroundMark x1="39526" y1="32062" x2="40114" y2="32292"/>
                        <a14:foregroundMark x1="37452" y1="31250" x2="38328" y2="31593"/>
                        <a14:foregroundMark x1="48859" y1="31250" x2="48261" y2="37535"/>
                        <a14:foregroundMark x1="49239" y1="60417" x2="50760" y2="75000"/>
                        <a14:foregroundMark x1="46958" y1="38542" x2="47012" y2="39063"/>
                        <a14:foregroundMark x1="53802" y1="52083" x2="55323" y2="61458"/>
                        <a14:foregroundMark x1="55323" y1="40625" x2="54753" y2="65625"/>
                        <a14:foregroundMark x1="58555" y1="43750" x2="59125" y2="70833"/>
                        <a14:foregroundMark x1="62357" y1="47917" x2="62548" y2="64583"/>
                        <a14:foregroundMark x1="66920" y1="46875" x2="67490" y2="72917"/>
                        <a14:foregroundMark x1="71863" y1="33333" x2="72243" y2="69792"/>
                        <a14:foregroundMark x1="76046" y1="40625" x2="76046" y2="62500"/>
                        <a14:foregroundMark x1="82319" y1="40625" x2="82319" y2="53125"/>
                        <a14:foregroundMark x1="77947" y1="43750" x2="80038" y2="43750"/>
                        <a14:foregroundMark x1="85171" y1="42708" x2="88213" y2="59375"/>
                        <a14:foregroundMark x1="90304" y1="31250" x2="90304" y2="70833"/>
                        <a14:foregroundMark x1="93536" y1="46875" x2="97148" y2="68750"/>
                        <a14:foregroundMark x1="8555" y1="22917" x2="11217" y2="25000"/>
                        <a14:backgroundMark x1="25665" y1="43750" x2="25665" y2="46875"/>
                        <a14:backgroundMark x1="26426" y1="41667" x2="26046" y2="52083"/>
                        <a14:backgroundMark x1="27186" y1="38542" x2="27186" y2="38542"/>
                        <a14:backgroundMark x1="26806" y1="40625" x2="27186" y2="38542"/>
                        <a14:backgroundMark x1="25095" y1="55208" x2="25285" y2="54167"/>
                        <a14:backgroundMark x1="25665" y1="53125" x2="26236" y2="58333"/>
                        <a14:backgroundMark x1="26996" y1="38542" x2="26996" y2="38542"/>
                        <a14:backgroundMark x1="37262" y1="38542" x2="38213" y2="40625"/>
                        <a14:backgroundMark x1="48289" y1="37500" x2="49240" y2="60417"/>
                        <a14:backgroundMark x1="11602" y1="21984" x2="14639" y2="26042"/>
                        <a14:backgroundMark x1="6844" y1="15625" x2="9101" y2="18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2483" y="5823407"/>
            <a:ext cx="1368130" cy="249696"/>
          </a:xfrm>
          <a:prstGeom prst="rect">
            <a:avLst/>
          </a:prstGeom>
        </p:spPr>
      </p:pic>
      <p:pic>
        <p:nvPicPr>
          <p:cNvPr id="18" name="Picture 17" descr="A blue and white logo with a bird and cityscape&#10;&#10;Description automatically generated">
            <a:extLst>
              <a:ext uri="{FF2B5EF4-FFF2-40B4-BE49-F238E27FC236}">
                <a16:creationId xmlns:a16="http://schemas.microsoft.com/office/drawing/2014/main" id="{55D550A9-D503-F22A-C182-8F1BBB6BB0D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715" y="5011757"/>
            <a:ext cx="487394" cy="487394"/>
          </a:xfrm>
          <a:prstGeom prst="rect">
            <a:avLst/>
          </a:prstGeom>
        </p:spPr>
      </p:pic>
      <p:pic>
        <p:nvPicPr>
          <p:cNvPr id="19" name="Picture 18" descr="A blue background with a white padlock and yellow stars&#10;&#10;Description automatically generated">
            <a:extLst>
              <a:ext uri="{FF2B5EF4-FFF2-40B4-BE49-F238E27FC236}">
                <a16:creationId xmlns:a16="http://schemas.microsoft.com/office/drawing/2014/main" id="{DEF8BF9E-45F1-E590-433E-AA676CAC3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0" t="14449" r="11969" b="14158"/>
          <a:stretch/>
        </p:blipFill>
        <p:spPr>
          <a:xfrm>
            <a:off x="8607985" y="4994639"/>
            <a:ext cx="996632" cy="510293"/>
          </a:xfrm>
          <a:prstGeom prst="rect">
            <a:avLst/>
          </a:prstGeom>
        </p:spPr>
      </p:pic>
      <p:pic>
        <p:nvPicPr>
          <p:cNvPr id="20" name="Picture 19" descr="A circular emblem with a eagle and text&#10;&#10;Description automatically generated">
            <a:extLst>
              <a:ext uri="{FF2B5EF4-FFF2-40B4-BE49-F238E27FC236}">
                <a16:creationId xmlns:a16="http://schemas.microsoft.com/office/drawing/2014/main" id="{8BE3FE67-88B2-265B-F52C-68B5A644C04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700" y="4942806"/>
            <a:ext cx="506983" cy="511329"/>
          </a:xfrm>
          <a:prstGeom prst="rect">
            <a:avLst/>
          </a:prstGeom>
        </p:spPr>
      </p:pic>
      <p:pic>
        <p:nvPicPr>
          <p:cNvPr id="21" name="Picture 2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E733045-7152-2BCE-EAFB-BF3ED7CE190C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669" y="5653578"/>
            <a:ext cx="2095555" cy="550831"/>
          </a:xfrm>
          <a:prstGeom prst="rect">
            <a:avLst/>
          </a:prstGeom>
        </p:spPr>
      </p:pic>
      <p:pic>
        <p:nvPicPr>
          <p:cNvPr id="22" name="Picture 21" descr="A logo with a check mark&#10;&#10;Description automatically generated">
            <a:extLst>
              <a:ext uri="{FF2B5EF4-FFF2-40B4-BE49-F238E27FC236}">
                <a16:creationId xmlns:a16="http://schemas.microsoft.com/office/drawing/2014/main" id="{5F70B5B4-0381-F6B9-6BB9-35C7E98133D7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571" y="4928469"/>
            <a:ext cx="1469082" cy="694801"/>
          </a:xfrm>
          <a:prstGeom prst="rect">
            <a:avLst/>
          </a:prstGeom>
        </p:spPr>
      </p:pic>
      <p:pic>
        <p:nvPicPr>
          <p:cNvPr id="23" name="Picture 2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49389437-1617-F33D-FF38-F589917D436F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PaintBrush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741" y="4384220"/>
            <a:ext cx="1368130" cy="419560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E3D056A-8581-CE9E-998E-C3D8D23FF5E5}"/>
              </a:ext>
            </a:extLst>
          </p:cNvPr>
          <p:cNvSpPr/>
          <p:nvPr userDrawn="1"/>
        </p:nvSpPr>
        <p:spPr>
          <a:xfrm>
            <a:off x="6132215" y="3803580"/>
            <a:ext cx="5531578" cy="2540084"/>
          </a:xfrm>
          <a:prstGeom prst="roundRect">
            <a:avLst>
              <a:gd name="adj" fmla="val 9033"/>
            </a:avLst>
          </a:prstGeom>
          <a:noFill/>
          <a:ln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F9C3AE2-7109-29A2-1EC2-DAA265C75BBE}"/>
              </a:ext>
            </a:extLst>
          </p:cNvPr>
          <p:cNvSpPr txBox="1">
            <a:spLocks/>
          </p:cNvSpPr>
          <p:nvPr userDrawn="1"/>
        </p:nvSpPr>
        <p:spPr>
          <a:xfrm>
            <a:off x="7365867" y="3890673"/>
            <a:ext cx="3064275" cy="31540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/>
              <a:t>Compliance and Authorities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FB1F961-8F2C-531C-2303-B881CA47A35A}"/>
              </a:ext>
            </a:extLst>
          </p:cNvPr>
          <p:cNvSpPr/>
          <p:nvPr userDrawn="1"/>
        </p:nvSpPr>
        <p:spPr>
          <a:xfrm>
            <a:off x="324824" y="3803580"/>
            <a:ext cx="5527910" cy="2540084"/>
          </a:xfrm>
          <a:prstGeom prst="roundRect">
            <a:avLst>
              <a:gd name="adj" fmla="val 9033"/>
            </a:avLst>
          </a:prstGeom>
          <a:noFill/>
          <a:ln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320F6EA-437B-A6A3-5205-AA219BB512BE}"/>
              </a:ext>
            </a:extLst>
          </p:cNvPr>
          <p:cNvSpPr txBox="1">
            <a:spLocks/>
          </p:cNvSpPr>
          <p:nvPr userDrawn="1"/>
        </p:nvSpPr>
        <p:spPr>
          <a:xfrm>
            <a:off x="2343889" y="3890673"/>
            <a:ext cx="1489780" cy="31540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/>
              <a:t>Vendor Logos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D572AD8-1FA2-7920-FDF3-369ED9FCAF2E}"/>
              </a:ext>
            </a:extLst>
          </p:cNvPr>
          <p:cNvSpPr/>
          <p:nvPr userDrawn="1"/>
        </p:nvSpPr>
        <p:spPr>
          <a:xfrm>
            <a:off x="5273243" y="345976"/>
            <a:ext cx="6693814" cy="3201494"/>
          </a:xfrm>
          <a:prstGeom prst="roundRect">
            <a:avLst>
              <a:gd name="adj" fmla="val 9033"/>
            </a:avLst>
          </a:prstGeom>
          <a:noFill/>
          <a:ln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F340309A-954A-FCC5-E5B6-15BABE29CDBE}"/>
              </a:ext>
            </a:extLst>
          </p:cNvPr>
          <p:cNvSpPr txBox="1">
            <a:spLocks/>
          </p:cNvSpPr>
          <p:nvPr userDrawn="1"/>
        </p:nvSpPr>
        <p:spPr>
          <a:xfrm>
            <a:off x="7600297" y="438557"/>
            <a:ext cx="2039706" cy="31540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/>
              <a:t>Microsoft 365 Icons</a:t>
            </a:r>
          </a:p>
        </p:txBody>
      </p:sp>
      <p:pic>
        <p:nvPicPr>
          <p:cNvPr id="30" name="Picture 29" descr="A logo with circles and a letter s&#10;&#10;Description automatically generated">
            <a:extLst>
              <a:ext uri="{FF2B5EF4-FFF2-40B4-BE49-F238E27FC236}">
                <a16:creationId xmlns:a16="http://schemas.microsoft.com/office/drawing/2014/main" id="{0123CF5F-D183-9497-CD05-3A3FBEC8D1A9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5580183" y="992898"/>
            <a:ext cx="426951" cy="417344"/>
          </a:xfrm>
          <a:prstGeom prst="rect">
            <a:avLst/>
          </a:prstGeom>
        </p:spPr>
      </p:pic>
      <p:pic>
        <p:nvPicPr>
          <p:cNvPr id="31" name="Picture 30" descr="A logo of a company&#10;&#10;Description automatically generated">
            <a:extLst>
              <a:ext uri="{FF2B5EF4-FFF2-40B4-BE49-F238E27FC236}">
                <a16:creationId xmlns:a16="http://schemas.microsoft.com/office/drawing/2014/main" id="{2E7BC9BD-57D0-B3E8-5C41-A57ED44C78EE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7107520" y="992898"/>
            <a:ext cx="429489" cy="39942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40F4528C-C164-F885-E1E3-2E04C85CEB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295670" y="1042459"/>
            <a:ext cx="505136" cy="315710"/>
          </a:xfrm>
          <a:prstGeom prst="rect">
            <a:avLst/>
          </a:prstGeom>
        </p:spPr>
      </p:pic>
      <p:pic>
        <p:nvPicPr>
          <p:cNvPr id="33" name="Picture 32" descr="A rainbow colored logo on a black background&#10;&#10;Description automatically generated">
            <a:extLst>
              <a:ext uri="{FF2B5EF4-FFF2-40B4-BE49-F238E27FC236}">
                <a16:creationId xmlns:a16="http://schemas.microsoft.com/office/drawing/2014/main" id="{B52208C9-39B6-3257-6AC4-6D7EE1604734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706" y="2206458"/>
            <a:ext cx="469834" cy="469834"/>
          </a:xfrm>
          <a:prstGeom prst="rect">
            <a:avLst/>
          </a:prstGeom>
        </p:spPr>
      </p:pic>
      <p:pic>
        <p:nvPicPr>
          <p:cNvPr id="34" name="Picture 33" descr="A blue and white triangle with a black background&#10;&#10;Description automatically generated">
            <a:extLst>
              <a:ext uri="{FF2B5EF4-FFF2-40B4-BE49-F238E27FC236}">
                <a16:creationId xmlns:a16="http://schemas.microsoft.com/office/drawing/2014/main" id="{00A419A7-9443-E74C-A97B-CAA4478738E5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5581624" y="1591440"/>
            <a:ext cx="442274" cy="442274"/>
          </a:xfrm>
          <a:prstGeom prst="rect">
            <a:avLst/>
          </a:prstGeom>
        </p:spPr>
      </p:pic>
      <p:pic>
        <p:nvPicPr>
          <p:cNvPr id="35" name="Picture 34" descr="A logo of a software company&#10;&#10;Description automatically generated">
            <a:extLst>
              <a:ext uri="{FF2B5EF4-FFF2-40B4-BE49-F238E27FC236}">
                <a16:creationId xmlns:a16="http://schemas.microsoft.com/office/drawing/2014/main" id="{49904410-B862-28D4-A2E4-94A38AED136A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>
                        <a14:foregroundMark x1="29492" y1="45703" x2="22852" y2="54297"/>
                        <a14:foregroundMark x1="22852" y1="54297" x2="28320" y2="49414"/>
                        <a14:foregroundMark x1="28320" y1="49414" x2="29883" y2="56836"/>
                        <a14:foregroundMark x1="29883" y1="56836" x2="31445" y2="46094"/>
                        <a14:foregroundMark x1="31445" y1="46094" x2="39453" y2="56641"/>
                        <a14:foregroundMark x1="39453" y1="56641" x2="38281" y2="52148"/>
                        <a14:foregroundMark x1="32031" y1="51367" x2="33008" y2="42578"/>
                        <a14:foregroundMark x1="33008" y1="42578" x2="27148" y2="44727"/>
                        <a14:foregroundMark x1="29102" y1="44922" x2="24805" y2="60547"/>
                        <a14:foregroundMark x1="24805" y1="60547" x2="25391" y2="558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21860" y="1509598"/>
            <a:ext cx="537979" cy="537979"/>
          </a:xfrm>
          <a:prstGeom prst="rect">
            <a:avLst/>
          </a:prstGeom>
        </p:spPr>
      </p:pic>
      <p:pic>
        <p:nvPicPr>
          <p:cNvPr id="36" name="Picture 35" descr="A green square with white x on it&#10;&#10;Description automatically generated">
            <a:extLst>
              <a:ext uri="{FF2B5EF4-FFF2-40B4-BE49-F238E27FC236}">
                <a16:creationId xmlns:a16="http://schemas.microsoft.com/office/drawing/2014/main" id="{9C0362B9-09ED-CA9D-6753-FE607C83E457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6" t="13516" r="24133" b="13984"/>
          <a:stretch/>
        </p:blipFill>
        <p:spPr>
          <a:xfrm>
            <a:off x="11133932" y="987955"/>
            <a:ext cx="450441" cy="415856"/>
          </a:xfrm>
          <a:prstGeom prst="rect">
            <a:avLst/>
          </a:prstGeom>
        </p:spPr>
      </p:pic>
      <p:pic>
        <p:nvPicPr>
          <p:cNvPr id="37" name="Picture 36" descr="A blue square with a black arrow&#10;&#10;Description automatically generated">
            <a:extLst>
              <a:ext uri="{FF2B5EF4-FFF2-40B4-BE49-F238E27FC236}">
                <a16:creationId xmlns:a16="http://schemas.microsoft.com/office/drawing/2014/main" id="{D6F3D20B-9C86-8508-E78B-0591B560BD6D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607" y="2250252"/>
            <a:ext cx="457183" cy="457183"/>
          </a:xfrm>
          <a:prstGeom prst="rect">
            <a:avLst/>
          </a:prstGeom>
        </p:spPr>
      </p:pic>
      <p:pic>
        <p:nvPicPr>
          <p:cNvPr id="38" name="Picture 37" descr="A yellow rectangular shapes on a black background&#10;&#10;Description automatically generated">
            <a:extLst>
              <a:ext uri="{FF2B5EF4-FFF2-40B4-BE49-F238E27FC236}">
                <a16:creationId xmlns:a16="http://schemas.microsoft.com/office/drawing/2014/main" id="{D83191F4-D13B-AF4D-1DDD-066A031AF497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8" r="25540"/>
          <a:stretch/>
        </p:blipFill>
        <p:spPr>
          <a:xfrm>
            <a:off x="10467030" y="2844788"/>
            <a:ext cx="394209" cy="426653"/>
          </a:xfrm>
          <a:prstGeom prst="rect">
            <a:avLst/>
          </a:prstGeom>
        </p:spPr>
      </p:pic>
      <p:pic>
        <p:nvPicPr>
          <p:cNvPr id="39" name="Picture 38" descr="A blue and white logo&#10;&#10;Description automatically generated">
            <a:extLst>
              <a:ext uri="{FF2B5EF4-FFF2-40B4-BE49-F238E27FC236}">
                <a16:creationId xmlns:a16="http://schemas.microsoft.com/office/drawing/2014/main" id="{B72FD3EA-3DBB-682B-BBEF-470876BD029C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6307454" y="1591440"/>
            <a:ext cx="456137" cy="456137"/>
          </a:xfrm>
          <a:prstGeom prst="rect">
            <a:avLst/>
          </a:prstGeom>
        </p:spPr>
      </p:pic>
      <p:pic>
        <p:nvPicPr>
          <p:cNvPr id="40" name="Picture 26">
            <a:extLst>
              <a:ext uri="{FF2B5EF4-FFF2-40B4-BE49-F238E27FC236}">
                <a16:creationId xmlns:a16="http://schemas.microsoft.com/office/drawing/2014/main" id="{4C6D62A5-D217-6CF6-9D70-BF1B49E0DD6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/>
        </p:blipFill>
        <p:spPr>
          <a:xfrm>
            <a:off x="5580962" y="2227865"/>
            <a:ext cx="404508" cy="427296"/>
          </a:xfrm>
          <a:prstGeom prst="rect">
            <a:avLst/>
          </a:prstGeom>
        </p:spPr>
      </p:pic>
      <p:pic>
        <p:nvPicPr>
          <p:cNvPr id="41" name="Picture 26">
            <a:extLst>
              <a:ext uri="{FF2B5EF4-FFF2-40B4-BE49-F238E27FC236}">
                <a16:creationId xmlns:a16="http://schemas.microsoft.com/office/drawing/2014/main" id="{6BEF1722-C9C1-C728-A5C8-87331B921AF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/>
        </p:blipFill>
        <p:spPr>
          <a:xfrm>
            <a:off x="5588849" y="2832485"/>
            <a:ext cx="445173" cy="406702"/>
          </a:xfrm>
          <a:prstGeom prst="rect">
            <a:avLst/>
          </a:prstGeom>
        </p:spPr>
      </p:pic>
      <p:pic>
        <p:nvPicPr>
          <p:cNvPr id="42" name="Picture 41" descr="A blue eye with a black background&#10;&#10;Description automatically generated">
            <a:extLst>
              <a:ext uri="{FF2B5EF4-FFF2-40B4-BE49-F238E27FC236}">
                <a16:creationId xmlns:a16="http://schemas.microsoft.com/office/drawing/2014/main" id="{E2A23997-3E1C-1913-620C-495ACB13DF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8" t="22297" r="31104" b="30124"/>
          <a:stretch/>
        </p:blipFill>
        <p:spPr>
          <a:xfrm>
            <a:off x="7029562" y="1610581"/>
            <a:ext cx="590765" cy="382118"/>
          </a:xfrm>
          <a:prstGeom prst="rect">
            <a:avLst/>
          </a:prstGeom>
        </p:spPr>
      </p:pic>
      <p:pic>
        <p:nvPicPr>
          <p:cNvPr id="43" name="Picture 42" descr="A logo of a gear on top of a stack of squares&#10;&#10;Description automatically generated">
            <a:extLst>
              <a:ext uri="{FF2B5EF4-FFF2-40B4-BE49-F238E27FC236}">
                <a16:creationId xmlns:a16="http://schemas.microsoft.com/office/drawing/2014/main" id="{C4E3AC78-70DD-64B1-EC72-A7656D21235E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11180924" y="2867106"/>
            <a:ext cx="403449" cy="403449"/>
          </a:xfrm>
          <a:prstGeom prst="rect">
            <a:avLst/>
          </a:prstGeom>
        </p:spPr>
      </p:pic>
      <p:pic>
        <p:nvPicPr>
          <p:cNvPr id="44" name="Picture 43" descr="A blue logo with a letter e&#10;&#10;Description automatically generated">
            <a:extLst>
              <a:ext uri="{FF2B5EF4-FFF2-40B4-BE49-F238E27FC236}">
                <a16:creationId xmlns:a16="http://schemas.microsoft.com/office/drawing/2014/main" id="{311B3DC8-FEC5-EE1B-831B-054961B388B6}"/>
              </a:ext>
            </a:extLst>
          </p:cNvPr>
          <p:cNvPicPr>
            <a:picLocks noChangeAspect="1"/>
          </p:cNvPicPr>
          <p:nvPr userDrawn="1"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54" y="2814969"/>
            <a:ext cx="468537" cy="46853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22C69D67-DB76-847E-5DA4-75842A6D795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7055606" y="2821959"/>
            <a:ext cx="468536" cy="472314"/>
          </a:xfrm>
          <a:prstGeom prst="rect">
            <a:avLst/>
          </a:prstGeom>
        </p:spPr>
      </p:pic>
      <p:pic>
        <p:nvPicPr>
          <p:cNvPr id="46" name="Picture 26">
            <a:extLst>
              <a:ext uri="{FF2B5EF4-FFF2-40B4-BE49-F238E27FC236}">
                <a16:creationId xmlns:a16="http://schemas.microsoft.com/office/drawing/2014/main" id="{C727E7E1-059B-8CB7-54A9-08A9FDE318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rcRect/>
          <a:stretch/>
        </p:blipFill>
        <p:spPr>
          <a:xfrm>
            <a:off x="9840768" y="2870591"/>
            <a:ext cx="304017" cy="375049"/>
          </a:xfrm>
          <a:prstGeom prst="rect">
            <a:avLst/>
          </a:prstGeom>
        </p:spPr>
      </p:pic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59645112-93EC-162A-D3B3-99D5CC2BB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4"/>
          <a:srcRect l="23614" t="27841" r="25581" b="28140"/>
          <a:stretch/>
        </p:blipFill>
        <p:spPr>
          <a:xfrm>
            <a:off x="10486616" y="2290055"/>
            <a:ext cx="427083" cy="370039"/>
          </a:xfrm>
          <a:prstGeom prst="rect">
            <a:avLst/>
          </a:prstGeom>
        </p:spPr>
      </p:pic>
      <p:pic>
        <p:nvPicPr>
          <p:cNvPr id="48" name="Picture 47" descr="Diagram, logo, company name&#10;&#10;Description automatically generated">
            <a:extLst>
              <a:ext uri="{FF2B5EF4-FFF2-40B4-BE49-F238E27FC236}">
                <a16:creationId xmlns:a16="http://schemas.microsoft.com/office/drawing/2014/main" id="{EC7BDDC6-1FAF-10D7-4F9E-FEEFAE1C58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5"/>
          <a:srcRect l="53165" t="59729" r="13624" b="29998"/>
          <a:stretch/>
        </p:blipFill>
        <p:spPr>
          <a:xfrm>
            <a:off x="7814295" y="1019431"/>
            <a:ext cx="1550876" cy="393754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E37F03E9-F3A5-8D13-83E7-DE25C139F9FE}"/>
              </a:ext>
            </a:extLst>
          </p:cNvPr>
          <p:cNvPicPr>
            <a:picLocks noChangeAspect="1"/>
          </p:cNvPicPr>
          <p:nvPr userDrawn="1"/>
        </p:nvPicPr>
        <p:blipFill>
          <a:blip r:embed="rId46"/>
          <a:stretch>
            <a:fillRect/>
          </a:stretch>
        </p:blipFill>
        <p:spPr>
          <a:xfrm>
            <a:off x="10468447" y="969511"/>
            <a:ext cx="415856" cy="415856"/>
          </a:xfrm>
          <a:prstGeom prst="rect">
            <a:avLst/>
          </a:prstGeom>
        </p:spPr>
      </p:pic>
      <p:pic>
        <p:nvPicPr>
          <p:cNvPr id="50" name="Picture 76">
            <a:extLst>
              <a:ext uri="{FF2B5EF4-FFF2-40B4-BE49-F238E27FC236}">
                <a16:creationId xmlns:a16="http://schemas.microsoft.com/office/drawing/2014/main" id="{ACF4A112-456C-268F-615B-30D0E156425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rcRect/>
          <a:stretch/>
        </p:blipFill>
        <p:spPr>
          <a:xfrm>
            <a:off x="7034330" y="2225410"/>
            <a:ext cx="518195" cy="472314"/>
          </a:xfrm>
          <a:prstGeom prst="rect">
            <a:avLst/>
          </a:prstGeom>
        </p:spPr>
      </p:pic>
      <p:pic>
        <p:nvPicPr>
          <p:cNvPr id="51" name="Picture 50" descr="A purple and pink diamond shapes&#10;&#10;Description automatically generated">
            <a:extLst>
              <a:ext uri="{FF2B5EF4-FFF2-40B4-BE49-F238E27FC236}">
                <a16:creationId xmlns:a16="http://schemas.microsoft.com/office/drawing/2014/main" id="{26499BB3-1D66-C4F7-F384-F93F645E7EB1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297" y="1598074"/>
            <a:ext cx="394209" cy="394209"/>
          </a:xfrm>
          <a:prstGeom prst="rect">
            <a:avLst/>
          </a:prstGeom>
        </p:spPr>
      </p:pic>
      <p:pic>
        <p:nvPicPr>
          <p:cNvPr id="52" name="Graphic 1">
            <a:extLst>
              <a:ext uri="{FF2B5EF4-FFF2-40B4-BE49-F238E27FC236}">
                <a16:creationId xmlns:a16="http://schemas.microsoft.com/office/drawing/2014/main" id="{A2BEE868-600F-A8BF-06C4-FC1ED19AC0F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796782" y="969511"/>
            <a:ext cx="400724" cy="426653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ED14AF66-1E7C-13C7-4F43-B8549D967637}"/>
              </a:ext>
            </a:extLst>
          </p:cNvPr>
          <p:cNvGrpSpPr/>
          <p:nvPr userDrawn="1"/>
        </p:nvGrpSpPr>
        <p:grpSpPr>
          <a:xfrm>
            <a:off x="11150871" y="1550460"/>
            <a:ext cx="445859" cy="415856"/>
            <a:chOff x="8789173" y="4073507"/>
            <a:chExt cx="643238" cy="602183"/>
          </a:xfrm>
        </p:grpSpPr>
        <p:pic>
          <p:nvPicPr>
            <p:cNvPr id="54" name="Picture 53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381CBC72-8B8B-3F5A-D2A4-6CDD23E1E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 rot="16200000">
              <a:off x="8970862" y="4073507"/>
              <a:ext cx="277879" cy="277879"/>
            </a:xfrm>
            <a:prstGeom prst="rect">
              <a:avLst/>
            </a:prstGeom>
          </p:spPr>
        </p:pic>
        <p:pic>
          <p:nvPicPr>
            <p:cNvPr id="55" name="Picture 5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DF60A2B-EE93-3001-0ABE-A97E4FBB6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 rot="16200000">
              <a:off x="9154532" y="4395854"/>
              <a:ext cx="277879" cy="277879"/>
            </a:xfrm>
            <a:prstGeom prst="rect">
              <a:avLst/>
            </a:prstGeom>
          </p:spPr>
        </p:pic>
        <p:pic>
          <p:nvPicPr>
            <p:cNvPr id="56" name="Picture 5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B8A27C9-9274-4151-AC3E-2AF24D24C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 rot="16200000">
              <a:off x="8789173" y="4397811"/>
              <a:ext cx="277879" cy="277879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CCD4B22-B80B-C3C3-0626-B23926D601EE}"/>
              </a:ext>
            </a:extLst>
          </p:cNvPr>
          <p:cNvGrpSpPr/>
          <p:nvPr userDrawn="1"/>
        </p:nvGrpSpPr>
        <p:grpSpPr>
          <a:xfrm>
            <a:off x="11133932" y="2239735"/>
            <a:ext cx="534098" cy="462806"/>
            <a:chOff x="10802807" y="2354544"/>
            <a:chExt cx="723549" cy="570734"/>
          </a:xfrm>
        </p:grpSpPr>
        <p:pic>
          <p:nvPicPr>
            <p:cNvPr id="58" name="Picture 57" descr="A blue and white triangle with a black background&#10;&#10;Description automatically generated">
              <a:extLst>
                <a:ext uri="{FF2B5EF4-FFF2-40B4-BE49-F238E27FC236}">
                  <a16:creationId xmlns:a16="http://schemas.microsoft.com/office/drawing/2014/main" id="{8BB05382-5193-8633-99F5-BE0403114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0802807" y="2598206"/>
              <a:ext cx="327072" cy="327072"/>
            </a:xfrm>
            <a:prstGeom prst="rect">
              <a:avLst/>
            </a:prstGeom>
          </p:spPr>
        </p:pic>
        <p:pic>
          <p:nvPicPr>
            <p:cNvPr id="59" name="Picture 58" descr="A blue and white triangle with a black background&#10;&#10;Description automatically generated">
              <a:extLst>
                <a:ext uri="{FF2B5EF4-FFF2-40B4-BE49-F238E27FC236}">
                  <a16:creationId xmlns:a16="http://schemas.microsoft.com/office/drawing/2014/main" id="{25E1B8B9-48AB-F031-19C1-CE058FE1E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1199284" y="2596919"/>
              <a:ext cx="327072" cy="327072"/>
            </a:xfrm>
            <a:prstGeom prst="rect">
              <a:avLst/>
            </a:prstGeom>
          </p:spPr>
        </p:pic>
        <p:pic>
          <p:nvPicPr>
            <p:cNvPr id="60" name="Picture 59" descr="A blue and white triangle with a black background&#10;&#10;Description automatically generated">
              <a:extLst>
                <a:ext uri="{FF2B5EF4-FFF2-40B4-BE49-F238E27FC236}">
                  <a16:creationId xmlns:a16="http://schemas.microsoft.com/office/drawing/2014/main" id="{9325A3F0-D2B5-E7AF-C7C0-928256E8D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0993402" y="2354544"/>
              <a:ext cx="327072" cy="327072"/>
            </a:xfrm>
            <a:prstGeom prst="rect">
              <a:avLst/>
            </a:prstGeom>
          </p:spPr>
        </p:pic>
      </p:grpSp>
      <p:pic>
        <p:nvPicPr>
          <p:cNvPr id="61" name="Graphic 60">
            <a:extLst>
              <a:ext uri="{FF2B5EF4-FFF2-40B4-BE49-F238E27FC236}">
                <a16:creationId xmlns:a16="http://schemas.microsoft.com/office/drawing/2014/main" id="{2E50A8FD-F79C-FE89-4312-5C8A328A5E8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7894493" y="2959752"/>
            <a:ext cx="1573445" cy="260981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8AD4CDE3-6091-0BF8-A109-7A07BAD8F4C2}"/>
              </a:ext>
            </a:extLst>
          </p:cNvPr>
          <p:cNvGrpSpPr/>
          <p:nvPr userDrawn="1"/>
        </p:nvGrpSpPr>
        <p:grpSpPr>
          <a:xfrm>
            <a:off x="7878930" y="2302944"/>
            <a:ext cx="1589130" cy="536344"/>
            <a:chOff x="6521799" y="2636783"/>
            <a:chExt cx="1717261" cy="569837"/>
          </a:xfrm>
        </p:grpSpPr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22EB5F40-1165-5F04-9E92-5131FC74ED0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tretch>
              <a:fillRect/>
            </a:stretch>
          </p:blipFill>
          <p:spPr>
            <a:xfrm>
              <a:off x="6521799" y="2636783"/>
              <a:ext cx="1654627" cy="36576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9369A7D-20DC-2978-0A74-43CAF4CC7C55}"/>
                </a:ext>
              </a:extLst>
            </p:cNvPr>
            <p:cNvSpPr txBox="1"/>
            <p:nvPr/>
          </p:nvSpPr>
          <p:spPr>
            <a:xfrm>
              <a:off x="7296578" y="2952704"/>
              <a:ext cx="94248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6D6BC2"/>
                </a:buClr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18293A"/>
                  </a:solidFill>
                  <a:effectLst/>
                  <a:uLnTx/>
                  <a:uFillTx/>
                  <a:latin typeface="Aptos Display" panose="020B0004020202020204" pitchFamily="34" charset="0"/>
                  <a:cs typeface="Calibri Light" panose="020F0302020204030204" pitchFamily="34" charset="0"/>
                </a:rPr>
                <a:t>On-Premise</a:t>
              </a:r>
            </a:p>
          </p:txBody>
        </p:sp>
      </p:grpSp>
      <p:pic>
        <p:nvPicPr>
          <p:cNvPr id="65" name="Picture 64" descr="A close up of a logo&#10;&#10;Description automatically generated">
            <a:extLst>
              <a:ext uri="{FF2B5EF4-FFF2-40B4-BE49-F238E27FC236}">
                <a16:creationId xmlns:a16="http://schemas.microsoft.com/office/drawing/2014/main" id="{18989C05-0544-F9D3-5824-6A2427FCFD8F}"/>
              </a:ext>
            </a:extLst>
          </p:cNvPr>
          <p:cNvPicPr>
            <a:picLocks noChangeAspect="1"/>
          </p:cNvPicPr>
          <p:nvPr userDrawn="1"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217" y="1612106"/>
            <a:ext cx="1612464" cy="440564"/>
          </a:xfrm>
          <a:prstGeom prst="rect">
            <a:avLst/>
          </a:prstGeom>
        </p:spPr>
      </p:pic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77033650-A637-7D8C-7288-5DD949937F3D}"/>
              </a:ext>
            </a:extLst>
          </p:cNvPr>
          <p:cNvSpPr/>
          <p:nvPr userDrawn="1"/>
        </p:nvSpPr>
        <p:spPr>
          <a:xfrm>
            <a:off x="217051" y="345976"/>
            <a:ext cx="4837392" cy="3201494"/>
          </a:xfrm>
          <a:prstGeom prst="roundRect">
            <a:avLst>
              <a:gd name="adj" fmla="val 9033"/>
            </a:avLst>
          </a:prstGeom>
          <a:noFill/>
          <a:ln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A64B5DDE-79E5-7F31-1394-03132593A0DF}"/>
              </a:ext>
            </a:extLst>
          </p:cNvPr>
          <p:cNvSpPr txBox="1">
            <a:spLocks/>
          </p:cNvSpPr>
          <p:nvPr userDrawn="1"/>
        </p:nvSpPr>
        <p:spPr>
          <a:xfrm>
            <a:off x="1615894" y="438557"/>
            <a:ext cx="2039706" cy="31540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/>
              <a:t>CoreView Icons</a:t>
            </a:r>
          </a:p>
        </p:txBody>
      </p:sp>
      <p:pic>
        <p:nvPicPr>
          <p:cNvPr id="68" name="Picture 67" descr="A blue and white logo&#10;&#10;Description automatically generated">
            <a:extLst>
              <a:ext uri="{FF2B5EF4-FFF2-40B4-BE49-F238E27FC236}">
                <a16:creationId xmlns:a16="http://schemas.microsoft.com/office/drawing/2014/main" id="{A9E18709-0530-E6AC-7811-49D6CDE5CF7C}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backgroundRemoval t="9346" b="96262" l="2772" r="99360">
                        <a14:foregroundMark x1="2772" y1="36449" x2="2985" y2="64486"/>
                        <a14:foregroundMark x1="18337" y1="59813" x2="18337" y2="97196"/>
                        <a14:foregroundMark x1="33475" y1="53271" x2="33689" y2="71963"/>
                        <a14:foregroundMark x1="41791" y1="52336" x2="41578" y2="73832"/>
                        <a14:foregroundMark x1="52239" y1="30841" x2="52026" y2="64486"/>
                        <a14:foregroundMark x1="59915" y1="47664" x2="59915" y2="75701"/>
                        <a14:foregroundMark x1="91045" y1="47664" x2="91471" y2="88785"/>
                        <a14:foregroundMark x1="95309" y1="44860" x2="99360" y2="439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254" y="4425081"/>
            <a:ext cx="1251367" cy="283429"/>
          </a:xfrm>
          <a:prstGeom prst="rect">
            <a:avLst/>
          </a:prstGeom>
        </p:spPr>
      </p:pic>
      <p:pic>
        <p:nvPicPr>
          <p:cNvPr id="70" name="Picture 69" descr="A blue and black logo&#10;&#10;Description automatically generated">
            <a:extLst>
              <a:ext uri="{FF2B5EF4-FFF2-40B4-BE49-F238E27FC236}">
                <a16:creationId xmlns:a16="http://schemas.microsoft.com/office/drawing/2014/main" id="{B40C4E07-0D25-E340-E665-7FD4595057C5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737" y="4530737"/>
            <a:ext cx="964938" cy="16427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738A3BF-43F6-3F87-5EBA-FADBF86E0967}"/>
              </a:ext>
            </a:extLst>
          </p:cNvPr>
          <p:cNvGrpSpPr/>
          <p:nvPr userDrawn="1"/>
        </p:nvGrpSpPr>
        <p:grpSpPr>
          <a:xfrm>
            <a:off x="1056592" y="1049905"/>
            <a:ext cx="3158311" cy="365760"/>
            <a:chOff x="1662557" y="1049905"/>
            <a:chExt cx="3158311" cy="365760"/>
          </a:xfrm>
        </p:grpSpPr>
        <p:pic>
          <p:nvPicPr>
            <p:cNvPr id="71" name="Picture 70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B481B191-06B7-CCE1-2EEE-B622951641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7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8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62557" y="1064419"/>
              <a:ext cx="1241267" cy="274320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728C3E8-4680-B003-03B2-E9CA48BD2E79}"/>
                </a:ext>
              </a:extLst>
            </p:cNvPr>
            <p:cNvGrpSpPr/>
            <p:nvPr userDrawn="1"/>
          </p:nvGrpSpPr>
          <p:grpSpPr>
            <a:xfrm>
              <a:off x="3357828" y="1049905"/>
              <a:ext cx="1463040" cy="365760"/>
              <a:chOff x="425125" y="1144395"/>
              <a:chExt cx="1463040" cy="365760"/>
            </a:xfrm>
          </p:grpSpPr>
          <p:sp>
            <p:nvSpPr>
              <p:cNvPr id="72" name="Rounded Rectangle 71">
                <a:extLst>
                  <a:ext uri="{FF2B5EF4-FFF2-40B4-BE49-F238E27FC236}">
                    <a16:creationId xmlns:a16="http://schemas.microsoft.com/office/drawing/2014/main" id="{90EF7E21-E099-11E8-78FA-6F9380FBA0BA}"/>
                  </a:ext>
                </a:extLst>
              </p:cNvPr>
              <p:cNvSpPr/>
              <p:nvPr userDrawn="1"/>
            </p:nvSpPr>
            <p:spPr>
              <a:xfrm>
                <a:off x="425125" y="1144395"/>
                <a:ext cx="1463040" cy="365760"/>
              </a:xfrm>
              <a:prstGeom prst="roundRect">
                <a:avLst>
                  <a:gd name="adj" fmla="val 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3" name="Picture 72" descr="A white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2F38444E-28AB-7BE9-1BEF-0980BF24023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9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58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6011" y="1190115"/>
                <a:ext cx="1241268" cy="274320"/>
              </a:xfrm>
              <a:prstGeom prst="rect">
                <a:avLst/>
              </a:prstGeom>
            </p:spPr>
          </p:pic>
        </p:grp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FE7BBBE8-313A-10E2-DEF1-341C1CAAA167}"/>
              </a:ext>
            </a:extLst>
          </p:cNvPr>
          <p:cNvSpPr txBox="1"/>
          <p:nvPr userDrawn="1"/>
        </p:nvSpPr>
        <p:spPr>
          <a:xfrm>
            <a:off x="425125" y="2925245"/>
            <a:ext cx="629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>
                <a:latin typeface="Aptos Display" panose="020B0004020202020204" pitchFamily="34" charset="0"/>
              </a:rPr>
              <a:t>Unified Visibility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6453F44-6E99-8B4C-16A0-BCA612958B42}"/>
              </a:ext>
            </a:extLst>
          </p:cNvPr>
          <p:cNvSpPr txBox="1"/>
          <p:nvPr userDrawn="1"/>
        </p:nvSpPr>
        <p:spPr>
          <a:xfrm>
            <a:off x="1093940" y="2925245"/>
            <a:ext cx="856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>
                <a:latin typeface="Aptos Display" panose="020B0004020202020204" pitchFamily="34" charset="0"/>
              </a:rPr>
              <a:t>Config Management 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F687F29-268F-5D23-9B41-3A8D6F9A9C1B}"/>
              </a:ext>
            </a:extLst>
          </p:cNvPr>
          <p:cNvSpPr txBox="1"/>
          <p:nvPr userDrawn="1"/>
        </p:nvSpPr>
        <p:spPr>
          <a:xfrm>
            <a:off x="1828960" y="2925245"/>
            <a:ext cx="9084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>
                <a:latin typeface="Aptos Display" panose="020B0004020202020204" pitchFamily="34" charset="0"/>
              </a:rPr>
              <a:t>Policy Enforcement 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0C18EC7-7963-5EDE-0000-898300D17D35}"/>
              </a:ext>
            </a:extLst>
          </p:cNvPr>
          <p:cNvSpPr txBox="1"/>
          <p:nvPr userDrawn="1"/>
        </p:nvSpPr>
        <p:spPr>
          <a:xfrm>
            <a:off x="2555772" y="2925245"/>
            <a:ext cx="9084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>
                <a:latin typeface="Aptos Display" panose="020B0004020202020204" pitchFamily="34" charset="0"/>
              </a:rPr>
              <a:t>Task Automation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40D9DE4-7273-9117-4A83-9622BC96AD22}"/>
              </a:ext>
            </a:extLst>
          </p:cNvPr>
          <p:cNvSpPr txBox="1"/>
          <p:nvPr userDrawn="1"/>
        </p:nvSpPr>
        <p:spPr>
          <a:xfrm>
            <a:off x="3308332" y="2925245"/>
            <a:ext cx="9084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>
                <a:latin typeface="Aptos Display" panose="020B0004020202020204" pitchFamily="34" charset="0"/>
              </a:rPr>
              <a:t>Delegation Management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D41E721-6DE1-2076-0F51-50C636EF4B54}"/>
              </a:ext>
            </a:extLst>
          </p:cNvPr>
          <p:cNvSpPr txBox="1"/>
          <p:nvPr userDrawn="1"/>
        </p:nvSpPr>
        <p:spPr>
          <a:xfrm>
            <a:off x="4134656" y="2925245"/>
            <a:ext cx="856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>
                <a:latin typeface="Aptos Display" panose="020B0004020202020204" pitchFamily="34" charset="0"/>
              </a:rPr>
              <a:t>Hybrid Management</a:t>
            </a:r>
          </a:p>
        </p:txBody>
      </p:sp>
      <p:pic>
        <p:nvPicPr>
          <p:cNvPr id="82" name="Graphic 81">
            <a:extLst>
              <a:ext uri="{FF2B5EF4-FFF2-40B4-BE49-F238E27FC236}">
                <a16:creationId xmlns:a16="http://schemas.microsoft.com/office/drawing/2014/main" id="{2C10305F-3A43-267A-F93B-3704814181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1294075" y="2394655"/>
            <a:ext cx="457200" cy="457200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715C74DF-B2F0-5790-EEAA-67D854B7A2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3532166" y="2394655"/>
            <a:ext cx="457200" cy="457200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AAA51627-EC4E-44BB-964D-B6C8E100D6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4324490" y="2394655"/>
            <a:ext cx="489858" cy="457200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103B48CE-4ACF-3F12-665C-97FD7FDFF7A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2086400" y="2394655"/>
            <a:ext cx="401443" cy="457200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A8E6D5EC-D2C1-834A-FEE1-2E2782540F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501750" y="2394655"/>
            <a:ext cx="457200" cy="457200"/>
          </a:xfrm>
          <a:prstGeom prst="rect">
            <a:avLst/>
          </a:prstGeom>
        </p:spPr>
      </p:pic>
      <p:pic>
        <p:nvPicPr>
          <p:cNvPr id="99" name="Picture 98" descr="A purple and blue lightning bolt&#10;&#10;Description automatically generated">
            <a:extLst>
              <a:ext uri="{FF2B5EF4-FFF2-40B4-BE49-F238E27FC236}">
                <a16:creationId xmlns:a16="http://schemas.microsoft.com/office/drawing/2014/main" id="{3A4C9D46-5215-0C02-EA2C-6217F7CFF406}"/>
              </a:ext>
            </a:extLst>
          </p:cNvPr>
          <p:cNvPicPr>
            <a:picLocks noChangeAspect="1"/>
          </p:cNvPicPr>
          <p:nvPr userDrawn="1"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968" y="2394655"/>
            <a:ext cx="374073" cy="457200"/>
          </a:xfrm>
          <a:prstGeom prst="rect">
            <a:avLst/>
          </a:prstGeom>
        </p:spPr>
      </p:pic>
      <p:pic>
        <p:nvPicPr>
          <p:cNvPr id="106" name="Graphic 105">
            <a:extLst>
              <a:ext uri="{FF2B5EF4-FFF2-40B4-BE49-F238E27FC236}">
                <a16:creationId xmlns:a16="http://schemas.microsoft.com/office/drawing/2014/main" id="{46272F79-852B-83CE-2D83-516C772DB9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2085892" y="1715705"/>
            <a:ext cx="401444" cy="457200"/>
          </a:xfrm>
          <a:prstGeom prst="rect">
            <a:avLst/>
          </a:prstGeom>
        </p:spPr>
      </p:pic>
      <p:pic>
        <p:nvPicPr>
          <p:cNvPr id="108" name="Graphic 107">
            <a:extLst>
              <a:ext uri="{FF2B5EF4-FFF2-40B4-BE49-F238E27FC236}">
                <a16:creationId xmlns:a16="http://schemas.microsoft.com/office/drawing/2014/main" id="{414C3558-51B8-E75E-EE53-765092A29DB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293821" y="1715705"/>
            <a:ext cx="457200" cy="457200"/>
          </a:xfrm>
          <a:prstGeom prst="rect">
            <a:avLst/>
          </a:prstGeom>
        </p:spPr>
      </p:pic>
      <p:pic>
        <p:nvPicPr>
          <p:cNvPr id="110" name="Graphic 109">
            <a:extLst>
              <a:ext uri="{FF2B5EF4-FFF2-40B4-BE49-F238E27FC236}">
                <a16:creationId xmlns:a16="http://schemas.microsoft.com/office/drawing/2014/main" id="{FE93743D-52C7-44F5-FEAB-B4D3262509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4322531" y="1711606"/>
            <a:ext cx="493776" cy="465398"/>
          </a:xfrm>
          <a:prstGeom prst="rect">
            <a:avLst/>
          </a:prstGeom>
        </p:spPr>
      </p:pic>
      <p:pic>
        <p:nvPicPr>
          <p:cNvPr id="112" name="Graphic 111">
            <a:extLst>
              <a:ext uri="{FF2B5EF4-FFF2-40B4-BE49-F238E27FC236}">
                <a16:creationId xmlns:a16="http://schemas.microsoft.com/office/drawing/2014/main" id="{8FF2C0ED-EA15-E867-85DC-9DBC1C3618C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501750" y="1715705"/>
            <a:ext cx="457200" cy="457200"/>
          </a:xfrm>
          <a:prstGeom prst="rect">
            <a:avLst/>
          </a:prstGeom>
        </p:spPr>
      </p:pic>
      <p:pic>
        <p:nvPicPr>
          <p:cNvPr id="114" name="Graphic 113">
            <a:extLst>
              <a:ext uri="{FF2B5EF4-FFF2-40B4-BE49-F238E27FC236}">
                <a16:creationId xmlns:a16="http://schemas.microsoft.com/office/drawing/2014/main" id="{ACA7C860-CD0A-4894-B6B8-BC715F0F96C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3530459" y="1715705"/>
            <a:ext cx="457200" cy="457200"/>
          </a:xfrm>
          <a:prstGeom prst="rect">
            <a:avLst/>
          </a:prstGeom>
        </p:spPr>
      </p:pic>
      <p:pic>
        <p:nvPicPr>
          <p:cNvPr id="116" name="Picture 115" descr="A blue and green lightning bolt&#10;&#10;Description automatically generated">
            <a:extLst>
              <a:ext uri="{FF2B5EF4-FFF2-40B4-BE49-F238E27FC236}">
                <a16:creationId xmlns:a16="http://schemas.microsoft.com/office/drawing/2014/main" id="{69846B59-8B28-B0BA-9B8A-F5E210C54003}"/>
              </a:ext>
            </a:extLst>
          </p:cNvPr>
          <p:cNvPicPr>
            <a:picLocks noChangeAspect="1"/>
          </p:cNvPicPr>
          <p:nvPr userDrawn="1"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07" y="1715705"/>
            <a:ext cx="37338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6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 not remove" hidden="1">
            <a:extLst>
              <a:ext uri="{FF2B5EF4-FFF2-40B4-BE49-F238E27FC236}">
                <a16:creationId xmlns:a16="http://schemas.microsoft.com/office/drawing/2014/main" id="{19963DAC-7DC4-2E93-6267-A74ABFF21CCB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643387-686E-753C-AAAB-D19C26C8A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4000">
                <a:srgbClr val="0C151D"/>
              </a:gs>
              <a:gs pos="3000">
                <a:schemeClr val="tx1"/>
              </a:gs>
              <a:gs pos="100000">
                <a:schemeClr val="tx2">
                  <a:lumMod val="7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ABCCCD-08D8-6AD3-30B8-69D9CA3AA901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bg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BD33936D-F4C2-7606-2899-F5D9C957B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890" y="463839"/>
            <a:ext cx="10653578" cy="564861"/>
          </a:xfrm>
        </p:spPr>
        <p:txBody>
          <a:bodyPr>
            <a:normAutofit/>
          </a:bodyPr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1112D03-577C-5777-5BC9-B0E0F1D313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1890" y="1478340"/>
            <a:ext cx="10653578" cy="44296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3BE455F-6D3A-01A2-EDB7-D14080EC49C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0EBCD6-ACCD-97D8-4494-0A9A79B60228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79559"/>
            <a:ext cx="10987203" cy="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FAAE67A-1AB7-24D4-E169-5CB9543C0F8E}"/>
              </a:ext>
            </a:extLst>
          </p:cNvPr>
          <p:cNvSpPr txBox="1"/>
          <p:nvPr userDrawn="1"/>
        </p:nvSpPr>
        <p:spPr>
          <a:xfrm>
            <a:off x="508005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Build Resilience &amp; Master Complexity for Microsoft 365</a:t>
            </a:r>
          </a:p>
        </p:txBody>
      </p:sp>
    </p:spTree>
    <p:extLst>
      <p:ext uri="{BB962C8B-B14F-4D97-AF65-F5344CB8AC3E}">
        <p14:creationId xmlns:p14="http://schemas.microsoft.com/office/powerpoint/2010/main" val="406989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 not remove" hidden="1">
            <a:extLst>
              <a:ext uri="{FF2B5EF4-FFF2-40B4-BE49-F238E27FC236}">
                <a16:creationId xmlns:a16="http://schemas.microsoft.com/office/drawing/2014/main" id="{289487B2-DA2D-F401-6DF1-CD3DF6BC84A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643387-686E-753C-AAAB-D19C26C8A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4000">
                <a:srgbClr val="0C151D"/>
              </a:gs>
              <a:gs pos="3000">
                <a:schemeClr val="tx1"/>
              </a:gs>
              <a:gs pos="100000">
                <a:schemeClr val="tx2">
                  <a:lumMod val="7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ABCCCD-08D8-6AD3-30B8-69D9CA3AA901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bg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BD33936D-F4C2-7606-2899-F5D9C957B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890" y="463839"/>
            <a:ext cx="10653578" cy="564861"/>
          </a:xfrm>
        </p:spPr>
        <p:txBody>
          <a:bodyPr>
            <a:normAutofit/>
          </a:bodyPr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1112D03-577C-5777-5BC9-B0E0F1D313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1890" y="1478340"/>
            <a:ext cx="10653578" cy="44296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52D27F-84FF-CCF6-BC63-A1356CE98E3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C709BC-A83F-A0F5-C415-3DE737CEC9E0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79559"/>
            <a:ext cx="10987203" cy="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9571AB1-0772-3997-6D61-B641501667F1}"/>
              </a:ext>
            </a:extLst>
          </p:cNvPr>
          <p:cNvSpPr txBox="1"/>
          <p:nvPr userDrawn="1"/>
        </p:nvSpPr>
        <p:spPr>
          <a:xfrm>
            <a:off x="508005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Build Resilience &amp; Master Complexity for Microsoft 365</a:t>
            </a:r>
          </a:p>
        </p:txBody>
      </p:sp>
    </p:spTree>
    <p:extLst>
      <p:ext uri="{BB962C8B-B14F-4D97-AF65-F5344CB8AC3E}">
        <p14:creationId xmlns:p14="http://schemas.microsoft.com/office/powerpoint/2010/main" val="307035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 not remove" hidden="1">
            <a:extLst>
              <a:ext uri="{FF2B5EF4-FFF2-40B4-BE49-F238E27FC236}">
                <a16:creationId xmlns:a16="http://schemas.microsoft.com/office/drawing/2014/main" id="{2796EDFE-998B-E828-D67B-CE9C748F065A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blue diamond shapes&#10;&#10;AI-generated content may be incorrect.">
            <a:extLst>
              <a:ext uri="{FF2B5EF4-FFF2-40B4-BE49-F238E27FC236}">
                <a16:creationId xmlns:a16="http://schemas.microsoft.com/office/drawing/2014/main" id="{FC6F4089-87B8-A01E-0AFF-849348CE68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7D4641-5FAE-E789-0A54-FF956498D8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8136" y="2165934"/>
            <a:ext cx="2195727" cy="52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3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and person looking at a screen&#10;&#10;AI-generated content may be incorrect.">
            <a:extLst>
              <a:ext uri="{FF2B5EF4-FFF2-40B4-BE49-F238E27FC236}">
                <a16:creationId xmlns:a16="http://schemas.microsoft.com/office/drawing/2014/main" id="{BFAD0EFF-54E5-C074-48A6-9436879B4B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9766" t="681" r="37416" b="634"/>
          <a:stretch>
            <a:fillRect/>
          </a:stretch>
        </p:blipFill>
        <p:spPr>
          <a:xfrm flipH="1">
            <a:off x="6899367" y="0"/>
            <a:ext cx="5292631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65D8CAE-94E8-EDAD-3CE1-5288D8DA85C5}"/>
              </a:ext>
            </a:extLst>
          </p:cNvPr>
          <p:cNvGrpSpPr/>
          <p:nvPr userDrawn="1"/>
        </p:nvGrpSpPr>
        <p:grpSpPr>
          <a:xfrm>
            <a:off x="5057295" y="0"/>
            <a:ext cx="3909560" cy="6858002"/>
            <a:chOff x="2335094" y="0"/>
            <a:chExt cx="5056733" cy="6858002"/>
          </a:xfrm>
        </p:grpSpPr>
        <p:sp>
          <p:nvSpPr>
            <p:cNvPr id="19" name="Chevron 18">
              <a:extLst>
                <a:ext uri="{FF2B5EF4-FFF2-40B4-BE49-F238E27FC236}">
                  <a16:creationId xmlns:a16="http://schemas.microsoft.com/office/drawing/2014/main" id="{B5BFEEEA-0184-1394-0B41-545152BAC0FD}"/>
                </a:ext>
              </a:extLst>
            </p:cNvPr>
            <p:cNvSpPr/>
            <p:nvPr/>
          </p:nvSpPr>
          <p:spPr>
            <a:xfrm>
              <a:off x="2732420" y="2"/>
              <a:ext cx="4659407" cy="6858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Chevron 19">
              <a:extLst>
                <a:ext uri="{FF2B5EF4-FFF2-40B4-BE49-F238E27FC236}">
                  <a16:creationId xmlns:a16="http://schemas.microsoft.com/office/drawing/2014/main" id="{A8FBDE25-C561-DF9D-2694-CCFB3CC9FDAA}"/>
                </a:ext>
              </a:extLst>
            </p:cNvPr>
            <p:cNvSpPr/>
            <p:nvPr/>
          </p:nvSpPr>
          <p:spPr>
            <a:xfrm>
              <a:off x="2335094" y="0"/>
              <a:ext cx="4659407" cy="6858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601C0AA-AE74-DF64-B885-C841DEB33384}"/>
              </a:ext>
            </a:extLst>
          </p:cNvPr>
          <p:cNvSpPr/>
          <p:nvPr userDrawn="1"/>
        </p:nvSpPr>
        <p:spPr>
          <a:xfrm>
            <a:off x="0" y="0"/>
            <a:ext cx="931985" cy="6379559"/>
          </a:xfrm>
          <a:prstGeom prst="rect">
            <a:avLst/>
          </a:prstGeom>
          <a:gradFill>
            <a:gsLst>
              <a:gs pos="11000">
                <a:schemeClr val="accent4"/>
              </a:gs>
              <a:gs pos="100000">
                <a:schemeClr val="accent5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CCE31C-685F-68B8-D32C-630C08E3B299}"/>
              </a:ext>
            </a:extLst>
          </p:cNvPr>
          <p:cNvSpPr txBox="1"/>
          <p:nvPr userDrawn="1"/>
        </p:nvSpPr>
        <p:spPr>
          <a:xfrm>
            <a:off x="379058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tx2"/>
                </a:solidFill>
              </a:rPr>
              <a:t>Build Resilience &amp; Master Complexity for Microsoft 365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D96A05-D59B-417D-D510-DF8675324EB2}"/>
              </a:ext>
            </a:extLst>
          </p:cNvPr>
          <p:cNvCxnSpPr>
            <a:cxnSpLocks/>
          </p:cNvCxnSpPr>
          <p:nvPr userDrawn="1"/>
        </p:nvCxnSpPr>
        <p:spPr>
          <a:xfrm>
            <a:off x="477430" y="6379563"/>
            <a:ext cx="1111937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542D9C53-FC84-A038-13DB-65E7BEEDAA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009110A-2F2A-1399-24F1-DA88A557FD39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bg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15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and person looking at a screen&#10;&#10;AI-generated content may be incorrect.">
            <a:extLst>
              <a:ext uri="{FF2B5EF4-FFF2-40B4-BE49-F238E27FC236}">
                <a16:creationId xmlns:a16="http://schemas.microsoft.com/office/drawing/2014/main" id="{BFAD0EFF-54E5-C074-48A6-9436879B4B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9766" t="681" r="37416" b="634"/>
          <a:stretch>
            <a:fillRect/>
          </a:stretch>
        </p:blipFill>
        <p:spPr>
          <a:xfrm flipH="1">
            <a:off x="6899367" y="0"/>
            <a:ext cx="5292631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65D8CAE-94E8-EDAD-3CE1-5288D8DA85C5}"/>
              </a:ext>
            </a:extLst>
          </p:cNvPr>
          <p:cNvGrpSpPr/>
          <p:nvPr userDrawn="1"/>
        </p:nvGrpSpPr>
        <p:grpSpPr>
          <a:xfrm>
            <a:off x="5057295" y="0"/>
            <a:ext cx="3909560" cy="6858002"/>
            <a:chOff x="2335094" y="0"/>
            <a:chExt cx="5056733" cy="6858002"/>
          </a:xfrm>
        </p:grpSpPr>
        <p:sp>
          <p:nvSpPr>
            <p:cNvPr id="19" name="Chevron 18">
              <a:extLst>
                <a:ext uri="{FF2B5EF4-FFF2-40B4-BE49-F238E27FC236}">
                  <a16:creationId xmlns:a16="http://schemas.microsoft.com/office/drawing/2014/main" id="{B5BFEEEA-0184-1394-0B41-545152BAC0FD}"/>
                </a:ext>
              </a:extLst>
            </p:cNvPr>
            <p:cNvSpPr/>
            <p:nvPr/>
          </p:nvSpPr>
          <p:spPr>
            <a:xfrm>
              <a:off x="2732420" y="2"/>
              <a:ext cx="4659407" cy="6858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Chevron 19">
              <a:extLst>
                <a:ext uri="{FF2B5EF4-FFF2-40B4-BE49-F238E27FC236}">
                  <a16:creationId xmlns:a16="http://schemas.microsoft.com/office/drawing/2014/main" id="{A8FBDE25-C561-DF9D-2694-CCFB3CC9FDAA}"/>
                </a:ext>
              </a:extLst>
            </p:cNvPr>
            <p:cNvSpPr/>
            <p:nvPr/>
          </p:nvSpPr>
          <p:spPr>
            <a:xfrm>
              <a:off x="2335094" y="0"/>
              <a:ext cx="4659407" cy="6858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601C0AA-AE74-DF64-B885-C841DEB33384}"/>
              </a:ext>
            </a:extLst>
          </p:cNvPr>
          <p:cNvSpPr/>
          <p:nvPr userDrawn="1"/>
        </p:nvSpPr>
        <p:spPr>
          <a:xfrm>
            <a:off x="0" y="0"/>
            <a:ext cx="931985" cy="6379559"/>
          </a:xfrm>
          <a:prstGeom prst="rect">
            <a:avLst/>
          </a:prstGeom>
          <a:gradFill>
            <a:gsLst>
              <a:gs pos="11000">
                <a:schemeClr val="accent4"/>
              </a:gs>
              <a:gs pos="100000">
                <a:schemeClr val="accent5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D96A05-D59B-417D-D510-DF8675324EB2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79559"/>
            <a:ext cx="10987203" cy="4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542D9C53-FC84-A038-13DB-65E7BEEDAA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009110A-2F2A-1399-24F1-DA88A557FD39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bg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5E246C3-A63A-E115-777B-444C951B7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867" y="528962"/>
            <a:ext cx="10653578" cy="57974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BBE9DC-B22F-8DFD-E6B0-6C22A0EA78D0}"/>
              </a:ext>
            </a:extLst>
          </p:cNvPr>
          <p:cNvSpPr txBox="1"/>
          <p:nvPr userDrawn="1"/>
        </p:nvSpPr>
        <p:spPr>
          <a:xfrm>
            <a:off x="508005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tx2"/>
                </a:solidFill>
              </a:rPr>
              <a:t>Build Resilience &amp; Master Complexity for Microsoft 365</a:t>
            </a:r>
          </a:p>
        </p:txBody>
      </p:sp>
    </p:spTree>
    <p:extLst>
      <p:ext uri="{BB962C8B-B14F-4D97-AF65-F5344CB8AC3E}">
        <p14:creationId xmlns:p14="http://schemas.microsoft.com/office/powerpoint/2010/main" val="346975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 not remove" hidden="1">
            <a:extLst>
              <a:ext uri="{FF2B5EF4-FFF2-40B4-BE49-F238E27FC236}">
                <a16:creationId xmlns:a16="http://schemas.microsoft.com/office/drawing/2014/main" id="{91092952-F1FC-DD28-83A9-2A9DD49C8E0A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EF4E5F-92D7-4381-4F78-27C90B045C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51384" y="1"/>
            <a:ext cx="8440615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CDB294-6B9D-76ED-3D6E-E904B8AB2121}"/>
              </a:ext>
            </a:extLst>
          </p:cNvPr>
          <p:cNvSpPr/>
          <p:nvPr userDrawn="1"/>
        </p:nvSpPr>
        <p:spPr>
          <a:xfrm>
            <a:off x="4726506" y="-16845"/>
            <a:ext cx="7465494" cy="6891688"/>
          </a:xfrm>
          <a:prstGeom prst="rect">
            <a:avLst/>
          </a:prstGeom>
          <a:gradFill>
            <a:gsLst>
              <a:gs pos="74000">
                <a:schemeClr val="accent3">
                  <a:alpha val="20000"/>
                </a:schemeClr>
              </a:gs>
              <a:gs pos="0">
                <a:schemeClr val="accent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A082401-B166-FC5E-1A6B-323237CAA947}"/>
              </a:ext>
            </a:extLst>
          </p:cNvPr>
          <p:cNvSpPr/>
          <p:nvPr userDrawn="1"/>
        </p:nvSpPr>
        <p:spPr>
          <a:xfrm>
            <a:off x="-53574" y="-16845"/>
            <a:ext cx="7106446" cy="6891688"/>
          </a:xfrm>
          <a:custGeom>
            <a:avLst/>
            <a:gdLst>
              <a:gd name="connsiteX0" fmla="*/ 0 w 8301076"/>
              <a:gd name="connsiteY0" fmla="*/ 0 h 6891688"/>
              <a:gd name="connsiteX1" fmla="*/ 3641669 w 8301076"/>
              <a:gd name="connsiteY1" fmla="*/ 0 h 6891688"/>
              <a:gd name="connsiteX2" fmla="*/ 5971373 w 8301076"/>
              <a:gd name="connsiteY2" fmla="*/ 0 h 6891688"/>
              <a:gd name="connsiteX3" fmla="*/ 5986984 w 8301076"/>
              <a:gd name="connsiteY3" fmla="*/ 0 h 6891688"/>
              <a:gd name="connsiteX4" fmla="*/ 5986984 w 8301076"/>
              <a:gd name="connsiteY4" fmla="*/ 23090 h 6891688"/>
              <a:gd name="connsiteX5" fmla="*/ 8301076 w 8301076"/>
              <a:gd name="connsiteY5" fmla="*/ 3445844 h 6891688"/>
              <a:gd name="connsiteX6" fmla="*/ 5986984 w 8301076"/>
              <a:gd name="connsiteY6" fmla="*/ 6868598 h 6891688"/>
              <a:gd name="connsiteX7" fmla="*/ 5986984 w 8301076"/>
              <a:gd name="connsiteY7" fmla="*/ 6891688 h 6891688"/>
              <a:gd name="connsiteX8" fmla="*/ 5971373 w 8301076"/>
              <a:gd name="connsiteY8" fmla="*/ 6891688 h 6891688"/>
              <a:gd name="connsiteX9" fmla="*/ 3641669 w 8301076"/>
              <a:gd name="connsiteY9" fmla="*/ 6891688 h 6891688"/>
              <a:gd name="connsiteX10" fmla="*/ 0 w 8301076"/>
              <a:gd name="connsiteY10" fmla="*/ 6891688 h 68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01076" h="6891688">
                <a:moveTo>
                  <a:pt x="0" y="0"/>
                </a:moveTo>
                <a:lnTo>
                  <a:pt x="3641669" y="0"/>
                </a:lnTo>
                <a:lnTo>
                  <a:pt x="5971373" y="0"/>
                </a:lnTo>
                <a:lnTo>
                  <a:pt x="5986984" y="0"/>
                </a:lnTo>
                <a:lnTo>
                  <a:pt x="5986984" y="23090"/>
                </a:lnTo>
                <a:lnTo>
                  <a:pt x="8301076" y="3445844"/>
                </a:lnTo>
                <a:lnTo>
                  <a:pt x="5986984" y="6868598"/>
                </a:lnTo>
                <a:lnTo>
                  <a:pt x="5986984" y="6891688"/>
                </a:lnTo>
                <a:lnTo>
                  <a:pt x="5971373" y="6891688"/>
                </a:lnTo>
                <a:lnTo>
                  <a:pt x="3641669" y="6891688"/>
                </a:lnTo>
                <a:lnTo>
                  <a:pt x="0" y="6891688"/>
                </a:lnTo>
                <a:close/>
              </a:path>
            </a:pathLst>
          </a:custGeom>
          <a:gradFill flip="none" rotWithShape="1">
            <a:gsLst>
              <a:gs pos="53000">
                <a:schemeClr val="tx2">
                  <a:lumMod val="60547"/>
                </a:schemeClr>
              </a:gs>
              <a:gs pos="0">
                <a:schemeClr val="tx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81B4226C-5BC5-9C8F-38B5-902523E0AC7E}"/>
              </a:ext>
            </a:extLst>
          </p:cNvPr>
          <p:cNvSpPr/>
          <p:nvPr userDrawn="1"/>
        </p:nvSpPr>
        <p:spPr>
          <a:xfrm>
            <a:off x="9600467" y="-16843"/>
            <a:ext cx="4620700" cy="6891687"/>
          </a:xfrm>
          <a:prstGeom prst="chevron">
            <a:avLst>
              <a:gd name="adj" fmla="val 43350"/>
            </a:avLst>
          </a:prstGeom>
          <a:gradFill flip="none" rotWithShape="1">
            <a:gsLst>
              <a:gs pos="14000">
                <a:schemeClr val="tx1"/>
              </a:gs>
              <a:gs pos="100000">
                <a:schemeClr val="accent1">
                  <a:lumMod val="75805"/>
                </a:schemeClr>
              </a:gs>
            </a:gsLst>
            <a:lin ang="10800000" scaled="1"/>
            <a:tileRect/>
          </a:gradFill>
          <a:ln w="444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283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088463-83A7-9576-0BB1-55897E958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42" y="1891664"/>
            <a:ext cx="5102352" cy="3074670"/>
          </a:xfrm>
        </p:spPr>
        <p:txBody>
          <a:bodyPr>
            <a:noAutofit/>
          </a:bodyPr>
          <a:lstStyle>
            <a:lvl1pPr>
              <a:lnSpc>
                <a:spcPts val="6440"/>
              </a:lnSpc>
              <a:defRPr sz="7200">
                <a:gradFill flip="none" rotWithShape="1">
                  <a:gsLst>
                    <a:gs pos="0">
                      <a:schemeClr val="accent4"/>
                    </a:gs>
                    <a:gs pos="100000">
                      <a:srgbClr val="4A8FE2"/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537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 not remove" hidden="1">
            <a:extLst>
              <a:ext uri="{FF2B5EF4-FFF2-40B4-BE49-F238E27FC236}">
                <a16:creationId xmlns:a16="http://schemas.microsoft.com/office/drawing/2014/main" id="{F4805F68-2E96-FB73-969E-AA82880E1B5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12ABFF-E1AD-E851-B3A6-C86B91CA61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0794" y="0"/>
            <a:ext cx="10351206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76FD6A-25C2-52F0-2FDF-BABA9E3FD6CC}"/>
              </a:ext>
            </a:extLst>
          </p:cNvPr>
          <p:cNvSpPr/>
          <p:nvPr userDrawn="1"/>
        </p:nvSpPr>
        <p:spPr>
          <a:xfrm>
            <a:off x="3023419" y="0"/>
            <a:ext cx="9168581" cy="6858000"/>
          </a:xfrm>
          <a:prstGeom prst="rect">
            <a:avLst/>
          </a:prstGeom>
          <a:gradFill>
            <a:gsLst>
              <a:gs pos="74000">
                <a:schemeClr val="accent3">
                  <a:alpha val="19000"/>
                </a:schemeClr>
              </a:gs>
              <a:gs pos="0">
                <a:schemeClr val="accent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56F48E7-E2D9-DE71-A1E2-CDBAF37110FD}"/>
              </a:ext>
            </a:extLst>
          </p:cNvPr>
          <p:cNvSpPr/>
          <p:nvPr userDrawn="1"/>
        </p:nvSpPr>
        <p:spPr>
          <a:xfrm>
            <a:off x="-53574" y="-16845"/>
            <a:ext cx="7106446" cy="6891688"/>
          </a:xfrm>
          <a:custGeom>
            <a:avLst/>
            <a:gdLst>
              <a:gd name="connsiteX0" fmla="*/ 0 w 8301076"/>
              <a:gd name="connsiteY0" fmla="*/ 0 h 6891688"/>
              <a:gd name="connsiteX1" fmla="*/ 3641669 w 8301076"/>
              <a:gd name="connsiteY1" fmla="*/ 0 h 6891688"/>
              <a:gd name="connsiteX2" fmla="*/ 5971373 w 8301076"/>
              <a:gd name="connsiteY2" fmla="*/ 0 h 6891688"/>
              <a:gd name="connsiteX3" fmla="*/ 5986984 w 8301076"/>
              <a:gd name="connsiteY3" fmla="*/ 0 h 6891688"/>
              <a:gd name="connsiteX4" fmla="*/ 5986984 w 8301076"/>
              <a:gd name="connsiteY4" fmla="*/ 23090 h 6891688"/>
              <a:gd name="connsiteX5" fmla="*/ 8301076 w 8301076"/>
              <a:gd name="connsiteY5" fmla="*/ 3445844 h 6891688"/>
              <a:gd name="connsiteX6" fmla="*/ 5986984 w 8301076"/>
              <a:gd name="connsiteY6" fmla="*/ 6868598 h 6891688"/>
              <a:gd name="connsiteX7" fmla="*/ 5986984 w 8301076"/>
              <a:gd name="connsiteY7" fmla="*/ 6891688 h 6891688"/>
              <a:gd name="connsiteX8" fmla="*/ 5971373 w 8301076"/>
              <a:gd name="connsiteY8" fmla="*/ 6891688 h 6891688"/>
              <a:gd name="connsiteX9" fmla="*/ 3641669 w 8301076"/>
              <a:gd name="connsiteY9" fmla="*/ 6891688 h 6891688"/>
              <a:gd name="connsiteX10" fmla="*/ 0 w 8301076"/>
              <a:gd name="connsiteY10" fmla="*/ 6891688 h 68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01076" h="6891688">
                <a:moveTo>
                  <a:pt x="0" y="0"/>
                </a:moveTo>
                <a:lnTo>
                  <a:pt x="3641669" y="0"/>
                </a:lnTo>
                <a:lnTo>
                  <a:pt x="5971373" y="0"/>
                </a:lnTo>
                <a:lnTo>
                  <a:pt x="5986984" y="0"/>
                </a:lnTo>
                <a:lnTo>
                  <a:pt x="5986984" y="23090"/>
                </a:lnTo>
                <a:lnTo>
                  <a:pt x="8301076" y="3445844"/>
                </a:lnTo>
                <a:lnTo>
                  <a:pt x="5986984" y="6868598"/>
                </a:lnTo>
                <a:lnTo>
                  <a:pt x="5986984" y="6891688"/>
                </a:lnTo>
                <a:lnTo>
                  <a:pt x="5971373" y="6891688"/>
                </a:lnTo>
                <a:lnTo>
                  <a:pt x="3641669" y="6891688"/>
                </a:lnTo>
                <a:lnTo>
                  <a:pt x="0" y="6891688"/>
                </a:lnTo>
                <a:close/>
              </a:path>
            </a:pathLst>
          </a:custGeom>
          <a:gradFill flip="none" rotWithShape="1">
            <a:gsLst>
              <a:gs pos="53000">
                <a:schemeClr val="tx2">
                  <a:lumMod val="60547"/>
                </a:schemeClr>
              </a:gs>
              <a:gs pos="0">
                <a:schemeClr val="tx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BAF5BC02-020E-BF5E-CCBE-4F7720B93CEB}"/>
              </a:ext>
            </a:extLst>
          </p:cNvPr>
          <p:cNvSpPr/>
          <p:nvPr userDrawn="1"/>
        </p:nvSpPr>
        <p:spPr>
          <a:xfrm>
            <a:off x="9600467" y="-16843"/>
            <a:ext cx="4620700" cy="6891687"/>
          </a:xfrm>
          <a:prstGeom prst="chevron">
            <a:avLst>
              <a:gd name="adj" fmla="val 43350"/>
            </a:avLst>
          </a:prstGeom>
          <a:gradFill flip="none" rotWithShape="1">
            <a:gsLst>
              <a:gs pos="14000">
                <a:schemeClr val="tx1"/>
              </a:gs>
              <a:gs pos="100000">
                <a:schemeClr val="accent1">
                  <a:lumMod val="75805"/>
                </a:schemeClr>
              </a:gs>
            </a:gsLst>
            <a:lin ang="10800000" scaled="1"/>
            <a:tileRect/>
          </a:gradFill>
          <a:ln w="444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283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1A5AA23-CF8A-8238-9811-90F846F04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42" y="1891664"/>
            <a:ext cx="5102352" cy="3074670"/>
          </a:xfrm>
        </p:spPr>
        <p:txBody>
          <a:bodyPr>
            <a:noAutofit/>
          </a:bodyPr>
          <a:lstStyle>
            <a:lvl1pPr>
              <a:lnSpc>
                <a:spcPts val="6440"/>
              </a:lnSpc>
              <a:defRPr sz="7200">
                <a:gradFill flip="none" rotWithShape="1">
                  <a:gsLst>
                    <a:gs pos="0">
                      <a:schemeClr val="accent4"/>
                    </a:gs>
                    <a:gs pos="100000">
                      <a:srgbClr val="4A8FE2"/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71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hevr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 not remove" hidden="1">
            <a:extLst>
              <a:ext uri="{FF2B5EF4-FFF2-40B4-BE49-F238E27FC236}">
                <a16:creationId xmlns:a16="http://schemas.microsoft.com/office/drawing/2014/main" id="{35EEAE2A-D7DB-2F1A-C07D-74E754CC1EB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27F6F23-8075-67B0-D512-8F812FE5265B}"/>
              </a:ext>
            </a:extLst>
          </p:cNvPr>
          <p:cNvSpPr/>
          <p:nvPr userDrawn="1"/>
        </p:nvSpPr>
        <p:spPr>
          <a:xfrm>
            <a:off x="-53575" y="-16845"/>
            <a:ext cx="7392997" cy="6891688"/>
          </a:xfrm>
          <a:custGeom>
            <a:avLst/>
            <a:gdLst>
              <a:gd name="connsiteX0" fmla="*/ 0 w 8301076"/>
              <a:gd name="connsiteY0" fmla="*/ 0 h 6891688"/>
              <a:gd name="connsiteX1" fmla="*/ 3641669 w 8301076"/>
              <a:gd name="connsiteY1" fmla="*/ 0 h 6891688"/>
              <a:gd name="connsiteX2" fmla="*/ 5971373 w 8301076"/>
              <a:gd name="connsiteY2" fmla="*/ 0 h 6891688"/>
              <a:gd name="connsiteX3" fmla="*/ 5986984 w 8301076"/>
              <a:gd name="connsiteY3" fmla="*/ 0 h 6891688"/>
              <a:gd name="connsiteX4" fmla="*/ 5986984 w 8301076"/>
              <a:gd name="connsiteY4" fmla="*/ 23090 h 6891688"/>
              <a:gd name="connsiteX5" fmla="*/ 8301076 w 8301076"/>
              <a:gd name="connsiteY5" fmla="*/ 3445844 h 6891688"/>
              <a:gd name="connsiteX6" fmla="*/ 5986984 w 8301076"/>
              <a:gd name="connsiteY6" fmla="*/ 6868598 h 6891688"/>
              <a:gd name="connsiteX7" fmla="*/ 5986984 w 8301076"/>
              <a:gd name="connsiteY7" fmla="*/ 6891688 h 6891688"/>
              <a:gd name="connsiteX8" fmla="*/ 5971373 w 8301076"/>
              <a:gd name="connsiteY8" fmla="*/ 6891688 h 6891688"/>
              <a:gd name="connsiteX9" fmla="*/ 3641669 w 8301076"/>
              <a:gd name="connsiteY9" fmla="*/ 6891688 h 6891688"/>
              <a:gd name="connsiteX10" fmla="*/ 0 w 8301076"/>
              <a:gd name="connsiteY10" fmla="*/ 6891688 h 68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01076" h="6891688">
                <a:moveTo>
                  <a:pt x="0" y="0"/>
                </a:moveTo>
                <a:lnTo>
                  <a:pt x="3641669" y="0"/>
                </a:lnTo>
                <a:lnTo>
                  <a:pt x="5971373" y="0"/>
                </a:lnTo>
                <a:lnTo>
                  <a:pt x="5986984" y="0"/>
                </a:lnTo>
                <a:lnTo>
                  <a:pt x="5986984" y="23090"/>
                </a:lnTo>
                <a:lnTo>
                  <a:pt x="8301076" y="3445844"/>
                </a:lnTo>
                <a:lnTo>
                  <a:pt x="5986984" y="6868598"/>
                </a:lnTo>
                <a:lnTo>
                  <a:pt x="5986984" y="6891688"/>
                </a:lnTo>
                <a:lnTo>
                  <a:pt x="5971373" y="6891688"/>
                </a:lnTo>
                <a:lnTo>
                  <a:pt x="3641669" y="6891688"/>
                </a:lnTo>
                <a:lnTo>
                  <a:pt x="0" y="6891688"/>
                </a:lnTo>
                <a:close/>
              </a:path>
            </a:pathLst>
          </a:custGeom>
          <a:gradFill flip="none" rotWithShape="1">
            <a:gsLst>
              <a:gs pos="53000">
                <a:schemeClr val="tx2">
                  <a:lumMod val="71424"/>
                </a:schemeClr>
              </a:gs>
              <a:gs pos="0">
                <a:schemeClr val="tx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87035C-7FFF-84EA-66D4-4E7DB7D426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7"/>
          <a:stretch>
            <a:fillRect/>
          </a:stretch>
        </p:blipFill>
        <p:spPr>
          <a:xfrm>
            <a:off x="7136133" y="-45720"/>
            <a:ext cx="5055867" cy="694944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F976302-FFEF-58B1-3893-FB52FC2B8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019" y="1213658"/>
            <a:ext cx="4597827" cy="92002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accent4"/>
                    </a:gs>
                    <a:gs pos="100000">
                      <a:schemeClr val="accent2"/>
                    </a:gs>
                  </a:gsLst>
                  <a:lin ang="1080000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D16F9F-F24B-69A1-3F6A-F507099DA1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7400" y="2292350"/>
            <a:ext cx="4598988" cy="30337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6BF2FA-CF8C-DDE0-1706-81EDAFAD9FC5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79559"/>
            <a:ext cx="602428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hevron 2">
            <a:extLst>
              <a:ext uri="{FF2B5EF4-FFF2-40B4-BE49-F238E27FC236}">
                <a16:creationId xmlns:a16="http://schemas.microsoft.com/office/drawing/2014/main" id="{08570CF7-FD2F-6886-CF99-B41C9DA97D5C}"/>
              </a:ext>
            </a:extLst>
          </p:cNvPr>
          <p:cNvSpPr/>
          <p:nvPr userDrawn="1"/>
        </p:nvSpPr>
        <p:spPr>
          <a:xfrm>
            <a:off x="4764252" y="-59266"/>
            <a:ext cx="4659407" cy="6976533"/>
          </a:xfrm>
          <a:prstGeom prst="chevron">
            <a:avLst/>
          </a:prstGeom>
          <a:solidFill>
            <a:schemeClr val="bg2"/>
          </a:solidFill>
          <a:ln w="44450">
            <a:gradFill flip="none"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00" scaled="1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283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6A387F-A057-82D3-76FD-30705677C195}"/>
              </a:ext>
            </a:extLst>
          </p:cNvPr>
          <p:cNvSpPr txBox="1"/>
          <p:nvPr userDrawn="1"/>
        </p:nvSpPr>
        <p:spPr>
          <a:xfrm>
            <a:off x="508005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Build Resilience &amp; Master Complexity for Microsoft 365</a:t>
            </a:r>
          </a:p>
        </p:txBody>
      </p:sp>
    </p:spTree>
    <p:extLst>
      <p:ext uri="{BB962C8B-B14F-4D97-AF65-F5344CB8AC3E}">
        <p14:creationId xmlns:p14="http://schemas.microsoft.com/office/powerpoint/2010/main" val="29522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hevr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127F6F23-8075-67B0-D512-8F812FE5265B}"/>
              </a:ext>
            </a:extLst>
          </p:cNvPr>
          <p:cNvSpPr/>
          <p:nvPr userDrawn="1"/>
        </p:nvSpPr>
        <p:spPr>
          <a:xfrm>
            <a:off x="-53575" y="-16845"/>
            <a:ext cx="7392997" cy="6891688"/>
          </a:xfrm>
          <a:custGeom>
            <a:avLst/>
            <a:gdLst>
              <a:gd name="connsiteX0" fmla="*/ 0 w 8301076"/>
              <a:gd name="connsiteY0" fmla="*/ 0 h 6891688"/>
              <a:gd name="connsiteX1" fmla="*/ 3641669 w 8301076"/>
              <a:gd name="connsiteY1" fmla="*/ 0 h 6891688"/>
              <a:gd name="connsiteX2" fmla="*/ 5971373 w 8301076"/>
              <a:gd name="connsiteY2" fmla="*/ 0 h 6891688"/>
              <a:gd name="connsiteX3" fmla="*/ 5986984 w 8301076"/>
              <a:gd name="connsiteY3" fmla="*/ 0 h 6891688"/>
              <a:gd name="connsiteX4" fmla="*/ 5986984 w 8301076"/>
              <a:gd name="connsiteY4" fmla="*/ 23090 h 6891688"/>
              <a:gd name="connsiteX5" fmla="*/ 8301076 w 8301076"/>
              <a:gd name="connsiteY5" fmla="*/ 3445844 h 6891688"/>
              <a:gd name="connsiteX6" fmla="*/ 5986984 w 8301076"/>
              <a:gd name="connsiteY6" fmla="*/ 6868598 h 6891688"/>
              <a:gd name="connsiteX7" fmla="*/ 5986984 w 8301076"/>
              <a:gd name="connsiteY7" fmla="*/ 6891688 h 6891688"/>
              <a:gd name="connsiteX8" fmla="*/ 5971373 w 8301076"/>
              <a:gd name="connsiteY8" fmla="*/ 6891688 h 6891688"/>
              <a:gd name="connsiteX9" fmla="*/ 3641669 w 8301076"/>
              <a:gd name="connsiteY9" fmla="*/ 6891688 h 6891688"/>
              <a:gd name="connsiteX10" fmla="*/ 0 w 8301076"/>
              <a:gd name="connsiteY10" fmla="*/ 6891688 h 68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01076" h="6891688">
                <a:moveTo>
                  <a:pt x="0" y="0"/>
                </a:moveTo>
                <a:lnTo>
                  <a:pt x="3641669" y="0"/>
                </a:lnTo>
                <a:lnTo>
                  <a:pt x="5971373" y="0"/>
                </a:lnTo>
                <a:lnTo>
                  <a:pt x="5986984" y="0"/>
                </a:lnTo>
                <a:lnTo>
                  <a:pt x="5986984" y="23090"/>
                </a:lnTo>
                <a:lnTo>
                  <a:pt x="8301076" y="3445844"/>
                </a:lnTo>
                <a:lnTo>
                  <a:pt x="5986984" y="6868598"/>
                </a:lnTo>
                <a:lnTo>
                  <a:pt x="5986984" y="6891688"/>
                </a:lnTo>
                <a:lnTo>
                  <a:pt x="5971373" y="6891688"/>
                </a:lnTo>
                <a:lnTo>
                  <a:pt x="3641669" y="6891688"/>
                </a:lnTo>
                <a:lnTo>
                  <a:pt x="0" y="6891688"/>
                </a:lnTo>
                <a:close/>
              </a:path>
            </a:pathLst>
          </a:custGeom>
          <a:gradFill flip="none" rotWithShape="1">
            <a:gsLst>
              <a:gs pos="53000">
                <a:schemeClr val="tx2">
                  <a:lumMod val="71424"/>
                </a:schemeClr>
              </a:gs>
              <a:gs pos="0">
                <a:schemeClr val="tx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3464A8-35D3-B980-6179-8ABD92C41C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3484" t="23431" r="20054"/>
          <a:stretch>
            <a:fillRect/>
          </a:stretch>
        </p:blipFill>
        <p:spPr>
          <a:xfrm>
            <a:off x="7093956" y="0"/>
            <a:ext cx="5098044" cy="6858000"/>
          </a:xfrm>
          <a:prstGeom prst="rect">
            <a:avLst/>
          </a:prstGeom>
        </p:spPr>
      </p:pic>
      <p:sp>
        <p:nvSpPr>
          <p:cNvPr id="3" name="Chevron 2">
            <a:extLst>
              <a:ext uri="{FF2B5EF4-FFF2-40B4-BE49-F238E27FC236}">
                <a16:creationId xmlns:a16="http://schemas.microsoft.com/office/drawing/2014/main" id="{08570CF7-FD2F-6886-CF99-B41C9DA97D5C}"/>
              </a:ext>
            </a:extLst>
          </p:cNvPr>
          <p:cNvSpPr/>
          <p:nvPr userDrawn="1"/>
        </p:nvSpPr>
        <p:spPr>
          <a:xfrm>
            <a:off x="4764252" y="-59266"/>
            <a:ext cx="4659407" cy="6976533"/>
          </a:xfrm>
          <a:prstGeom prst="chevron">
            <a:avLst/>
          </a:prstGeom>
          <a:solidFill>
            <a:schemeClr val="bg2"/>
          </a:solidFill>
          <a:ln w="44450">
            <a:gradFill flip="none"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00" scaled="1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283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CB7A0AD8-3C7F-ECDA-CA79-318E85CA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019" y="1213658"/>
            <a:ext cx="4597827" cy="92002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accent4"/>
                    </a:gs>
                    <a:gs pos="100000">
                      <a:schemeClr val="accent2"/>
                    </a:gs>
                  </a:gsLst>
                  <a:lin ang="1080000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A4462E88-486C-7B54-3CBB-1CC00B781D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7400" y="2292350"/>
            <a:ext cx="4598988" cy="30337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6F0BC0-B214-E553-CED8-A124C9C7FCAF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79559"/>
            <a:ext cx="602428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ECE4DCF-0D54-A414-9706-24B875AEEBFF}"/>
              </a:ext>
            </a:extLst>
          </p:cNvPr>
          <p:cNvSpPr txBox="1"/>
          <p:nvPr userDrawn="1"/>
        </p:nvSpPr>
        <p:spPr>
          <a:xfrm>
            <a:off x="508005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Build Resilience &amp; Master Complexity for Microsoft 365</a:t>
            </a:r>
          </a:p>
        </p:txBody>
      </p:sp>
    </p:spTree>
    <p:extLst>
      <p:ext uri="{BB962C8B-B14F-4D97-AF65-F5344CB8AC3E}">
        <p14:creationId xmlns:p14="http://schemas.microsoft.com/office/powerpoint/2010/main" val="350026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hevr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DD2A9C3-EA54-0D5D-EC8F-25F5F2FFBEB8}"/>
              </a:ext>
            </a:extLst>
          </p:cNvPr>
          <p:cNvSpPr txBox="1"/>
          <p:nvPr userDrawn="1"/>
        </p:nvSpPr>
        <p:spPr>
          <a:xfrm>
            <a:off x="379058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tx2"/>
                </a:solidFill>
              </a:rPr>
              <a:t>Build Resilience &amp; Master Complexity for Microsoft 365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206C9D-BE4A-2497-722C-99611A53CEA8}"/>
              </a:ext>
            </a:extLst>
          </p:cNvPr>
          <p:cNvCxnSpPr>
            <a:cxnSpLocks/>
          </p:cNvCxnSpPr>
          <p:nvPr userDrawn="1"/>
        </p:nvCxnSpPr>
        <p:spPr>
          <a:xfrm>
            <a:off x="477430" y="6379563"/>
            <a:ext cx="1111937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F0021DBB-5BEF-A8A2-CEE2-88F608C74CB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pic>
        <p:nvPicPr>
          <p:cNvPr id="8" name="Picture 7" descr="A person sitting at a desk using a computer&#10;&#10;AI-generated content may be incorrect.">
            <a:extLst>
              <a:ext uri="{FF2B5EF4-FFF2-40B4-BE49-F238E27FC236}">
                <a16:creationId xmlns:a16="http://schemas.microsoft.com/office/drawing/2014/main" id="{4CB7981E-11D1-28D0-3FF5-EB0A7F6FA2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0240" r="22308"/>
          <a:stretch>
            <a:fillRect/>
          </a:stretch>
        </p:blipFill>
        <p:spPr>
          <a:xfrm>
            <a:off x="0" y="1"/>
            <a:ext cx="5789320" cy="6858000"/>
          </a:xfrm>
          <a:prstGeom prst="rect">
            <a:avLst/>
          </a:prstGeom>
        </p:spPr>
      </p:pic>
      <p:sp>
        <p:nvSpPr>
          <p:cNvPr id="9" name="Chevron 8">
            <a:extLst>
              <a:ext uri="{FF2B5EF4-FFF2-40B4-BE49-F238E27FC236}">
                <a16:creationId xmlns:a16="http://schemas.microsoft.com/office/drawing/2014/main" id="{B9492DF0-53FE-6392-202C-8AC0D467B871}"/>
              </a:ext>
            </a:extLst>
          </p:cNvPr>
          <p:cNvSpPr/>
          <p:nvPr userDrawn="1"/>
        </p:nvSpPr>
        <p:spPr>
          <a:xfrm rot="10800000">
            <a:off x="3292754" y="-76200"/>
            <a:ext cx="4993132" cy="7010400"/>
          </a:xfrm>
          <a:prstGeom prst="chevron">
            <a:avLst>
              <a:gd name="adj" fmla="val 49658"/>
            </a:avLst>
          </a:prstGeom>
          <a:gradFill>
            <a:gsLst>
              <a:gs pos="13000">
                <a:srgbClr val="06090A"/>
              </a:gs>
              <a:gs pos="100000">
                <a:srgbClr val="172A3A"/>
              </a:gs>
            </a:gsLst>
            <a:lin ang="5400000" scaled="1"/>
          </a:gradFill>
          <a:ln w="28575">
            <a:gradFill flip="none" rotWithShape="1">
              <a:gsLst>
                <a:gs pos="100000">
                  <a:schemeClr val="accent3"/>
                </a:gs>
                <a:gs pos="0">
                  <a:schemeClr val="accent2"/>
                </a:gs>
              </a:gsLst>
              <a:lin ang="10800000" scaled="1"/>
              <a:tileRect/>
            </a:gradFill>
          </a:ln>
          <a:effectLst>
            <a:glow rad="168194">
              <a:schemeClr val="tx1">
                <a:lumMod val="90000"/>
                <a:alpha val="6451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283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C4B631-B772-DA88-3B11-FC8349C2AD83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tx2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74418D7D-AE73-48C4-8DF4-3AF5C817D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9122" y="1492728"/>
            <a:ext cx="4597827" cy="92002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accent4"/>
                    </a:gs>
                    <a:gs pos="100000">
                      <a:schemeClr val="accent2"/>
                    </a:gs>
                  </a:gsLst>
                  <a:lin ang="1080000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91B3EAA-848A-6357-C076-FAD5FB8855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98503" y="2571420"/>
            <a:ext cx="4598988" cy="30337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989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hevron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531F3E-8A78-9473-638C-EAE8D37221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4574" y="0"/>
            <a:ext cx="4897426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10BC09C-70BC-7543-0C32-20D7C9ED16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E1A392-E91B-BBD2-69D8-CBF460DDAAC5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5943522-E020-4F45-9C69-751846F70A41}" type="slidenum">
              <a:rPr lang="en-US" sz="100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tx2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Chevron 2">
            <a:extLst>
              <a:ext uri="{FF2B5EF4-FFF2-40B4-BE49-F238E27FC236}">
                <a16:creationId xmlns:a16="http://schemas.microsoft.com/office/drawing/2014/main" id="{C1EEB7DA-3103-9703-9AAF-EB4DC9AF4E16}"/>
              </a:ext>
            </a:extLst>
          </p:cNvPr>
          <p:cNvSpPr/>
          <p:nvPr userDrawn="1"/>
        </p:nvSpPr>
        <p:spPr>
          <a:xfrm rot="10800000">
            <a:off x="4796432" y="-76200"/>
            <a:ext cx="4993132" cy="7010400"/>
          </a:xfrm>
          <a:prstGeom prst="chevron">
            <a:avLst>
              <a:gd name="adj" fmla="val 49658"/>
            </a:avLst>
          </a:prstGeom>
          <a:gradFill>
            <a:gsLst>
              <a:gs pos="13000">
                <a:srgbClr val="06090A"/>
              </a:gs>
              <a:gs pos="100000">
                <a:srgbClr val="172A3A"/>
              </a:gs>
            </a:gsLst>
            <a:lin ang="5400000" scaled="1"/>
          </a:gradFill>
          <a:ln w="28575">
            <a:gradFill flip="none" rotWithShape="1"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  <a:effectLst>
            <a:glow rad="168194">
              <a:schemeClr val="tx1">
                <a:lumMod val="90000"/>
                <a:alpha val="6451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283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809AE683-8E46-AD8D-D77D-34A48CB149F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82685" y="1504604"/>
            <a:ext cx="4597827" cy="92002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accent4"/>
                    </a:gs>
                    <a:gs pos="100000">
                      <a:schemeClr val="accent2"/>
                    </a:gs>
                  </a:gsLst>
                  <a:lin ang="1080000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E24639-51CD-EFDD-B6DF-59958612E9A5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582066" y="2583296"/>
            <a:ext cx="4598988" cy="30337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D4C73C-583E-0559-AB95-DCB0F337BA28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79559"/>
            <a:ext cx="10987203" cy="4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63F905F-C3EE-3EC7-2DD2-21FC0166FEE1}"/>
              </a:ext>
            </a:extLst>
          </p:cNvPr>
          <p:cNvSpPr txBox="1"/>
          <p:nvPr userDrawn="1"/>
        </p:nvSpPr>
        <p:spPr>
          <a:xfrm>
            <a:off x="508005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tx2"/>
                </a:solidFill>
              </a:rPr>
              <a:t>Build Resilience &amp; Master Complexity for Microsoft 365</a:t>
            </a:r>
          </a:p>
        </p:txBody>
      </p:sp>
    </p:spTree>
    <p:extLst>
      <p:ext uri="{BB962C8B-B14F-4D97-AF65-F5344CB8AC3E}">
        <p14:creationId xmlns:p14="http://schemas.microsoft.com/office/powerpoint/2010/main" val="387982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938E6037-773F-8356-79B6-1E958237A6D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643387-686E-753C-AAAB-D19C26C8A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4000">
                <a:srgbClr val="0C151D"/>
              </a:gs>
              <a:gs pos="3000">
                <a:schemeClr val="tx1"/>
              </a:gs>
              <a:gs pos="100000">
                <a:schemeClr val="tx2">
                  <a:lumMod val="7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ABCCCD-08D8-6AD3-30B8-69D9CA3AA901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bg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BD33936D-F4C2-7606-2899-F5D9C957B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890" y="463839"/>
            <a:ext cx="10653578" cy="564861"/>
          </a:xfrm>
        </p:spPr>
        <p:txBody>
          <a:bodyPr>
            <a:normAutofit/>
          </a:bodyPr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1112D03-577C-5777-5BC9-B0E0F1D313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1890" y="1478340"/>
            <a:ext cx="10653578" cy="44296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52D27F-84FF-CCF6-BC63-A1356CE98E3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C709BC-A83F-A0F5-C415-3DE737CEC9E0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79559"/>
            <a:ext cx="10987203" cy="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9571AB1-0772-3997-6D61-B641501667F1}"/>
              </a:ext>
            </a:extLst>
          </p:cNvPr>
          <p:cNvSpPr txBox="1"/>
          <p:nvPr userDrawn="1"/>
        </p:nvSpPr>
        <p:spPr>
          <a:xfrm>
            <a:off x="508005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Build Resilience &amp; Master Complexity for Microsoft 365</a:t>
            </a:r>
          </a:p>
        </p:txBody>
      </p:sp>
    </p:spTree>
    <p:extLst>
      <p:ext uri="{BB962C8B-B14F-4D97-AF65-F5344CB8AC3E}">
        <p14:creationId xmlns:p14="http://schemas.microsoft.com/office/powerpoint/2010/main" val="382531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vr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 not remove" hidden="1">
            <a:extLst>
              <a:ext uri="{FF2B5EF4-FFF2-40B4-BE49-F238E27FC236}">
                <a16:creationId xmlns:a16="http://schemas.microsoft.com/office/drawing/2014/main" id="{A1A83AFA-2F60-5B23-2F76-DE6D808AA444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E4ADB1-0473-95B6-5B5B-697F9CD5EA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9000">
                <a:srgbClr val="0C151D">
                  <a:lumMod val="99694"/>
                  <a:lumOff val="306"/>
                </a:srgbClr>
              </a:gs>
              <a:gs pos="3000">
                <a:schemeClr val="tx1"/>
              </a:gs>
              <a:gs pos="100000">
                <a:schemeClr val="tx2">
                  <a:lumMod val="48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2FFFD7D-992E-21E4-EA68-569AF2E32289}"/>
              </a:ext>
            </a:extLst>
          </p:cNvPr>
          <p:cNvSpPr/>
          <p:nvPr userDrawn="1"/>
        </p:nvSpPr>
        <p:spPr>
          <a:xfrm rot="5400000">
            <a:off x="307323" y="-307324"/>
            <a:ext cx="6858000" cy="7472646"/>
          </a:xfrm>
          <a:custGeom>
            <a:avLst/>
            <a:gdLst>
              <a:gd name="connsiteX0" fmla="*/ 0 w 6858000"/>
              <a:gd name="connsiteY0" fmla="*/ 10079698 h 10079698"/>
              <a:gd name="connsiteX1" fmla="*/ 0 w 6858000"/>
              <a:gd name="connsiteY1" fmla="*/ 3424563 h 10079698"/>
              <a:gd name="connsiteX2" fmla="*/ 0 w 6858000"/>
              <a:gd name="connsiteY2" fmla="*/ 3424562 h 10079698"/>
              <a:gd name="connsiteX3" fmla="*/ 1 w 6858000"/>
              <a:gd name="connsiteY3" fmla="*/ 3424562 h 10079698"/>
              <a:gd name="connsiteX4" fmla="*/ 3429000 w 6858000"/>
              <a:gd name="connsiteY4" fmla="*/ 0 h 10079698"/>
              <a:gd name="connsiteX5" fmla="*/ 6857998 w 6858000"/>
              <a:gd name="connsiteY5" fmla="*/ 3424562 h 10079698"/>
              <a:gd name="connsiteX6" fmla="*/ 6858000 w 6858000"/>
              <a:gd name="connsiteY6" fmla="*/ 3424562 h 10079698"/>
              <a:gd name="connsiteX7" fmla="*/ 6858000 w 6858000"/>
              <a:gd name="connsiteY7" fmla="*/ 10079698 h 10079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10079698">
                <a:moveTo>
                  <a:pt x="0" y="10079698"/>
                </a:moveTo>
                <a:lnTo>
                  <a:pt x="0" y="3424563"/>
                </a:lnTo>
                <a:lnTo>
                  <a:pt x="0" y="3424562"/>
                </a:lnTo>
                <a:lnTo>
                  <a:pt x="1" y="3424562"/>
                </a:lnTo>
                <a:lnTo>
                  <a:pt x="3429000" y="0"/>
                </a:lnTo>
                <a:lnTo>
                  <a:pt x="6857998" y="3424562"/>
                </a:lnTo>
                <a:lnTo>
                  <a:pt x="6858000" y="3424562"/>
                </a:lnTo>
                <a:lnTo>
                  <a:pt x="6858000" y="10079698"/>
                </a:lnTo>
                <a:close/>
              </a:path>
            </a:pathLst>
          </a:custGeom>
          <a:gradFill>
            <a:gsLst>
              <a:gs pos="38000">
                <a:srgbClr val="0C1015">
                  <a:lumMod val="63000"/>
                </a:srgbClr>
              </a:gs>
              <a:gs pos="73000">
                <a:srgbClr val="111419"/>
              </a:gs>
              <a:gs pos="98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5C7DEA5-B63E-B15F-5913-3422300F6D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49DEF5-7613-BA51-50F9-E2A645B1D702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bg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576A7CFC-D4C8-6D33-BA78-7DB891ECC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646" y="463838"/>
            <a:ext cx="4393990" cy="1132258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E5A8E83-21BE-D2BD-DDED-7606C44F1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3646" y="1899775"/>
            <a:ext cx="4393990" cy="39013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87EDFB2-8793-E978-550B-991FC62380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72646" y="1899774"/>
            <a:ext cx="4393990" cy="39013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91B0E5-0494-B408-37C9-5FFE46294327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79559"/>
            <a:ext cx="10987203" cy="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F36336A-0E42-926B-D92C-FC990588D5CF}"/>
              </a:ext>
            </a:extLst>
          </p:cNvPr>
          <p:cNvSpPr txBox="1"/>
          <p:nvPr userDrawn="1"/>
        </p:nvSpPr>
        <p:spPr>
          <a:xfrm>
            <a:off x="508005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Build Resilience &amp; Master Complexity for Microsoft 365</a:t>
            </a:r>
          </a:p>
        </p:txBody>
      </p:sp>
    </p:spTree>
    <p:extLst>
      <p:ext uri="{BB962C8B-B14F-4D97-AF65-F5344CB8AC3E}">
        <p14:creationId xmlns:p14="http://schemas.microsoft.com/office/powerpoint/2010/main" val="343170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 not remove" hidden="1">
            <a:extLst>
              <a:ext uri="{FF2B5EF4-FFF2-40B4-BE49-F238E27FC236}">
                <a16:creationId xmlns:a16="http://schemas.microsoft.com/office/drawing/2014/main" id="{24BFCDBE-2F2B-9573-F94C-AAE05BA9161C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F0E36C-5F28-6B74-5062-EC4CD658656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79563"/>
            <a:ext cx="10987203" cy="4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6E4AACFA-76E2-3F52-EC3C-C9D5541702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6879B5E-9ED4-FA2D-6427-254406B0743B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tx2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0">
            <a:extLst>
              <a:ext uri="{FF2B5EF4-FFF2-40B4-BE49-F238E27FC236}">
                <a16:creationId xmlns:a16="http://schemas.microsoft.com/office/drawing/2014/main" id="{490D1048-1AF7-D8BC-E516-E820841D2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890" y="463839"/>
            <a:ext cx="10653578" cy="564861"/>
          </a:xfrm>
        </p:spPr>
        <p:txBody>
          <a:bodyPr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3EA766BF-85C6-D2DB-E0A4-507E742A01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1890" y="1478340"/>
            <a:ext cx="10653578" cy="44296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CD5899-9352-A56F-AEB1-BC6157E177EB}"/>
              </a:ext>
            </a:extLst>
          </p:cNvPr>
          <p:cNvSpPr txBox="1"/>
          <p:nvPr userDrawn="1"/>
        </p:nvSpPr>
        <p:spPr>
          <a:xfrm>
            <a:off x="508005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tx2"/>
                </a:solidFill>
              </a:rPr>
              <a:t>Build Resilience &amp; Master Complexity for Microsoft 365</a:t>
            </a:r>
          </a:p>
        </p:txBody>
      </p:sp>
    </p:spTree>
    <p:extLst>
      <p:ext uri="{BB962C8B-B14F-4D97-AF65-F5344CB8AC3E}">
        <p14:creationId xmlns:p14="http://schemas.microsoft.com/office/powerpoint/2010/main" val="426208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F4E5F-92D7-4381-4F78-27C90B045C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51384" y="1"/>
            <a:ext cx="8440615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CDB294-6B9D-76ED-3D6E-E904B8AB2121}"/>
              </a:ext>
            </a:extLst>
          </p:cNvPr>
          <p:cNvSpPr/>
          <p:nvPr userDrawn="1"/>
        </p:nvSpPr>
        <p:spPr>
          <a:xfrm>
            <a:off x="4726506" y="-16845"/>
            <a:ext cx="7465494" cy="6891688"/>
          </a:xfrm>
          <a:prstGeom prst="rect">
            <a:avLst/>
          </a:prstGeom>
          <a:gradFill>
            <a:gsLst>
              <a:gs pos="0">
                <a:schemeClr val="accent3">
                  <a:alpha val="50000"/>
                </a:schemeClr>
              </a:gs>
              <a:gs pos="100000">
                <a:schemeClr val="accent4">
                  <a:alpha val="5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A082401-B166-FC5E-1A6B-323237CAA947}"/>
              </a:ext>
            </a:extLst>
          </p:cNvPr>
          <p:cNvSpPr/>
          <p:nvPr userDrawn="1"/>
        </p:nvSpPr>
        <p:spPr>
          <a:xfrm>
            <a:off x="-53574" y="-16845"/>
            <a:ext cx="7106446" cy="6891688"/>
          </a:xfrm>
          <a:custGeom>
            <a:avLst/>
            <a:gdLst>
              <a:gd name="connsiteX0" fmla="*/ 0 w 8301076"/>
              <a:gd name="connsiteY0" fmla="*/ 0 h 6891688"/>
              <a:gd name="connsiteX1" fmla="*/ 3641669 w 8301076"/>
              <a:gd name="connsiteY1" fmla="*/ 0 h 6891688"/>
              <a:gd name="connsiteX2" fmla="*/ 5971373 w 8301076"/>
              <a:gd name="connsiteY2" fmla="*/ 0 h 6891688"/>
              <a:gd name="connsiteX3" fmla="*/ 5986984 w 8301076"/>
              <a:gd name="connsiteY3" fmla="*/ 0 h 6891688"/>
              <a:gd name="connsiteX4" fmla="*/ 5986984 w 8301076"/>
              <a:gd name="connsiteY4" fmla="*/ 23090 h 6891688"/>
              <a:gd name="connsiteX5" fmla="*/ 8301076 w 8301076"/>
              <a:gd name="connsiteY5" fmla="*/ 3445844 h 6891688"/>
              <a:gd name="connsiteX6" fmla="*/ 5986984 w 8301076"/>
              <a:gd name="connsiteY6" fmla="*/ 6868598 h 6891688"/>
              <a:gd name="connsiteX7" fmla="*/ 5986984 w 8301076"/>
              <a:gd name="connsiteY7" fmla="*/ 6891688 h 6891688"/>
              <a:gd name="connsiteX8" fmla="*/ 5971373 w 8301076"/>
              <a:gd name="connsiteY8" fmla="*/ 6891688 h 6891688"/>
              <a:gd name="connsiteX9" fmla="*/ 3641669 w 8301076"/>
              <a:gd name="connsiteY9" fmla="*/ 6891688 h 6891688"/>
              <a:gd name="connsiteX10" fmla="*/ 0 w 8301076"/>
              <a:gd name="connsiteY10" fmla="*/ 6891688 h 68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01076" h="6891688">
                <a:moveTo>
                  <a:pt x="0" y="0"/>
                </a:moveTo>
                <a:lnTo>
                  <a:pt x="3641669" y="0"/>
                </a:lnTo>
                <a:lnTo>
                  <a:pt x="5971373" y="0"/>
                </a:lnTo>
                <a:lnTo>
                  <a:pt x="5986984" y="0"/>
                </a:lnTo>
                <a:lnTo>
                  <a:pt x="5986984" y="23090"/>
                </a:lnTo>
                <a:lnTo>
                  <a:pt x="8301076" y="3445844"/>
                </a:lnTo>
                <a:lnTo>
                  <a:pt x="5986984" y="6868598"/>
                </a:lnTo>
                <a:lnTo>
                  <a:pt x="5986984" y="6891688"/>
                </a:lnTo>
                <a:lnTo>
                  <a:pt x="5971373" y="6891688"/>
                </a:lnTo>
                <a:lnTo>
                  <a:pt x="3641669" y="6891688"/>
                </a:lnTo>
                <a:lnTo>
                  <a:pt x="0" y="6891688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81B4226C-5BC5-9C8F-38B5-902523E0AC7E}"/>
              </a:ext>
            </a:extLst>
          </p:cNvPr>
          <p:cNvSpPr/>
          <p:nvPr userDrawn="1"/>
        </p:nvSpPr>
        <p:spPr>
          <a:xfrm>
            <a:off x="9600467" y="-16843"/>
            <a:ext cx="4620700" cy="6891687"/>
          </a:xfrm>
          <a:prstGeom prst="chevron">
            <a:avLst>
              <a:gd name="adj" fmla="val 43350"/>
            </a:avLst>
          </a:prstGeom>
          <a:gradFill flip="none" rotWithShape="1">
            <a:gsLst>
              <a:gs pos="0">
                <a:schemeClr val="tx1"/>
              </a:gs>
              <a:gs pos="100000">
                <a:schemeClr val="tx2"/>
              </a:gs>
            </a:gsLst>
            <a:lin ang="10800000" scaled="1"/>
            <a:tileRect/>
          </a:gradFill>
          <a:ln w="444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283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54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Part Lay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1AC3B25-73B1-1CAE-FCA1-EB06CD28D126}"/>
              </a:ext>
            </a:extLst>
          </p:cNvPr>
          <p:cNvSpPr txBox="1"/>
          <p:nvPr userDrawn="1"/>
        </p:nvSpPr>
        <p:spPr>
          <a:xfrm>
            <a:off x="379058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tx2"/>
                </a:solidFill>
              </a:rPr>
              <a:t>Build Resilience &amp; Master Complexity for Microsoft 365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0668E8-C57F-DDD7-5078-85F25733ED2D}"/>
              </a:ext>
            </a:extLst>
          </p:cNvPr>
          <p:cNvCxnSpPr>
            <a:cxnSpLocks/>
          </p:cNvCxnSpPr>
          <p:nvPr userDrawn="1"/>
        </p:nvCxnSpPr>
        <p:spPr>
          <a:xfrm>
            <a:off x="477430" y="6379563"/>
            <a:ext cx="1111937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75CB44B5-3177-E04F-5458-6944B9A6541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660E33-66D2-EDF1-764C-797C6225DE14}"/>
              </a:ext>
            </a:extLst>
          </p:cNvPr>
          <p:cNvSpPr/>
          <p:nvPr userDrawn="1"/>
        </p:nvSpPr>
        <p:spPr>
          <a:xfrm>
            <a:off x="0" y="0"/>
            <a:ext cx="3830107" cy="6867901"/>
          </a:xfrm>
          <a:prstGeom prst="rect">
            <a:avLst/>
          </a:prstGeom>
          <a:gradFill flip="none" rotWithShape="1">
            <a:gsLst>
              <a:gs pos="24000">
                <a:srgbClr val="0C1015"/>
              </a:gs>
              <a:gs pos="100000">
                <a:srgbClr val="101E2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person sitting at a table with a computer&#10;&#10;AI-generated content may be incorrect.">
            <a:extLst>
              <a:ext uri="{FF2B5EF4-FFF2-40B4-BE49-F238E27FC236}">
                <a16:creationId xmlns:a16="http://schemas.microsoft.com/office/drawing/2014/main" id="{FF17F01B-8749-94AE-69D7-248ACA1357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grayscl/>
          </a:blip>
          <a:srcRect l="30394" t="11272" r="30161"/>
          <a:stretch>
            <a:fillRect/>
          </a:stretch>
        </p:blipFill>
        <p:spPr>
          <a:xfrm>
            <a:off x="3811812" y="0"/>
            <a:ext cx="4568377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5873B4-116E-ACDD-EC77-186D359ABD8C}"/>
              </a:ext>
            </a:extLst>
          </p:cNvPr>
          <p:cNvSpPr/>
          <p:nvPr userDrawn="1"/>
        </p:nvSpPr>
        <p:spPr>
          <a:xfrm>
            <a:off x="3811810" y="0"/>
            <a:ext cx="4568377" cy="6867901"/>
          </a:xfrm>
          <a:prstGeom prst="rect">
            <a:avLst/>
          </a:prstGeom>
          <a:solidFill>
            <a:schemeClr val="accent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ADC9F5-A9AE-6BB4-17BC-4342315657A5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tx2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C78D40AC-2490-8ACA-286E-B0883834B8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65096" y="2317497"/>
            <a:ext cx="3519584" cy="3524482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  <a:lvl2pPr algn="ctr">
              <a:defRPr sz="1400">
                <a:solidFill>
                  <a:schemeClr val="tx1"/>
                </a:solidFill>
              </a:defRPr>
            </a:lvl2pPr>
            <a:lvl3pPr algn="ctr">
              <a:defRPr sz="1400">
                <a:solidFill>
                  <a:schemeClr val="tx1"/>
                </a:solidFill>
              </a:defRPr>
            </a:lvl3pPr>
            <a:lvl4pPr algn="ctr">
              <a:defRPr sz="1400">
                <a:solidFill>
                  <a:schemeClr val="tx1"/>
                </a:solidFill>
              </a:defRPr>
            </a:lvl4pPr>
            <a:lvl5pPr algn="ctr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6B5F6AA9-8B26-4B59-1511-30BAECECEB56}"/>
              </a:ext>
            </a:extLst>
          </p:cNvPr>
          <p:cNvSpPr txBox="1">
            <a:spLocks/>
          </p:cNvSpPr>
          <p:nvPr userDrawn="1"/>
        </p:nvSpPr>
        <p:spPr>
          <a:xfrm>
            <a:off x="8570817" y="1716714"/>
            <a:ext cx="3519584" cy="4958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gradFill>
                  <a:gsLst>
                    <a:gs pos="0">
                      <a:schemeClr val="accent4"/>
                    </a:gs>
                    <a:gs pos="100000">
                      <a:schemeClr val="accent2"/>
                    </a:gs>
                  </a:gsLst>
                  <a:lin ang="108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/>
              <a:t>Click to edit Master title style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85937BC-E5E0-45D2-B9A6-8B328508B4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877" y="2317497"/>
            <a:ext cx="3519584" cy="3524482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</a:defRPr>
            </a:lvl2pPr>
            <a:lvl3pPr algn="ctr">
              <a:defRPr sz="1400">
                <a:solidFill>
                  <a:schemeClr val="bg1"/>
                </a:solidFill>
              </a:defRPr>
            </a:lvl3pPr>
            <a:lvl4pPr algn="ctr">
              <a:defRPr sz="1400">
                <a:solidFill>
                  <a:schemeClr val="bg1"/>
                </a:solidFill>
              </a:defRPr>
            </a:lvl4pPr>
            <a:lvl5pPr algn="ctr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3CE861FF-B251-9011-0AB5-D29D1F29B064}"/>
              </a:ext>
            </a:extLst>
          </p:cNvPr>
          <p:cNvSpPr txBox="1">
            <a:spLocks/>
          </p:cNvSpPr>
          <p:nvPr userDrawn="1"/>
        </p:nvSpPr>
        <p:spPr>
          <a:xfrm>
            <a:off x="101598" y="1716714"/>
            <a:ext cx="3519584" cy="4958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gradFill>
                  <a:gsLst>
                    <a:gs pos="0">
                      <a:schemeClr val="accent4"/>
                    </a:gs>
                    <a:gs pos="100000">
                      <a:schemeClr val="accent2"/>
                    </a:gs>
                  </a:gsLst>
                  <a:lin ang="108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/>
              <a:t>Click to edit Master title style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07C0F28D-8B17-D495-6085-41378FB51DEA}"/>
              </a:ext>
            </a:extLst>
          </p:cNvPr>
          <p:cNvSpPr txBox="1">
            <a:spLocks/>
          </p:cNvSpPr>
          <p:nvPr userDrawn="1"/>
        </p:nvSpPr>
        <p:spPr>
          <a:xfrm>
            <a:off x="4336206" y="2569025"/>
            <a:ext cx="3519584" cy="4958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gradFill>
                  <a:gsLst>
                    <a:gs pos="0">
                      <a:schemeClr val="accent4"/>
                    </a:gs>
                    <a:gs pos="100000">
                      <a:schemeClr val="accent2"/>
                    </a:gs>
                  </a:gsLst>
                  <a:lin ang="108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/>
              <a:t>Click to edit Master title style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FDBBC858-FEC5-3F14-4E29-64F2DE160DD9}"/>
              </a:ext>
            </a:extLst>
          </p:cNvPr>
          <p:cNvSpPr txBox="1">
            <a:spLocks/>
          </p:cNvSpPr>
          <p:nvPr userDrawn="1"/>
        </p:nvSpPr>
        <p:spPr>
          <a:xfrm>
            <a:off x="4345355" y="3429000"/>
            <a:ext cx="3519584" cy="4958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gradFill>
                  <a:gsLst>
                    <a:gs pos="0">
                      <a:schemeClr val="accent4"/>
                    </a:gs>
                    <a:gs pos="100000">
                      <a:schemeClr val="accent2"/>
                    </a:gs>
                  </a:gsLst>
                  <a:lin ang="108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>
                <a:solidFill>
                  <a:schemeClr val="bg1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058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d Horizo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9065B0-5F7E-74B3-FA4E-CECC888636A5}"/>
              </a:ext>
            </a:extLst>
          </p:cNvPr>
          <p:cNvSpPr/>
          <p:nvPr userDrawn="1"/>
        </p:nvSpPr>
        <p:spPr>
          <a:xfrm>
            <a:off x="0" y="4517499"/>
            <a:ext cx="12192000" cy="2340500"/>
          </a:xfrm>
          <a:prstGeom prst="rect">
            <a:avLst/>
          </a:prstGeom>
          <a:gradFill>
            <a:gsLst>
              <a:gs pos="46000">
                <a:srgbClr val="0C151D"/>
              </a:gs>
              <a:gs pos="3000">
                <a:schemeClr val="tx1"/>
              </a:gs>
              <a:gs pos="100000">
                <a:schemeClr val="tx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50E01DF-569C-486C-8A60-2A33D5F362E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8D2A62-4941-B087-1B66-D622416BFC32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bg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37AA7BE-F42A-4497-9AEE-04862A6B1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890" y="463839"/>
            <a:ext cx="10653578" cy="564861"/>
          </a:xfrm>
        </p:spPr>
        <p:txBody>
          <a:bodyPr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7A7DFFD-5625-0CAA-4F04-521886CC82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1890" y="1135018"/>
            <a:ext cx="10653578" cy="320589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59BD1EC-B1FD-BD77-D878-5BC544819F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1890" y="4679729"/>
            <a:ext cx="10653578" cy="1609179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65C4D35-0FA7-8245-EE38-FD0C73F5ABA7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79559"/>
            <a:ext cx="10987203" cy="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1A0D643-B63A-A685-80AB-8280CC73980B}"/>
              </a:ext>
            </a:extLst>
          </p:cNvPr>
          <p:cNvSpPr txBox="1"/>
          <p:nvPr userDrawn="1"/>
        </p:nvSpPr>
        <p:spPr>
          <a:xfrm>
            <a:off x="508005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Build Resilience &amp; Master Complexity for Microsoft 365</a:t>
            </a:r>
          </a:p>
        </p:txBody>
      </p:sp>
    </p:spTree>
    <p:extLst>
      <p:ext uri="{BB962C8B-B14F-4D97-AF65-F5344CB8AC3E}">
        <p14:creationId xmlns:p14="http://schemas.microsoft.com/office/powerpoint/2010/main" val="99353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E0679FD6-4FDC-4C0A-9B62-23DF0EE3E62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AC2AFF-A1B7-B421-6B77-F395FA8BE67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46000">
                <a:srgbClr val="0C151D">
                  <a:lumMod val="97529"/>
                </a:srgbClr>
              </a:gs>
              <a:gs pos="3000">
                <a:schemeClr val="tx1"/>
              </a:gs>
              <a:gs pos="100000">
                <a:schemeClr val="tx2">
                  <a:lumMod val="72136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8D0A9B5-9514-F1F2-B9A6-7A8901488AF1}"/>
              </a:ext>
            </a:extLst>
          </p:cNvPr>
          <p:cNvCxnSpPr>
            <a:cxnSpLocks/>
          </p:cNvCxnSpPr>
          <p:nvPr userDrawn="1"/>
        </p:nvCxnSpPr>
        <p:spPr>
          <a:xfrm>
            <a:off x="477430" y="6379563"/>
            <a:ext cx="11119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62F28DA-7A97-B741-44CE-ED9DB1AC365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3A9CC8-3B1D-A75F-056D-D12FB3037CBA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bg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BDA10C5A-D3AE-CFC4-628D-36DBC1470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646" y="463838"/>
            <a:ext cx="4393990" cy="1132258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CD054D3-349F-A5FD-92BC-83F189FD02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3645" y="1899775"/>
            <a:ext cx="5053071" cy="3901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DF0FE31-BDC3-6060-66D2-B5097623D2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08497" y="1899775"/>
            <a:ext cx="5053071" cy="39013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EBBFC6-F341-05BB-8458-6A97F2831D4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79563"/>
            <a:ext cx="54864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072FE5E-47D2-B65D-F179-FB48E7AE4601}"/>
              </a:ext>
            </a:extLst>
          </p:cNvPr>
          <p:cNvSpPr txBox="1"/>
          <p:nvPr userDrawn="1"/>
        </p:nvSpPr>
        <p:spPr>
          <a:xfrm>
            <a:off x="508005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tx2"/>
                </a:solidFill>
              </a:rPr>
              <a:t>Build Resilience &amp; Master Complexity for Microsoft 365</a:t>
            </a:r>
          </a:p>
        </p:txBody>
      </p:sp>
    </p:spTree>
    <p:extLst>
      <p:ext uri="{BB962C8B-B14F-4D97-AF65-F5344CB8AC3E}">
        <p14:creationId xmlns:p14="http://schemas.microsoft.com/office/powerpoint/2010/main" val="427768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Part Layou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9F05CA-F61B-CE43-CE41-30A75A0CC6B7}"/>
              </a:ext>
            </a:extLst>
          </p:cNvPr>
          <p:cNvSpPr/>
          <p:nvPr userDrawn="1"/>
        </p:nvSpPr>
        <p:spPr>
          <a:xfrm>
            <a:off x="0" y="1695578"/>
            <a:ext cx="12192000" cy="3899824"/>
          </a:xfrm>
          <a:prstGeom prst="rect">
            <a:avLst/>
          </a:prstGeom>
          <a:gradFill>
            <a:gsLst>
              <a:gs pos="46000">
                <a:srgbClr val="0C151D"/>
              </a:gs>
              <a:gs pos="3000">
                <a:schemeClr val="tx1"/>
              </a:gs>
              <a:gs pos="100000">
                <a:schemeClr val="tx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1DBD826-D492-810C-F899-BB46BB9FFB7C}"/>
              </a:ext>
            </a:extLst>
          </p:cNvPr>
          <p:cNvSpPr/>
          <p:nvPr userDrawn="1"/>
        </p:nvSpPr>
        <p:spPr>
          <a:xfrm>
            <a:off x="3377393" y="1422534"/>
            <a:ext cx="5444763" cy="4479464"/>
          </a:xfrm>
          <a:prstGeom prst="roundRect">
            <a:avLst>
              <a:gd name="adj" fmla="val 2143"/>
            </a:avLst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>
            <a:outerShdw blurRad="301583" dist="58130" dir="3719976" algn="l" rotWithShape="0">
              <a:prstClr val="black">
                <a:alpha val="15414"/>
              </a:prstClr>
            </a:outerShdw>
          </a:effectLst>
        </p:spPr>
        <p:txBody>
          <a:bodyPr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8293A"/>
              </a:solidFill>
              <a:effectLst/>
              <a:uLnTx/>
              <a:uFillTx/>
              <a:latin typeface="Aptos Display" panose="020B0004020202020204" pitchFamily="34" charset="0"/>
              <a:ea typeface="Tahoma"/>
              <a:cs typeface="Tahoma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E933D59-D260-F5FA-4719-3A3D8E2E9BA7}"/>
              </a:ext>
            </a:extLst>
          </p:cNvPr>
          <p:cNvSpPr/>
          <p:nvPr userDrawn="1"/>
        </p:nvSpPr>
        <p:spPr>
          <a:xfrm>
            <a:off x="232964" y="1422534"/>
            <a:ext cx="2956010" cy="2165014"/>
          </a:xfrm>
          <a:prstGeom prst="roundRect">
            <a:avLst>
              <a:gd name="adj" fmla="val 4559"/>
            </a:avLst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>
            <a:outerShdw blurRad="301583" dist="58130" dir="3719976" algn="l" rotWithShape="0">
              <a:prstClr val="black">
                <a:alpha val="15414"/>
              </a:prstClr>
            </a:outerShdw>
          </a:effectLst>
        </p:spPr>
        <p:txBody>
          <a:bodyPr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18283B"/>
              </a:solidFill>
              <a:effectLst/>
              <a:uLnTx/>
              <a:uFillTx/>
              <a:latin typeface="Aptos Display" panose="020B0004020202020204" pitchFamily="34" charset="0"/>
              <a:ea typeface="Tahoma"/>
              <a:cs typeface="Tahoma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CFBE100-4FCB-A300-FC69-24EB7C10A051}"/>
              </a:ext>
            </a:extLst>
          </p:cNvPr>
          <p:cNvSpPr/>
          <p:nvPr userDrawn="1"/>
        </p:nvSpPr>
        <p:spPr>
          <a:xfrm>
            <a:off x="228601" y="3741508"/>
            <a:ext cx="2964737" cy="2165014"/>
          </a:xfrm>
          <a:prstGeom prst="roundRect">
            <a:avLst>
              <a:gd name="adj" fmla="val 3519"/>
            </a:avLst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>
            <a:outerShdw blurRad="301583" dist="58130" dir="3719976" algn="l" rotWithShape="0">
              <a:prstClr val="black">
                <a:alpha val="15414"/>
              </a:prstClr>
            </a:outerShdw>
          </a:effectLst>
        </p:spPr>
        <p:txBody>
          <a:bodyPr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18283B"/>
              </a:solidFill>
              <a:effectLst/>
              <a:uLnTx/>
              <a:uFillTx/>
              <a:latin typeface="Aptos Display" panose="020B0004020202020204" pitchFamily="34" charset="0"/>
              <a:ea typeface="Tahoma"/>
              <a:cs typeface="Tahoma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577110A-3357-F06F-C4B0-8B11D86252E2}"/>
              </a:ext>
            </a:extLst>
          </p:cNvPr>
          <p:cNvSpPr/>
          <p:nvPr userDrawn="1"/>
        </p:nvSpPr>
        <p:spPr>
          <a:xfrm>
            <a:off x="9007005" y="1422534"/>
            <a:ext cx="2948462" cy="2165014"/>
          </a:xfrm>
          <a:prstGeom prst="roundRect">
            <a:avLst>
              <a:gd name="adj" fmla="val 3014"/>
            </a:avLst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>
            <a:outerShdw blurRad="301583" dist="58130" dir="3719976" algn="l" rotWithShape="0">
              <a:prstClr val="black">
                <a:alpha val="15414"/>
              </a:prstClr>
            </a:outerShdw>
          </a:effectLst>
        </p:spPr>
        <p:txBody>
          <a:bodyPr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18283B"/>
              </a:solidFill>
              <a:effectLst/>
              <a:uLnTx/>
              <a:uFillTx/>
              <a:latin typeface="Aptos Display" panose="020B0004020202020204" pitchFamily="34" charset="0"/>
              <a:ea typeface="Tahoma"/>
              <a:cs typeface="Tahoma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7CCDD50-3FA5-1338-396E-7E7C82DD6B90}"/>
              </a:ext>
            </a:extLst>
          </p:cNvPr>
          <p:cNvSpPr/>
          <p:nvPr userDrawn="1"/>
        </p:nvSpPr>
        <p:spPr>
          <a:xfrm>
            <a:off x="8999073" y="3741508"/>
            <a:ext cx="2964327" cy="2165014"/>
          </a:xfrm>
          <a:prstGeom prst="roundRect">
            <a:avLst>
              <a:gd name="adj" fmla="val 1973"/>
            </a:avLst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>
            <a:outerShdw blurRad="301583" dist="58130" dir="3719976" algn="l" rotWithShape="0">
              <a:prstClr val="black">
                <a:alpha val="15414"/>
              </a:prstClr>
            </a:outerShdw>
          </a:effectLst>
        </p:spPr>
        <p:txBody>
          <a:bodyPr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18283B"/>
              </a:solidFill>
              <a:effectLst/>
              <a:uLnTx/>
              <a:uFillTx/>
              <a:latin typeface="Aptos Display" panose="020B0004020202020204" pitchFamily="34" charset="0"/>
              <a:ea typeface="Tahoma"/>
              <a:cs typeface="Tahoma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9FC595-238B-DE1C-3C0E-01E345F5C5C3}"/>
              </a:ext>
            </a:extLst>
          </p:cNvPr>
          <p:cNvCxnSpPr>
            <a:cxnSpLocks/>
          </p:cNvCxnSpPr>
          <p:nvPr userDrawn="1"/>
        </p:nvCxnSpPr>
        <p:spPr>
          <a:xfrm>
            <a:off x="621890" y="6379563"/>
            <a:ext cx="1098720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A0FAC12C-F2DF-68BE-3C16-4B673CF385F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985D00-5F4E-95B7-2FBE-13BAD41E8654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tx2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0">
            <a:extLst>
              <a:ext uri="{FF2B5EF4-FFF2-40B4-BE49-F238E27FC236}">
                <a16:creationId xmlns:a16="http://schemas.microsoft.com/office/drawing/2014/main" id="{412F27AC-7452-9B28-68BC-B1504DB7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890" y="463839"/>
            <a:ext cx="10653578" cy="564861"/>
          </a:xfrm>
        </p:spPr>
        <p:txBody>
          <a:bodyPr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EA06444A-742A-33D5-B6C6-28FC9D3042EE}"/>
              </a:ext>
            </a:extLst>
          </p:cNvPr>
          <p:cNvSpPr txBox="1">
            <a:spLocks/>
          </p:cNvSpPr>
          <p:nvPr userDrawn="1"/>
        </p:nvSpPr>
        <p:spPr>
          <a:xfrm>
            <a:off x="9400363" y="3981382"/>
            <a:ext cx="2161746" cy="49584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gradFill>
                  <a:gsLst>
                    <a:gs pos="0">
                      <a:schemeClr val="accent4"/>
                    </a:gs>
                    <a:gs pos="100000">
                      <a:schemeClr val="accent2"/>
                    </a:gs>
                  </a:gsLst>
                  <a:lin ang="108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>
                <a:solidFill>
                  <a:schemeClr val="tx1"/>
                </a:solidFill>
              </a:rPr>
              <a:t>Click to edit Master title style</a:t>
            </a:r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2C97F67E-0538-00F2-D0D6-CD774DCD4EB8}"/>
              </a:ext>
            </a:extLst>
          </p:cNvPr>
          <p:cNvSpPr txBox="1">
            <a:spLocks/>
          </p:cNvSpPr>
          <p:nvPr userDrawn="1"/>
        </p:nvSpPr>
        <p:spPr>
          <a:xfrm>
            <a:off x="9400363" y="1590641"/>
            <a:ext cx="2161746" cy="49584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gradFill>
                  <a:gsLst>
                    <a:gs pos="0">
                      <a:schemeClr val="accent4"/>
                    </a:gs>
                    <a:gs pos="100000">
                      <a:schemeClr val="accent2"/>
                    </a:gs>
                  </a:gsLst>
                  <a:lin ang="108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>
                <a:solidFill>
                  <a:schemeClr val="tx1"/>
                </a:solidFill>
              </a:rPr>
              <a:t>Click to edit Master title style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F167AA22-F968-566C-9C57-0454E1B66E1B}"/>
              </a:ext>
            </a:extLst>
          </p:cNvPr>
          <p:cNvSpPr txBox="1">
            <a:spLocks/>
          </p:cNvSpPr>
          <p:nvPr userDrawn="1"/>
        </p:nvSpPr>
        <p:spPr>
          <a:xfrm>
            <a:off x="621890" y="3981088"/>
            <a:ext cx="2161746" cy="49584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gradFill>
                  <a:gsLst>
                    <a:gs pos="0">
                      <a:schemeClr val="accent4"/>
                    </a:gs>
                    <a:gs pos="100000">
                      <a:schemeClr val="accent2"/>
                    </a:gs>
                  </a:gsLst>
                  <a:lin ang="108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>
                <a:solidFill>
                  <a:schemeClr val="tx1"/>
                </a:solidFill>
              </a:rPr>
              <a:t>Click to edit Master title style</a:t>
            </a: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E437A479-A27F-9946-5A78-1D503A9BC887}"/>
              </a:ext>
            </a:extLst>
          </p:cNvPr>
          <p:cNvSpPr txBox="1">
            <a:spLocks/>
          </p:cNvSpPr>
          <p:nvPr userDrawn="1"/>
        </p:nvSpPr>
        <p:spPr>
          <a:xfrm>
            <a:off x="621890" y="1590347"/>
            <a:ext cx="2161746" cy="49584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gradFill>
                  <a:gsLst>
                    <a:gs pos="0">
                      <a:schemeClr val="accent4"/>
                    </a:gs>
                    <a:gs pos="100000">
                      <a:schemeClr val="accent2"/>
                    </a:gs>
                  </a:gsLst>
                  <a:lin ang="108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>
                <a:solidFill>
                  <a:schemeClr val="tx1"/>
                </a:solidFill>
              </a:rPr>
              <a:t>Click to edit Master title style</a:t>
            </a:r>
          </a:p>
        </p:txBody>
      </p:sp>
      <p:sp>
        <p:nvSpPr>
          <p:cNvPr id="17" name="Title 5">
            <a:extLst>
              <a:ext uri="{FF2B5EF4-FFF2-40B4-BE49-F238E27FC236}">
                <a16:creationId xmlns:a16="http://schemas.microsoft.com/office/drawing/2014/main" id="{0D43DB6D-A557-210B-ED66-3688A0818805}"/>
              </a:ext>
            </a:extLst>
          </p:cNvPr>
          <p:cNvSpPr txBox="1">
            <a:spLocks/>
          </p:cNvSpPr>
          <p:nvPr userDrawn="1"/>
        </p:nvSpPr>
        <p:spPr>
          <a:xfrm>
            <a:off x="4867806" y="1590347"/>
            <a:ext cx="2161746" cy="49584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gradFill>
                  <a:gsLst>
                    <a:gs pos="0">
                      <a:schemeClr val="accent4"/>
                    </a:gs>
                    <a:gs pos="100000">
                      <a:schemeClr val="accent2"/>
                    </a:gs>
                  </a:gsLst>
                  <a:lin ang="108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>
                <a:solidFill>
                  <a:schemeClr val="tx1"/>
                </a:solidFill>
              </a:rPr>
              <a:t>Click to edit Master title style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FBEED3-B548-11DA-9431-C9740127F5CC}"/>
              </a:ext>
            </a:extLst>
          </p:cNvPr>
          <p:cNvSpPr txBox="1"/>
          <p:nvPr userDrawn="1"/>
        </p:nvSpPr>
        <p:spPr>
          <a:xfrm>
            <a:off x="531909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tx2"/>
                </a:solidFill>
              </a:rPr>
              <a:t>Build Resilience &amp; Master Complexity for Microsoft 365</a:t>
            </a:r>
          </a:p>
        </p:txBody>
      </p:sp>
    </p:spTree>
    <p:extLst>
      <p:ext uri="{BB962C8B-B14F-4D97-AF65-F5344CB8AC3E}">
        <p14:creationId xmlns:p14="http://schemas.microsoft.com/office/powerpoint/2010/main" val="236540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ounded Rectangle 125">
            <a:extLst>
              <a:ext uri="{FF2B5EF4-FFF2-40B4-BE49-F238E27FC236}">
                <a16:creationId xmlns:a16="http://schemas.microsoft.com/office/drawing/2014/main" id="{29A33062-176C-906A-B649-42E84734AD5E}"/>
              </a:ext>
            </a:extLst>
          </p:cNvPr>
          <p:cNvSpPr/>
          <p:nvPr userDrawn="1"/>
        </p:nvSpPr>
        <p:spPr>
          <a:xfrm>
            <a:off x="163497" y="4555828"/>
            <a:ext cx="2918152" cy="1664287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7" name="Rounded Rectangle 126">
            <a:extLst>
              <a:ext uri="{FF2B5EF4-FFF2-40B4-BE49-F238E27FC236}">
                <a16:creationId xmlns:a16="http://schemas.microsoft.com/office/drawing/2014/main" id="{7DB6E093-D924-8332-F163-CBC320302173}"/>
              </a:ext>
            </a:extLst>
          </p:cNvPr>
          <p:cNvSpPr/>
          <p:nvPr userDrawn="1"/>
        </p:nvSpPr>
        <p:spPr>
          <a:xfrm>
            <a:off x="2238226" y="2649409"/>
            <a:ext cx="1453807" cy="1785144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8" name="Rounded Rectangle 127">
            <a:extLst>
              <a:ext uri="{FF2B5EF4-FFF2-40B4-BE49-F238E27FC236}">
                <a16:creationId xmlns:a16="http://schemas.microsoft.com/office/drawing/2014/main" id="{75B5A6D3-7744-0E09-1529-2C4DEC0E768E}"/>
              </a:ext>
            </a:extLst>
          </p:cNvPr>
          <p:cNvSpPr/>
          <p:nvPr userDrawn="1"/>
        </p:nvSpPr>
        <p:spPr>
          <a:xfrm>
            <a:off x="3846854" y="2639750"/>
            <a:ext cx="2680524" cy="1808412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9" name="Title 1">
            <a:extLst>
              <a:ext uri="{FF2B5EF4-FFF2-40B4-BE49-F238E27FC236}">
                <a16:creationId xmlns:a16="http://schemas.microsoft.com/office/drawing/2014/main" id="{DACBF314-2D69-C7A4-E40F-1359F503A1FD}"/>
              </a:ext>
            </a:extLst>
          </p:cNvPr>
          <p:cNvSpPr txBox="1">
            <a:spLocks/>
          </p:cNvSpPr>
          <p:nvPr userDrawn="1"/>
        </p:nvSpPr>
        <p:spPr>
          <a:xfrm>
            <a:off x="2435308" y="2727442"/>
            <a:ext cx="1097669" cy="24564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8283B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ROI &amp; TCO</a:t>
            </a:r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03E80E5A-8D71-3E23-AC81-1C2527B0564F}"/>
              </a:ext>
            </a:extLst>
          </p:cNvPr>
          <p:cNvSpPr txBox="1">
            <a:spLocks/>
          </p:cNvSpPr>
          <p:nvPr userDrawn="1"/>
        </p:nvSpPr>
        <p:spPr>
          <a:xfrm>
            <a:off x="491217" y="4632335"/>
            <a:ext cx="2294085" cy="24564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8283B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Visibility &amp; Monitoring</a:t>
            </a:r>
          </a:p>
        </p:txBody>
      </p:sp>
      <p:sp>
        <p:nvSpPr>
          <p:cNvPr id="131" name="Title 1">
            <a:extLst>
              <a:ext uri="{FF2B5EF4-FFF2-40B4-BE49-F238E27FC236}">
                <a16:creationId xmlns:a16="http://schemas.microsoft.com/office/drawing/2014/main" id="{2D057BFC-9691-42CD-B10F-C8D1CA52D5F3}"/>
              </a:ext>
            </a:extLst>
          </p:cNvPr>
          <p:cNvSpPr txBox="1">
            <a:spLocks/>
          </p:cNvSpPr>
          <p:nvPr userDrawn="1"/>
        </p:nvSpPr>
        <p:spPr>
          <a:xfrm>
            <a:off x="4408009" y="2707290"/>
            <a:ext cx="1473439" cy="24564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8283B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Configurations</a:t>
            </a:r>
          </a:p>
        </p:txBody>
      </p:sp>
      <p:sp>
        <p:nvSpPr>
          <p:cNvPr id="132" name="Rounded Rectangle 131">
            <a:extLst>
              <a:ext uri="{FF2B5EF4-FFF2-40B4-BE49-F238E27FC236}">
                <a16:creationId xmlns:a16="http://schemas.microsoft.com/office/drawing/2014/main" id="{F51D04B0-5ED3-CD4B-F5A0-C4A2422090EE}"/>
              </a:ext>
            </a:extLst>
          </p:cNvPr>
          <p:cNvSpPr/>
          <p:nvPr userDrawn="1"/>
        </p:nvSpPr>
        <p:spPr>
          <a:xfrm>
            <a:off x="3235298" y="4548983"/>
            <a:ext cx="2541191" cy="1706225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3" name="Title 1">
            <a:extLst>
              <a:ext uri="{FF2B5EF4-FFF2-40B4-BE49-F238E27FC236}">
                <a16:creationId xmlns:a16="http://schemas.microsoft.com/office/drawing/2014/main" id="{7A2CD73E-47AC-4EBA-7483-C96A975C23F4}"/>
              </a:ext>
            </a:extLst>
          </p:cNvPr>
          <p:cNvSpPr txBox="1">
            <a:spLocks/>
          </p:cNvSpPr>
          <p:nvPr userDrawn="1"/>
        </p:nvSpPr>
        <p:spPr>
          <a:xfrm>
            <a:off x="3379371" y="4652472"/>
            <a:ext cx="2294085" cy="24564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8283B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Stress &amp; Confusion</a:t>
            </a:r>
          </a:p>
        </p:txBody>
      </p:sp>
      <p:sp>
        <p:nvSpPr>
          <p:cNvPr id="134" name="Rounded Rectangle 133">
            <a:extLst>
              <a:ext uri="{FF2B5EF4-FFF2-40B4-BE49-F238E27FC236}">
                <a16:creationId xmlns:a16="http://schemas.microsoft.com/office/drawing/2014/main" id="{FE729082-BBD8-81F8-846A-4BF7AD08E4EB}"/>
              </a:ext>
            </a:extLst>
          </p:cNvPr>
          <p:cNvSpPr/>
          <p:nvPr userDrawn="1"/>
        </p:nvSpPr>
        <p:spPr>
          <a:xfrm>
            <a:off x="5881448" y="4534666"/>
            <a:ext cx="6032575" cy="1716162"/>
          </a:xfrm>
          <a:prstGeom prst="roundRect">
            <a:avLst>
              <a:gd name="adj" fmla="val 7569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id="{FE4D9AD6-364E-90B7-E057-094F05115263}"/>
              </a:ext>
            </a:extLst>
          </p:cNvPr>
          <p:cNvSpPr txBox="1">
            <a:spLocks/>
          </p:cNvSpPr>
          <p:nvPr userDrawn="1"/>
        </p:nvSpPr>
        <p:spPr>
          <a:xfrm>
            <a:off x="7432138" y="4644568"/>
            <a:ext cx="2931193" cy="24564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8283B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Infrastructure &amp; Technology</a:t>
            </a:r>
          </a:p>
        </p:txBody>
      </p:sp>
      <p:sp>
        <p:nvSpPr>
          <p:cNvPr id="136" name="Rounded Rectangle 135">
            <a:extLst>
              <a:ext uri="{FF2B5EF4-FFF2-40B4-BE49-F238E27FC236}">
                <a16:creationId xmlns:a16="http://schemas.microsoft.com/office/drawing/2014/main" id="{57155C9B-BA24-BDBC-FC28-D185D22A0FE2}"/>
              </a:ext>
            </a:extLst>
          </p:cNvPr>
          <p:cNvSpPr/>
          <p:nvPr userDrawn="1"/>
        </p:nvSpPr>
        <p:spPr>
          <a:xfrm>
            <a:off x="6689049" y="2639500"/>
            <a:ext cx="1907808" cy="1801319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7" name="Title 1">
            <a:extLst>
              <a:ext uri="{FF2B5EF4-FFF2-40B4-BE49-F238E27FC236}">
                <a16:creationId xmlns:a16="http://schemas.microsoft.com/office/drawing/2014/main" id="{E8E4D412-D77C-C4C2-B178-7002956712FE}"/>
              </a:ext>
            </a:extLst>
          </p:cNvPr>
          <p:cNvSpPr txBox="1">
            <a:spLocks/>
          </p:cNvSpPr>
          <p:nvPr userDrawn="1"/>
        </p:nvSpPr>
        <p:spPr>
          <a:xfrm>
            <a:off x="7238432" y="2688853"/>
            <a:ext cx="841829" cy="24564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8283B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Arrows</a:t>
            </a:r>
          </a:p>
        </p:txBody>
      </p:sp>
      <p:sp>
        <p:nvSpPr>
          <p:cNvPr id="138" name="Rounded Rectangle 137">
            <a:extLst>
              <a:ext uri="{FF2B5EF4-FFF2-40B4-BE49-F238E27FC236}">
                <a16:creationId xmlns:a16="http://schemas.microsoft.com/office/drawing/2014/main" id="{C9829FEB-0DBC-BCBE-EC56-179F36D19194}"/>
              </a:ext>
            </a:extLst>
          </p:cNvPr>
          <p:cNvSpPr/>
          <p:nvPr userDrawn="1"/>
        </p:nvSpPr>
        <p:spPr>
          <a:xfrm>
            <a:off x="8708973" y="2616676"/>
            <a:ext cx="3205050" cy="1825606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9" name="Title 1">
            <a:extLst>
              <a:ext uri="{FF2B5EF4-FFF2-40B4-BE49-F238E27FC236}">
                <a16:creationId xmlns:a16="http://schemas.microsoft.com/office/drawing/2014/main" id="{3F5D1F11-ACFC-4AC2-FE56-D5C47C000078}"/>
              </a:ext>
            </a:extLst>
          </p:cNvPr>
          <p:cNvSpPr txBox="1">
            <a:spLocks/>
          </p:cNvSpPr>
          <p:nvPr userDrawn="1"/>
        </p:nvSpPr>
        <p:spPr>
          <a:xfrm>
            <a:off x="8924873" y="2649701"/>
            <a:ext cx="2931193" cy="24564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8283B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Workflows &amp; Processes</a:t>
            </a:r>
          </a:p>
        </p:txBody>
      </p:sp>
      <p:sp>
        <p:nvSpPr>
          <p:cNvPr id="140" name="Rounded Rectangle 139">
            <a:extLst>
              <a:ext uri="{FF2B5EF4-FFF2-40B4-BE49-F238E27FC236}">
                <a16:creationId xmlns:a16="http://schemas.microsoft.com/office/drawing/2014/main" id="{D23FCAC0-306E-1F01-8015-3A98D44936D0}"/>
              </a:ext>
            </a:extLst>
          </p:cNvPr>
          <p:cNvSpPr/>
          <p:nvPr userDrawn="1"/>
        </p:nvSpPr>
        <p:spPr>
          <a:xfrm>
            <a:off x="165221" y="2650407"/>
            <a:ext cx="1907808" cy="1801319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1" name="Title 1">
            <a:extLst>
              <a:ext uri="{FF2B5EF4-FFF2-40B4-BE49-F238E27FC236}">
                <a16:creationId xmlns:a16="http://schemas.microsoft.com/office/drawing/2014/main" id="{44C2BF53-7CDA-F6BF-B53A-415B0AA799CD}"/>
              </a:ext>
            </a:extLst>
          </p:cNvPr>
          <p:cNvSpPr txBox="1">
            <a:spLocks/>
          </p:cNvSpPr>
          <p:nvPr userDrawn="1"/>
        </p:nvSpPr>
        <p:spPr>
          <a:xfrm>
            <a:off x="286450" y="2699768"/>
            <a:ext cx="1663680" cy="24564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8283B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Granular Control</a:t>
            </a:r>
          </a:p>
        </p:txBody>
      </p:sp>
      <p:sp>
        <p:nvSpPr>
          <p:cNvPr id="142" name="Rounded Rectangle 141">
            <a:extLst>
              <a:ext uri="{FF2B5EF4-FFF2-40B4-BE49-F238E27FC236}">
                <a16:creationId xmlns:a16="http://schemas.microsoft.com/office/drawing/2014/main" id="{146EFF1D-8941-06EA-6F06-492A0E2BF0C9}"/>
              </a:ext>
            </a:extLst>
          </p:cNvPr>
          <p:cNvSpPr/>
          <p:nvPr userDrawn="1"/>
        </p:nvSpPr>
        <p:spPr>
          <a:xfrm>
            <a:off x="3804287" y="218282"/>
            <a:ext cx="2179782" cy="2342259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3" name="Rounded Rectangle 142">
            <a:extLst>
              <a:ext uri="{FF2B5EF4-FFF2-40B4-BE49-F238E27FC236}">
                <a16:creationId xmlns:a16="http://schemas.microsoft.com/office/drawing/2014/main" id="{429729A6-F561-B75A-FBB2-C94BBF725D7B}"/>
              </a:ext>
            </a:extLst>
          </p:cNvPr>
          <p:cNvSpPr/>
          <p:nvPr userDrawn="1"/>
        </p:nvSpPr>
        <p:spPr>
          <a:xfrm>
            <a:off x="6106415" y="182767"/>
            <a:ext cx="1564594" cy="2350567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4" name="Rounded Rectangle 143">
            <a:extLst>
              <a:ext uri="{FF2B5EF4-FFF2-40B4-BE49-F238E27FC236}">
                <a16:creationId xmlns:a16="http://schemas.microsoft.com/office/drawing/2014/main" id="{0FDA2DB4-F526-ECA1-742C-DF3C17A005A6}"/>
              </a:ext>
            </a:extLst>
          </p:cNvPr>
          <p:cNvSpPr/>
          <p:nvPr userDrawn="1"/>
        </p:nvSpPr>
        <p:spPr>
          <a:xfrm>
            <a:off x="2158610" y="191042"/>
            <a:ext cx="1529287" cy="2342259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5" name="Rounded Rectangle 144">
            <a:extLst>
              <a:ext uri="{FF2B5EF4-FFF2-40B4-BE49-F238E27FC236}">
                <a16:creationId xmlns:a16="http://schemas.microsoft.com/office/drawing/2014/main" id="{81C2DDEA-290D-F3AF-CAE9-C76002EE065F}"/>
              </a:ext>
            </a:extLst>
          </p:cNvPr>
          <p:cNvSpPr/>
          <p:nvPr userDrawn="1"/>
        </p:nvSpPr>
        <p:spPr>
          <a:xfrm>
            <a:off x="460101" y="179936"/>
            <a:ext cx="1529287" cy="2342259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6" name="Rounded Rectangle 145">
            <a:extLst>
              <a:ext uri="{FF2B5EF4-FFF2-40B4-BE49-F238E27FC236}">
                <a16:creationId xmlns:a16="http://schemas.microsoft.com/office/drawing/2014/main" id="{430E95DC-4CEB-EDB4-8F34-58EC686D205E}"/>
              </a:ext>
            </a:extLst>
          </p:cNvPr>
          <p:cNvSpPr/>
          <p:nvPr userDrawn="1"/>
        </p:nvSpPr>
        <p:spPr>
          <a:xfrm>
            <a:off x="7801663" y="189232"/>
            <a:ext cx="3766048" cy="2350567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7" name="Title 1">
            <a:extLst>
              <a:ext uri="{FF2B5EF4-FFF2-40B4-BE49-F238E27FC236}">
                <a16:creationId xmlns:a16="http://schemas.microsoft.com/office/drawing/2014/main" id="{19BA2B58-5AE1-8409-C9A5-2BF463BDABB5}"/>
              </a:ext>
            </a:extLst>
          </p:cNvPr>
          <p:cNvSpPr txBox="1">
            <a:spLocks/>
          </p:cNvSpPr>
          <p:nvPr userDrawn="1"/>
        </p:nvSpPr>
        <p:spPr>
          <a:xfrm>
            <a:off x="770488" y="318465"/>
            <a:ext cx="925917" cy="24564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8283B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Security</a:t>
            </a:r>
          </a:p>
        </p:txBody>
      </p:sp>
      <p:sp>
        <p:nvSpPr>
          <p:cNvPr id="148" name="Title 1">
            <a:extLst>
              <a:ext uri="{FF2B5EF4-FFF2-40B4-BE49-F238E27FC236}">
                <a16:creationId xmlns:a16="http://schemas.microsoft.com/office/drawing/2014/main" id="{3E84C7ED-E78F-7235-8DF4-25F3143AEF8D}"/>
              </a:ext>
            </a:extLst>
          </p:cNvPr>
          <p:cNvSpPr txBox="1">
            <a:spLocks/>
          </p:cNvSpPr>
          <p:nvPr userDrawn="1"/>
        </p:nvSpPr>
        <p:spPr>
          <a:xfrm>
            <a:off x="2450034" y="316452"/>
            <a:ext cx="925917" cy="24564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8283B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Privilege</a:t>
            </a:r>
          </a:p>
        </p:txBody>
      </p:sp>
      <p:sp>
        <p:nvSpPr>
          <p:cNvPr id="149" name="Title 1">
            <a:extLst>
              <a:ext uri="{FF2B5EF4-FFF2-40B4-BE49-F238E27FC236}">
                <a16:creationId xmlns:a16="http://schemas.microsoft.com/office/drawing/2014/main" id="{C37B89CC-8A95-A80A-D9E4-46E392C41EF7}"/>
              </a:ext>
            </a:extLst>
          </p:cNvPr>
          <p:cNvSpPr txBox="1">
            <a:spLocks/>
          </p:cNvSpPr>
          <p:nvPr userDrawn="1"/>
        </p:nvSpPr>
        <p:spPr>
          <a:xfrm>
            <a:off x="4402926" y="279157"/>
            <a:ext cx="925917" cy="24564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8283B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Attacks</a:t>
            </a:r>
          </a:p>
        </p:txBody>
      </p:sp>
      <p:sp>
        <p:nvSpPr>
          <p:cNvPr id="150" name="Title 1">
            <a:extLst>
              <a:ext uri="{FF2B5EF4-FFF2-40B4-BE49-F238E27FC236}">
                <a16:creationId xmlns:a16="http://schemas.microsoft.com/office/drawing/2014/main" id="{5CA911F6-F9C5-421F-18A6-EEFDF3338BA3}"/>
              </a:ext>
            </a:extLst>
          </p:cNvPr>
          <p:cNvSpPr txBox="1">
            <a:spLocks/>
          </p:cNvSpPr>
          <p:nvPr userDrawn="1"/>
        </p:nvSpPr>
        <p:spPr>
          <a:xfrm>
            <a:off x="6409173" y="292041"/>
            <a:ext cx="1088675" cy="24564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8283B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Planning</a:t>
            </a:r>
          </a:p>
        </p:txBody>
      </p:sp>
      <p:sp>
        <p:nvSpPr>
          <p:cNvPr id="151" name="Title 1">
            <a:extLst>
              <a:ext uri="{FF2B5EF4-FFF2-40B4-BE49-F238E27FC236}">
                <a16:creationId xmlns:a16="http://schemas.microsoft.com/office/drawing/2014/main" id="{227BB4B9-C4BB-FA2D-755D-74958656C054}"/>
              </a:ext>
            </a:extLst>
          </p:cNvPr>
          <p:cNvSpPr txBox="1">
            <a:spLocks/>
          </p:cNvSpPr>
          <p:nvPr userDrawn="1"/>
        </p:nvSpPr>
        <p:spPr>
          <a:xfrm>
            <a:off x="9202959" y="273835"/>
            <a:ext cx="1088675" cy="24564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8283B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People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10C1BC7-C417-D6A8-194D-8EB3F893BB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3C39BC-091B-B8C6-CAE3-CA05A063C86F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tx2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7DB8A8B-241D-2DDB-96E6-5FAF6A894605}"/>
              </a:ext>
            </a:extLst>
          </p:cNvPr>
          <p:cNvCxnSpPr>
            <a:cxnSpLocks/>
          </p:cNvCxnSpPr>
          <p:nvPr userDrawn="1"/>
        </p:nvCxnSpPr>
        <p:spPr>
          <a:xfrm>
            <a:off x="621890" y="6379563"/>
            <a:ext cx="1098720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7DA3B78-C9C8-DBEB-4F8D-B0EBA3A5BD29}"/>
              </a:ext>
            </a:extLst>
          </p:cNvPr>
          <p:cNvSpPr txBox="1"/>
          <p:nvPr userDrawn="1"/>
        </p:nvSpPr>
        <p:spPr>
          <a:xfrm>
            <a:off x="508005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tx2"/>
                </a:solidFill>
              </a:rPr>
              <a:t>Build Resilience &amp; Master Complexity for Microsoft 365</a:t>
            </a:r>
          </a:p>
        </p:txBody>
      </p:sp>
    </p:spTree>
    <p:extLst>
      <p:ext uri="{BB962C8B-B14F-4D97-AF65-F5344CB8AC3E}">
        <p14:creationId xmlns:p14="http://schemas.microsoft.com/office/powerpoint/2010/main" val="340699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5F2AB9-44BE-5021-620F-615CA0A5A2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rgbClr val="0C151D"/>
              </a:gs>
              <a:gs pos="3000">
                <a:schemeClr val="tx1"/>
              </a:gs>
              <a:gs pos="100000">
                <a:schemeClr val="tx2">
                  <a:lumMod val="69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6" name="Rounded Rectangle 125">
            <a:extLst>
              <a:ext uri="{FF2B5EF4-FFF2-40B4-BE49-F238E27FC236}">
                <a16:creationId xmlns:a16="http://schemas.microsoft.com/office/drawing/2014/main" id="{29A33062-176C-906A-B649-42E84734AD5E}"/>
              </a:ext>
            </a:extLst>
          </p:cNvPr>
          <p:cNvSpPr/>
          <p:nvPr userDrawn="1"/>
        </p:nvSpPr>
        <p:spPr>
          <a:xfrm>
            <a:off x="163497" y="4555828"/>
            <a:ext cx="2918152" cy="1664287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7" name="Rounded Rectangle 126">
            <a:extLst>
              <a:ext uri="{FF2B5EF4-FFF2-40B4-BE49-F238E27FC236}">
                <a16:creationId xmlns:a16="http://schemas.microsoft.com/office/drawing/2014/main" id="{7DB6E093-D924-8332-F163-CBC320302173}"/>
              </a:ext>
            </a:extLst>
          </p:cNvPr>
          <p:cNvSpPr/>
          <p:nvPr userDrawn="1"/>
        </p:nvSpPr>
        <p:spPr>
          <a:xfrm>
            <a:off x="2238226" y="2649409"/>
            <a:ext cx="1453807" cy="1785144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8" name="Rounded Rectangle 127">
            <a:extLst>
              <a:ext uri="{FF2B5EF4-FFF2-40B4-BE49-F238E27FC236}">
                <a16:creationId xmlns:a16="http://schemas.microsoft.com/office/drawing/2014/main" id="{75B5A6D3-7744-0E09-1529-2C4DEC0E768E}"/>
              </a:ext>
            </a:extLst>
          </p:cNvPr>
          <p:cNvSpPr/>
          <p:nvPr userDrawn="1"/>
        </p:nvSpPr>
        <p:spPr>
          <a:xfrm>
            <a:off x="3846854" y="2639750"/>
            <a:ext cx="2680524" cy="1808412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9" name="Title 1">
            <a:extLst>
              <a:ext uri="{FF2B5EF4-FFF2-40B4-BE49-F238E27FC236}">
                <a16:creationId xmlns:a16="http://schemas.microsoft.com/office/drawing/2014/main" id="{DACBF314-2D69-C7A4-E40F-1359F503A1FD}"/>
              </a:ext>
            </a:extLst>
          </p:cNvPr>
          <p:cNvSpPr txBox="1">
            <a:spLocks/>
          </p:cNvSpPr>
          <p:nvPr userDrawn="1"/>
        </p:nvSpPr>
        <p:spPr>
          <a:xfrm>
            <a:off x="2435308" y="2727442"/>
            <a:ext cx="1097669" cy="24564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ROI &amp; TCO</a:t>
            </a:r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03E80E5A-8D71-3E23-AC81-1C2527B0564F}"/>
              </a:ext>
            </a:extLst>
          </p:cNvPr>
          <p:cNvSpPr txBox="1">
            <a:spLocks/>
          </p:cNvSpPr>
          <p:nvPr userDrawn="1"/>
        </p:nvSpPr>
        <p:spPr>
          <a:xfrm>
            <a:off x="491217" y="4632335"/>
            <a:ext cx="2294085" cy="24564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Visibility &amp; Monitoring</a:t>
            </a:r>
          </a:p>
        </p:txBody>
      </p:sp>
      <p:sp>
        <p:nvSpPr>
          <p:cNvPr id="131" name="Title 1">
            <a:extLst>
              <a:ext uri="{FF2B5EF4-FFF2-40B4-BE49-F238E27FC236}">
                <a16:creationId xmlns:a16="http://schemas.microsoft.com/office/drawing/2014/main" id="{2D057BFC-9691-42CD-B10F-C8D1CA52D5F3}"/>
              </a:ext>
            </a:extLst>
          </p:cNvPr>
          <p:cNvSpPr txBox="1">
            <a:spLocks/>
          </p:cNvSpPr>
          <p:nvPr userDrawn="1"/>
        </p:nvSpPr>
        <p:spPr>
          <a:xfrm>
            <a:off x="4408009" y="2707290"/>
            <a:ext cx="1473439" cy="24564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Configurations</a:t>
            </a:r>
          </a:p>
        </p:txBody>
      </p:sp>
      <p:sp>
        <p:nvSpPr>
          <p:cNvPr id="132" name="Rounded Rectangle 131">
            <a:extLst>
              <a:ext uri="{FF2B5EF4-FFF2-40B4-BE49-F238E27FC236}">
                <a16:creationId xmlns:a16="http://schemas.microsoft.com/office/drawing/2014/main" id="{F51D04B0-5ED3-CD4B-F5A0-C4A2422090EE}"/>
              </a:ext>
            </a:extLst>
          </p:cNvPr>
          <p:cNvSpPr/>
          <p:nvPr userDrawn="1"/>
        </p:nvSpPr>
        <p:spPr>
          <a:xfrm>
            <a:off x="3235298" y="4548983"/>
            <a:ext cx="2541191" cy="1706225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3" name="Title 1">
            <a:extLst>
              <a:ext uri="{FF2B5EF4-FFF2-40B4-BE49-F238E27FC236}">
                <a16:creationId xmlns:a16="http://schemas.microsoft.com/office/drawing/2014/main" id="{7A2CD73E-47AC-4EBA-7483-C96A975C23F4}"/>
              </a:ext>
            </a:extLst>
          </p:cNvPr>
          <p:cNvSpPr txBox="1">
            <a:spLocks/>
          </p:cNvSpPr>
          <p:nvPr userDrawn="1"/>
        </p:nvSpPr>
        <p:spPr>
          <a:xfrm>
            <a:off x="3379371" y="4652472"/>
            <a:ext cx="2294085" cy="24564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Stress &amp; Confusion</a:t>
            </a:r>
          </a:p>
        </p:txBody>
      </p:sp>
      <p:sp>
        <p:nvSpPr>
          <p:cNvPr id="134" name="Rounded Rectangle 133">
            <a:extLst>
              <a:ext uri="{FF2B5EF4-FFF2-40B4-BE49-F238E27FC236}">
                <a16:creationId xmlns:a16="http://schemas.microsoft.com/office/drawing/2014/main" id="{FE729082-BBD8-81F8-846A-4BF7AD08E4EB}"/>
              </a:ext>
            </a:extLst>
          </p:cNvPr>
          <p:cNvSpPr/>
          <p:nvPr userDrawn="1"/>
        </p:nvSpPr>
        <p:spPr>
          <a:xfrm>
            <a:off x="5881448" y="4534666"/>
            <a:ext cx="6032575" cy="1716162"/>
          </a:xfrm>
          <a:prstGeom prst="roundRect">
            <a:avLst>
              <a:gd name="adj" fmla="val 7569"/>
            </a:avLst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id="{FE4D9AD6-364E-90B7-E057-094F05115263}"/>
              </a:ext>
            </a:extLst>
          </p:cNvPr>
          <p:cNvSpPr txBox="1">
            <a:spLocks/>
          </p:cNvSpPr>
          <p:nvPr userDrawn="1"/>
        </p:nvSpPr>
        <p:spPr>
          <a:xfrm>
            <a:off x="7432138" y="4644568"/>
            <a:ext cx="2931193" cy="24564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Infrastructure &amp; Technology</a:t>
            </a:r>
          </a:p>
        </p:txBody>
      </p:sp>
      <p:sp>
        <p:nvSpPr>
          <p:cNvPr id="136" name="Rounded Rectangle 135">
            <a:extLst>
              <a:ext uri="{FF2B5EF4-FFF2-40B4-BE49-F238E27FC236}">
                <a16:creationId xmlns:a16="http://schemas.microsoft.com/office/drawing/2014/main" id="{57155C9B-BA24-BDBC-FC28-D185D22A0FE2}"/>
              </a:ext>
            </a:extLst>
          </p:cNvPr>
          <p:cNvSpPr/>
          <p:nvPr userDrawn="1"/>
        </p:nvSpPr>
        <p:spPr>
          <a:xfrm>
            <a:off x="6689049" y="2639500"/>
            <a:ext cx="1907808" cy="1801319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7" name="Title 1">
            <a:extLst>
              <a:ext uri="{FF2B5EF4-FFF2-40B4-BE49-F238E27FC236}">
                <a16:creationId xmlns:a16="http://schemas.microsoft.com/office/drawing/2014/main" id="{E8E4D412-D77C-C4C2-B178-7002956712FE}"/>
              </a:ext>
            </a:extLst>
          </p:cNvPr>
          <p:cNvSpPr txBox="1">
            <a:spLocks/>
          </p:cNvSpPr>
          <p:nvPr userDrawn="1"/>
        </p:nvSpPr>
        <p:spPr>
          <a:xfrm>
            <a:off x="7238432" y="2688853"/>
            <a:ext cx="841829" cy="24564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Arrows</a:t>
            </a:r>
          </a:p>
        </p:txBody>
      </p:sp>
      <p:sp>
        <p:nvSpPr>
          <p:cNvPr id="138" name="Rounded Rectangle 137">
            <a:extLst>
              <a:ext uri="{FF2B5EF4-FFF2-40B4-BE49-F238E27FC236}">
                <a16:creationId xmlns:a16="http://schemas.microsoft.com/office/drawing/2014/main" id="{C9829FEB-0DBC-BCBE-EC56-179F36D19194}"/>
              </a:ext>
            </a:extLst>
          </p:cNvPr>
          <p:cNvSpPr/>
          <p:nvPr userDrawn="1"/>
        </p:nvSpPr>
        <p:spPr>
          <a:xfrm>
            <a:off x="8708973" y="2616676"/>
            <a:ext cx="3205050" cy="1825606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9" name="Title 1">
            <a:extLst>
              <a:ext uri="{FF2B5EF4-FFF2-40B4-BE49-F238E27FC236}">
                <a16:creationId xmlns:a16="http://schemas.microsoft.com/office/drawing/2014/main" id="{3F5D1F11-ACFC-4AC2-FE56-D5C47C000078}"/>
              </a:ext>
            </a:extLst>
          </p:cNvPr>
          <p:cNvSpPr txBox="1">
            <a:spLocks/>
          </p:cNvSpPr>
          <p:nvPr userDrawn="1"/>
        </p:nvSpPr>
        <p:spPr>
          <a:xfrm>
            <a:off x="8924873" y="2649701"/>
            <a:ext cx="2931193" cy="24564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Workflows &amp; Processes</a:t>
            </a:r>
          </a:p>
        </p:txBody>
      </p:sp>
      <p:sp>
        <p:nvSpPr>
          <p:cNvPr id="140" name="Rounded Rectangle 139">
            <a:extLst>
              <a:ext uri="{FF2B5EF4-FFF2-40B4-BE49-F238E27FC236}">
                <a16:creationId xmlns:a16="http://schemas.microsoft.com/office/drawing/2014/main" id="{D23FCAC0-306E-1F01-8015-3A98D44936D0}"/>
              </a:ext>
            </a:extLst>
          </p:cNvPr>
          <p:cNvSpPr/>
          <p:nvPr userDrawn="1"/>
        </p:nvSpPr>
        <p:spPr>
          <a:xfrm>
            <a:off x="165221" y="2650407"/>
            <a:ext cx="1907808" cy="1801319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1" name="Title 1">
            <a:extLst>
              <a:ext uri="{FF2B5EF4-FFF2-40B4-BE49-F238E27FC236}">
                <a16:creationId xmlns:a16="http://schemas.microsoft.com/office/drawing/2014/main" id="{44C2BF53-7CDA-F6BF-B53A-415B0AA799CD}"/>
              </a:ext>
            </a:extLst>
          </p:cNvPr>
          <p:cNvSpPr txBox="1">
            <a:spLocks/>
          </p:cNvSpPr>
          <p:nvPr userDrawn="1"/>
        </p:nvSpPr>
        <p:spPr>
          <a:xfrm>
            <a:off x="286450" y="2699768"/>
            <a:ext cx="1663680" cy="24564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Granular Control</a:t>
            </a:r>
          </a:p>
        </p:txBody>
      </p:sp>
      <p:sp>
        <p:nvSpPr>
          <p:cNvPr id="142" name="Rounded Rectangle 141">
            <a:extLst>
              <a:ext uri="{FF2B5EF4-FFF2-40B4-BE49-F238E27FC236}">
                <a16:creationId xmlns:a16="http://schemas.microsoft.com/office/drawing/2014/main" id="{146EFF1D-8941-06EA-6F06-492A0E2BF0C9}"/>
              </a:ext>
            </a:extLst>
          </p:cNvPr>
          <p:cNvSpPr/>
          <p:nvPr userDrawn="1"/>
        </p:nvSpPr>
        <p:spPr>
          <a:xfrm>
            <a:off x="3804287" y="218282"/>
            <a:ext cx="2179782" cy="2342259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3" name="Rounded Rectangle 142">
            <a:extLst>
              <a:ext uri="{FF2B5EF4-FFF2-40B4-BE49-F238E27FC236}">
                <a16:creationId xmlns:a16="http://schemas.microsoft.com/office/drawing/2014/main" id="{429729A6-F561-B75A-FBB2-C94BBF725D7B}"/>
              </a:ext>
            </a:extLst>
          </p:cNvPr>
          <p:cNvSpPr/>
          <p:nvPr userDrawn="1"/>
        </p:nvSpPr>
        <p:spPr>
          <a:xfrm>
            <a:off x="6106415" y="182767"/>
            <a:ext cx="1564594" cy="2350567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4" name="Rounded Rectangle 143">
            <a:extLst>
              <a:ext uri="{FF2B5EF4-FFF2-40B4-BE49-F238E27FC236}">
                <a16:creationId xmlns:a16="http://schemas.microsoft.com/office/drawing/2014/main" id="{0FDA2DB4-F526-ECA1-742C-DF3C17A005A6}"/>
              </a:ext>
            </a:extLst>
          </p:cNvPr>
          <p:cNvSpPr/>
          <p:nvPr userDrawn="1"/>
        </p:nvSpPr>
        <p:spPr>
          <a:xfrm>
            <a:off x="2158610" y="191042"/>
            <a:ext cx="1529287" cy="2342259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5" name="Rounded Rectangle 144">
            <a:extLst>
              <a:ext uri="{FF2B5EF4-FFF2-40B4-BE49-F238E27FC236}">
                <a16:creationId xmlns:a16="http://schemas.microsoft.com/office/drawing/2014/main" id="{81C2DDEA-290D-F3AF-CAE9-C76002EE065F}"/>
              </a:ext>
            </a:extLst>
          </p:cNvPr>
          <p:cNvSpPr/>
          <p:nvPr userDrawn="1"/>
        </p:nvSpPr>
        <p:spPr>
          <a:xfrm>
            <a:off x="460101" y="179936"/>
            <a:ext cx="1529287" cy="2342259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6" name="Rounded Rectangle 145">
            <a:extLst>
              <a:ext uri="{FF2B5EF4-FFF2-40B4-BE49-F238E27FC236}">
                <a16:creationId xmlns:a16="http://schemas.microsoft.com/office/drawing/2014/main" id="{430E95DC-4CEB-EDB4-8F34-58EC686D205E}"/>
              </a:ext>
            </a:extLst>
          </p:cNvPr>
          <p:cNvSpPr/>
          <p:nvPr userDrawn="1"/>
        </p:nvSpPr>
        <p:spPr>
          <a:xfrm>
            <a:off x="7801663" y="189232"/>
            <a:ext cx="3766048" cy="2350567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7" name="Title 1">
            <a:extLst>
              <a:ext uri="{FF2B5EF4-FFF2-40B4-BE49-F238E27FC236}">
                <a16:creationId xmlns:a16="http://schemas.microsoft.com/office/drawing/2014/main" id="{19BA2B58-5AE1-8409-C9A5-2BF463BDABB5}"/>
              </a:ext>
            </a:extLst>
          </p:cNvPr>
          <p:cNvSpPr txBox="1">
            <a:spLocks/>
          </p:cNvSpPr>
          <p:nvPr userDrawn="1"/>
        </p:nvSpPr>
        <p:spPr>
          <a:xfrm>
            <a:off x="770488" y="318465"/>
            <a:ext cx="925917" cy="24564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Security</a:t>
            </a:r>
          </a:p>
        </p:txBody>
      </p:sp>
      <p:sp>
        <p:nvSpPr>
          <p:cNvPr id="148" name="Title 1">
            <a:extLst>
              <a:ext uri="{FF2B5EF4-FFF2-40B4-BE49-F238E27FC236}">
                <a16:creationId xmlns:a16="http://schemas.microsoft.com/office/drawing/2014/main" id="{3E84C7ED-E78F-7235-8DF4-25F3143AEF8D}"/>
              </a:ext>
            </a:extLst>
          </p:cNvPr>
          <p:cNvSpPr txBox="1">
            <a:spLocks/>
          </p:cNvSpPr>
          <p:nvPr userDrawn="1"/>
        </p:nvSpPr>
        <p:spPr>
          <a:xfrm>
            <a:off x="2450034" y="316452"/>
            <a:ext cx="925917" cy="24564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Privilege</a:t>
            </a:r>
          </a:p>
        </p:txBody>
      </p:sp>
      <p:sp>
        <p:nvSpPr>
          <p:cNvPr id="149" name="Title 1">
            <a:extLst>
              <a:ext uri="{FF2B5EF4-FFF2-40B4-BE49-F238E27FC236}">
                <a16:creationId xmlns:a16="http://schemas.microsoft.com/office/drawing/2014/main" id="{C37B89CC-8A95-A80A-D9E4-46E392C41EF7}"/>
              </a:ext>
            </a:extLst>
          </p:cNvPr>
          <p:cNvSpPr txBox="1">
            <a:spLocks/>
          </p:cNvSpPr>
          <p:nvPr userDrawn="1"/>
        </p:nvSpPr>
        <p:spPr>
          <a:xfrm>
            <a:off x="4402926" y="279157"/>
            <a:ext cx="925917" cy="24564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Attacks</a:t>
            </a:r>
          </a:p>
        </p:txBody>
      </p:sp>
      <p:sp>
        <p:nvSpPr>
          <p:cNvPr id="150" name="Title 1">
            <a:extLst>
              <a:ext uri="{FF2B5EF4-FFF2-40B4-BE49-F238E27FC236}">
                <a16:creationId xmlns:a16="http://schemas.microsoft.com/office/drawing/2014/main" id="{5CA911F6-F9C5-421F-18A6-EEFDF3338BA3}"/>
              </a:ext>
            </a:extLst>
          </p:cNvPr>
          <p:cNvSpPr txBox="1">
            <a:spLocks/>
          </p:cNvSpPr>
          <p:nvPr userDrawn="1"/>
        </p:nvSpPr>
        <p:spPr>
          <a:xfrm>
            <a:off x="6409173" y="292041"/>
            <a:ext cx="1088675" cy="24564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Planning</a:t>
            </a:r>
          </a:p>
        </p:txBody>
      </p:sp>
      <p:sp>
        <p:nvSpPr>
          <p:cNvPr id="151" name="Title 1">
            <a:extLst>
              <a:ext uri="{FF2B5EF4-FFF2-40B4-BE49-F238E27FC236}">
                <a16:creationId xmlns:a16="http://schemas.microsoft.com/office/drawing/2014/main" id="{227BB4B9-C4BB-FA2D-755D-74958656C054}"/>
              </a:ext>
            </a:extLst>
          </p:cNvPr>
          <p:cNvSpPr txBox="1">
            <a:spLocks/>
          </p:cNvSpPr>
          <p:nvPr userDrawn="1"/>
        </p:nvSpPr>
        <p:spPr>
          <a:xfrm>
            <a:off x="9202959" y="273835"/>
            <a:ext cx="1088675" cy="24564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People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18F8A32-E41D-65A9-ED4C-2CB3F2BEA2B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36AE598-AC58-A520-5971-1757140D4FDD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bg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2B9AE15-DBA8-9305-9CF8-BC59F5E75D11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79559"/>
            <a:ext cx="10987203" cy="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758BE0C-C35C-A7EA-D376-DB776BA0D452}"/>
              </a:ext>
            </a:extLst>
          </p:cNvPr>
          <p:cNvSpPr txBox="1"/>
          <p:nvPr userDrawn="1"/>
        </p:nvSpPr>
        <p:spPr>
          <a:xfrm>
            <a:off x="508005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Build Resilience &amp; Master Complexity for Microsoft 365</a:t>
            </a:r>
          </a:p>
        </p:txBody>
      </p:sp>
    </p:spTree>
    <p:extLst>
      <p:ext uri="{BB962C8B-B14F-4D97-AF65-F5344CB8AC3E}">
        <p14:creationId xmlns:p14="http://schemas.microsoft.com/office/powerpoint/2010/main" val="334721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evr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C3DF44DF-B7B0-8B95-59ED-027653B58D6B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E4ADB1-0473-95B6-5B5B-697F9CD5EA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9000">
                <a:srgbClr val="0C151D">
                  <a:lumMod val="99694"/>
                  <a:lumOff val="306"/>
                </a:srgbClr>
              </a:gs>
              <a:gs pos="3000">
                <a:schemeClr val="tx1"/>
              </a:gs>
              <a:gs pos="100000">
                <a:schemeClr val="tx2">
                  <a:lumMod val="48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2FFFD7D-992E-21E4-EA68-569AF2E32289}"/>
              </a:ext>
            </a:extLst>
          </p:cNvPr>
          <p:cNvSpPr/>
          <p:nvPr userDrawn="1"/>
        </p:nvSpPr>
        <p:spPr>
          <a:xfrm rot="5400000">
            <a:off x="307323" y="-307324"/>
            <a:ext cx="6858000" cy="7472646"/>
          </a:xfrm>
          <a:custGeom>
            <a:avLst/>
            <a:gdLst>
              <a:gd name="connsiteX0" fmla="*/ 0 w 6858000"/>
              <a:gd name="connsiteY0" fmla="*/ 10079698 h 10079698"/>
              <a:gd name="connsiteX1" fmla="*/ 0 w 6858000"/>
              <a:gd name="connsiteY1" fmla="*/ 3424563 h 10079698"/>
              <a:gd name="connsiteX2" fmla="*/ 0 w 6858000"/>
              <a:gd name="connsiteY2" fmla="*/ 3424562 h 10079698"/>
              <a:gd name="connsiteX3" fmla="*/ 1 w 6858000"/>
              <a:gd name="connsiteY3" fmla="*/ 3424562 h 10079698"/>
              <a:gd name="connsiteX4" fmla="*/ 3429000 w 6858000"/>
              <a:gd name="connsiteY4" fmla="*/ 0 h 10079698"/>
              <a:gd name="connsiteX5" fmla="*/ 6857998 w 6858000"/>
              <a:gd name="connsiteY5" fmla="*/ 3424562 h 10079698"/>
              <a:gd name="connsiteX6" fmla="*/ 6858000 w 6858000"/>
              <a:gd name="connsiteY6" fmla="*/ 3424562 h 10079698"/>
              <a:gd name="connsiteX7" fmla="*/ 6858000 w 6858000"/>
              <a:gd name="connsiteY7" fmla="*/ 10079698 h 10079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10079698">
                <a:moveTo>
                  <a:pt x="0" y="10079698"/>
                </a:moveTo>
                <a:lnTo>
                  <a:pt x="0" y="3424563"/>
                </a:lnTo>
                <a:lnTo>
                  <a:pt x="0" y="3424562"/>
                </a:lnTo>
                <a:lnTo>
                  <a:pt x="1" y="3424562"/>
                </a:lnTo>
                <a:lnTo>
                  <a:pt x="3429000" y="0"/>
                </a:lnTo>
                <a:lnTo>
                  <a:pt x="6857998" y="3424562"/>
                </a:lnTo>
                <a:lnTo>
                  <a:pt x="6858000" y="3424562"/>
                </a:lnTo>
                <a:lnTo>
                  <a:pt x="6858000" y="10079698"/>
                </a:lnTo>
                <a:close/>
              </a:path>
            </a:pathLst>
          </a:custGeom>
          <a:gradFill>
            <a:gsLst>
              <a:gs pos="38000">
                <a:srgbClr val="0C1015">
                  <a:lumMod val="63000"/>
                </a:srgbClr>
              </a:gs>
              <a:gs pos="73000">
                <a:srgbClr val="111419"/>
              </a:gs>
              <a:gs pos="98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49DEF5-7613-BA51-50F9-E2A645B1D702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bg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20F60F6-B27A-8DC6-0B19-0F210DCDB5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322C6B-B105-A843-9A5B-58699CE3D0C9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79559"/>
            <a:ext cx="10987203" cy="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9BFFA6C-292B-72D2-EC9B-DC6B9B73A506}"/>
              </a:ext>
            </a:extLst>
          </p:cNvPr>
          <p:cNvSpPr txBox="1"/>
          <p:nvPr userDrawn="1"/>
        </p:nvSpPr>
        <p:spPr>
          <a:xfrm>
            <a:off x="508005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Build Resilience &amp; Master Complexity for Microsoft 365</a:t>
            </a:r>
          </a:p>
        </p:txBody>
      </p:sp>
    </p:spTree>
    <p:extLst>
      <p:ext uri="{BB962C8B-B14F-4D97-AF65-F5344CB8AC3E}">
        <p14:creationId xmlns:p14="http://schemas.microsoft.com/office/powerpoint/2010/main" val="133820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igh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 not remove" hidden="1">
            <a:extLst>
              <a:ext uri="{FF2B5EF4-FFF2-40B4-BE49-F238E27FC236}">
                <a16:creationId xmlns:a16="http://schemas.microsoft.com/office/drawing/2014/main" id="{90A94CAB-FE1E-4B07-9640-BE52A7008332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9B83D19-EA7F-D049-3491-FCD4838B3F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189570-A47D-D525-C7B8-3527C0997F18}"/>
              </a:ext>
            </a:extLst>
          </p:cNvPr>
          <p:cNvSpPr txBox="1"/>
          <p:nvPr userDrawn="1"/>
        </p:nvSpPr>
        <p:spPr>
          <a:xfrm>
            <a:off x="8918367" y="6470218"/>
            <a:ext cx="27432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DB06E4C-B242-7142-96B4-12D352421EF8}" type="slidenum">
              <a:rPr lang="en-US" sz="100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tx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5495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evr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E4ADB1-0473-95B6-5B5B-697F9CD5EA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/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55D3721-4DE0-66A1-6618-815C8D112448}"/>
              </a:ext>
            </a:extLst>
          </p:cNvPr>
          <p:cNvSpPr/>
          <p:nvPr userDrawn="1"/>
        </p:nvSpPr>
        <p:spPr>
          <a:xfrm>
            <a:off x="-53574" y="-16845"/>
            <a:ext cx="7526220" cy="6891688"/>
          </a:xfrm>
          <a:custGeom>
            <a:avLst/>
            <a:gdLst>
              <a:gd name="connsiteX0" fmla="*/ 0 w 8301076"/>
              <a:gd name="connsiteY0" fmla="*/ 0 h 6891688"/>
              <a:gd name="connsiteX1" fmla="*/ 3641669 w 8301076"/>
              <a:gd name="connsiteY1" fmla="*/ 0 h 6891688"/>
              <a:gd name="connsiteX2" fmla="*/ 5971373 w 8301076"/>
              <a:gd name="connsiteY2" fmla="*/ 0 h 6891688"/>
              <a:gd name="connsiteX3" fmla="*/ 5986984 w 8301076"/>
              <a:gd name="connsiteY3" fmla="*/ 0 h 6891688"/>
              <a:gd name="connsiteX4" fmla="*/ 5986984 w 8301076"/>
              <a:gd name="connsiteY4" fmla="*/ 23090 h 6891688"/>
              <a:gd name="connsiteX5" fmla="*/ 8301076 w 8301076"/>
              <a:gd name="connsiteY5" fmla="*/ 3445844 h 6891688"/>
              <a:gd name="connsiteX6" fmla="*/ 5986984 w 8301076"/>
              <a:gd name="connsiteY6" fmla="*/ 6868598 h 6891688"/>
              <a:gd name="connsiteX7" fmla="*/ 5986984 w 8301076"/>
              <a:gd name="connsiteY7" fmla="*/ 6891688 h 6891688"/>
              <a:gd name="connsiteX8" fmla="*/ 5971373 w 8301076"/>
              <a:gd name="connsiteY8" fmla="*/ 6891688 h 6891688"/>
              <a:gd name="connsiteX9" fmla="*/ 3641669 w 8301076"/>
              <a:gd name="connsiteY9" fmla="*/ 6891688 h 6891688"/>
              <a:gd name="connsiteX10" fmla="*/ 0 w 8301076"/>
              <a:gd name="connsiteY10" fmla="*/ 6891688 h 68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01076" h="6891688">
                <a:moveTo>
                  <a:pt x="0" y="0"/>
                </a:moveTo>
                <a:lnTo>
                  <a:pt x="3641669" y="0"/>
                </a:lnTo>
                <a:lnTo>
                  <a:pt x="5971373" y="0"/>
                </a:lnTo>
                <a:lnTo>
                  <a:pt x="5986984" y="0"/>
                </a:lnTo>
                <a:lnTo>
                  <a:pt x="5986984" y="23090"/>
                </a:lnTo>
                <a:lnTo>
                  <a:pt x="8301076" y="3445844"/>
                </a:lnTo>
                <a:lnTo>
                  <a:pt x="5986984" y="6868598"/>
                </a:lnTo>
                <a:lnTo>
                  <a:pt x="5986984" y="6891688"/>
                </a:lnTo>
                <a:lnTo>
                  <a:pt x="5971373" y="6891688"/>
                </a:lnTo>
                <a:lnTo>
                  <a:pt x="3641669" y="6891688"/>
                </a:lnTo>
                <a:lnTo>
                  <a:pt x="0" y="6891688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2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41DB56-7497-5F95-329A-3E853B6B1507}"/>
              </a:ext>
            </a:extLst>
          </p:cNvPr>
          <p:cNvSpPr txBox="1"/>
          <p:nvPr userDrawn="1"/>
        </p:nvSpPr>
        <p:spPr>
          <a:xfrm>
            <a:off x="379058" y="6470219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Build Resilience &amp; Master Complexity for Microsoft 365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C227C6-D3FD-6891-EF2D-F808208F0F10}"/>
              </a:ext>
            </a:extLst>
          </p:cNvPr>
          <p:cNvCxnSpPr>
            <a:cxnSpLocks/>
          </p:cNvCxnSpPr>
          <p:nvPr userDrawn="1"/>
        </p:nvCxnSpPr>
        <p:spPr>
          <a:xfrm>
            <a:off x="477430" y="6379563"/>
            <a:ext cx="11119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D5C7DEA5-B63E-B15F-5913-3422300F6D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80423" y="6484501"/>
            <a:ext cx="895046" cy="1969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49DEF5-7613-BA51-50F9-E2A645B1D702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bg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90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643387-686E-753C-AAAB-D19C26C8A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75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4037E0-7128-FF04-E9B5-64E7F45AF64C}"/>
              </a:ext>
            </a:extLst>
          </p:cNvPr>
          <p:cNvGrpSpPr/>
          <p:nvPr userDrawn="1"/>
        </p:nvGrpSpPr>
        <p:grpSpPr>
          <a:xfrm>
            <a:off x="379058" y="6379567"/>
            <a:ext cx="11282510" cy="321489"/>
            <a:chOff x="379058" y="6379563"/>
            <a:chExt cx="11282510" cy="32148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095B6C-E30E-0E65-0660-9E5E8E6DC2C6}"/>
                </a:ext>
              </a:extLst>
            </p:cNvPr>
            <p:cNvSpPr txBox="1"/>
            <p:nvPr userDrawn="1"/>
          </p:nvSpPr>
          <p:spPr>
            <a:xfrm>
              <a:off x="379058" y="6470218"/>
              <a:ext cx="6023114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>
                  <a:solidFill>
                    <a:schemeClr val="bg1"/>
                  </a:solidFill>
                </a:rPr>
                <a:t>Build Resilience &amp; Master Complexity for Microsoft 365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681F84B-3828-F35E-D42C-AE612C7E1E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77430" y="6379563"/>
              <a:ext cx="11119373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67AB646-33F5-AE27-542D-8A4E9DD1BB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p:blipFill>
          <p:spPr>
            <a:xfrm>
              <a:off x="10380422" y="6484501"/>
              <a:ext cx="895046" cy="19691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0B1F357-90E3-98B9-77F2-1CA2059FA413}"/>
                </a:ext>
              </a:extLst>
            </p:cNvPr>
            <p:cNvSpPr txBox="1"/>
            <p:nvPr userDrawn="1"/>
          </p:nvSpPr>
          <p:spPr>
            <a:xfrm>
              <a:off x="11111345" y="6470219"/>
              <a:ext cx="55022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fld id="{15943522-E020-4F45-9C69-751846F70A41}" type="slidenum">
                <a:rPr lang="en-US" sz="1000" smtClean="0">
                  <a:solidFill>
                    <a:schemeClr val="bg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‹#›</a:t>
              </a:fld>
              <a:endParaRPr lang="en-US" sz="100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5F7DEB8-B3D2-3022-08C8-54329E25FB89}"/>
              </a:ext>
            </a:extLst>
          </p:cNvPr>
          <p:cNvSpPr/>
          <p:nvPr userDrawn="1"/>
        </p:nvSpPr>
        <p:spPr>
          <a:xfrm rot="16200000" flipH="1">
            <a:off x="6442587" y="1108588"/>
            <a:ext cx="6858001" cy="4640826"/>
          </a:xfrm>
          <a:custGeom>
            <a:avLst/>
            <a:gdLst>
              <a:gd name="connsiteX0" fmla="*/ 0 w 6858001"/>
              <a:gd name="connsiteY0" fmla="*/ 1849395 h 5044617"/>
              <a:gd name="connsiteX1" fmla="*/ 1 w 6858001"/>
              <a:gd name="connsiteY1" fmla="*/ 1849395 h 5044617"/>
              <a:gd name="connsiteX2" fmla="*/ 1 w 6858001"/>
              <a:gd name="connsiteY2" fmla="*/ 1844217 h 5044617"/>
              <a:gd name="connsiteX3" fmla="*/ 9601 w 6858001"/>
              <a:gd name="connsiteY3" fmla="*/ 1844217 h 5044617"/>
              <a:gd name="connsiteX4" fmla="*/ 3429000 w 6858001"/>
              <a:gd name="connsiteY4" fmla="*/ 0 h 5044617"/>
              <a:gd name="connsiteX5" fmla="*/ 6848399 w 6858001"/>
              <a:gd name="connsiteY5" fmla="*/ 1844217 h 5044617"/>
              <a:gd name="connsiteX6" fmla="*/ 6858001 w 6858001"/>
              <a:gd name="connsiteY6" fmla="*/ 1844217 h 5044617"/>
              <a:gd name="connsiteX7" fmla="*/ 6858001 w 6858001"/>
              <a:gd name="connsiteY7" fmla="*/ 5044617 h 5044617"/>
              <a:gd name="connsiteX8" fmla="*/ 1 w 6858001"/>
              <a:gd name="connsiteY8" fmla="*/ 5044617 h 5044617"/>
              <a:gd name="connsiteX9" fmla="*/ 1 w 6858001"/>
              <a:gd name="connsiteY9" fmla="*/ 1849395 h 504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1" h="5044617">
                <a:moveTo>
                  <a:pt x="0" y="1849395"/>
                </a:moveTo>
                <a:lnTo>
                  <a:pt x="1" y="1849395"/>
                </a:lnTo>
                <a:lnTo>
                  <a:pt x="1" y="1844217"/>
                </a:lnTo>
                <a:lnTo>
                  <a:pt x="9601" y="1844217"/>
                </a:lnTo>
                <a:lnTo>
                  <a:pt x="3429000" y="0"/>
                </a:lnTo>
                <a:lnTo>
                  <a:pt x="6848399" y="1844217"/>
                </a:lnTo>
                <a:lnTo>
                  <a:pt x="6858001" y="1844217"/>
                </a:lnTo>
                <a:lnTo>
                  <a:pt x="6858001" y="5044617"/>
                </a:lnTo>
                <a:lnTo>
                  <a:pt x="1" y="5044617"/>
                </a:lnTo>
                <a:lnTo>
                  <a:pt x="1" y="1849395"/>
                </a:lnTo>
                <a:close/>
              </a:path>
            </a:pathLst>
          </a:custGeom>
          <a:blipFill dpi="0" rotWithShape="0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l="-67206" r="-74478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6051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12ABFF-E1AD-E851-B3A6-C86B91CA61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0794" y="0"/>
            <a:ext cx="10351206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71FE09B-D622-B91F-729F-403340F86CA1}"/>
              </a:ext>
            </a:extLst>
          </p:cNvPr>
          <p:cNvSpPr/>
          <p:nvPr userDrawn="1"/>
        </p:nvSpPr>
        <p:spPr>
          <a:xfrm>
            <a:off x="4726506" y="-16845"/>
            <a:ext cx="7465494" cy="6891688"/>
          </a:xfrm>
          <a:prstGeom prst="rect">
            <a:avLst/>
          </a:prstGeom>
          <a:gradFill>
            <a:gsLst>
              <a:gs pos="0">
                <a:schemeClr val="accent3">
                  <a:alpha val="50000"/>
                </a:schemeClr>
              </a:gs>
              <a:gs pos="100000">
                <a:schemeClr val="accent4">
                  <a:alpha val="5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CC9CE84-09C3-CC05-F3D7-218CA5856074}"/>
              </a:ext>
            </a:extLst>
          </p:cNvPr>
          <p:cNvSpPr/>
          <p:nvPr userDrawn="1"/>
        </p:nvSpPr>
        <p:spPr>
          <a:xfrm>
            <a:off x="-53574" y="-16845"/>
            <a:ext cx="7106446" cy="6891688"/>
          </a:xfrm>
          <a:custGeom>
            <a:avLst/>
            <a:gdLst>
              <a:gd name="connsiteX0" fmla="*/ 0 w 8301076"/>
              <a:gd name="connsiteY0" fmla="*/ 0 h 6891688"/>
              <a:gd name="connsiteX1" fmla="*/ 3641669 w 8301076"/>
              <a:gd name="connsiteY1" fmla="*/ 0 h 6891688"/>
              <a:gd name="connsiteX2" fmla="*/ 5971373 w 8301076"/>
              <a:gd name="connsiteY2" fmla="*/ 0 h 6891688"/>
              <a:gd name="connsiteX3" fmla="*/ 5986984 w 8301076"/>
              <a:gd name="connsiteY3" fmla="*/ 0 h 6891688"/>
              <a:gd name="connsiteX4" fmla="*/ 5986984 w 8301076"/>
              <a:gd name="connsiteY4" fmla="*/ 23090 h 6891688"/>
              <a:gd name="connsiteX5" fmla="*/ 8301076 w 8301076"/>
              <a:gd name="connsiteY5" fmla="*/ 3445844 h 6891688"/>
              <a:gd name="connsiteX6" fmla="*/ 5986984 w 8301076"/>
              <a:gd name="connsiteY6" fmla="*/ 6868598 h 6891688"/>
              <a:gd name="connsiteX7" fmla="*/ 5986984 w 8301076"/>
              <a:gd name="connsiteY7" fmla="*/ 6891688 h 6891688"/>
              <a:gd name="connsiteX8" fmla="*/ 5971373 w 8301076"/>
              <a:gd name="connsiteY8" fmla="*/ 6891688 h 6891688"/>
              <a:gd name="connsiteX9" fmla="*/ 3641669 w 8301076"/>
              <a:gd name="connsiteY9" fmla="*/ 6891688 h 6891688"/>
              <a:gd name="connsiteX10" fmla="*/ 0 w 8301076"/>
              <a:gd name="connsiteY10" fmla="*/ 6891688 h 68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01076" h="6891688">
                <a:moveTo>
                  <a:pt x="0" y="0"/>
                </a:moveTo>
                <a:lnTo>
                  <a:pt x="3641669" y="0"/>
                </a:lnTo>
                <a:lnTo>
                  <a:pt x="5971373" y="0"/>
                </a:lnTo>
                <a:lnTo>
                  <a:pt x="5986984" y="0"/>
                </a:lnTo>
                <a:lnTo>
                  <a:pt x="5986984" y="23090"/>
                </a:lnTo>
                <a:lnTo>
                  <a:pt x="8301076" y="3445844"/>
                </a:lnTo>
                <a:lnTo>
                  <a:pt x="5986984" y="6868598"/>
                </a:lnTo>
                <a:lnTo>
                  <a:pt x="5986984" y="6891688"/>
                </a:lnTo>
                <a:lnTo>
                  <a:pt x="5971373" y="6891688"/>
                </a:lnTo>
                <a:lnTo>
                  <a:pt x="3641669" y="6891688"/>
                </a:lnTo>
                <a:lnTo>
                  <a:pt x="0" y="6891688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A9DA7695-1294-79C6-2F93-E7824A12AB5A}"/>
              </a:ext>
            </a:extLst>
          </p:cNvPr>
          <p:cNvSpPr/>
          <p:nvPr userDrawn="1"/>
        </p:nvSpPr>
        <p:spPr>
          <a:xfrm>
            <a:off x="9600467" y="-16843"/>
            <a:ext cx="4620700" cy="6891687"/>
          </a:xfrm>
          <a:prstGeom prst="chevron">
            <a:avLst>
              <a:gd name="adj" fmla="val 43350"/>
            </a:avLst>
          </a:prstGeom>
          <a:gradFill flip="none" rotWithShape="1">
            <a:gsLst>
              <a:gs pos="0">
                <a:schemeClr val="tx1"/>
              </a:gs>
              <a:gs pos="100000">
                <a:schemeClr val="tx2"/>
              </a:gs>
            </a:gsLst>
            <a:lin ang="10800000" scaled="1"/>
            <a:tileRect/>
          </a:gradFill>
          <a:ln w="444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283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03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F4E5F-92D7-4381-4F78-27C90B045C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51384" y="2"/>
            <a:ext cx="8440615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CDB294-6B9D-76ED-3D6E-E904B8AB2121}"/>
              </a:ext>
            </a:extLst>
          </p:cNvPr>
          <p:cNvSpPr/>
          <p:nvPr userDrawn="1"/>
        </p:nvSpPr>
        <p:spPr>
          <a:xfrm>
            <a:off x="4726506" y="-16845"/>
            <a:ext cx="7465494" cy="6891688"/>
          </a:xfrm>
          <a:prstGeom prst="rect">
            <a:avLst/>
          </a:prstGeom>
          <a:gradFill>
            <a:gsLst>
              <a:gs pos="0">
                <a:schemeClr val="accent3">
                  <a:alpha val="50000"/>
                </a:schemeClr>
              </a:gs>
              <a:gs pos="100000">
                <a:schemeClr val="accent4">
                  <a:alpha val="5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A082401-B166-FC5E-1A6B-323237CAA947}"/>
              </a:ext>
            </a:extLst>
          </p:cNvPr>
          <p:cNvSpPr/>
          <p:nvPr userDrawn="1"/>
        </p:nvSpPr>
        <p:spPr>
          <a:xfrm>
            <a:off x="-53574" y="-16845"/>
            <a:ext cx="7106446" cy="6891688"/>
          </a:xfrm>
          <a:custGeom>
            <a:avLst/>
            <a:gdLst>
              <a:gd name="connsiteX0" fmla="*/ 0 w 8301076"/>
              <a:gd name="connsiteY0" fmla="*/ 0 h 6891688"/>
              <a:gd name="connsiteX1" fmla="*/ 3641669 w 8301076"/>
              <a:gd name="connsiteY1" fmla="*/ 0 h 6891688"/>
              <a:gd name="connsiteX2" fmla="*/ 5971373 w 8301076"/>
              <a:gd name="connsiteY2" fmla="*/ 0 h 6891688"/>
              <a:gd name="connsiteX3" fmla="*/ 5986984 w 8301076"/>
              <a:gd name="connsiteY3" fmla="*/ 0 h 6891688"/>
              <a:gd name="connsiteX4" fmla="*/ 5986984 w 8301076"/>
              <a:gd name="connsiteY4" fmla="*/ 23090 h 6891688"/>
              <a:gd name="connsiteX5" fmla="*/ 8301076 w 8301076"/>
              <a:gd name="connsiteY5" fmla="*/ 3445844 h 6891688"/>
              <a:gd name="connsiteX6" fmla="*/ 5986984 w 8301076"/>
              <a:gd name="connsiteY6" fmla="*/ 6868598 h 6891688"/>
              <a:gd name="connsiteX7" fmla="*/ 5986984 w 8301076"/>
              <a:gd name="connsiteY7" fmla="*/ 6891688 h 6891688"/>
              <a:gd name="connsiteX8" fmla="*/ 5971373 w 8301076"/>
              <a:gd name="connsiteY8" fmla="*/ 6891688 h 6891688"/>
              <a:gd name="connsiteX9" fmla="*/ 3641669 w 8301076"/>
              <a:gd name="connsiteY9" fmla="*/ 6891688 h 6891688"/>
              <a:gd name="connsiteX10" fmla="*/ 0 w 8301076"/>
              <a:gd name="connsiteY10" fmla="*/ 6891688 h 68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01076" h="6891688">
                <a:moveTo>
                  <a:pt x="0" y="0"/>
                </a:moveTo>
                <a:lnTo>
                  <a:pt x="3641669" y="0"/>
                </a:lnTo>
                <a:lnTo>
                  <a:pt x="5971373" y="0"/>
                </a:lnTo>
                <a:lnTo>
                  <a:pt x="5986984" y="0"/>
                </a:lnTo>
                <a:lnTo>
                  <a:pt x="5986984" y="23090"/>
                </a:lnTo>
                <a:lnTo>
                  <a:pt x="8301076" y="3445844"/>
                </a:lnTo>
                <a:lnTo>
                  <a:pt x="5986984" y="6868598"/>
                </a:lnTo>
                <a:lnTo>
                  <a:pt x="5986984" y="6891688"/>
                </a:lnTo>
                <a:lnTo>
                  <a:pt x="5971373" y="6891688"/>
                </a:lnTo>
                <a:lnTo>
                  <a:pt x="3641669" y="6891688"/>
                </a:lnTo>
                <a:lnTo>
                  <a:pt x="0" y="6891688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81B4226C-5BC5-9C8F-38B5-902523E0AC7E}"/>
              </a:ext>
            </a:extLst>
          </p:cNvPr>
          <p:cNvSpPr/>
          <p:nvPr userDrawn="1"/>
        </p:nvSpPr>
        <p:spPr>
          <a:xfrm>
            <a:off x="9600467" y="-16843"/>
            <a:ext cx="4620700" cy="6891687"/>
          </a:xfrm>
          <a:prstGeom prst="chevron">
            <a:avLst>
              <a:gd name="adj" fmla="val 43350"/>
            </a:avLst>
          </a:prstGeom>
          <a:gradFill flip="none" rotWithShape="1">
            <a:gsLst>
              <a:gs pos="0">
                <a:schemeClr val="tx1"/>
              </a:gs>
              <a:gs pos="100000">
                <a:schemeClr val="tx2"/>
              </a:gs>
            </a:gsLst>
            <a:lin ang="10800000" scaled="1"/>
            <a:tileRect/>
          </a:gradFill>
          <a:ln w="444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283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13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EC1F58FE-E094-44C7-22F5-CABD8C28143C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AC2AFF-A1B7-B421-6B77-F395FA8BE67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gradFill>
            <a:gsLst>
              <a:gs pos="46000">
                <a:srgbClr val="0C151D">
                  <a:lumMod val="97529"/>
                </a:srgbClr>
              </a:gs>
              <a:gs pos="3000">
                <a:schemeClr val="tx1"/>
              </a:gs>
              <a:gs pos="100000">
                <a:schemeClr val="tx2">
                  <a:lumMod val="72136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2F28DA-7A97-B741-44CE-ED9DB1AC365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3A9CC8-3B1D-A75F-056D-D12FB3037CBA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tx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1DF62E7-D254-7F54-A008-257F90D793B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79559"/>
            <a:ext cx="5486400" cy="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6370AFF-54B7-F10E-7E84-6BC15617423B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79559"/>
            <a:ext cx="10987203" cy="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EC6B4E4-1BA3-2A75-58FE-9A9CB7BE95F0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379559"/>
            <a:ext cx="5513093" cy="4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443B176-117A-28C5-0EFB-7E03A8F3D30F}"/>
              </a:ext>
            </a:extLst>
          </p:cNvPr>
          <p:cNvSpPr txBox="1"/>
          <p:nvPr userDrawn="1"/>
        </p:nvSpPr>
        <p:spPr>
          <a:xfrm>
            <a:off x="508005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Build Resilience &amp; Master Complexity for Microsoft 365</a:t>
            </a:r>
          </a:p>
        </p:txBody>
      </p:sp>
    </p:spTree>
    <p:extLst>
      <p:ext uri="{BB962C8B-B14F-4D97-AF65-F5344CB8AC3E}">
        <p14:creationId xmlns:p14="http://schemas.microsoft.com/office/powerpoint/2010/main" val="316226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Slide">
    <p:bg>
      <p:bgPr>
        <a:gradFill>
          <a:gsLst>
            <a:gs pos="0">
              <a:srgbClr val="000000"/>
            </a:gs>
            <a:gs pos="100000">
              <a:srgbClr val="17293B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A3E0F2B-EBD0-2E82-2117-6DAE4244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00" y="610696"/>
            <a:ext cx="9205913" cy="5632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008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ACFE1EB-945D-AF21-6661-CB83609DF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F4602-9B6F-2AC4-551C-EAE37ED83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461" y="1482426"/>
            <a:ext cx="11166107" cy="3513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74DF07-C032-396E-785D-23CF5ED081CF}"/>
              </a:ext>
            </a:extLst>
          </p:cNvPr>
          <p:cNvSpPr txBox="1"/>
          <p:nvPr userDrawn="1"/>
        </p:nvSpPr>
        <p:spPr>
          <a:xfrm>
            <a:off x="8918367" y="6470218"/>
            <a:ext cx="27432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DB06E4C-B242-7142-96B4-12D352421EF8}" type="slidenum">
              <a:rPr lang="en-US" sz="100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tx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23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Lay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525F3-4948-4003-BC6C-CAC1BF504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461" y="1482426"/>
            <a:ext cx="5274024" cy="35223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8B3A4E8-89DD-5A22-4A3D-60AA378FAE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68613"/>
            <a:ext cx="1661484" cy="36576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3B6DB2-AC56-8E2B-9AE6-0082DEE484B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31477" y="1482426"/>
            <a:ext cx="5274023" cy="35223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74B001-138B-D95F-61F4-F60793A76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A3EE24-95AB-AFE8-3666-458E72AE213D}"/>
              </a:ext>
            </a:extLst>
          </p:cNvPr>
          <p:cNvSpPr txBox="1"/>
          <p:nvPr userDrawn="1"/>
        </p:nvSpPr>
        <p:spPr>
          <a:xfrm>
            <a:off x="8918367" y="6470218"/>
            <a:ext cx="27432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DB06E4C-B242-7142-96B4-12D352421EF8}" type="slidenum">
              <a:rPr lang="en-US" sz="100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tx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59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Lay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8B3A4E8-89DD-5A22-4A3D-60AA378FAE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68613"/>
            <a:ext cx="1661484" cy="36576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D74B001-138B-D95F-61F4-F60793A76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E1A629B-3DB4-3756-AE1B-7203C071F8A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378364" y="1482426"/>
            <a:ext cx="3444232" cy="35223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E07E696-8A88-1D70-5455-C317D82010D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261268" y="1482426"/>
            <a:ext cx="3444232" cy="35223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A1BDE99-A90A-429F-E4C8-2FE9D7E3A59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5461" y="1482426"/>
            <a:ext cx="3444232" cy="35223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ED39FB-EA45-55E2-9375-A458BE918FB5}"/>
              </a:ext>
            </a:extLst>
          </p:cNvPr>
          <p:cNvSpPr txBox="1"/>
          <p:nvPr userDrawn="1"/>
        </p:nvSpPr>
        <p:spPr>
          <a:xfrm>
            <a:off x="8918367" y="6470218"/>
            <a:ext cx="27432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DB06E4C-B242-7142-96B4-12D352421EF8}" type="slidenum">
              <a:rPr lang="en-US" sz="100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tx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44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A3E0F2B-EBD0-2E82-2117-6DAE4244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00" y="610696"/>
            <a:ext cx="9205913" cy="5632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933C79-3EA9-C238-A9F0-719BD80344D4}"/>
              </a:ext>
            </a:extLst>
          </p:cNvPr>
          <p:cNvSpPr txBox="1"/>
          <p:nvPr userDrawn="1"/>
        </p:nvSpPr>
        <p:spPr>
          <a:xfrm>
            <a:off x="8918367" y="6470218"/>
            <a:ext cx="27432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DB06E4C-B242-7142-96B4-12D352421EF8}" type="slidenum">
              <a:rPr lang="en-US" sz="100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tx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34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A3E0F2B-EBD0-2E82-2117-6DAE4244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044" y="2671870"/>
            <a:ext cx="9205913" cy="7571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E3582B-A64C-C3E1-B598-3DE23D0CDA60}"/>
              </a:ext>
            </a:extLst>
          </p:cNvPr>
          <p:cNvSpPr txBox="1"/>
          <p:nvPr userDrawn="1"/>
        </p:nvSpPr>
        <p:spPr>
          <a:xfrm>
            <a:off x="8918367" y="6470218"/>
            <a:ext cx="27432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DB06E4C-B242-7142-96B4-12D352421EF8}" type="slidenum">
              <a:rPr lang="en-US" sz="100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tx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13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gradFill>
          <a:gsLst>
            <a:gs pos="22000">
              <a:srgbClr val="57D1F2"/>
            </a:gs>
            <a:gs pos="83000">
              <a:srgbClr val="0E93B7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>
          <a:gsLst>
            <a:gs pos="0">
              <a:srgbClr val="000000"/>
            </a:gs>
            <a:gs pos="100000">
              <a:srgbClr val="18293B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ACFE1EB-945D-AF21-6661-CB83609DF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96" y="610696"/>
            <a:ext cx="9205913" cy="5632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F4602-9B6F-2AC4-551C-EAE37ED83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461" y="1482426"/>
            <a:ext cx="11166107" cy="3513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B2EA795-A783-FB22-6C71-426E82C278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084" y="341980"/>
            <a:ext cx="166148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0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hevr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127F6F23-8075-67B0-D512-8F812FE5265B}"/>
              </a:ext>
            </a:extLst>
          </p:cNvPr>
          <p:cNvSpPr/>
          <p:nvPr userDrawn="1"/>
        </p:nvSpPr>
        <p:spPr>
          <a:xfrm>
            <a:off x="-53575" y="-16845"/>
            <a:ext cx="7392997" cy="6891688"/>
          </a:xfrm>
          <a:custGeom>
            <a:avLst/>
            <a:gdLst>
              <a:gd name="connsiteX0" fmla="*/ 0 w 8301076"/>
              <a:gd name="connsiteY0" fmla="*/ 0 h 6891688"/>
              <a:gd name="connsiteX1" fmla="*/ 3641669 w 8301076"/>
              <a:gd name="connsiteY1" fmla="*/ 0 h 6891688"/>
              <a:gd name="connsiteX2" fmla="*/ 5971373 w 8301076"/>
              <a:gd name="connsiteY2" fmla="*/ 0 h 6891688"/>
              <a:gd name="connsiteX3" fmla="*/ 5986984 w 8301076"/>
              <a:gd name="connsiteY3" fmla="*/ 0 h 6891688"/>
              <a:gd name="connsiteX4" fmla="*/ 5986984 w 8301076"/>
              <a:gd name="connsiteY4" fmla="*/ 23090 h 6891688"/>
              <a:gd name="connsiteX5" fmla="*/ 8301076 w 8301076"/>
              <a:gd name="connsiteY5" fmla="*/ 3445844 h 6891688"/>
              <a:gd name="connsiteX6" fmla="*/ 5986984 w 8301076"/>
              <a:gd name="connsiteY6" fmla="*/ 6868598 h 6891688"/>
              <a:gd name="connsiteX7" fmla="*/ 5986984 w 8301076"/>
              <a:gd name="connsiteY7" fmla="*/ 6891688 h 6891688"/>
              <a:gd name="connsiteX8" fmla="*/ 5971373 w 8301076"/>
              <a:gd name="connsiteY8" fmla="*/ 6891688 h 6891688"/>
              <a:gd name="connsiteX9" fmla="*/ 3641669 w 8301076"/>
              <a:gd name="connsiteY9" fmla="*/ 6891688 h 6891688"/>
              <a:gd name="connsiteX10" fmla="*/ 0 w 8301076"/>
              <a:gd name="connsiteY10" fmla="*/ 6891688 h 68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01076" h="6891688">
                <a:moveTo>
                  <a:pt x="0" y="0"/>
                </a:moveTo>
                <a:lnTo>
                  <a:pt x="3641669" y="0"/>
                </a:lnTo>
                <a:lnTo>
                  <a:pt x="5971373" y="0"/>
                </a:lnTo>
                <a:lnTo>
                  <a:pt x="5986984" y="0"/>
                </a:lnTo>
                <a:lnTo>
                  <a:pt x="5986984" y="23090"/>
                </a:lnTo>
                <a:lnTo>
                  <a:pt x="8301076" y="3445844"/>
                </a:lnTo>
                <a:lnTo>
                  <a:pt x="5986984" y="6868598"/>
                </a:lnTo>
                <a:lnTo>
                  <a:pt x="5986984" y="6891688"/>
                </a:lnTo>
                <a:lnTo>
                  <a:pt x="5971373" y="6891688"/>
                </a:lnTo>
                <a:lnTo>
                  <a:pt x="3641669" y="6891688"/>
                </a:lnTo>
                <a:lnTo>
                  <a:pt x="0" y="6891688"/>
                </a:lnTo>
                <a:close/>
              </a:path>
            </a:pathLst>
          </a:custGeom>
          <a:gradFill flip="none" rotWithShape="1">
            <a:gsLst>
              <a:gs pos="50000">
                <a:schemeClr val="tx2"/>
              </a:gs>
              <a:gs pos="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30ACE-B142-DFF2-2AB1-D96E44E1137B}"/>
              </a:ext>
            </a:extLst>
          </p:cNvPr>
          <p:cNvSpPr txBox="1"/>
          <p:nvPr userDrawn="1"/>
        </p:nvSpPr>
        <p:spPr>
          <a:xfrm>
            <a:off x="379058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Build Resilience &amp; Master Complexity for Microsoft 365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E7C6DF2-F24B-D531-642C-EDEA550EFD2F}"/>
              </a:ext>
            </a:extLst>
          </p:cNvPr>
          <p:cNvCxnSpPr>
            <a:cxnSpLocks/>
          </p:cNvCxnSpPr>
          <p:nvPr userDrawn="1"/>
        </p:nvCxnSpPr>
        <p:spPr>
          <a:xfrm>
            <a:off x="477430" y="6379563"/>
            <a:ext cx="507841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387035C-7FFF-84EA-66D4-4E7DB7D42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7"/>
          <a:stretch>
            <a:fillRect/>
          </a:stretch>
        </p:blipFill>
        <p:spPr>
          <a:xfrm>
            <a:off x="7136133" y="-45720"/>
            <a:ext cx="5055867" cy="6949440"/>
          </a:xfrm>
          <a:prstGeom prst="rect">
            <a:avLst/>
          </a:prstGeom>
        </p:spPr>
      </p:pic>
      <p:sp>
        <p:nvSpPr>
          <p:cNvPr id="3" name="Chevron 2">
            <a:extLst>
              <a:ext uri="{FF2B5EF4-FFF2-40B4-BE49-F238E27FC236}">
                <a16:creationId xmlns:a16="http://schemas.microsoft.com/office/drawing/2014/main" id="{08570CF7-FD2F-6886-CF99-B41C9DA97D5C}"/>
              </a:ext>
            </a:extLst>
          </p:cNvPr>
          <p:cNvSpPr/>
          <p:nvPr userDrawn="1"/>
        </p:nvSpPr>
        <p:spPr>
          <a:xfrm>
            <a:off x="4764252" y="-59266"/>
            <a:ext cx="4659407" cy="6976533"/>
          </a:xfrm>
          <a:prstGeom prst="chevron">
            <a:avLst/>
          </a:prstGeom>
          <a:solidFill>
            <a:schemeClr val="bg2"/>
          </a:solidFill>
          <a:ln w="44450">
            <a:gradFill flip="none" rotWithShape="1">
              <a:gsLst>
                <a:gs pos="100000">
                  <a:schemeClr val="accent4"/>
                </a:gs>
                <a:gs pos="0">
                  <a:schemeClr val="accent3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283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33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A3E0F2B-EBD0-2E82-2117-6DAE4244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00" y="610696"/>
            <a:ext cx="9205913" cy="5632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167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blue diamond shapes&#10;&#10;AI-generated content may be incorrect.">
            <a:extLst>
              <a:ext uri="{FF2B5EF4-FFF2-40B4-BE49-F238E27FC236}">
                <a16:creationId xmlns:a16="http://schemas.microsoft.com/office/drawing/2014/main" id="{FC6F4089-87B8-A01E-0AFF-849348CE6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4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EC6F71E-CFF0-B21F-7F61-80A7E70499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122363"/>
            <a:ext cx="10546080" cy="238760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263367D-56FC-AA4A-047E-EDF3D58D27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602038"/>
            <a:ext cx="10546080" cy="1655762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517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ACFE1EB-945D-AF21-6661-CB83609DF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F4602-9B6F-2AC4-551C-EAE37ED83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461" y="1482426"/>
            <a:ext cx="11166107" cy="3513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D37396-C367-E19B-F6D0-375191B05BF0}"/>
              </a:ext>
            </a:extLst>
          </p:cNvPr>
          <p:cNvSpPr txBox="1"/>
          <p:nvPr userDrawn="1"/>
        </p:nvSpPr>
        <p:spPr>
          <a:xfrm>
            <a:off x="9251866" y="6470218"/>
            <a:ext cx="27432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DB06E4C-B242-7142-96B4-12D352421EF8}" type="slidenum">
              <a:rPr lang="en-US" sz="10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bg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51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525F3-4948-4003-BC6C-CAC1BF504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461" y="1482426"/>
            <a:ext cx="5274024" cy="35223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3B6DB2-AC56-8E2B-9AE6-0082DEE484B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31477" y="1482426"/>
            <a:ext cx="5274023" cy="35223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74B001-138B-D95F-61F4-F60793A76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37D575-AE5B-F039-61A5-9E2F3E913ABB}"/>
              </a:ext>
            </a:extLst>
          </p:cNvPr>
          <p:cNvSpPr txBox="1"/>
          <p:nvPr userDrawn="1"/>
        </p:nvSpPr>
        <p:spPr>
          <a:xfrm>
            <a:off x="9251866" y="6470218"/>
            <a:ext cx="27432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DB06E4C-B242-7142-96B4-12D352421EF8}" type="slidenum">
              <a:rPr lang="en-US" sz="10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bg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62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74B001-138B-D95F-61F4-F60793A76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E1A629B-3DB4-3756-AE1B-7203C071F8A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378364" y="1482426"/>
            <a:ext cx="3444232" cy="35223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E07E696-8A88-1D70-5455-C317D82010D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261268" y="1482426"/>
            <a:ext cx="3444232" cy="35223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A1BDE99-A90A-429F-E4C8-2FE9D7E3A59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5461" y="1482426"/>
            <a:ext cx="3444232" cy="35223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AA184-C381-77D5-59CB-8145B12C448B}"/>
              </a:ext>
            </a:extLst>
          </p:cNvPr>
          <p:cNvSpPr txBox="1"/>
          <p:nvPr userDrawn="1"/>
        </p:nvSpPr>
        <p:spPr>
          <a:xfrm>
            <a:off x="9251866" y="6470218"/>
            <a:ext cx="27432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DB06E4C-B242-7142-96B4-12D352421EF8}" type="slidenum">
              <a:rPr lang="en-US" sz="10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bg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33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A3E0F2B-EBD0-2E82-2117-6DAE4244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00" y="610696"/>
            <a:ext cx="9205913" cy="5632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3DA13D-8605-DB4F-9043-D123CFE11780}"/>
              </a:ext>
            </a:extLst>
          </p:cNvPr>
          <p:cNvSpPr txBox="1"/>
          <p:nvPr userDrawn="1"/>
        </p:nvSpPr>
        <p:spPr>
          <a:xfrm>
            <a:off x="9251866" y="6470218"/>
            <a:ext cx="27432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DB06E4C-B242-7142-96B4-12D352421EF8}" type="slidenum">
              <a:rPr lang="en-US" sz="10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bg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0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A3E0F2B-EBD0-2E82-2117-6DAE4244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044" y="2671870"/>
            <a:ext cx="9205913" cy="7571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3E9DDF-273F-263F-F9C2-78A9673E5163}"/>
              </a:ext>
            </a:extLst>
          </p:cNvPr>
          <p:cNvSpPr txBox="1"/>
          <p:nvPr userDrawn="1"/>
        </p:nvSpPr>
        <p:spPr>
          <a:xfrm>
            <a:off x="9251866" y="6470218"/>
            <a:ext cx="27432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DB06E4C-B242-7142-96B4-12D352421EF8}" type="slidenum">
              <a:rPr lang="en-US" sz="10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bg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10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525F3-4948-4003-BC6C-CAC1BF504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499" y="1516867"/>
            <a:ext cx="5233843" cy="35223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3B6DB2-AC56-8E2B-9AE6-0082DEE484B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67015" y="1516867"/>
            <a:ext cx="5233843" cy="35223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FC442EC-E559-CA4A-F5C7-60D687047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7D2815-DAF3-282E-52E5-34C3D775BA9C}"/>
              </a:ext>
            </a:extLst>
          </p:cNvPr>
          <p:cNvSpPr txBox="1"/>
          <p:nvPr userDrawn="1"/>
        </p:nvSpPr>
        <p:spPr>
          <a:xfrm>
            <a:off x="9251866" y="6470218"/>
            <a:ext cx="27432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DB06E4C-B242-7142-96B4-12D352421EF8}" type="slidenum">
              <a:rPr lang="en-US" sz="10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bg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93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525F3-4948-4003-BC6C-CAC1BF504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499" y="1516867"/>
            <a:ext cx="3456109" cy="35223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FC442EC-E559-CA4A-F5C7-60D687047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F293E51-ED2D-EDA1-948B-A48FC810465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367945" y="1516867"/>
            <a:ext cx="3456109" cy="35223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8123019-D485-C5B1-52E5-6A2076CB171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249391" y="1516866"/>
            <a:ext cx="3456109" cy="35223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031E83-A555-5A07-86EE-34CCED891E79}"/>
              </a:ext>
            </a:extLst>
          </p:cNvPr>
          <p:cNvSpPr txBox="1"/>
          <p:nvPr userDrawn="1"/>
        </p:nvSpPr>
        <p:spPr>
          <a:xfrm>
            <a:off x="9251866" y="6470218"/>
            <a:ext cx="27432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DB06E4C-B242-7142-96B4-12D352421EF8}" type="slidenum">
              <a:rPr lang="en-US" sz="10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bg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15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hevr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127F6F23-8075-67B0-D512-8F812FE5265B}"/>
              </a:ext>
            </a:extLst>
          </p:cNvPr>
          <p:cNvSpPr/>
          <p:nvPr userDrawn="1"/>
        </p:nvSpPr>
        <p:spPr>
          <a:xfrm>
            <a:off x="-53575" y="-16845"/>
            <a:ext cx="7392997" cy="6891688"/>
          </a:xfrm>
          <a:custGeom>
            <a:avLst/>
            <a:gdLst>
              <a:gd name="connsiteX0" fmla="*/ 0 w 8301076"/>
              <a:gd name="connsiteY0" fmla="*/ 0 h 6891688"/>
              <a:gd name="connsiteX1" fmla="*/ 3641669 w 8301076"/>
              <a:gd name="connsiteY1" fmla="*/ 0 h 6891688"/>
              <a:gd name="connsiteX2" fmla="*/ 5971373 w 8301076"/>
              <a:gd name="connsiteY2" fmla="*/ 0 h 6891688"/>
              <a:gd name="connsiteX3" fmla="*/ 5986984 w 8301076"/>
              <a:gd name="connsiteY3" fmla="*/ 0 h 6891688"/>
              <a:gd name="connsiteX4" fmla="*/ 5986984 w 8301076"/>
              <a:gd name="connsiteY4" fmla="*/ 23090 h 6891688"/>
              <a:gd name="connsiteX5" fmla="*/ 8301076 w 8301076"/>
              <a:gd name="connsiteY5" fmla="*/ 3445844 h 6891688"/>
              <a:gd name="connsiteX6" fmla="*/ 5986984 w 8301076"/>
              <a:gd name="connsiteY6" fmla="*/ 6868598 h 6891688"/>
              <a:gd name="connsiteX7" fmla="*/ 5986984 w 8301076"/>
              <a:gd name="connsiteY7" fmla="*/ 6891688 h 6891688"/>
              <a:gd name="connsiteX8" fmla="*/ 5971373 w 8301076"/>
              <a:gd name="connsiteY8" fmla="*/ 6891688 h 6891688"/>
              <a:gd name="connsiteX9" fmla="*/ 3641669 w 8301076"/>
              <a:gd name="connsiteY9" fmla="*/ 6891688 h 6891688"/>
              <a:gd name="connsiteX10" fmla="*/ 0 w 8301076"/>
              <a:gd name="connsiteY10" fmla="*/ 6891688 h 68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01076" h="6891688">
                <a:moveTo>
                  <a:pt x="0" y="0"/>
                </a:moveTo>
                <a:lnTo>
                  <a:pt x="3641669" y="0"/>
                </a:lnTo>
                <a:lnTo>
                  <a:pt x="5971373" y="0"/>
                </a:lnTo>
                <a:lnTo>
                  <a:pt x="5986984" y="0"/>
                </a:lnTo>
                <a:lnTo>
                  <a:pt x="5986984" y="23090"/>
                </a:lnTo>
                <a:lnTo>
                  <a:pt x="8301076" y="3445844"/>
                </a:lnTo>
                <a:lnTo>
                  <a:pt x="5986984" y="6868598"/>
                </a:lnTo>
                <a:lnTo>
                  <a:pt x="5986984" y="6891688"/>
                </a:lnTo>
                <a:lnTo>
                  <a:pt x="5971373" y="6891688"/>
                </a:lnTo>
                <a:lnTo>
                  <a:pt x="3641669" y="6891688"/>
                </a:lnTo>
                <a:lnTo>
                  <a:pt x="0" y="6891688"/>
                </a:lnTo>
                <a:close/>
              </a:path>
            </a:pathLst>
          </a:custGeom>
          <a:gradFill flip="none" rotWithShape="1">
            <a:gsLst>
              <a:gs pos="50000">
                <a:schemeClr val="tx2"/>
              </a:gs>
              <a:gs pos="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30ACE-B142-DFF2-2AB1-D96E44E1137B}"/>
              </a:ext>
            </a:extLst>
          </p:cNvPr>
          <p:cNvSpPr txBox="1"/>
          <p:nvPr userDrawn="1"/>
        </p:nvSpPr>
        <p:spPr>
          <a:xfrm>
            <a:off x="379058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Build Resilience &amp; Master Complexity for Microsoft 365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E7C6DF2-F24B-D531-642C-EDEA550EFD2F}"/>
              </a:ext>
            </a:extLst>
          </p:cNvPr>
          <p:cNvCxnSpPr>
            <a:cxnSpLocks/>
          </p:cNvCxnSpPr>
          <p:nvPr userDrawn="1"/>
        </p:nvCxnSpPr>
        <p:spPr>
          <a:xfrm>
            <a:off x="477430" y="6379563"/>
            <a:ext cx="507841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93464A8-35D3-B980-6179-8ABD92C41C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3484" t="23431" r="20054"/>
          <a:stretch>
            <a:fillRect/>
          </a:stretch>
        </p:blipFill>
        <p:spPr>
          <a:xfrm>
            <a:off x="7093956" y="0"/>
            <a:ext cx="5098044" cy="6858000"/>
          </a:xfrm>
          <a:prstGeom prst="rect">
            <a:avLst/>
          </a:prstGeom>
        </p:spPr>
      </p:pic>
      <p:sp>
        <p:nvSpPr>
          <p:cNvPr id="3" name="Chevron 2">
            <a:extLst>
              <a:ext uri="{FF2B5EF4-FFF2-40B4-BE49-F238E27FC236}">
                <a16:creationId xmlns:a16="http://schemas.microsoft.com/office/drawing/2014/main" id="{08570CF7-FD2F-6886-CF99-B41C9DA97D5C}"/>
              </a:ext>
            </a:extLst>
          </p:cNvPr>
          <p:cNvSpPr/>
          <p:nvPr userDrawn="1"/>
        </p:nvSpPr>
        <p:spPr>
          <a:xfrm>
            <a:off x="4764252" y="-59266"/>
            <a:ext cx="4659407" cy="6976533"/>
          </a:xfrm>
          <a:prstGeom prst="chevron">
            <a:avLst/>
          </a:prstGeom>
          <a:solidFill>
            <a:schemeClr val="bg2"/>
          </a:solidFill>
          <a:ln w="44450">
            <a:gradFill flip="none" rotWithShape="1">
              <a:gsLst>
                <a:gs pos="100000">
                  <a:schemeClr val="accent4"/>
                </a:gs>
                <a:gs pos="0">
                  <a:schemeClr val="accent3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283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32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A6B060-7B33-8E27-8247-5CE096458588}"/>
              </a:ext>
            </a:extLst>
          </p:cNvPr>
          <p:cNvSpPr txBox="1"/>
          <p:nvPr userDrawn="1"/>
        </p:nvSpPr>
        <p:spPr>
          <a:xfrm>
            <a:off x="3447200" y="635755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4469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ACFE1EB-945D-AF21-6661-CB83609DF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96" y="610696"/>
            <a:ext cx="9205913" cy="56323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F4602-9B6F-2AC4-551C-EAE37ED83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461" y="1482426"/>
            <a:ext cx="11166107" cy="3513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438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Lay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525F3-4948-4003-BC6C-CAC1BF504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461" y="1482426"/>
            <a:ext cx="5274024" cy="35223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8B3A4E8-89DD-5A22-4A3D-60AA378FAE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68613"/>
            <a:ext cx="1661484" cy="36576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3B6DB2-AC56-8E2B-9AE6-0082DEE484B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31477" y="1482426"/>
            <a:ext cx="5274023" cy="35223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74B001-138B-D95F-61F4-F60793A76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96" y="610696"/>
            <a:ext cx="9205913" cy="56323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A3EE24-95AB-AFE8-3666-458E72AE213D}"/>
              </a:ext>
            </a:extLst>
          </p:cNvPr>
          <p:cNvSpPr txBox="1"/>
          <p:nvPr userDrawn="1"/>
        </p:nvSpPr>
        <p:spPr>
          <a:xfrm>
            <a:off x="8918367" y="6470218"/>
            <a:ext cx="27432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DB06E4C-B242-7142-96B4-12D352421EF8}" type="slidenum">
              <a:rPr lang="en-US" sz="100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tx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67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Lay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8B3A4E8-89DD-5A22-4A3D-60AA378FAE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68613"/>
            <a:ext cx="1661484" cy="36576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D74B001-138B-D95F-61F4-F60793A76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96" y="610696"/>
            <a:ext cx="9205913" cy="56323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E1A629B-3DB4-3756-AE1B-7203C071F8A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378364" y="1482426"/>
            <a:ext cx="3444232" cy="35223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E07E696-8A88-1D70-5455-C317D82010D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261268" y="1482426"/>
            <a:ext cx="3444232" cy="35223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A1BDE99-A90A-429F-E4C8-2FE9D7E3A59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5461" y="1482426"/>
            <a:ext cx="3444232" cy="35223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ED39FB-EA45-55E2-9375-A458BE918FB5}"/>
              </a:ext>
            </a:extLst>
          </p:cNvPr>
          <p:cNvSpPr txBox="1"/>
          <p:nvPr userDrawn="1"/>
        </p:nvSpPr>
        <p:spPr>
          <a:xfrm>
            <a:off x="8918367" y="6470218"/>
            <a:ext cx="27432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DB06E4C-B242-7142-96B4-12D352421EF8}" type="slidenum">
              <a:rPr lang="en-US" sz="100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tx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06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bg>
      <p:bgPr>
        <a:gradFill>
          <a:gsLst>
            <a:gs pos="0">
              <a:srgbClr val="000000"/>
            </a:gs>
            <a:gs pos="100000">
              <a:srgbClr val="17293B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A3E0F2B-EBD0-2E82-2117-6DAE4244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00" y="610696"/>
            <a:ext cx="9205913" cy="5632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718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A3E0F2B-EBD0-2E82-2117-6DAE4244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044" y="2671870"/>
            <a:ext cx="9205913" cy="7571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E3582B-A64C-C3E1-B598-3DE23D0CDA60}"/>
              </a:ext>
            </a:extLst>
          </p:cNvPr>
          <p:cNvSpPr txBox="1"/>
          <p:nvPr userDrawn="1"/>
        </p:nvSpPr>
        <p:spPr>
          <a:xfrm>
            <a:off x="8918367" y="6470218"/>
            <a:ext cx="27432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DB06E4C-B242-7142-96B4-12D352421EF8}" type="slidenum">
              <a:rPr lang="en-US" sz="100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tx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80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blue diamond shapes&#10;&#10;AI-generated content may be incorrect.">
            <a:extLst>
              <a:ext uri="{FF2B5EF4-FFF2-40B4-BE49-F238E27FC236}">
                <a16:creationId xmlns:a16="http://schemas.microsoft.com/office/drawing/2014/main" id="{FC6F4089-87B8-A01E-0AFF-849348CE6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6D9D4D84-8B13-5767-A0B9-BE3588AE7358}"/>
              </a:ext>
            </a:extLst>
          </p:cNvPr>
          <p:cNvSpPr txBox="1">
            <a:spLocks/>
          </p:cNvSpPr>
          <p:nvPr userDrawn="1"/>
        </p:nvSpPr>
        <p:spPr>
          <a:xfrm>
            <a:off x="3615022" y="3437906"/>
            <a:ext cx="5190530" cy="4958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gradFill>
                  <a:gsLst>
                    <a:gs pos="0">
                      <a:schemeClr val="accent4"/>
                    </a:gs>
                    <a:gs pos="100000">
                      <a:schemeClr val="accent2"/>
                    </a:gs>
                  </a:gsLst>
                  <a:lin ang="108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/>
              <a:t>Click to edit Master title style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ECAD9367-8F05-EAD7-F645-64735F32AC0B}"/>
              </a:ext>
            </a:extLst>
          </p:cNvPr>
          <p:cNvSpPr txBox="1">
            <a:spLocks/>
          </p:cNvSpPr>
          <p:nvPr userDrawn="1"/>
        </p:nvSpPr>
        <p:spPr>
          <a:xfrm>
            <a:off x="3615021" y="2933154"/>
            <a:ext cx="5190531" cy="4958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gradFill>
                  <a:gsLst>
                    <a:gs pos="0">
                      <a:schemeClr val="accent4"/>
                    </a:gs>
                    <a:gs pos="100000">
                      <a:schemeClr val="accent2"/>
                    </a:gs>
                  </a:gsLst>
                  <a:lin ang="108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>
                <a:solidFill>
                  <a:schemeClr val="bg1"/>
                </a:solidFill>
              </a:rPr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7D4641-5FAE-E789-0A54-FF956498D8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8136" y="2165934"/>
            <a:ext cx="2195727" cy="52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8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and person looking at a screen&#10;&#10;AI-generated content may be incorrect.">
            <a:extLst>
              <a:ext uri="{FF2B5EF4-FFF2-40B4-BE49-F238E27FC236}">
                <a16:creationId xmlns:a16="http://schemas.microsoft.com/office/drawing/2014/main" id="{BFAD0EFF-54E5-C074-48A6-9436879B4B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9766" t="681" r="37416" b="634"/>
          <a:stretch>
            <a:fillRect/>
          </a:stretch>
        </p:blipFill>
        <p:spPr>
          <a:xfrm flipH="1">
            <a:off x="6899367" y="0"/>
            <a:ext cx="5292631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65D8CAE-94E8-EDAD-3CE1-5288D8DA85C5}"/>
              </a:ext>
            </a:extLst>
          </p:cNvPr>
          <p:cNvGrpSpPr/>
          <p:nvPr userDrawn="1"/>
        </p:nvGrpSpPr>
        <p:grpSpPr>
          <a:xfrm>
            <a:off x="5057295" y="0"/>
            <a:ext cx="3909560" cy="6858002"/>
            <a:chOff x="2335094" y="0"/>
            <a:chExt cx="5056733" cy="6858002"/>
          </a:xfrm>
        </p:grpSpPr>
        <p:sp>
          <p:nvSpPr>
            <p:cNvPr id="19" name="Chevron 18">
              <a:extLst>
                <a:ext uri="{FF2B5EF4-FFF2-40B4-BE49-F238E27FC236}">
                  <a16:creationId xmlns:a16="http://schemas.microsoft.com/office/drawing/2014/main" id="{B5BFEEEA-0184-1394-0B41-545152BAC0FD}"/>
                </a:ext>
              </a:extLst>
            </p:cNvPr>
            <p:cNvSpPr/>
            <p:nvPr/>
          </p:nvSpPr>
          <p:spPr>
            <a:xfrm>
              <a:off x="2732420" y="2"/>
              <a:ext cx="4659407" cy="6858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Chevron 19">
              <a:extLst>
                <a:ext uri="{FF2B5EF4-FFF2-40B4-BE49-F238E27FC236}">
                  <a16:creationId xmlns:a16="http://schemas.microsoft.com/office/drawing/2014/main" id="{A8FBDE25-C561-DF9D-2694-CCFB3CC9FDAA}"/>
                </a:ext>
              </a:extLst>
            </p:cNvPr>
            <p:cNvSpPr/>
            <p:nvPr/>
          </p:nvSpPr>
          <p:spPr>
            <a:xfrm>
              <a:off x="2335094" y="0"/>
              <a:ext cx="4659407" cy="6858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601C0AA-AE74-DF64-B885-C841DEB33384}"/>
              </a:ext>
            </a:extLst>
          </p:cNvPr>
          <p:cNvSpPr/>
          <p:nvPr userDrawn="1"/>
        </p:nvSpPr>
        <p:spPr>
          <a:xfrm>
            <a:off x="0" y="0"/>
            <a:ext cx="931985" cy="6379559"/>
          </a:xfrm>
          <a:prstGeom prst="rect">
            <a:avLst/>
          </a:prstGeom>
          <a:gradFill>
            <a:gsLst>
              <a:gs pos="11000">
                <a:schemeClr val="accent4"/>
              </a:gs>
              <a:gs pos="100000">
                <a:schemeClr val="accent5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CCE31C-685F-68B8-D32C-630C08E3B299}"/>
              </a:ext>
            </a:extLst>
          </p:cNvPr>
          <p:cNvSpPr txBox="1"/>
          <p:nvPr userDrawn="1"/>
        </p:nvSpPr>
        <p:spPr>
          <a:xfrm>
            <a:off x="379058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tx2"/>
                </a:solidFill>
              </a:rPr>
              <a:t>Build Resilience &amp; Master Complexity for Microsoft 365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D96A05-D59B-417D-D510-DF8675324EB2}"/>
              </a:ext>
            </a:extLst>
          </p:cNvPr>
          <p:cNvCxnSpPr>
            <a:cxnSpLocks/>
          </p:cNvCxnSpPr>
          <p:nvPr userDrawn="1"/>
        </p:nvCxnSpPr>
        <p:spPr>
          <a:xfrm>
            <a:off x="477430" y="6379563"/>
            <a:ext cx="1111937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542D9C53-FC84-A038-13DB-65E7BEEDAA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009110A-2F2A-1399-24F1-DA88A557FD39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bg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5E246C3-A63A-E115-777B-444C951B7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867" y="528962"/>
            <a:ext cx="10653578" cy="57974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903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F4E5F-92D7-4381-4F78-27C90B045C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51384" y="1"/>
            <a:ext cx="8440615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CDB294-6B9D-76ED-3D6E-E904B8AB2121}"/>
              </a:ext>
            </a:extLst>
          </p:cNvPr>
          <p:cNvSpPr/>
          <p:nvPr userDrawn="1"/>
        </p:nvSpPr>
        <p:spPr>
          <a:xfrm>
            <a:off x="4726506" y="-16845"/>
            <a:ext cx="7465494" cy="6891688"/>
          </a:xfrm>
          <a:prstGeom prst="rect">
            <a:avLst/>
          </a:prstGeom>
          <a:gradFill>
            <a:gsLst>
              <a:gs pos="74000">
                <a:schemeClr val="accent3">
                  <a:alpha val="20000"/>
                </a:schemeClr>
              </a:gs>
              <a:gs pos="0">
                <a:schemeClr val="accent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A082401-B166-FC5E-1A6B-323237CAA947}"/>
              </a:ext>
            </a:extLst>
          </p:cNvPr>
          <p:cNvSpPr/>
          <p:nvPr userDrawn="1"/>
        </p:nvSpPr>
        <p:spPr>
          <a:xfrm>
            <a:off x="-53574" y="-16845"/>
            <a:ext cx="7106446" cy="6891688"/>
          </a:xfrm>
          <a:custGeom>
            <a:avLst/>
            <a:gdLst>
              <a:gd name="connsiteX0" fmla="*/ 0 w 8301076"/>
              <a:gd name="connsiteY0" fmla="*/ 0 h 6891688"/>
              <a:gd name="connsiteX1" fmla="*/ 3641669 w 8301076"/>
              <a:gd name="connsiteY1" fmla="*/ 0 h 6891688"/>
              <a:gd name="connsiteX2" fmla="*/ 5971373 w 8301076"/>
              <a:gd name="connsiteY2" fmla="*/ 0 h 6891688"/>
              <a:gd name="connsiteX3" fmla="*/ 5986984 w 8301076"/>
              <a:gd name="connsiteY3" fmla="*/ 0 h 6891688"/>
              <a:gd name="connsiteX4" fmla="*/ 5986984 w 8301076"/>
              <a:gd name="connsiteY4" fmla="*/ 23090 h 6891688"/>
              <a:gd name="connsiteX5" fmla="*/ 8301076 w 8301076"/>
              <a:gd name="connsiteY5" fmla="*/ 3445844 h 6891688"/>
              <a:gd name="connsiteX6" fmla="*/ 5986984 w 8301076"/>
              <a:gd name="connsiteY6" fmla="*/ 6868598 h 6891688"/>
              <a:gd name="connsiteX7" fmla="*/ 5986984 w 8301076"/>
              <a:gd name="connsiteY7" fmla="*/ 6891688 h 6891688"/>
              <a:gd name="connsiteX8" fmla="*/ 5971373 w 8301076"/>
              <a:gd name="connsiteY8" fmla="*/ 6891688 h 6891688"/>
              <a:gd name="connsiteX9" fmla="*/ 3641669 w 8301076"/>
              <a:gd name="connsiteY9" fmla="*/ 6891688 h 6891688"/>
              <a:gd name="connsiteX10" fmla="*/ 0 w 8301076"/>
              <a:gd name="connsiteY10" fmla="*/ 6891688 h 68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01076" h="6891688">
                <a:moveTo>
                  <a:pt x="0" y="0"/>
                </a:moveTo>
                <a:lnTo>
                  <a:pt x="3641669" y="0"/>
                </a:lnTo>
                <a:lnTo>
                  <a:pt x="5971373" y="0"/>
                </a:lnTo>
                <a:lnTo>
                  <a:pt x="5986984" y="0"/>
                </a:lnTo>
                <a:lnTo>
                  <a:pt x="5986984" y="23090"/>
                </a:lnTo>
                <a:lnTo>
                  <a:pt x="8301076" y="3445844"/>
                </a:lnTo>
                <a:lnTo>
                  <a:pt x="5986984" y="6868598"/>
                </a:lnTo>
                <a:lnTo>
                  <a:pt x="5986984" y="6891688"/>
                </a:lnTo>
                <a:lnTo>
                  <a:pt x="5971373" y="6891688"/>
                </a:lnTo>
                <a:lnTo>
                  <a:pt x="3641669" y="6891688"/>
                </a:lnTo>
                <a:lnTo>
                  <a:pt x="0" y="6891688"/>
                </a:lnTo>
                <a:close/>
              </a:path>
            </a:pathLst>
          </a:custGeom>
          <a:gradFill flip="none" rotWithShape="1">
            <a:gsLst>
              <a:gs pos="53000">
                <a:schemeClr val="tx2">
                  <a:lumMod val="60547"/>
                </a:schemeClr>
              </a:gs>
              <a:gs pos="0">
                <a:schemeClr val="tx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81B4226C-5BC5-9C8F-38B5-902523E0AC7E}"/>
              </a:ext>
            </a:extLst>
          </p:cNvPr>
          <p:cNvSpPr/>
          <p:nvPr userDrawn="1"/>
        </p:nvSpPr>
        <p:spPr>
          <a:xfrm>
            <a:off x="9600467" y="-16843"/>
            <a:ext cx="4620700" cy="6891687"/>
          </a:xfrm>
          <a:prstGeom prst="chevron">
            <a:avLst>
              <a:gd name="adj" fmla="val 43350"/>
            </a:avLst>
          </a:prstGeom>
          <a:gradFill flip="none" rotWithShape="1">
            <a:gsLst>
              <a:gs pos="14000">
                <a:schemeClr val="tx1"/>
              </a:gs>
              <a:gs pos="100000">
                <a:schemeClr val="accent1">
                  <a:lumMod val="75805"/>
                </a:schemeClr>
              </a:gs>
            </a:gsLst>
            <a:lin ang="10800000" scaled="1"/>
            <a:tileRect/>
          </a:gradFill>
          <a:ln w="444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283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088463-83A7-9576-0BB1-55897E958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42" y="1891664"/>
            <a:ext cx="5102352" cy="3074670"/>
          </a:xfrm>
        </p:spPr>
        <p:txBody>
          <a:bodyPr>
            <a:noAutofit/>
          </a:bodyPr>
          <a:lstStyle>
            <a:lvl1pPr>
              <a:lnSpc>
                <a:spcPts val="6440"/>
              </a:lnSpc>
              <a:defRPr sz="7200">
                <a:gradFill flip="none" rotWithShape="1">
                  <a:gsLst>
                    <a:gs pos="0">
                      <a:schemeClr val="accent4"/>
                    </a:gs>
                    <a:gs pos="100000">
                      <a:srgbClr val="4A8FE2"/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054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12ABFF-E1AD-E851-B3A6-C86B91CA61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0794" y="0"/>
            <a:ext cx="10351206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76FD6A-25C2-52F0-2FDF-BABA9E3FD6CC}"/>
              </a:ext>
            </a:extLst>
          </p:cNvPr>
          <p:cNvSpPr/>
          <p:nvPr userDrawn="1"/>
        </p:nvSpPr>
        <p:spPr>
          <a:xfrm>
            <a:off x="3023419" y="0"/>
            <a:ext cx="9168581" cy="6858000"/>
          </a:xfrm>
          <a:prstGeom prst="rect">
            <a:avLst/>
          </a:prstGeom>
          <a:gradFill>
            <a:gsLst>
              <a:gs pos="74000">
                <a:schemeClr val="accent3">
                  <a:alpha val="19000"/>
                </a:schemeClr>
              </a:gs>
              <a:gs pos="0">
                <a:schemeClr val="accent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56F48E7-E2D9-DE71-A1E2-CDBAF37110FD}"/>
              </a:ext>
            </a:extLst>
          </p:cNvPr>
          <p:cNvSpPr/>
          <p:nvPr userDrawn="1"/>
        </p:nvSpPr>
        <p:spPr>
          <a:xfrm>
            <a:off x="-53574" y="-16845"/>
            <a:ext cx="7106446" cy="6891688"/>
          </a:xfrm>
          <a:custGeom>
            <a:avLst/>
            <a:gdLst>
              <a:gd name="connsiteX0" fmla="*/ 0 w 8301076"/>
              <a:gd name="connsiteY0" fmla="*/ 0 h 6891688"/>
              <a:gd name="connsiteX1" fmla="*/ 3641669 w 8301076"/>
              <a:gd name="connsiteY1" fmla="*/ 0 h 6891688"/>
              <a:gd name="connsiteX2" fmla="*/ 5971373 w 8301076"/>
              <a:gd name="connsiteY2" fmla="*/ 0 h 6891688"/>
              <a:gd name="connsiteX3" fmla="*/ 5986984 w 8301076"/>
              <a:gd name="connsiteY3" fmla="*/ 0 h 6891688"/>
              <a:gd name="connsiteX4" fmla="*/ 5986984 w 8301076"/>
              <a:gd name="connsiteY4" fmla="*/ 23090 h 6891688"/>
              <a:gd name="connsiteX5" fmla="*/ 8301076 w 8301076"/>
              <a:gd name="connsiteY5" fmla="*/ 3445844 h 6891688"/>
              <a:gd name="connsiteX6" fmla="*/ 5986984 w 8301076"/>
              <a:gd name="connsiteY6" fmla="*/ 6868598 h 6891688"/>
              <a:gd name="connsiteX7" fmla="*/ 5986984 w 8301076"/>
              <a:gd name="connsiteY7" fmla="*/ 6891688 h 6891688"/>
              <a:gd name="connsiteX8" fmla="*/ 5971373 w 8301076"/>
              <a:gd name="connsiteY8" fmla="*/ 6891688 h 6891688"/>
              <a:gd name="connsiteX9" fmla="*/ 3641669 w 8301076"/>
              <a:gd name="connsiteY9" fmla="*/ 6891688 h 6891688"/>
              <a:gd name="connsiteX10" fmla="*/ 0 w 8301076"/>
              <a:gd name="connsiteY10" fmla="*/ 6891688 h 68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01076" h="6891688">
                <a:moveTo>
                  <a:pt x="0" y="0"/>
                </a:moveTo>
                <a:lnTo>
                  <a:pt x="3641669" y="0"/>
                </a:lnTo>
                <a:lnTo>
                  <a:pt x="5971373" y="0"/>
                </a:lnTo>
                <a:lnTo>
                  <a:pt x="5986984" y="0"/>
                </a:lnTo>
                <a:lnTo>
                  <a:pt x="5986984" y="23090"/>
                </a:lnTo>
                <a:lnTo>
                  <a:pt x="8301076" y="3445844"/>
                </a:lnTo>
                <a:lnTo>
                  <a:pt x="5986984" y="6868598"/>
                </a:lnTo>
                <a:lnTo>
                  <a:pt x="5986984" y="6891688"/>
                </a:lnTo>
                <a:lnTo>
                  <a:pt x="5971373" y="6891688"/>
                </a:lnTo>
                <a:lnTo>
                  <a:pt x="3641669" y="6891688"/>
                </a:lnTo>
                <a:lnTo>
                  <a:pt x="0" y="6891688"/>
                </a:lnTo>
                <a:close/>
              </a:path>
            </a:pathLst>
          </a:custGeom>
          <a:gradFill flip="none" rotWithShape="1">
            <a:gsLst>
              <a:gs pos="53000">
                <a:schemeClr val="tx2">
                  <a:lumMod val="60547"/>
                </a:schemeClr>
              </a:gs>
              <a:gs pos="0">
                <a:schemeClr val="tx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BAF5BC02-020E-BF5E-CCBE-4F7720B93CEB}"/>
              </a:ext>
            </a:extLst>
          </p:cNvPr>
          <p:cNvSpPr/>
          <p:nvPr userDrawn="1"/>
        </p:nvSpPr>
        <p:spPr>
          <a:xfrm>
            <a:off x="9600467" y="-16843"/>
            <a:ext cx="4620700" cy="6891687"/>
          </a:xfrm>
          <a:prstGeom prst="chevron">
            <a:avLst>
              <a:gd name="adj" fmla="val 43350"/>
            </a:avLst>
          </a:prstGeom>
          <a:gradFill flip="none" rotWithShape="1">
            <a:gsLst>
              <a:gs pos="14000">
                <a:schemeClr val="tx1"/>
              </a:gs>
              <a:gs pos="100000">
                <a:schemeClr val="accent1">
                  <a:lumMod val="75805"/>
                </a:schemeClr>
              </a:gs>
            </a:gsLst>
            <a:lin ang="10800000" scaled="1"/>
            <a:tileRect/>
          </a:gradFill>
          <a:ln w="444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283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1A5AA23-CF8A-8238-9811-90F846F04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42" y="1891664"/>
            <a:ext cx="5102352" cy="3074670"/>
          </a:xfrm>
        </p:spPr>
        <p:txBody>
          <a:bodyPr>
            <a:noAutofit/>
          </a:bodyPr>
          <a:lstStyle>
            <a:lvl1pPr>
              <a:lnSpc>
                <a:spcPts val="6440"/>
              </a:lnSpc>
              <a:defRPr sz="7200">
                <a:gradFill flip="none" rotWithShape="1">
                  <a:gsLst>
                    <a:gs pos="0">
                      <a:schemeClr val="accent4"/>
                    </a:gs>
                    <a:gs pos="100000">
                      <a:srgbClr val="4A8FE2"/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853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hevr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DD2A9C3-EA54-0D5D-EC8F-25F5F2FFBEB8}"/>
              </a:ext>
            </a:extLst>
          </p:cNvPr>
          <p:cNvSpPr txBox="1"/>
          <p:nvPr userDrawn="1"/>
        </p:nvSpPr>
        <p:spPr>
          <a:xfrm>
            <a:off x="379058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tx2"/>
                </a:solidFill>
              </a:rPr>
              <a:t>Build Resilience &amp; Master Complexity for Microsoft 365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206C9D-BE4A-2497-722C-99611A53CEA8}"/>
              </a:ext>
            </a:extLst>
          </p:cNvPr>
          <p:cNvCxnSpPr>
            <a:cxnSpLocks/>
          </p:cNvCxnSpPr>
          <p:nvPr userDrawn="1"/>
        </p:nvCxnSpPr>
        <p:spPr>
          <a:xfrm>
            <a:off x="477430" y="6379563"/>
            <a:ext cx="1111937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F0021DBB-5BEF-A8A2-CEE2-88F608C74CB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pic>
        <p:nvPicPr>
          <p:cNvPr id="8" name="Picture 7" descr="A person sitting at a desk using a computer&#10;&#10;AI-generated content may be incorrect.">
            <a:extLst>
              <a:ext uri="{FF2B5EF4-FFF2-40B4-BE49-F238E27FC236}">
                <a16:creationId xmlns:a16="http://schemas.microsoft.com/office/drawing/2014/main" id="{4CB7981E-11D1-28D0-3FF5-EB0A7F6FA2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0240" r="22308"/>
          <a:stretch>
            <a:fillRect/>
          </a:stretch>
        </p:blipFill>
        <p:spPr>
          <a:xfrm>
            <a:off x="0" y="1"/>
            <a:ext cx="5789320" cy="6858000"/>
          </a:xfrm>
          <a:prstGeom prst="rect">
            <a:avLst/>
          </a:prstGeom>
        </p:spPr>
      </p:pic>
      <p:sp>
        <p:nvSpPr>
          <p:cNvPr id="9" name="Chevron 8">
            <a:extLst>
              <a:ext uri="{FF2B5EF4-FFF2-40B4-BE49-F238E27FC236}">
                <a16:creationId xmlns:a16="http://schemas.microsoft.com/office/drawing/2014/main" id="{B9492DF0-53FE-6392-202C-8AC0D467B871}"/>
              </a:ext>
            </a:extLst>
          </p:cNvPr>
          <p:cNvSpPr/>
          <p:nvPr userDrawn="1"/>
        </p:nvSpPr>
        <p:spPr>
          <a:xfrm rot="10800000">
            <a:off x="3292754" y="-76200"/>
            <a:ext cx="4993132" cy="7010400"/>
          </a:xfrm>
          <a:prstGeom prst="chevron">
            <a:avLst>
              <a:gd name="adj" fmla="val 49658"/>
            </a:avLst>
          </a:prstGeom>
          <a:gradFill flip="none"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16200000" scaled="1"/>
            <a:tileRect/>
          </a:gradFill>
          <a:ln w="28575">
            <a:gradFill flip="none"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  <a:effectLst>
            <a:glow rad="168194">
              <a:schemeClr val="tx1">
                <a:lumMod val="90000"/>
                <a:alpha val="6451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283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C4B631-B772-DA88-3B11-FC8349C2AD83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tx2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38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hevr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127F6F23-8075-67B0-D512-8F812FE5265B}"/>
              </a:ext>
            </a:extLst>
          </p:cNvPr>
          <p:cNvSpPr/>
          <p:nvPr userDrawn="1"/>
        </p:nvSpPr>
        <p:spPr>
          <a:xfrm>
            <a:off x="-53575" y="-16845"/>
            <a:ext cx="7392997" cy="6891688"/>
          </a:xfrm>
          <a:custGeom>
            <a:avLst/>
            <a:gdLst>
              <a:gd name="connsiteX0" fmla="*/ 0 w 8301076"/>
              <a:gd name="connsiteY0" fmla="*/ 0 h 6891688"/>
              <a:gd name="connsiteX1" fmla="*/ 3641669 w 8301076"/>
              <a:gd name="connsiteY1" fmla="*/ 0 h 6891688"/>
              <a:gd name="connsiteX2" fmla="*/ 5971373 w 8301076"/>
              <a:gd name="connsiteY2" fmla="*/ 0 h 6891688"/>
              <a:gd name="connsiteX3" fmla="*/ 5986984 w 8301076"/>
              <a:gd name="connsiteY3" fmla="*/ 0 h 6891688"/>
              <a:gd name="connsiteX4" fmla="*/ 5986984 w 8301076"/>
              <a:gd name="connsiteY4" fmla="*/ 23090 h 6891688"/>
              <a:gd name="connsiteX5" fmla="*/ 8301076 w 8301076"/>
              <a:gd name="connsiteY5" fmla="*/ 3445844 h 6891688"/>
              <a:gd name="connsiteX6" fmla="*/ 5986984 w 8301076"/>
              <a:gd name="connsiteY6" fmla="*/ 6868598 h 6891688"/>
              <a:gd name="connsiteX7" fmla="*/ 5986984 w 8301076"/>
              <a:gd name="connsiteY7" fmla="*/ 6891688 h 6891688"/>
              <a:gd name="connsiteX8" fmla="*/ 5971373 w 8301076"/>
              <a:gd name="connsiteY8" fmla="*/ 6891688 h 6891688"/>
              <a:gd name="connsiteX9" fmla="*/ 3641669 w 8301076"/>
              <a:gd name="connsiteY9" fmla="*/ 6891688 h 6891688"/>
              <a:gd name="connsiteX10" fmla="*/ 0 w 8301076"/>
              <a:gd name="connsiteY10" fmla="*/ 6891688 h 68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01076" h="6891688">
                <a:moveTo>
                  <a:pt x="0" y="0"/>
                </a:moveTo>
                <a:lnTo>
                  <a:pt x="3641669" y="0"/>
                </a:lnTo>
                <a:lnTo>
                  <a:pt x="5971373" y="0"/>
                </a:lnTo>
                <a:lnTo>
                  <a:pt x="5986984" y="0"/>
                </a:lnTo>
                <a:lnTo>
                  <a:pt x="5986984" y="23090"/>
                </a:lnTo>
                <a:lnTo>
                  <a:pt x="8301076" y="3445844"/>
                </a:lnTo>
                <a:lnTo>
                  <a:pt x="5986984" y="6868598"/>
                </a:lnTo>
                <a:lnTo>
                  <a:pt x="5986984" y="6891688"/>
                </a:lnTo>
                <a:lnTo>
                  <a:pt x="5971373" y="6891688"/>
                </a:lnTo>
                <a:lnTo>
                  <a:pt x="3641669" y="6891688"/>
                </a:lnTo>
                <a:lnTo>
                  <a:pt x="0" y="6891688"/>
                </a:lnTo>
                <a:close/>
              </a:path>
            </a:pathLst>
          </a:custGeom>
          <a:gradFill flip="none" rotWithShape="1">
            <a:gsLst>
              <a:gs pos="53000">
                <a:schemeClr val="tx2">
                  <a:lumMod val="71424"/>
                </a:schemeClr>
              </a:gs>
              <a:gs pos="0">
                <a:schemeClr val="tx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30ACE-B142-DFF2-2AB1-D96E44E1137B}"/>
              </a:ext>
            </a:extLst>
          </p:cNvPr>
          <p:cNvSpPr txBox="1"/>
          <p:nvPr userDrawn="1"/>
        </p:nvSpPr>
        <p:spPr>
          <a:xfrm>
            <a:off x="379058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Build Resilience &amp; Master Complexity for Microsoft 365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E7C6DF2-F24B-D531-642C-EDEA550EFD2F}"/>
              </a:ext>
            </a:extLst>
          </p:cNvPr>
          <p:cNvCxnSpPr>
            <a:cxnSpLocks/>
          </p:cNvCxnSpPr>
          <p:nvPr userDrawn="1"/>
        </p:nvCxnSpPr>
        <p:spPr>
          <a:xfrm>
            <a:off x="477430" y="6379563"/>
            <a:ext cx="507841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387035C-7FFF-84EA-66D4-4E7DB7D42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7"/>
          <a:stretch>
            <a:fillRect/>
          </a:stretch>
        </p:blipFill>
        <p:spPr>
          <a:xfrm>
            <a:off x="7136133" y="-45720"/>
            <a:ext cx="5055867" cy="6949440"/>
          </a:xfrm>
          <a:prstGeom prst="rect">
            <a:avLst/>
          </a:prstGeom>
        </p:spPr>
      </p:pic>
      <p:sp>
        <p:nvSpPr>
          <p:cNvPr id="3" name="Chevron 2">
            <a:extLst>
              <a:ext uri="{FF2B5EF4-FFF2-40B4-BE49-F238E27FC236}">
                <a16:creationId xmlns:a16="http://schemas.microsoft.com/office/drawing/2014/main" id="{08570CF7-FD2F-6886-CF99-B41C9DA97D5C}"/>
              </a:ext>
            </a:extLst>
          </p:cNvPr>
          <p:cNvSpPr/>
          <p:nvPr userDrawn="1"/>
        </p:nvSpPr>
        <p:spPr>
          <a:xfrm>
            <a:off x="4764252" y="-59266"/>
            <a:ext cx="4659407" cy="6976533"/>
          </a:xfrm>
          <a:prstGeom prst="chevron">
            <a:avLst/>
          </a:prstGeom>
          <a:solidFill>
            <a:schemeClr val="bg2"/>
          </a:solidFill>
          <a:ln w="44450">
            <a:gradFill flip="none"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00" scaled="1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283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F976302-FFEF-58B1-3893-FB52FC2B8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019" y="1213658"/>
            <a:ext cx="4597827" cy="92002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accent4"/>
                    </a:gs>
                    <a:gs pos="100000">
                      <a:schemeClr val="accent2"/>
                    </a:gs>
                  </a:gsLst>
                  <a:lin ang="1080000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D16F9F-F24B-69A1-3F6A-F507099DA1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7400" y="2292350"/>
            <a:ext cx="4598988" cy="30337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118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hevr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127F6F23-8075-67B0-D512-8F812FE5265B}"/>
              </a:ext>
            </a:extLst>
          </p:cNvPr>
          <p:cNvSpPr/>
          <p:nvPr userDrawn="1"/>
        </p:nvSpPr>
        <p:spPr>
          <a:xfrm>
            <a:off x="-53575" y="-16845"/>
            <a:ext cx="7392997" cy="6891688"/>
          </a:xfrm>
          <a:custGeom>
            <a:avLst/>
            <a:gdLst>
              <a:gd name="connsiteX0" fmla="*/ 0 w 8301076"/>
              <a:gd name="connsiteY0" fmla="*/ 0 h 6891688"/>
              <a:gd name="connsiteX1" fmla="*/ 3641669 w 8301076"/>
              <a:gd name="connsiteY1" fmla="*/ 0 h 6891688"/>
              <a:gd name="connsiteX2" fmla="*/ 5971373 w 8301076"/>
              <a:gd name="connsiteY2" fmla="*/ 0 h 6891688"/>
              <a:gd name="connsiteX3" fmla="*/ 5986984 w 8301076"/>
              <a:gd name="connsiteY3" fmla="*/ 0 h 6891688"/>
              <a:gd name="connsiteX4" fmla="*/ 5986984 w 8301076"/>
              <a:gd name="connsiteY4" fmla="*/ 23090 h 6891688"/>
              <a:gd name="connsiteX5" fmla="*/ 8301076 w 8301076"/>
              <a:gd name="connsiteY5" fmla="*/ 3445844 h 6891688"/>
              <a:gd name="connsiteX6" fmla="*/ 5986984 w 8301076"/>
              <a:gd name="connsiteY6" fmla="*/ 6868598 h 6891688"/>
              <a:gd name="connsiteX7" fmla="*/ 5986984 w 8301076"/>
              <a:gd name="connsiteY7" fmla="*/ 6891688 h 6891688"/>
              <a:gd name="connsiteX8" fmla="*/ 5971373 w 8301076"/>
              <a:gd name="connsiteY8" fmla="*/ 6891688 h 6891688"/>
              <a:gd name="connsiteX9" fmla="*/ 3641669 w 8301076"/>
              <a:gd name="connsiteY9" fmla="*/ 6891688 h 6891688"/>
              <a:gd name="connsiteX10" fmla="*/ 0 w 8301076"/>
              <a:gd name="connsiteY10" fmla="*/ 6891688 h 68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01076" h="6891688">
                <a:moveTo>
                  <a:pt x="0" y="0"/>
                </a:moveTo>
                <a:lnTo>
                  <a:pt x="3641669" y="0"/>
                </a:lnTo>
                <a:lnTo>
                  <a:pt x="5971373" y="0"/>
                </a:lnTo>
                <a:lnTo>
                  <a:pt x="5986984" y="0"/>
                </a:lnTo>
                <a:lnTo>
                  <a:pt x="5986984" y="23090"/>
                </a:lnTo>
                <a:lnTo>
                  <a:pt x="8301076" y="3445844"/>
                </a:lnTo>
                <a:lnTo>
                  <a:pt x="5986984" y="6868598"/>
                </a:lnTo>
                <a:lnTo>
                  <a:pt x="5986984" y="6891688"/>
                </a:lnTo>
                <a:lnTo>
                  <a:pt x="5971373" y="6891688"/>
                </a:lnTo>
                <a:lnTo>
                  <a:pt x="3641669" y="6891688"/>
                </a:lnTo>
                <a:lnTo>
                  <a:pt x="0" y="6891688"/>
                </a:lnTo>
                <a:close/>
              </a:path>
            </a:pathLst>
          </a:custGeom>
          <a:gradFill flip="none" rotWithShape="1">
            <a:gsLst>
              <a:gs pos="53000">
                <a:schemeClr val="tx2">
                  <a:lumMod val="71424"/>
                </a:schemeClr>
              </a:gs>
              <a:gs pos="0">
                <a:schemeClr val="tx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30ACE-B142-DFF2-2AB1-D96E44E1137B}"/>
              </a:ext>
            </a:extLst>
          </p:cNvPr>
          <p:cNvSpPr txBox="1"/>
          <p:nvPr userDrawn="1"/>
        </p:nvSpPr>
        <p:spPr>
          <a:xfrm>
            <a:off x="379058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Build Resilience &amp; Master Complexity for Microsoft 365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E7C6DF2-F24B-D531-642C-EDEA550EFD2F}"/>
              </a:ext>
            </a:extLst>
          </p:cNvPr>
          <p:cNvCxnSpPr>
            <a:cxnSpLocks/>
          </p:cNvCxnSpPr>
          <p:nvPr userDrawn="1"/>
        </p:nvCxnSpPr>
        <p:spPr>
          <a:xfrm>
            <a:off x="477430" y="6379563"/>
            <a:ext cx="507841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93464A8-35D3-B980-6179-8ABD92C41C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3484" t="23431" r="20054"/>
          <a:stretch>
            <a:fillRect/>
          </a:stretch>
        </p:blipFill>
        <p:spPr>
          <a:xfrm>
            <a:off x="7093956" y="0"/>
            <a:ext cx="5098044" cy="6858000"/>
          </a:xfrm>
          <a:prstGeom prst="rect">
            <a:avLst/>
          </a:prstGeom>
        </p:spPr>
      </p:pic>
      <p:sp>
        <p:nvSpPr>
          <p:cNvPr id="3" name="Chevron 2">
            <a:extLst>
              <a:ext uri="{FF2B5EF4-FFF2-40B4-BE49-F238E27FC236}">
                <a16:creationId xmlns:a16="http://schemas.microsoft.com/office/drawing/2014/main" id="{08570CF7-FD2F-6886-CF99-B41C9DA97D5C}"/>
              </a:ext>
            </a:extLst>
          </p:cNvPr>
          <p:cNvSpPr/>
          <p:nvPr userDrawn="1"/>
        </p:nvSpPr>
        <p:spPr>
          <a:xfrm>
            <a:off x="4764252" y="-59266"/>
            <a:ext cx="4659407" cy="6976533"/>
          </a:xfrm>
          <a:prstGeom prst="chevron">
            <a:avLst/>
          </a:prstGeom>
          <a:solidFill>
            <a:schemeClr val="bg2"/>
          </a:solidFill>
          <a:ln w="44450">
            <a:gradFill flip="none"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00" scaled="1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283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CB7A0AD8-3C7F-ECDA-CA79-318E85CA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019" y="1213658"/>
            <a:ext cx="4597827" cy="92002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accent4"/>
                    </a:gs>
                    <a:gs pos="100000">
                      <a:schemeClr val="accent2"/>
                    </a:gs>
                  </a:gsLst>
                  <a:lin ang="1080000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A4462E88-486C-7B54-3CBB-1CC00B781D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7400" y="2292350"/>
            <a:ext cx="4598988" cy="30337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259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hevr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DD2A9C3-EA54-0D5D-EC8F-25F5F2FFBEB8}"/>
              </a:ext>
            </a:extLst>
          </p:cNvPr>
          <p:cNvSpPr txBox="1"/>
          <p:nvPr userDrawn="1"/>
        </p:nvSpPr>
        <p:spPr>
          <a:xfrm>
            <a:off x="379058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tx2"/>
                </a:solidFill>
              </a:rPr>
              <a:t>Build Resilience &amp; Master Complexity for Microsoft 365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206C9D-BE4A-2497-722C-99611A53CEA8}"/>
              </a:ext>
            </a:extLst>
          </p:cNvPr>
          <p:cNvCxnSpPr>
            <a:cxnSpLocks/>
          </p:cNvCxnSpPr>
          <p:nvPr userDrawn="1"/>
        </p:nvCxnSpPr>
        <p:spPr>
          <a:xfrm>
            <a:off x="477430" y="6379563"/>
            <a:ext cx="1111937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F0021DBB-5BEF-A8A2-CEE2-88F608C74CB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pic>
        <p:nvPicPr>
          <p:cNvPr id="8" name="Picture 7" descr="A person sitting at a desk using a computer&#10;&#10;AI-generated content may be incorrect.">
            <a:extLst>
              <a:ext uri="{FF2B5EF4-FFF2-40B4-BE49-F238E27FC236}">
                <a16:creationId xmlns:a16="http://schemas.microsoft.com/office/drawing/2014/main" id="{4CB7981E-11D1-28D0-3FF5-EB0A7F6FA2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0240" r="22308"/>
          <a:stretch>
            <a:fillRect/>
          </a:stretch>
        </p:blipFill>
        <p:spPr>
          <a:xfrm>
            <a:off x="0" y="1"/>
            <a:ext cx="5789320" cy="6858000"/>
          </a:xfrm>
          <a:prstGeom prst="rect">
            <a:avLst/>
          </a:prstGeom>
        </p:spPr>
      </p:pic>
      <p:sp>
        <p:nvSpPr>
          <p:cNvPr id="9" name="Chevron 8">
            <a:extLst>
              <a:ext uri="{FF2B5EF4-FFF2-40B4-BE49-F238E27FC236}">
                <a16:creationId xmlns:a16="http://schemas.microsoft.com/office/drawing/2014/main" id="{B9492DF0-53FE-6392-202C-8AC0D467B871}"/>
              </a:ext>
            </a:extLst>
          </p:cNvPr>
          <p:cNvSpPr/>
          <p:nvPr userDrawn="1"/>
        </p:nvSpPr>
        <p:spPr>
          <a:xfrm rot="10800000">
            <a:off x="3292754" y="-76200"/>
            <a:ext cx="4993132" cy="7010400"/>
          </a:xfrm>
          <a:prstGeom prst="chevron">
            <a:avLst>
              <a:gd name="adj" fmla="val 49658"/>
            </a:avLst>
          </a:prstGeom>
          <a:gradFill>
            <a:gsLst>
              <a:gs pos="13000">
                <a:srgbClr val="06090A"/>
              </a:gs>
              <a:gs pos="100000">
                <a:srgbClr val="172A3A"/>
              </a:gs>
            </a:gsLst>
            <a:lin ang="5400000" scaled="1"/>
          </a:gradFill>
          <a:ln w="28575">
            <a:gradFill flip="none" rotWithShape="1">
              <a:gsLst>
                <a:gs pos="100000">
                  <a:schemeClr val="accent3"/>
                </a:gs>
                <a:gs pos="0">
                  <a:schemeClr val="accent2"/>
                </a:gs>
              </a:gsLst>
              <a:lin ang="10800000" scaled="1"/>
              <a:tileRect/>
            </a:gradFill>
          </a:ln>
          <a:effectLst>
            <a:glow rad="168194">
              <a:schemeClr val="tx1">
                <a:lumMod val="90000"/>
                <a:alpha val="6451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283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C4B631-B772-DA88-3B11-FC8349C2AD83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tx2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74418D7D-AE73-48C4-8DF4-3AF5C817D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9122" y="1492728"/>
            <a:ext cx="4597827" cy="92002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accent4"/>
                    </a:gs>
                    <a:gs pos="100000">
                      <a:schemeClr val="accent2"/>
                    </a:gs>
                  </a:gsLst>
                  <a:lin ang="1080000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91B3EAA-848A-6357-C076-FAD5FB8855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98503" y="2571420"/>
            <a:ext cx="4598988" cy="30337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159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hevron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8D0E0F6-2A08-D341-DE01-584995E3C6E1}"/>
              </a:ext>
            </a:extLst>
          </p:cNvPr>
          <p:cNvGrpSpPr/>
          <p:nvPr userDrawn="1"/>
        </p:nvGrpSpPr>
        <p:grpSpPr>
          <a:xfrm>
            <a:off x="379058" y="6379563"/>
            <a:ext cx="11282510" cy="336876"/>
            <a:chOff x="379058" y="6379563"/>
            <a:chExt cx="11282510" cy="33687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D8859A7-2C08-58A4-61A1-D4C938C2CAC4}"/>
                </a:ext>
              </a:extLst>
            </p:cNvPr>
            <p:cNvSpPr txBox="1"/>
            <p:nvPr userDrawn="1"/>
          </p:nvSpPr>
          <p:spPr>
            <a:xfrm>
              <a:off x="379058" y="6470218"/>
              <a:ext cx="60231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>
                  <a:solidFill>
                    <a:schemeClr val="tx2"/>
                  </a:solidFill>
                </a:rPr>
                <a:t>Build Resilience &amp; Master Complexity for Microsoft 365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9DE8927-FD37-F30A-6443-C6360FE251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77430" y="6379563"/>
              <a:ext cx="11119373" cy="0"/>
            </a:xfrm>
            <a:prstGeom prst="line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510BC09C-70BC-7543-0C32-20D7C9ED16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p:blipFill>
          <p:spPr>
            <a:xfrm>
              <a:off x="10380422" y="6484501"/>
              <a:ext cx="895046" cy="19691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E1A392-E91B-BBD2-69D8-CBF460DDAAC5}"/>
                </a:ext>
              </a:extLst>
            </p:cNvPr>
            <p:cNvSpPr txBox="1"/>
            <p:nvPr userDrawn="1"/>
          </p:nvSpPr>
          <p:spPr>
            <a:xfrm>
              <a:off x="11111345" y="6470219"/>
              <a:ext cx="550223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fld id="{15943522-E020-4F45-9C69-751846F70A41}" type="slidenum">
                <a:rPr lang="en-US" sz="1000" smtClean="0">
                  <a:solidFill>
                    <a:schemeClr val="tx2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‹#›</a:t>
              </a:fld>
              <a:endParaRPr lang="en-US" sz="100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C531F3E-8A78-9473-638C-EAE8D37221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4574" y="0"/>
            <a:ext cx="4897426" cy="6858000"/>
          </a:xfrm>
          <a:prstGeom prst="rect">
            <a:avLst/>
          </a:prstGeom>
        </p:spPr>
      </p:pic>
      <p:sp>
        <p:nvSpPr>
          <p:cNvPr id="3" name="Chevron 2">
            <a:extLst>
              <a:ext uri="{FF2B5EF4-FFF2-40B4-BE49-F238E27FC236}">
                <a16:creationId xmlns:a16="http://schemas.microsoft.com/office/drawing/2014/main" id="{C1EEB7DA-3103-9703-9AAF-EB4DC9AF4E16}"/>
              </a:ext>
            </a:extLst>
          </p:cNvPr>
          <p:cNvSpPr/>
          <p:nvPr userDrawn="1"/>
        </p:nvSpPr>
        <p:spPr>
          <a:xfrm rot="10800000">
            <a:off x="4796432" y="-76200"/>
            <a:ext cx="4993132" cy="7010400"/>
          </a:xfrm>
          <a:prstGeom prst="chevron">
            <a:avLst>
              <a:gd name="adj" fmla="val 49658"/>
            </a:avLst>
          </a:prstGeom>
          <a:gradFill>
            <a:gsLst>
              <a:gs pos="13000">
                <a:srgbClr val="06090A"/>
              </a:gs>
              <a:gs pos="100000">
                <a:srgbClr val="172A3A"/>
              </a:gs>
            </a:gsLst>
            <a:lin ang="5400000" scaled="1"/>
          </a:gradFill>
          <a:ln w="28575">
            <a:gradFill flip="none" rotWithShape="1"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  <a:effectLst>
            <a:glow rad="168194">
              <a:schemeClr val="tx1">
                <a:lumMod val="90000"/>
                <a:alpha val="6451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283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809AE683-8E46-AD8D-D77D-34A48CB14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85" y="1504604"/>
            <a:ext cx="4597827" cy="92002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accent4"/>
                    </a:gs>
                    <a:gs pos="100000">
                      <a:schemeClr val="accent2"/>
                    </a:gs>
                  </a:gsLst>
                  <a:lin ang="1080000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E24639-51CD-EFDD-B6DF-59958612E9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066" y="2583296"/>
            <a:ext cx="4598988" cy="30337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144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643387-686E-753C-AAAB-D19C26C8A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4000">
                <a:srgbClr val="0C151D"/>
              </a:gs>
              <a:gs pos="3000">
                <a:schemeClr val="tx1"/>
              </a:gs>
              <a:gs pos="100000">
                <a:schemeClr val="tx2">
                  <a:lumMod val="7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66522-E8A2-0D50-B4E8-72BD21D87167}"/>
              </a:ext>
            </a:extLst>
          </p:cNvPr>
          <p:cNvSpPr txBox="1"/>
          <p:nvPr userDrawn="1"/>
        </p:nvSpPr>
        <p:spPr>
          <a:xfrm>
            <a:off x="379058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Build Resilience &amp; Master Complexity for Microsoft 365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1CC22F-FF3D-AB93-68FC-6D586F603040}"/>
              </a:ext>
            </a:extLst>
          </p:cNvPr>
          <p:cNvCxnSpPr>
            <a:cxnSpLocks/>
          </p:cNvCxnSpPr>
          <p:nvPr userDrawn="1"/>
        </p:nvCxnSpPr>
        <p:spPr>
          <a:xfrm>
            <a:off x="477430" y="6379563"/>
            <a:ext cx="11119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A6649826-0D7B-4F27-1C62-92130CAE1DF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ABCCCD-08D8-6AD3-30B8-69D9CA3AA901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bg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BD33936D-F4C2-7606-2899-F5D9C957B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890" y="463839"/>
            <a:ext cx="10653578" cy="564861"/>
          </a:xfrm>
        </p:spPr>
        <p:txBody>
          <a:bodyPr>
            <a:normAutofit/>
          </a:bodyPr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1112D03-577C-5777-5BC9-B0E0F1D313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1890" y="1478340"/>
            <a:ext cx="10653578" cy="44296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36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vr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E4ADB1-0473-95B6-5B5B-697F9CD5EA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9000">
                <a:srgbClr val="0C151D">
                  <a:lumMod val="99694"/>
                  <a:lumOff val="306"/>
                </a:srgbClr>
              </a:gs>
              <a:gs pos="3000">
                <a:schemeClr val="tx1"/>
              </a:gs>
              <a:gs pos="100000">
                <a:schemeClr val="tx2">
                  <a:lumMod val="48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2FFFD7D-992E-21E4-EA68-569AF2E32289}"/>
              </a:ext>
            </a:extLst>
          </p:cNvPr>
          <p:cNvSpPr/>
          <p:nvPr userDrawn="1"/>
        </p:nvSpPr>
        <p:spPr>
          <a:xfrm rot="5400000">
            <a:off x="307323" y="-307324"/>
            <a:ext cx="6858000" cy="7472646"/>
          </a:xfrm>
          <a:custGeom>
            <a:avLst/>
            <a:gdLst>
              <a:gd name="connsiteX0" fmla="*/ 0 w 6858000"/>
              <a:gd name="connsiteY0" fmla="*/ 10079698 h 10079698"/>
              <a:gd name="connsiteX1" fmla="*/ 0 w 6858000"/>
              <a:gd name="connsiteY1" fmla="*/ 3424563 h 10079698"/>
              <a:gd name="connsiteX2" fmla="*/ 0 w 6858000"/>
              <a:gd name="connsiteY2" fmla="*/ 3424562 h 10079698"/>
              <a:gd name="connsiteX3" fmla="*/ 1 w 6858000"/>
              <a:gd name="connsiteY3" fmla="*/ 3424562 h 10079698"/>
              <a:gd name="connsiteX4" fmla="*/ 3429000 w 6858000"/>
              <a:gd name="connsiteY4" fmla="*/ 0 h 10079698"/>
              <a:gd name="connsiteX5" fmla="*/ 6857998 w 6858000"/>
              <a:gd name="connsiteY5" fmla="*/ 3424562 h 10079698"/>
              <a:gd name="connsiteX6" fmla="*/ 6858000 w 6858000"/>
              <a:gd name="connsiteY6" fmla="*/ 3424562 h 10079698"/>
              <a:gd name="connsiteX7" fmla="*/ 6858000 w 6858000"/>
              <a:gd name="connsiteY7" fmla="*/ 10079698 h 10079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10079698">
                <a:moveTo>
                  <a:pt x="0" y="10079698"/>
                </a:moveTo>
                <a:lnTo>
                  <a:pt x="0" y="3424563"/>
                </a:lnTo>
                <a:lnTo>
                  <a:pt x="0" y="3424562"/>
                </a:lnTo>
                <a:lnTo>
                  <a:pt x="1" y="3424562"/>
                </a:lnTo>
                <a:lnTo>
                  <a:pt x="3429000" y="0"/>
                </a:lnTo>
                <a:lnTo>
                  <a:pt x="6857998" y="3424562"/>
                </a:lnTo>
                <a:lnTo>
                  <a:pt x="6858000" y="3424562"/>
                </a:lnTo>
                <a:lnTo>
                  <a:pt x="6858000" y="10079698"/>
                </a:lnTo>
                <a:close/>
              </a:path>
            </a:pathLst>
          </a:custGeom>
          <a:gradFill>
            <a:gsLst>
              <a:gs pos="38000">
                <a:srgbClr val="0C1015">
                  <a:lumMod val="63000"/>
                </a:srgbClr>
              </a:gs>
              <a:gs pos="73000">
                <a:srgbClr val="111419"/>
              </a:gs>
              <a:gs pos="98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41DB56-7497-5F95-329A-3E853B6B1507}"/>
              </a:ext>
            </a:extLst>
          </p:cNvPr>
          <p:cNvSpPr txBox="1"/>
          <p:nvPr userDrawn="1"/>
        </p:nvSpPr>
        <p:spPr>
          <a:xfrm>
            <a:off x="379058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Build Resilience &amp; Master Complexity for Microsoft 365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C227C6-D3FD-6891-EF2D-F808208F0F10}"/>
              </a:ext>
            </a:extLst>
          </p:cNvPr>
          <p:cNvCxnSpPr>
            <a:cxnSpLocks/>
          </p:cNvCxnSpPr>
          <p:nvPr userDrawn="1"/>
        </p:nvCxnSpPr>
        <p:spPr>
          <a:xfrm>
            <a:off x="477430" y="6379563"/>
            <a:ext cx="11119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D5C7DEA5-B63E-B15F-5913-3422300F6D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49DEF5-7613-BA51-50F9-E2A645B1D702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bg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576A7CFC-D4C8-6D33-BA78-7DB891ECC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646" y="463838"/>
            <a:ext cx="4393990" cy="1132258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E5A8E83-21BE-D2BD-DDED-7606C44F1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3646" y="1899775"/>
            <a:ext cx="4393990" cy="39013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87EDFB2-8793-E978-550B-991FC62380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72646" y="1899774"/>
            <a:ext cx="4393990" cy="39013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248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3863A1A-B64F-D5EB-D96A-3633609DC977}"/>
              </a:ext>
            </a:extLst>
          </p:cNvPr>
          <p:cNvSpPr txBox="1"/>
          <p:nvPr userDrawn="1"/>
        </p:nvSpPr>
        <p:spPr>
          <a:xfrm>
            <a:off x="379058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tx2"/>
                </a:solidFill>
              </a:rPr>
              <a:t>Build Resilience &amp; Master Complexity for Microsoft 365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F0E36C-5F28-6B74-5062-EC4CD6586564}"/>
              </a:ext>
            </a:extLst>
          </p:cNvPr>
          <p:cNvCxnSpPr>
            <a:cxnSpLocks/>
          </p:cNvCxnSpPr>
          <p:nvPr userDrawn="1"/>
        </p:nvCxnSpPr>
        <p:spPr>
          <a:xfrm>
            <a:off x="477430" y="6379563"/>
            <a:ext cx="1111937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6E4AACFA-76E2-3F52-EC3C-C9D5541702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6879B5E-9ED4-FA2D-6427-254406B0743B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tx2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0">
            <a:extLst>
              <a:ext uri="{FF2B5EF4-FFF2-40B4-BE49-F238E27FC236}">
                <a16:creationId xmlns:a16="http://schemas.microsoft.com/office/drawing/2014/main" id="{490D1048-1AF7-D8BC-E516-E820841D2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890" y="463839"/>
            <a:ext cx="10653578" cy="564861"/>
          </a:xfrm>
        </p:spPr>
        <p:txBody>
          <a:bodyPr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3EA766BF-85C6-D2DB-E0A4-507E742A01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1890" y="1478340"/>
            <a:ext cx="10653578" cy="44296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427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Part Lay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1AC3B25-73B1-1CAE-FCA1-EB06CD28D126}"/>
              </a:ext>
            </a:extLst>
          </p:cNvPr>
          <p:cNvSpPr txBox="1"/>
          <p:nvPr userDrawn="1"/>
        </p:nvSpPr>
        <p:spPr>
          <a:xfrm>
            <a:off x="379058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tx2"/>
                </a:solidFill>
              </a:rPr>
              <a:t>Build Resilience &amp; Master Complexity for Microsoft 365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0668E8-C57F-DDD7-5078-85F25733ED2D}"/>
              </a:ext>
            </a:extLst>
          </p:cNvPr>
          <p:cNvCxnSpPr>
            <a:cxnSpLocks/>
          </p:cNvCxnSpPr>
          <p:nvPr userDrawn="1"/>
        </p:nvCxnSpPr>
        <p:spPr>
          <a:xfrm>
            <a:off x="477430" y="6379563"/>
            <a:ext cx="1111937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75CB44B5-3177-E04F-5458-6944B9A6541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660E33-66D2-EDF1-764C-797C6225DE14}"/>
              </a:ext>
            </a:extLst>
          </p:cNvPr>
          <p:cNvSpPr/>
          <p:nvPr userDrawn="1"/>
        </p:nvSpPr>
        <p:spPr>
          <a:xfrm>
            <a:off x="0" y="0"/>
            <a:ext cx="3830107" cy="6867901"/>
          </a:xfrm>
          <a:prstGeom prst="rect">
            <a:avLst/>
          </a:prstGeom>
          <a:gradFill flip="none" rotWithShape="1">
            <a:gsLst>
              <a:gs pos="24000">
                <a:srgbClr val="0C1015"/>
              </a:gs>
              <a:gs pos="100000">
                <a:srgbClr val="101E2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person sitting at a table with a computer&#10;&#10;AI-generated content may be incorrect.">
            <a:extLst>
              <a:ext uri="{FF2B5EF4-FFF2-40B4-BE49-F238E27FC236}">
                <a16:creationId xmlns:a16="http://schemas.microsoft.com/office/drawing/2014/main" id="{FF17F01B-8749-94AE-69D7-248ACA1357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grayscl/>
          </a:blip>
          <a:srcRect l="30394" t="11272" r="30161"/>
          <a:stretch>
            <a:fillRect/>
          </a:stretch>
        </p:blipFill>
        <p:spPr>
          <a:xfrm>
            <a:off x="3811812" y="0"/>
            <a:ext cx="4568377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5873B4-116E-ACDD-EC77-186D359ABD8C}"/>
              </a:ext>
            </a:extLst>
          </p:cNvPr>
          <p:cNvSpPr/>
          <p:nvPr userDrawn="1"/>
        </p:nvSpPr>
        <p:spPr>
          <a:xfrm>
            <a:off x="3811810" y="0"/>
            <a:ext cx="4568377" cy="6867901"/>
          </a:xfrm>
          <a:prstGeom prst="rect">
            <a:avLst/>
          </a:prstGeom>
          <a:solidFill>
            <a:schemeClr val="accent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ADC9F5-A9AE-6BB4-17BC-4342315657A5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tx2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C78D40AC-2490-8ACA-286E-B0883834B8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65096" y="2317497"/>
            <a:ext cx="3519584" cy="3524482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  <a:lvl2pPr algn="ctr">
              <a:defRPr sz="1400">
                <a:solidFill>
                  <a:schemeClr val="tx1"/>
                </a:solidFill>
              </a:defRPr>
            </a:lvl2pPr>
            <a:lvl3pPr algn="ctr">
              <a:defRPr sz="1400">
                <a:solidFill>
                  <a:schemeClr val="tx1"/>
                </a:solidFill>
              </a:defRPr>
            </a:lvl3pPr>
            <a:lvl4pPr algn="ctr">
              <a:defRPr sz="1400">
                <a:solidFill>
                  <a:schemeClr val="tx1"/>
                </a:solidFill>
              </a:defRPr>
            </a:lvl4pPr>
            <a:lvl5pPr algn="ctr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6B5F6AA9-8B26-4B59-1511-30BAECECEB56}"/>
              </a:ext>
            </a:extLst>
          </p:cNvPr>
          <p:cNvSpPr txBox="1">
            <a:spLocks/>
          </p:cNvSpPr>
          <p:nvPr userDrawn="1"/>
        </p:nvSpPr>
        <p:spPr>
          <a:xfrm>
            <a:off x="8570817" y="1716714"/>
            <a:ext cx="3519584" cy="4958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gradFill>
                  <a:gsLst>
                    <a:gs pos="0">
                      <a:schemeClr val="accent4"/>
                    </a:gs>
                    <a:gs pos="100000">
                      <a:schemeClr val="accent2"/>
                    </a:gs>
                  </a:gsLst>
                  <a:lin ang="108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/>
              <a:t>Click to edit Master title style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85937BC-E5E0-45D2-B9A6-8B328508B4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877" y="2317497"/>
            <a:ext cx="3519584" cy="3524482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</a:defRPr>
            </a:lvl2pPr>
            <a:lvl3pPr algn="ctr">
              <a:defRPr sz="1400">
                <a:solidFill>
                  <a:schemeClr val="bg1"/>
                </a:solidFill>
              </a:defRPr>
            </a:lvl3pPr>
            <a:lvl4pPr algn="ctr">
              <a:defRPr sz="1400">
                <a:solidFill>
                  <a:schemeClr val="bg1"/>
                </a:solidFill>
              </a:defRPr>
            </a:lvl4pPr>
            <a:lvl5pPr algn="ctr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3CE861FF-B251-9011-0AB5-D29D1F29B064}"/>
              </a:ext>
            </a:extLst>
          </p:cNvPr>
          <p:cNvSpPr txBox="1">
            <a:spLocks/>
          </p:cNvSpPr>
          <p:nvPr userDrawn="1"/>
        </p:nvSpPr>
        <p:spPr>
          <a:xfrm>
            <a:off x="101598" y="1716714"/>
            <a:ext cx="3519584" cy="4958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gradFill>
                  <a:gsLst>
                    <a:gs pos="0">
                      <a:schemeClr val="accent4"/>
                    </a:gs>
                    <a:gs pos="100000">
                      <a:schemeClr val="accent2"/>
                    </a:gs>
                  </a:gsLst>
                  <a:lin ang="108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/>
              <a:t>Click to edit Master title style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07C0F28D-8B17-D495-6085-41378FB51DEA}"/>
              </a:ext>
            </a:extLst>
          </p:cNvPr>
          <p:cNvSpPr txBox="1">
            <a:spLocks/>
          </p:cNvSpPr>
          <p:nvPr userDrawn="1"/>
        </p:nvSpPr>
        <p:spPr>
          <a:xfrm>
            <a:off x="4336206" y="2569025"/>
            <a:ext cx="3519584" cy="4958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gradFill>
                  <a:gsLst>
                    <a:gs pos="0">
                      <a:schemeClr val="accent4"/>
                    </a:gs>
                    <a:gs pos="100000">
                      <a:schemeClr val="accent2"/>
                    </a:gs>
                  </a:gsLst>
                  <a:lin ang="108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/>
              <a:t>Click to edit Master title style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FDBBC858-FEC5-3F14-4E29-64F2DE160DD9}"/>
              </a:ext>
            </a:extLst>
          </p:cNvPr>
          <p:cNvSpPr txBox="1">
            <a:spLocks/>
          </p:cNvSpPr>
          <p:nvPr userDrawn="1"/>
        </p:nvSpPr>
        <p:spPr>
          <a:xfrm>
            <a:off x="4345355" y="3429000"/>
            <a:ext cx="3519584" cy="4958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gradFill>
                  <a:gsLst>
                    <a:gs pos="0">
                      <a:schemeClr val="accent4"/>
                    </a:gs>
                    <a:gs pos="100000">
                      <a:schemeClr val="accent2"/>
                    </a:gs>
                  </a:gsLst>
                  <a:lin ang="108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>
                <a:solidFill>
                  <a:schemeClr val="bg1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630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d Horizo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9065B0-5F7E-74B3-FA4E-CECC888636A5}"/>
              </a:ext>
            </a:extLst>
          </p:cNvPr>
          <p:cNvSpPr/>
          <p:nvPr userDrawn="1"/>
        </p:nvSpPr>
        <p:spPr>
          <a:xfrm>
            <a:off x="0" y="4517499"/>
            <a:ext cx="12192000" cy="2340500"/>
          </a:xfrm>
          <a:prstGeom prst="rect">
            <a:avLst/>
          </a:prstGeom>
          <a:gradFill>
            <a:gsLst>
              <a:gs pos="46000">
                <a:srgbClr val="0C151D"/>
              </a:gs>
              <a:gs pos="3000">
                <a:schemeClr val="tx1"/>
              </a:gs>
              <a:gs pos="100000">
                <a:schemeClr val="tx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0B620A-B510-C975-C731-D160AA3809DA}"/>
              </a:ext>
            </a:extLst>
          </p:cNvPr>
          <p:cNvSpPr txBox="1"/>
          <p:nvPr userDrawn="1"/>
        </p:nvSpPr>
        <p:spPr>
          <a:xfrm>
            <a:off x="379058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Build Resilience &amp; Master Complexity for Microsoft 365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0C1DFC8-F3EA-55CE-BF51-8374C8BBDA95}"/>
              </a:ext>
            </a:extLst>
          </p:cNvPr>
          <p:cNvCxnSpPr>
            <a:cxnSpLocks/>
          </p:cNvCxnSpPr>
          <p:nvPr userDrawn="1"/>
        </p:nvCxnSpPr>
        <p:spPr>
          <a:xfrm>
            <a:off x="477430" y="6379563"/>
            <a:ext cx="11119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550E01DF-569C-486C-8A60-2A33D5F362E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8D2A62-4941-B087-1B66-D622416BFC32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bg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37AA7BE-F42A-4497-9AEE-04862A6B1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890" y="463839"/>
            <a:ext cx="10653578" cy="564861"/>
          </a:xfrm>
        </p:spPr>
        <p:txBody>
          <a:bodyPr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7A7DFFD-5625-0CAA-4F04-521886CC82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1890" y="1135018"/>
            <a:ext cx="10653578" cy="320589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59BD1EC-B1FD-BD77-D878-5BC544819F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1890" y="4679729"/>
            <a:ext cx="10653578" cy="1609179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145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AC2AFF-A1B7-B421-6B77-F395FA8BE67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46000">
                <a:srgbClr val="0C151D">
                  <a:lumMod val="97529"/>
                </a:srgbClr>
              </a:gs>
              <a:gs pos="3000">
                <a:schemeClr val="tx1"/>
              </a:gs>
              <a:gs pos="100000">
                <a:schemeClr val="tx2">
                  <a:lumMod val="72136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5666C6-6730-7809-9436-87D83EA908DB}"/>
              </a:ext>
            </a:extLst>
          </p:cNvPr>
          <p:cNvSpPr txBox="1"/>
          <p:nvPr userDrawn="1"/>
        </p:nvSpPr>
        <p:spPr>
          <a:xfrm>
            <a:off x="379058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tx2"/>
                </a:solidFill>
              </a:rPr>
              <a:t>Build Resilience &amp; Master Complexity for Microsoft 365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8D0A9B5-9514-F1F2-B9A6-7A8901488AF1}"/>
              </a:ext>
            </a:extLst>
          </p:cNvPr>
          <p:cNvCxnSpPr>
            <a:cxnSpLocks/>
          </p:cNvCxnSpPr>
          <p:nvPr userDrawn="1"/>
        </p:nvCxnSpPr>
        <p:spPr>
          <a:xfrm>
            <a:off x="477430" y="6379563"/>
            <a:ext cx="11119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62F28DA-7A97-B741-44CE-ED9DB1AC365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9C0C65-133B-E938-1101-2E6C87768EFD}"/>
              </a:ext>
            </a:extLst>
          </p:cNvPr>
          <p:cNvCxnSpPr>
            <a:cxnSpLocks/>
          </p:cNvCxnSpPr>
          <p:nvPr userDrawn="1"/>
        </p:nvCxnSpPr>
        <p:spPr>
          <a:xfrm>
            <a:off x="477430" y="6379563"/>
            <a:ext cx="561857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D3A9CC8-3B1D-A75F-056D-D12FB3037CBA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bg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BDA10C5A-D3AE-CFC4-628D-36DBC1470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646" y="463838"/>
            <a:ext cx="4393990" cy="1132258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CD054D3-349F-A5FD-92BC-83F189FD02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3645" y="1899775"/>
            <a:ext cx="5053071" cy="3901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DF0FE31-BDC3-6060-66D2-B5097623D2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08497" y="1899775"/>
            <a:ext cx="5053071" cy="39013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23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hevron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8D0E0F6-2A08-D341-DE01-584995E3C6E1}"/>
              </a:ext>
            </a:extLst>
          </p:cNvPr>
          <p:cNvGrpSpPr/>
          <p:nvPr userDrawn="1"/>
        </p:nvGrpSpPr>
        <p:grpSpPr>
          <a:xfrm>
            <a:off x="379058" y="6379563"/>
            <a:ext cx="11282510" cy="336876"/>
            <a:chOff x="379058" y="6379563"/>
            <a:chExt cx="11282510" cy="33687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D8859A7-2C08-58A4-61A1-D4C938C2CAC4}"/>
                </a:ext>
              </a:extLst>
            </p:cNvPr>
            <p:cNvSpPr txBox="1"/>
            <p:nvPr userDrawn="1"/>
          </p:nvSpPr>
          <p:spPr>
            <a:xfrm>
              <a:off x="379058" y="6470218"/>
              <a:ext cx="60231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>
                  <a:solidFill>
                    <a:schemeClr val="tx2"/>
                  </a:solidFill>
                </a:rPr>
                <a:t>Build Resilience &amp; Master Complexity for Microsoft 365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9DE8927-FD37-F30A-6443-C6360FE251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77430" y="6379563"/>
              <a:ext cx="11119373" cy="0"/>
            </a:xfrm>
            <a:prstGeom prst="line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510BC09C-70BC-7543-0C32-20D7C9ED16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p:blipFill>
          <p:spPr>
            <a:xfrm>
              <a:off x="10380422" y="6484501"/>
              <a:ext cx="895046" cy="19691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E1A392-E91B-BBD2-69D8-CBF460DDAAC5}"/>
                </a:ext>
              </a:extLst>
            </p:cNvPr>
            <p:cNvSpPr txBox="1"/>
            <p:nvPr userDrawn="1"/>
          </p:nvSpPr>
          <p:spPr>
            <a:xfrm>
              <a:off x="11111345" y="6470219"/>
              <a:ext cx="550223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fld id="{15943522-E020-4F45-9C69-751846F70A41}" type="slidenum">
                <a:rPr lang="en-US" sz="1000" smtClean="0">
                  <a:solidFill>
                    <a:schemeClr val="tx2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‹#›</a:t>
              </a:fld>
              <a:endParaRPr lang="en-US" sz="100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C531F3E-8A78-9473-638C-EAE8D37221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4574" y="0"/>
            <a:ext cx="4897426" cy="6858000"/>
          </a:xfrm>
          <a:prstGeom prst="rect">
            <a:avLst/>
          </a:prstGeom>
        </p:spPr>
      </p:pic>
      <p:sp>
        <p:nvSpPr>
          <p:cNvPr id="9" name="Chevron 8">
            <a:extLst>
              <a:ext uri="{FF2B5EF4-FFF2-40B4-BE49-F238E27FC236}">
                <a16:creationId xmlns:a16="http://schemas.microsoft.com/office/drawing/2014/main" id="{7717A828-9CCD-DE96-E004-695A9EA7BA28}"/>
              </a:ext>
            </a:extLst>
          </p:cNvPr>
          <p:cNvSpPr/>
          <p:nvPr userDrawn="1"/>
        </p:nvSpPr>
        <p:spPr>
          <a:xfrm rot="10800000">
            <a:off x="4796432" y="-76200"/>
            <a:ext cx="4993132" cy="7010400"/>
          </a:xfrm>
          <a:prstGeom prst="chevron">
            <a:avLst>
              <a:gd name="adj" fmla="val 49658"/>
            </a:avLst>
          </a:prstGeom>
          <a:gradFill flip="none"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16200000" scaled="1"/>
            <a:tileRect/>
          </a:gradFill>
          <a:ln w="28575">
            <a:gradFill flip="none"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  <a:effectLst>
            <a:glow rad="168194">
              <a:schemeClr val="tx1">
                <a:lumMod val="90000"/>
                <a:alpha val="6451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283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82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Part Layou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9F05CA-F61B-CE43-CE41-30A75A0CC6B7}"/>
              </a:ext>
            </a:extLst>
          </p:cNvPr>
          <p:cNvSpPr/>
          <p:nvPr userDrawn="1"/>
        </p:nvSpPr>
        <p:spPr>
          <a:xfrm>
            <a:off x="0" y="1695578"/>
            <a:ext cx="12192000" cy="3899824"/>
          </a:xfrm>
          <a:prstGeom prst="rect">
            <a:avLst/>
          </a:prstGeom>
          <a:gradFill>
            <a:gsLst>
              <a:gs pos="46000">
                <a:srgbClr val="0C151D"/>
              </a:gs>
              <a:gs pos="3000">
                <a:schemeClr val="tx1"/>
              </a:gs>
              <a:gs pos="100000">
                <a:schemeClr val="tx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1DBD826-D492-810C-F899-BB46BB9FFB7C}"/>
              </a:ext>
            </a:extLst>
          </p:cNvPr>
          <p:cNvSpPr/>
          <p:nvPr userDrawn="1"/>
        </p:nvSpPr>
        <p:spPr>
          <a:xfrm>
            <a:off x="3377393" y="1422534"/>
            <a:ext cx="5444763" cy="4479464"/>
          </a:xfrm>
          <a:prstGeom prst="roundRect">
            <a:avLst>
              <a:gd name="adj" fmla="val 2143"/>
            </a:avLst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>
            <a:outerShdw blurRad="301583" dist="58130" dir="3719976" algn="l" rotWithShape="0">
              <a:prstClr val="black">
                <a:alpha val="15414"/>
              </a:prstClr>
            </a:outerShdw>
          </a:effectLst>
        </p:spPr>
        <p:txBody>
          <a:bodyPr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8293A"/>
              </a:solidFill>
              <a:effectLst/>
              <a:uLnTx/>
              <a:uFillTx/>
              <a:latin typeface="Aptos Display" panose="020B0004020202020204" pitchFamily="34" charset="0"/>
              <a:ea typeface="Tahoma"/>
              <a:cs typeface="Tahoma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E933D59-D260-F5FA-4719-3A3D8E2E9BA7}"/>
              </a:ext>
            </a:extLst>
          </p:cNvPr>
          <p:cNvSpPr/>
          <p:nvPr userDrawn="1"/>
        </p:nvSpPr>
        <p:spPr>
          <a:xfrm>
            <a:off x="232964" y="1422534"/>
            <a:ext cx="2956010" cy="2165014"/>
          </a:xfrm>
          <a:prstGeom prst="roundRect">
            <a:avLst>
              <a:gd name="adj" fmla="val 4559"/>
            </a:avLst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>
            <a:outerShdw blurRad="301583" dist="58130" dir="3719976" algn="l" rotWithShape="0">
              <a:prstClr val="black">
                <a:alpha val="15414"/>
              </a:prstClr>
            </a:outerShdw>
          </a:effectLst>
        </p:spPr>
        <p:txBody>
          <a:bodyPr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18283B"/>
              </a:solidFill>
              <a:effectLst/>
              <a:uLnTx/>
              <a:uFillTx/>
              <a:latin typeface="Aptos Display" panose="020B0004020202020204" pitchFamily="34" charset="0"/>
              <a:ea typeface="Tahoma"/>
              <a:cs typeface="Tahoma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CFBE100-4FCB-A300-FC69-24EB7C10A051}"/>
              </a:ext>
            </a:extLst>
          </p:cNvPr>
          <p:cNvSpPr/>
          <p:nvPr userDrawn="1"/>
        </p:nvSpPr>
        <p:spPr>
          <a:xfrm>
            <a:off x="228601" y="3741508"/>
            <a:ext cx="2964737" cy="2165014"/>
          </a:xfrm>
          <a:prstGeom prst="roundRect">
            <a:avLst>
              <a:gd name="adj" fmla="val 3519"/>
            </a:avLst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>
            <a:outerShdw blurRad="301583" dist="58130" dir="3719976" algn="l" rotWithShape="0">
              <a:prstClr val="black">
                <a:alpha val="15414"/>
              </a:prstClr>
            </a:outerShdw>
          </a:effectLst>
        </p:spPr>
        <p:txBody>
          <a:bodyPr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18283B"/>
              </a:solidFill>
              <a:effectLst/>
              <a:uLnTx/>
              <a:uFillTx/>
              <a:latin typeface="Aptos Display" panose="020B0004020202020204" pitchFamily="34" charset="0"/>
              <a:ea typeface="Tahoma"/>
              <a:cs typeface="Tahoma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577110A-3357-F06F-C4B0-8B11D86252E2}"/>
              </a:ext>
            </a:extLst>
          </p:cNvPr>
          <p:cNvSpPr/>
          <p:nvPr userDrawn="1"/>
        </p:nvSpPr>
        <p:spPr>
          <a:xfrm>
            <a:off x="9007005" y="1422534"/>
            <a:ext cx="2948462" cy="2165014"/>
          </a:xfrm>
          <a:prstGeom prst="roundRect">
            <a:avLst>
              <a:gd name="adj" fmla="val 3014"/>
            </a:avLst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>
            <a:outerShdw blurRad="301583" dist="58130" dir="3719976" algn="l" rotWithShape="0">
              <a:prstClr val="black">
                <a:alpha val="15414"/>
              </a:prstClr>
            </a:outerShdw>
          </a:effectLst>
        </p:spPr>
        <p:txBody>
          <a:bodyPr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18283B"/>
              </a:solidFill>
              <a:effectLst/>
              <a:uLnTx/>
              <a:uFillTx/>
              <a:latin typeface="Aptos Display" panose="020B0004020202020204" pitchFamily="34" charset="0"/>
              <a:ea typeface="Tahoma"/>
              <a:cs typeface="Tahoma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7CCDD50-3FA5-1338-396E-7E7C82DD6B90}"/>
              </a:ext>
            </a:extLst>
          </p:cNvPr>
          <p:cNvSpPr/>
          <p:nvPr userDrawn="1"/>
        </p:nvSpPr>
        <p:spPr>
          <a:xfrm>
            <a:off x="8999073" y="3741508"/>
            <a:ext cx="2964327" cy="2165014"/>
          </a:xfrm>
          <a:prstGeom prst="roundRect">
            <a:avLst>
              <a:gd name="adj" fmla="val 1973"/>
            </a:avLst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>
            <a:outerShdw blurRad="301583" dist="58130" dir="3719976" algn="l" rotWithShape="0">
              <a:prstClr val="black">
                <a:alpha val="15414"/>
              </a:prstClr>
            </a:outerShdw>
          </a:effectLst>
        </p:spPr>
        <p:txBody>
          <a:bodyPr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18283B"/>
              </a:solidFill>
              <a:effectLst/>
              <a:uLnTx/>
              <a:uFillTx/>
              <a:latin typeface="Aptos Display" panose="020B0004020202020204" pitchFamily="34" charset="0"/>
              <a:ea typeface="Tahoma"/>
              <a:cs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F32ED5-A9CC-04E5-F069-D1AE9E2F1404}"/>
              </a:ext>
            </a:extLst>
          </p:cNvPr>
          <p:cNvSpPr txBox="1"/>
          <p:nvPr userDrawn="1"/>
        </p:nvSpPr>
        <p:spPr>
          <a:xfrm>
            <a:off x="379058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tx2"/>
                </a:solidFill>
              </a:rPr>
              <a:t>Build Resilience &amp; Master Complexity for Microsoft 365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9FC595-238B-DE1C-3C0E-01E345F5C5C3}"/>
              </a:ext>
            </a:extLst>
          </p:cNvPr>
          <p:cNvCxnSpPr>
            <a:cxnSpLocks/>
          </p:cNvCxnSpPr>
          <p:nvPr userDrawn="1"/>
        </p:nvCxnSpPr>
        <p:spPr>
          <a:xfrm>
            <a:off x="477430" y="6379563"/>
            <a:ext cx="1111937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A0FAC12C-F2DF-68BE-3C16-4B673CF385F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985D00-5F4E-95B7-2FBE-13BAD41E8654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tx2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0">
            <a:extLst>
              <a:ext uri="{FF2B5EF4-FFF2-40B4-BE49-F238E27FC236}">
                <a16:creationId xmlns:a16="http://schemas.microsoft.com/office/drawing/2014/main" id="{412F27AC-7452-9B28-68BC-B1504DB7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890" y="463839"/>
            <a:ext cx="10653578" cy="564861"/>
          </a:xfrm>
        </p:spPr>
        <p:txBody>
          <a:bodyPr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EA06444A-742A-33D5-B6C6-28FC9D3042EE}"/>
              </a:ext>
            </a:extLst>
          </p:cNvPr>
          <p:cNvSpPr txBox="1">
            <a:spLocks/>
          </p:cNvSpPr>
          <p:nvPr userDrawn="1"/>
        </p:nvSpPr>
        <p:spPr>
          <a:xfrm>
            <a:off x="9400363" y="3981382"/>
            <a:ext cx="2161746" cy="49584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gradFill>
                  <a:gsLst>
                    <a:gs pos="0">
                      <a:schemeClr val="accent4"/>
                    </a:gs>
                    <a:gs pos="100000">
                      <a:schemeClr val="accent2"/>
                    </a:gs>
                  </a:gsLst>
                  <a:lin ang="108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>
                <a:solidFill>
                  <a:schemeClr val="tx1"/>
                </a:solidFill>
              </a:rPr>
              <a:t>Click to edit Master title style</a:t>
            </a:r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2C97F67E-0538-00F2-D0D6-CD774DCD4EB8}"/>
              </a:ext>
            </a:extLst>
          </p:cNvPr>
          <p:cNvSpPr txBox="1">
            <a:spLocks/>
          </p:cNvSpPr>
          <p:nvPr userDrawn="1"/>
        </p:nvSpPr>
        <p:spPr>
          <a:xfrm>
            <a:off x="9400363" y="1590641"/>
            <a:ext cx="2161746" cy="49584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gradFill>
                  <a:gsLst>
                    <a:gs pos="0">
                      <a:schemeClr val="accent4"/>
                    </a:gs>
                    <a:gs pos="100000">
                      <a:schemeClr val="accent2"/>
                    </a:gs>
                  </a:gsLst>
                  <a:lin ang="108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>
                <a:solidFill>
                  <a:schemeClr val="tx1"/>
                </a:solidFill>
              </a:rPr>
              <a:t>Click to edit Master title style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F167AA22-F968-566C-9C57-0454E1B66E1B}"/>
              </a:ext>
            </a:extLst>
          </p:cNvPr>
          <p:cNvSpPr txBox="1">
            <a:spLocks/>
          </p:cNvSpPr>
          <p:nvPr userDrawn="1"/>
        </p:nvSpPr>
        <p:spPr>
          <a:xfrm>
            <a:off x="621890" y="3981088"/>
            <a:ext cx="2161746" cy="49584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gradFill>
                  <a:gsLst>
                    <a:gs pos="0">
                      <a:schemeClr val="accent4"/>
                    </a:gs>
                    <a:gs pos="100000">
                      <a:schemeClr val="accent2"/>
                    </a:gs>
                  </a:gsLst>
                  <a:lin ang="108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>
                <a:solidFill>
                  <a:schemeClr val="tx1"/>
                </a:solidFill>
              </a:rPr>
              <a:t>Click to edit Master title style</a:t>
            </a: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E437A479-A27F-9946-5A78-1D503A9BC887}"/>
              </a:ext>
            </a:extLst>
          </p:cNvPr>
          <p:cNvSpPr txBox="1">
            <a:spLocks/>
          </p:cNvSpPr>
          <p:nvPr userDrawn="1"/>
        </p:nvSpPr>
        <p:spPr>
          <a:xfrm>
            <a:off x="621890" y="1590347"/>
            <a:ext cx="2161746" cy="49584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gradFill>
                  <a:gsLst>
                    <a:gs pos="0">
                      <a:schemeClr val="accent4"/>
                    </a:gs>
                    <a:gs pos="100000">
                      <a:schemeClr val="accent2"/>
                    </a:gs>
                  </a:gsLst>
                  <a:lin ang="108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>
                <a:solidFill>
                  <a:schemeClr val="tx1"/>
                </a:solidFill>
              </a:rPr>
              <a:t>Click to edit Master title style</a:t>
            </a:r>
          </a:p>
        </p:txBody>
      </p:sp>
      <p:sp>
        <p:nvSpPr>
          <p:cNvPr id="17" name="Title 5">
            <a:extLst>
              <a:ext uri="{FF2B5EF4-FFF2-40B4-BE49-F238E27FC236}">
                <a16:creationId xmlns:a16="http://schemas.microsoft.com/office/drawing/2014/main" id="{0D43DB6D-A557-210B-ED66-3688A0818805}"/>
              </a:ext>
            </a:extLst>
          </p:cNvPr>
          <p:cNvSpPr txBox="1">
            <a:spLocks/>
          </p:cNvSpPr>
          <p:nvPr userDrawn="1"/>
        </p:nvSpPr>
        <p:spPr>
          <a:xfrm>
            <a:off x="4867806" y="1590347"/>
            <a:ext cx="2161746" cy="49584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gradFill>
                  <a:gsLst>
                    <a:gs pos="0">
                      <a:schemeClr val="accent4"/>
                    </a:gs>
                    <a:gs pos="100000">
                      <a:schemeClr val="accent2"/>
                    </a:gs>
                  </a:gsLst>
                  <a:lin ang="108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>
                <a:solidFill>
                  <a:schemeClr val="tx1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00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ounded Rectangle 125">
            <a:extLst>
              <a:ext uri="{FF2B5EF4-FFF2-40B4-BE49-F238E27FC236}">
                <a16:creationId xmlns:a16="http://schemas.microsoft.com/office/drawing/2014/main" id="{29A33062-176C-906A-B649-42E84734AD5E}"/>
              </a:ext>
            </a:extLst>
          </p:cNvPr>
          <p:cNvSpPr/>
          <p:nvPr userDrawn="1"/>
        </p:nvSpPr>
        <p:spPr>
          <a:xfrm>
            <a:off x="163497" y="4555828"/>
            <a:ext cx="2918152" cy="1664287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7" name="Rounded Rectangle 126">
            <a:extLst>
              <a:ext uri="{FF2B5EF4-FFF2-40B4-BE49-F238E27FC236}">
                <a16:creationId xmlns:a16="http://schemas.microsoft.com/office/drawing/2014/main" id="{7DB6E093-D924-8332-F163-CBC320302173}"/>
              </a:ext>
            </a:extLst>
          </p:cNvPr>
          <p:cNvSpPr/>
          <p:nvPr userDrawn="1"/>
        </p:nvSpPr>
        <p:spPr>
          <a:xfrm>
            <a:off x="2238226" y="2649409"/>
            <a:ext cx="1453807" cy="1785144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8" name="Rounded Rectangle 127">
            <a:extLst>
              <a:ext uri="{FF2B5EF4-FFF2-40B4-BE49-F238E27FC236}">
                <a16:creationId xmlns:a16="http://schemas.microsoft.com/office/drawing/2014/main" id="{75B5A6D3-7744-0E09-1529-2C4DEC0E768E}"/>
              </a:ext>
            </a:extLst>
          </p:cNvPr>
          <p:cNvSpPr/>
          <p:nvPr userDrawn="1"/>
        </p:nvSpPr>
        <p:spPr>
          <a:xfrm>
            <a:off x="3846854" y="2639750"/>
            <a:ext cx="2680524" cy="1808412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9" name="Title 1">
            <a:extLst>
              <a:ext uri="{FF2B5EF4-FFF2-40B4-BE49-F238E27FC236}">
                <a16:creationId xmlns:a16="http://schemas.microsoft.com/office/drawing/2014/main" id="{DACBF314-2D69-C7A4-E40F-1359F503A1FD}"/>
              </a:ext>
            </a:extLst>
          </p:cNvPr>
          <p:cNvSpPr txBox="1">
            <a:spLocks/>
          </p:cNvSpPr>
          <p:nvPr userDrawn="1"/>
        </p:nvSpPr>
        <p:spPr>
          <a:xfrm>
            <a:off x="2435308" y="2727442"/>
            <a:ext cx="1097669" cy="24564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8283B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ROI &amp; TCO</a:t>
            </a:r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03E80E5A-8D71-3E23-AC81-1C2527B0564F}"/>
              </a:ext>
            </a:extLst>
          </p:cNvPr>
          <p:cNvSpPr txBox="1">
            <a:spLocks/>
          </p:cNvSpPr>
          <p:nvPr userDrawn="1"/>
        </p:nvSpPr>
        <p:spPr>
          <a:xfrm>
            <a:off x="491217" y="4632335"/>
            <a:ext cx="2294085" cy="24564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8283B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Visibility &amp; Monitoring</a:t>
            </a:r>
          </a:p>
        </p:txBody>
      </p:sp>
      <p:sp>
        <p:nvSpPr>
          <p:cNvPr id="131" name="Title 1">
            <a:extLst>
              <a:ext uri="{FF2B5EF4-FFF2-40B4-BE49-F238E27FC236}">
                <a16:creationId xmlns:a16="http://schemas.microsoft.com/office/drawing/2014/main" id="{2D057BFC-9691-42CD-B10F-C8D1CA52D5F3}"/>
              </a:ext>
            </a:extLst>
          </p:cNvPr>
          <p:cNvSpPr txBox="1">
            <a:spLocks/>
          </p:cNvSpPr>
          <p:nvPr userDrawn="1"/>
        </p:nvSpPr>
        <p:spPr>
          <a:xfrm>
            <a:off x="4408009" y="2707290"/>
            <a:ext cx="1473439" cy="24564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8283B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Configurations</a:t>
            </a:r>
          </a:p>
        </p:txBody>
      </p:sp>
      <p:sp>
        <p:nvSpPr>
          <p:cNvPr id="132" name="Rounded Rectangle 131">
            <a:extLst>
              <a:ext uri="{FF2B5EF4-FFF2-40B4-BE49-F238E27FC236}">
                <a16:creationId xmlns:a16="http://schemas.microsoft.com/office/drawing/2014/main" id="{F51D04B0-5ED3-CD4B-F5A0-C4A2422090EE}"/>
              </a:ext>
            </a:extLst>
          </p:cNvPr>
          <p:cNvSpPr/>
          <p:nvPr userDrawn="1"/>
        </p:nvSpPr>
        <p:spPr>
          <a:xfrm>
            <a:off x="3235298" y="4548983"/>
            <a:ext cx="2541191" cy="1706225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3" name="Title 1">
            <a:extLst>
              <a:ext uri="{FF2B5EF4-FFF2-40B4-BE49-F238E27FC236}">
                <a16:creationId xmlns:a16="http://schemas.microsoft.com/office/drawing/2014/main" id="{7A2CD73E-47AC-4EBA-7483-C96A975C23F4}"/>
              </a:ext>
            </a:extLst>
          </p:cNvPr>
          <p:cNvSpPr txBox="1">
            <a:spLocks/>
          </p:cNvSpPr>
          <p:nvPr userDrawn="1"/>
        </p:nvSpPr>
        <p:spPr>
          <a:xfrm>
            <a:off x="3379371" y="4652472"/>
            <a:ext cx="2294085" cy="24564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8283B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Stress &amp; Confusion</a:t>
            </a:r>
          </a:p>
        </p:txBody>
      </p:sp>
      <p:sp>
        <p:nvSpPr>
          <p:cNvPr id="134" name="Rounded Rectangle 133">
            <a:extLst>
              <a:ext uri="{FF2B5EF4-FFF2-40B4-BE49-F238E27FC236}">
                <a16:creationId xmlns:a16="http://schemas.microsoft.com/office/drawing/2014/main" id="{FE729082-BBD8-81F8-846A-4BF7AD08E4EB}"/>
              </a:ext>
            </a:extLst>
          </p:cNvPr>
          <p:cNvSpPr/>
          <p:nvPr userDrawn="1"/>
        </p:nvSpPr>
        <p:spPr>
          <a:xfrm>
            <a:off x="5881448" y="4534666"/>
            <a:ext cx="6032575" cy="1716162"/>
          </a:xfrm>
          <a:prstGeom prst="roundRect">
            <a:avLst>
              <a:gd name="adj" fmla="val 7569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id="{FE4D9AD6-364E-90B7-E057-094F05115263}"/>
              </a:ext>
            </a:extLst>
          </p:cNvPr>
          <p:cNvSpPr txBox="1">
            <a:spLocks/>
          </p:cNvSpPr>
          <p:nvPr userDrawn="1"/>
        </p:nvSpPr>
        <p:spPr>
          <a:xfrm>
            <a:off x="7432138" y="4644568"/>
            <a:ext cx="2931193" cy="24564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8283B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Infrastructure &amp; Technology</a:t>
            </a:r>
          </a:p>
        </p:txBody>
      </p:sp>
      <p:sp>
        <p:nvSpPr>
          <p:cNvPr id="136" name="Rounded Rectangle 135">
            <a:extLst>
              <a:ext uri="{FF2B5EF4-FFF2-40B4-BE49-F238E27FC236}">
                <a16:creationId xmlns:a16="http://schemas.microsoft.com/office/drawing/2014/main" id="{57155C9B-BA24-BDBC-FC28-D185D22A0FE2}"/>
              </a:ext>
            </a:extLst>
          </p:cNvPr>
          <p:cNvSpPr/>
          <p:nvPr userDrawn="1"/>
        </p:nvSpPr>
        <p:spPr>
          <a:xfrm>
            <a:off x="6689049" y="2639500"/>
            <a:ext cx="1907808" cy="1801319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7" name="Title 1">
            <a:extLst>
              <a:ext uri="{FF2B5EF4-FFF2-40B4-BE49-F238E27FC236}">
                <a16:creationId xmlns:a16="http://schemas.microsoft.com/office/drawing/2014/main" id="{E8E4D412-D77C-C4C2-B178-7002956712FE}"/>
              </a:ext>
            </a:extLst>
          </p:cNvPr>
          <p:cNvSpPr txBox="1">
            <a:spLocks/>
          </p:cNvSpPr>
          <p:nvPr userDrawn="1"/>
        </p:nvSpPr>
        <p:spPr>
          <a:xfrm>
            <a:off x="7238432" y="2688853"/>
            <a:ext cx="841829" cy="24564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8283B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Arrows</a:t>
            </a:r>
          </a:p>
        </p:txBody>
      </p:sp>
      <p:sp>
        <p:nvSpPr>
          <p:cNvPr id="138" name="Rounded Rectangle 137">
            <a:extLst>
              <a:ext uri="{FF2B5EF4-FFF2-40B4-BE49-F238E27FC236}">
                <a16:creationId xmlns:a16="http://schemas.microsoft.com/office/drawing/2014/main" id="{C9829FEB-0DBC-BCBE-EC56-179F36D19194}"/>
              </a:ext>
            </a:extLst>
          </p:cNvPr>
          <p:cNvSpPr/>
          <p:nvPr userDrawn="1"/>
        </p:nvSpPr>
        <p:spPr>
          <a:xfrm>
            <a:off x="8708973" y="2616676"/>
            <a:ext cx="3205050" cy="1825606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9" name="Title 1">
            <a:extLst>
              <a:ext uri="{FF2B5EF4-FFF2-40B4-BE49-F238E27FC236}">
                <a16:creationId xmlns:a16="http://schemas.microsoft.com/office/drawing/2014/main" id="{3F5D1F11-ACFC-4AC2-FE56-D5C47C000078}"/>
              </a:ext>
            </a:extLst>
          </p:cNvPr>
          <p:cNvSpPr txBox="1">
            <a:spLocks/>
          </p:cNvSpPr>
          <p:nvPr userDrawn="1"/>
        </p:nvSpPr>
        <p:spPr>
          <a:xfrm>
            <a:off x="8924873" y="2649701"/>
            <a:ext cx="2931193" cy="24564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8283B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Workflows &amp; Processes</a:t>
            </a:r>
          </a:p>
        </p:txBody>
      </p:sp>
      <p:sp>
        <p:nvSpPr>
          <p:cNvPr id="140" name="Rounded Rectangle 139">
            <a:extLst>
              <a:ext uri="{FF2B5EF4-FFF2-40B4-BE49-F238E27FC236}">
                <a16:creationId xmlns:a16="http://schemas.microsoft.com/office/drawing/2014/main" id="{D23FCAC0-306E-1F01-8015-3A98D44936D0}"/>
              </a:ext>
            </a:extLst>
          </p:cNvPr>
          <p:cNvSpPr/>
          <p:nvPr userDrawn="1"/>
        </p:nvSpPr>
        <p:spPr>
          <a:xfrm>
            <a:off x="165221" y="2650407"/>
            <a:ext cx="1907808" cy="1801319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1" name="Title 1">
            <a:extLst>
              <a:ext uri="{FF2B5EF4-FFF2-40B4-BE49-F238E27FC236}">
                <a16:creationId xmlns:a16="http://schemas.microsoft.com/office/drawing/2014/main" id="{44C2BF53-7CDA-F6BF-B53A-415B0AA799CD}"/>
              </a:ext>
            </a:extLst>
          </p:cNvPr>
          <p:cNvSpPr txBox="1">
            <a:spLocks/>
          </p:cNvSpPr>
          <p:nvPr userDrawn="1"/>
        </p:nvSpPr>
        <p:spPr>
          <a:xfrm>
            <a:off x="286450" y="2699768"/>
            <a:ext cx="1663680" cy="24564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8283B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Granular Control</a:t>
            </a:r>
          </a:p>
        </p:txBody>
      </p:sp>
      <p:sp>
        <p:nvSpPr>
          <p:cNvPr id="142" name="Rounded Rectangle 141">
            <a:extLst>
              <a:ext uri="{FF2B5EF4-FFF2-40B4-BE49-F238E27FC236}">
                <a16:creationId xmlns:a16="http://schemas.microsoft.com/office/drawing/2014/main" id="{146EFF1D-8941-06EA-6F06-492A0E2BF0C9}"/>
              </a:ext>
            </a:extLst>
          </p:cNvPr>
          <p:cNvSpPr/>
          <p:nvPr userDrawn="1"/>
        </p:nvSpPr>
        <p:spPr>
          <a:xfrm>
            <a:off x="3804287" y="218282"/>
            <a:ext cx="2179782" cy="2342259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3" name="Rounded Rectangle 142">
            <a:extLst>
              <a:ext uri="{FF2B5EF4-FFF2-40B4-BE49-F238E27FC236}">
                <a16:creationId xmlns:a16="http://schemas.microsoft.com/office/drawing/2014/main" id="{429729A6-F561-B75A-FBB2-C94BBF725D7B}"/>
              </a:ext>
            </a:extLst>
          </p:cNvPr>
          <p:cNvSpPr/>
          <p:nvPr userDrawn="1"/>
        </p:nvSpPr>
        <p:spPr>
          <a:xfrm>
            <a:off x="6106415" y="182767"/>
            <a:ext cx="1564594" cy="2350567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4" name="Rounded Rectangle 143">
            <a:extLst>
              <a:ext uri="{FF2B5EF4-FFF2-40B4-BE49-F238E27FC236}">
                <a16:creationId xmlns:a16="http://schemas.microsoft.com/office/drawing/2014/main" id="{0FDA2DB4-F526-ECA1-742C-DF3C17A005A6}"/>
              </a:ext>
            </a:extLst>
          </p:cNvPr>
          <p:cNvSpPr/>
          <p:nvPr userDrawn="1"/>
        </p:nvSpPr>
        <p:spPr>
          <a:xfrm>
            <a:off x="2158610" y="191042"/>
            <a:ext cx="1529287" cy="2342259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5" name="Rounded Rectangle 144">
            <a:extLst>
              <a:ext uri="{FF2B5EF4-FFF2-40B4-BE49-F238E27FC236}">
                <a16:creationId xmlns:a16="http://schemas.microsoft.com/office/drawing/2014/main" id="{81C2DDEA-290D-F3AF-CAE9-C76002EE065F}"/>
              </a:ext>
            </a:extLst>
          </p:cNvPr>
          <p:cNvSpPr/>
          <p:nvPr userDrawn="1"/>
        </p:nvSpPr>
        <p:spPr>
          <a:xfrm>
            <a:off x="460101" y="179936"/>
            <a:ext cx="1529287" cy="2342259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6" name="Rounded Rectangle 145">
            <a:extLst>
              <a:ext uri="{FF2B5EF4-FFF2-40B4-BE49-F238E27FC236}">
                <a16:creationId xmlns:a16="http://schemas.microsoft.com/office/drawing/2014/main" id="{430E95DC-4CEB-EDB4-8F34-58EC686D205E}"/>
              </a:ext>
            </a:extLst>
          </p:cNvPr>
          <p:cNvSpPr/>
          <p:nvPr userDrawn="1"/>
        </p:nvSpPr>
        <p:spPr>
          <a:xfrm>
            <a:off x="7801663" y="189232"/>
            <a:ext cx="3766048" cy="2350567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7" name="Title 1">
            <a:extLst>
              <a:ext uri="{FF2B5EF4-FFF2-40B4-BE49-F238E27FC236}">
                <a16:creationId xmlns:a16="http://schemas.microsoft.com/office/drawing/2014/main" id="{19BA2B58-5AE1-8409-C9A5-2BF463BDABB5}"/>
              </a:ext>
            </a:extLst>
          </p:cNvPr>
          <p:cNvSpPr txBox="1">
            <a:spLocks/>
          </p:cNvSpPr>
          <p:nvPr userDrawn="1"/>
        </p:nvSpPr>
        <p:spPr>
          <a:xfrm>
            <a:off x="770488" y="318465"/>
            <a:ext cx="925917" cy="24564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8283B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Security</a:t>
            </a:r>
          </a:p>
        </p:txBody>
      </p:sp>
      <p:sp>
        <p:nvSpPr>
          <p:cNvPr id="148" name="Title 1">
            <a:extLst>
              <a:ext uri="{FF2B5EF4-FFF2-40B4-BE49-F238E27FC236}">
                <a16:creationId xmlns:a16="http://schemas.microsoft.com/office/drawing/2014/main" id="{3E84C7ED-E78F-7235-8DF4-25F3143AEF8D}"/>
              </a:ext>
            </a:extLst>
          </p:cNvPr>
          <p:cNvSpPr txBox="1">
            <a:spLocks/>
          </p:cNvSpPr>
          <p:nvPr userDrawn="1"/>
        </p:nvSpPr>
        <p:spPr>
          <a:xfrm>
            <a:off x="2450034" y="316452"/>
            <a:ext cx="925917" cy="24564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8283B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Privilege</a:t>
            </a:r>
          </a:p>
        </p:txBody>
      </p:sp>
      <p:sp>
        <p:nvSpPr>
          <p:cNvPr id="149" name="Title 1">
            <a:extLst>
              <a:ext uri="{FF2B5EF4-FFF2-40B4-BE49-F238E27FC236}">
                <a16:creationId xmlns:a16="http://schemas.microsoft.com/office/drawing/2014/main" id="{C37B89CC-8A95-A80A-D9E4-46E392C41EF7}"/>
              </a:ext>
            </a:extLst>
          </p:cNvPr>
          <p:cNvSpPr txBox="1">
            <a:spLocks/>
          </p:cNvSpPr>
          <p:nvPr userDrawn="1"/>
        </p:nvSpPr>
        <p:spPr>
          <a:xfrm>
            <a:off x="4402926" y="279157"/>
            <a:ext cx="925917" cy="24564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8283B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Attacks</a:t>
            </a:r>
          </a:p>
        </p:txBody>
      </p:sp>
      <p:sp>
        <p:nvSpPr>
          <p:cNvPr id="150" name="Title 1">
            <a:extLst>
              <a:ext uri="{FF2B5EF4-FFF2-40B4-BE49-F238E27FC236}">
                <a16:creationId xmlns:a16="http://schemas.microsoft.com/office/drawing/2014/main" id="{5CA911F6-F9C5-421F-18A6-EEFDF3338BA3}"/>
              </a:ext>
            </a:extLst>
          </p:cNvPr>
          <p:cNvSpPr txBox="1">
            <a:spLocks/>
          </p:cNvSpPr>
          <p:nvPr userDrawn="1"/>
        </p:nvSpPr>
        <p:spPr>
          <a:xfrm>
            <a:off x="6409173" y="292041"/>
            <a:ext cx="1088675" cy="24564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8283B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Planning</a:t>
            </a:r>
          </a:p>
        </p:txBody>
      </p:sp>
      <p:sp>
        <p:nvSpPr>
          <p:cNvPr id="151" name="Title 1">
            <a:extLst>
              <a:ext uri="{FF2B5EF4-FFF2-40B4-BE49-F238E27FC236}">
                <a16:creationId xmlns:a16="http://schemas.microsoft.com/office/drawing/2014/main" id="{227BB4B9-C4BB-FA2D-755D-74958656C054}"/>
              </a:ext>
            </a:extLst>
          </p:cNvPr>
          <p:cNvSpPr txBox="1">
            <a:spLocks/>
          </p:cNvSpPr>
          <p:nvPr userDrawn="1"/>
        </p:nvSpPr>
        <p:spPr>
          <a:xfrm>
            <a:off x="9202959" y="273835"/>
            <a:ext cx="1088675" cy="24564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8283B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People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BCA1E0-843B-BE2E-5EF7-26ACA8CFAB75}"/>
              </a:ext>
            </a:extLst>
          </p:cNvPr>
          <p:cNvSpPr txBox="1"/>
          <p:nvPr userDrawn="1"/>
        </p:nvSpPr>
        <p:spPr>
          <a:xfrm>
            <a:off x="379058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tx2"/>
                </a:solidFill>
              </a:rPr>
              <a:t>Build Resilience &amp; Master Complexity for Microsoft 365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B515625-3D51-22F6-C763-CF3B1DD79DBA}"/>
              </a:ext>
            </a:extLst>
          </p:cNvPr>
          <p:cNvCxnSpPr>
            <a:cxnSpLocks/>
          </p:cNvCxnSpPr>
          <p:nvPr userDrawn="1"/>
        </p:nvCxnSpPr>
        <p:spPr>
          <a:xfrm>
            <a:off x="477430" y="6379563"/>
            <a:ext cx="1111937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F10C1BC7-C417-D6A8-194D-8EB3F893BB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3C39BC-091B-B8C6-CAE3-CA05A063C86F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tx2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55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5F2AB9-44BE-5021-620F-615CA0A5A2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rgbClr val="0C151D"/>
              </a:gs>
              <a:gs pos="3000">
                <a:schemeClr val="tx1"/>
              </a:gs>
              <a:gs pos="100000">
                <a:schemeClr val="tx2">
                  <a:lumMod val="69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6" name="Rounded Rectangle 125">
            <a:extLst>
              <a:ext uri="{FF2B5EF4-FFF2-40B4-BE49-F238E27FC236}">
                <a16:creationId xmlns:a16="http://schemas.microsoft.com/office/drawing/2014/main" id="{29A33062-176C-906A-B649-42E84734AD5E}"/>
              </a:ext>
            </a:extLst>
          </p:cNvPr>
          <p:cNvSpPr/>
          <p:nvPr userDrawn="1"/>
        </p:nvSpPr>
        <p:spPr>
          <a:xfrm>
            <a:off x="163497" y="4555828"/>
            <a:ext cx="2918152" cy="1664287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7" name="Rounded Rectangle 126">
            <a:extLst>
              <a:ext uri="{FF2B5EF4-FFF2-40B4-BE49-F238E27FC236}">
                <a16:creationId xmlns:a16="http://schemas.microsoft.com/office/drawing/2014/main" id="{7DB6E093-D924-8332-F163-CBC320302173}"/>
              </a:ext>
            </a:extLst>
          </p:cNvPr>
          <p:cNvSpPr/>
          <p:nvPr userDrawn="1"/>
        </p:nvSpPr>
        <p:spPr>
          <a:xfrm>
            <a:off x="2238226" y="2649409"/>
            <a:ext cx="1453807" cy="1785144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8" name="Rounded Rectangle 127">
            <a:extLst>
              <a:ext uri="{FF2B5EF4-FFF2-40B4-BE49-F238E27FC236}">
                <a16:creationId xmlns:a16="http://schemas.microsoft.com/office/drawing/2014/main" id="{75B5A6D3-7744-0E09-1529-2C4DEC0E768E}"/>
              </a:ext>
            </a:extLst>
          </p:cNvPr>
          <p:cNvSpPr/>
          <p:nvPr userDrawn="1"/>
        </p:nvSpPr>
        <p:spPr>
          <a:xfrm>
            <a:off x="3846854" y="2639750"/>
            <a:ext cx="2680524" cy="1808412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9" name="Title 1">
            <a:extLst>
              <a:ext uri="{FF2B5EF4-FFF2-40B4-BE49-F238E27FC236}">
                <a16:creationId xmlns:a16="http://schemas.microsoft.com/office/drawing/2014/main" id="{DACBF314-2D69-C7A4-E40F-1359F503A1FD}"/>
              </a:ext>
            </a:extLst>
          </p:cNvPr>
          <p:cNvSpPr txBox="1">
            <a:spLocks/>
          </p:cNvSpPr>
          <p:nvPr userDrawn="1"/>
        </p:nvSpPr>
        <p:spPr>
          <a:xfrm>
            <a:off x="2435308" y="2727442"/>
            <a:ext cx="1097669" cy="24564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ROI &amp; TCO</a:t>
            </a:r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03E80E5A-8D71-3E23-AC81-1C2527B0564F}"/>
              </a:ext>
            </a:extLst>
          </p:cNvPr>
          <p:cNvSpPr txBox="1">
            <a:spLocks/>
          </p:cNvSpPr>
          <p:nvPr userDrawn="1"/>
        </p:nvSpPr>
        <p:spPr>
          <a:xfrm>
            <a:off x="491217" y="4632335"/>
            <a:ext cx="2294085" cy="24564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Visibility &amp; Monitoring</a:t>
            </a:r>
          </a:p>
        </p:txBody>
      </p:sp>
      <p:sp>
        <p:nvSpPr>
          <p:cNvPr id="131" name="Title 1">
            <a:extLst>
              <a:ext uri="{FF2B5EF4-FFF2-40B4-BE49-F238E27FC236}">
                <a16:creationId xmlns:a16="http://schemas.microsoft.com/office/drawing/2014/main" id="{2D057BFC-9691-42CD-B10F-C8D1CA52D5F3}"/>
              </a:ext>
            </a:extLst>
          </p:cNvPr>
          <p:cNvSpPr txBox="1">
            <a:spLocks/>
          </p:cNvSpPr>
          <p:nvPr userDrawn="1"/>
        </p:nvSpPr>
        <p:spPr>
          <a:xfrm>
            <a:off x="4408009" y="2707290"/>
            <a:ext cx="1473439" cy="24564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Configurations</a:t>
            </a:r>
          </a:p>
        </p:txBody>
      </p:sp>
      <p:sp>
        <p:nvSpPr>
          <p:cNvPr id="132" name="Rounded Rectangle 131">
            <a:extLst>
              <a:ext uri="{FF2B5EF4-FFF2-40B4-BE49-F238E27FC236}">
                <a16:creationId xmlns:a16="http://schemas.microsoft.com/office/drawing/2014/main" id="{F51D04B0-5ED3-CD4B-F5A0-C4A2422090EE}"/>
              </a:ext>
            </a:extLst>
          </p:cNvPr>
          <p:cNvSpPr/>
          <p:nvPr userDrawn="1"/>
        </p:nvSpPr>
        <p:spPr>
          <a:xfrm>
            <a:off x="3235298" y="4548983"/>
            <a:ext cx="2541191" cy="1706225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3" name="Title 1">
            <a:extLst>
              <a:ext uri="{FF2B5EF4-FFF2-40B4-BE49-F238E27FC236}">
                <a16:creationId xmlns:a16="http://schemas.microsoft.com/office/drawing/2014/main" id="{7A2CD73E-47AC-4EBA-7483-C96A975C23F4}"/>
              </a:ext>
            </a:extLst>
          </p:cNvPr>
          <p:cNvSpPr txBox="1">
            <a:spLocks/>
          </p:cNvSpPr>
          <p:nvPr userDrawn="1"/>
        </p:nvSpPr>
        <p:spPr>
          <a:xfrm>
            <a:off x="3379371" y="4652472"/>
            <a:ext cx="2294085" cy="24564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Stress &amp; Confusion</a:t>
            </a:r>
          </a:p>
        </p:txBody>
      </p:sp>
      <p:sp>
        <p:nvSpPr>
          <p:cNvPr id="134" name="Rounded Rectangle 133">
            <a:extLst>
              <a:ext uri="{FF2B5EF4-FFF2-40B4-BE49-F238E27FC236}">
                <a16:creationId xmlns:a16="http://schemas.microsoft.com/office/drawing/2014/main" id="{FE729082-BBD8-81F8-846A-4BF7AD08E4EB}"/>
              </a:ext>
            </a:extLst>
          </p:cNvPr>
          <p:cNvSpPr/>
          <p:nvPr userDrawn="1"/>
        </p:nvSpPr>
        <p:spPr>
          <a:xfrm>
            <a:off x="5881448" y="4534666"/>
            <a:ext cx="6032575" cy="1716162"/>
          </a:xfrm>
          <a:prstGeom prst="roundRect">
            <a:avLst>
              <a:gd name="adj" fmla="val 7569"/>
            </a:avLst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id="{FE4D9AD6-364E-90B7-E057-094F05115263}"/>
              </a:ext>
            </a:extLst>
          </p:cNvPr>
          <p:cNvSpPr txBox="1">
            <a:spLocks/>
          </p:cNvSpPr>
          <p:nvPr userDrawn="1"/>
        </p:nvSpPr>
        <p:spPr>
          <a:xfrm>
            <a:off x="7432138" y="4644568"/>
            <a:ext cx="2931193" cy="24564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Infrastructure &amp; Technology</a:t>
            </a:r>
          </a:p>
        </p:txBody>
      </p:sp>
      <p:sp>
        <p:nvSpPr>
          <p:cNvPr id="136" name="Rounded Rectangle 135">
            <a:extLst>
              <a:ext uri="{FF2B5EF4-FFF2-40B4-BE49-F238E27FC236}">
                <a16:creationId xmlns:a16="http://schemas.microsoft.com/office/drawing/2014/main" id="{57155C9B-BA24-BDBC-FC28-D185D22A0FE2}"/>
              </a:ext>
            </a:extLst>
          </p:cNvPr>
          <p:cNvSpPr/>
          <p:nvPr userDrawn="1"/>
        </p:nvSpPr>
        <p:spPr>
          <a:xfrm>
            <a:off x="6689049" y="2639500"/>
            <a:ext cx="1907808" cy="1801319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7" name="Title 1">
            <a:extLst>
              <a:ext uri="{FF2B5EF4-FFF2-40B4-BE49-F238E27FC236}">
                <a16:creationId xmlns:a16="http://schemas.microsoft.com/office/drawing/2014/main" id="{E8E4D412-D77C-C4C2-B178-7002956712FE}"/>
              </a:ext>
            </a:extLst>
          </p:cNvPr>
          <p:cNvSpPr txBox="1">
            <a:spLocks/>
          </p:cNvSpPr>
          <p:nvPr userDrawn="1"/>
        </p:nvSpPr>
        <p:spPr>
          <a:xfrm>
            <a:off x="7238432" y="2688853"/>
            <a:ext cx="841829" cy="24564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Arrows</a:t>
            </a:r>
          </a:p>
        </p:txBody>
      </p:sp>
      <p:sp>
        <p:nvSpPr>
          <p:cNvPr id="138" name="Rounded Rectangle 137">
            <a:extLst>
              <a:ext uri="{FF2B5EF4-FFF2-40B4-BE49-F238E27FC236}">
                <a16:creationId xmlns:a16="http://schemas.microsoft.com/office/drawing/2014/main" id="{C9829FEB-0DBC-BCBE-EC56-179F36D19194}"/>
              </a:ext>
            </a:extLst>
          </p:cNvPr>
          <p:cNvSpPr/>
          <p:nvPr userDrawn="1"/>
        </p:nvSpPr>
        <p:spPr>
          <a:xfrm>
            <a:off x="8708973" y="2616676"/>
            <a:ext cx="3205050" cy="1825606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9" name="Title 1">
            <a:extLst>
              <a:ext uri="{FF2B5EF4-FFF2-40B4-BE49-F238E27FC236}">
                <a16:creationId xmlns:a16="http://schemas.microsoft.com/office/drawing/2014/main" id="{3F5D1F11-ACFC-4AC2-FE56-D5C47C000078}"/>
              </a:ext>
            </a:extLst>
          </p:cNvPr>
          <p:cNvSpPr txBox="1">
            <a:spLocks/>
          </p:cNvSpPr>
          <p:nvPr userDrawn="1"/>
        </p:nvSpPr>
        <p:spPr>
          <a:xfrm>
            <a:off x="8924873" y="2649701"/>
            <a:ext cx="2931193" cy="24564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Workflows &amp; Processes</a:t>
            </a:r>
          </a:p>
        </p:txBody>
      </p:sp>
      <p:sp>
        <p:nvSpPr>
          <p:cNvPr id="140" name="Rounded Rectangle 139">
            <a:extLst>
              <a:ext uri="{FF2B5EF4-FFF2-40B4-BE49-F238E27FC236}">
                <a16:creationId xmlns:a16="http://schemas.microsoft.com/office/drawing/2014/main" id="{D23FCAC0-306E-1F01-8015-3A98D44936D0}"/>
              </a:ext>
            </a:extLst>
          </p:cNvPr>
          <p:cNvSpPr/>
          <p:nvPr userDrawn="1"/>
        </p:nvSpPr>
        <p:spPr>
          <a:xfrm>
            <a:off x="165221" y="2650407"/>
            <a:ext cx="1907808" cy="1801319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1" name="Title 1">
            <a:extLst>
              <a:ext uri="{FF2B5EF4-FFF2-40B4-BE49-F238E27FC236}">
                <a16:creationId xmlns:a16="http://schemas.microsoft.com/office/drawing/2014/main" id="{44C2BF53-7CDA-F6BF-B53A-415B0AA799CD}"/>
              </a:ext>
            </a:extLst>
          </p:cNvPr>
          <p:cNvSpPr txBox="1">
            <a:spLocks/>
          </p:cNvSpPr>
          <p:nvPr userDrawn="1"/>
        </p:nvSpPr>
        <p:spPr>
          <a:xfrm>
            <a:off x="286450" y="2699768"/>
            <a:ext cx="1663680" cy="24564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Granular Control</a:t>
            </a:r>
          </a:p>
        </p:txBody>
      </p:sp>
      <p:sp>
        <p:nvSpPr>
          <p:cNvPr id="142" name="Rounded Rectangle 141">
            <a:extLst>
              <a:ext uri="{FF2B5EF4-FFF2-40B4-BE49-F238E27FC236}">
                <a16:creationId xmlns:a16="http://schemas.microsoft.com/office/drawing/2014/main" id="{146EFF1D-8941-06EA-6F06-492A0E2BF0C9}"/>
              </a:ext>
            </a:extLst>
          </p:cNvPr>
          <p:cNvSpPr/>
          <p:nvPr userDrawn="1"/>
        </p:nvSpPr>
        <p:spPr>
          <a:xfrm>
            <a:off x="3804287" y="218282"/>
            <a:ext cx="2179782" cy="2342259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3" name="Rounded Rectangle 142">
            <a:extLst>
              <a:ext uri="{FF2B5EF4-FFF2-40B4-BE49-F238E27FC236}">
                <a16:creationId xmlns:a16="http://schemas.microsoft.com/office/drawing/2014/main" id="{429729A6-F561-B75A-FBB2-C94BBF725D7B}"/>
              </a:ext>
            </a:extLst>
          </p:cNvPr>
          <p:cNvSpPr/>
          <p:nvPr userDrawn="1"/>
        </p:nvSpPr>
        <p:spPr>
          <a:xfrm>
            <a:off x="6106415" y="182767"/>
            <a:ext cx="1564594" cy="2350567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4" name="Rounded Rectangle 143">
            <a:extLst>
              <a:ext uri="{FF2B5EF4-FFF2-40B4-BE49-F238E27FC236}">
                <a16:creationId xmlns:a16="http://schemas.microsoft.com/office/drawing/2014/main" id="{0FDA2DB4-F526-ECA1-742C-DF3C17A005A6}"/>
              </a:ext>
            </a:extLst>
          </p:cNvPr>
          <p:cNvSpPr/>
          <p:nvPr userDrawn="1"/>
        </p:nvSpPr>
        <p:spPr>
          <a:xfrm>
            <a:off x="2158610" y="191042"/>
            <a:ext cx="1529287" cy="2342259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5" name="Rounded Rectangle 144">
            <a:extLst>
              <a:ext uri="{FF2B5EF4-FFF2-40B4-BE49-F238E27FC236}">
                <a16:creationId xmlns:a16="http://schemas.microsoft.com/office/drawing/2014/main" id="{81C2DDEA-290D-F3AF-CAE9-C76002EE065F}"/>
              </a:ext>
            </a:extLst>
          </p:cNvPr>
          <p:cNvSpPr/>
          <p:nvPr userDrawn="1"/>
        </p:nvSpPr>
        <p:spPr>
          <a:xfrm>
            <a:off x="460101" y="179936"/>
            <a:ext cx="1529287" cy="2342259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6" name="Rounded Rectangle 145">
            <a:extLst>
              <a:ext uri="{FF2B5EF4-FFF2-40B4-BE49-F238E27FC236}">
                <a16:creationId xmlns:a16="http://schemas.microsoft.com/office/drawing/2014/main" id="{430E95DC-4CEB-EDB4-8F34-58EC686D205E}"/>
              </a:ext>
            </a:extLst>
          </p:cNvPr>
          <p:cNvSpPr/>
          <p:nvPr userDrawn="1"/>
        </p:nvSpPr>
        <p:spPr>
          <a:xfrm>
            <a:off x="7801663" y="189232"/>
            <a:ext cx="3766048" cy="2350567"/>
          </a:xfrm>
          <a:prstGeom prst="roundRect">
            <a:avLst>
              <a:gd name="adj" fmla="val 9033"/>
            </a:avLst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7" name="Title 1">
            <a:extLst>
              <a:ext uri="{FF2B5EF4-FFF2-40B4-BE49-F238E27FC236}">
                <a16:creationId xmlns:a16="http://schemas.microsoft.com/office/drawing/2014/main" id="{19BA2B58-5AE1-8409-C9A5-2BF463BDABB5}"/>
              </a:ext>
            </a:extLst>
          </p:cNvPr>
          <p:cNvSpPr txBox="1">
            <a:spLocks/>
          </p:cNvSpPr>
          <p:nvPr userDrawn="1"/>
        </p:nvSpPr>
        <p:spPr>
          <a:xfrm>
            <a:off x="770488" y="318465"/>
            <a:ext cx="925917" cy="24564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Security</a:t>
            </a:r>
          </a:p>
        </p:txBody>
      </p:sp>
      <p:sp>
        <p:nvSpPr>
          <p:cNvPr id="148" name="Title 1">
            <a:extLst>
              <a:ext uri="{FF2B5EF4-FFF2-40B4-BE49-F238E27FC236}">
                <a16:creationId xmlns:a16="http://schemas.microsoft.com/office/drawing/2014/main" id="{3E84C7ED-E78F-7235-8DF4-25F3143AEF8D}"/>
              </a:ext>
            </a:extLst>
          </p:cNvPr>
          <p:cNvSpPr txBox="1">
            <a:spLocks/>
          </p:cNvSpPr>
          <p:nvPr userDrawn="1"/>
        </p:nvSpPr>
        <p:spPr>
          <a:xfrm>
            <a:off x="2450034" y="316452"/>
            <a:ext cx="925917" cy="24564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Privilege</a:t>
            </a:r>
          </a:p>
        </p:txBody>
      </p:sp>
      <p:sp>
        <p:nvSpPr>
          <p:cNvPr id="149" name="Title 1">
            <a:extLst>
              <a:ext uri="{FF2B5EF4-FFF2-40B4-BE49-F238E27FC236}">
                <a16:creationId xmlns:a16="http://schemas.microsoft.com/office/drawing/2014/main" id="{C37B89CC-8A95-A80A-D9E4-46E392C41EF7}"/>
              </a:ext>
            </a:extLst>
          </p:cNvPr>
          <p:cNvSpPr txBox="1">
            <a:spLocks/>
          </p:cNvSpPr>
          <p:nvPr userDrawn="1"/>
        </p:nvSpPr>
        <p:spPr>
          <a:xfrm>
            <a:off x="4402926" y="279157"/>
            <a:ext cx="925917" cy="24564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Attacks</a:t>
            </a:r>
          </a:p>
        </p:txBody>
      </p:sp>
      <p:sp>
        <p:nvSpPr>
          <p:cNvPr id="150" name="Title 1">
            <a:extLst>
              <a:ext uri="{FF2B5EF4-FFF2-40B4-BE49-F238E27FC236}">
                <a16:creationId xmlns:a16="http://schemas.microsoft.com/office/drawing/2014/main" id="{5CA911F6-F9C5-421F-18A6-EEFDF3338BA3}"/>
              </a:ext>
            </a:extLst>
          </p:cNvPr>
          <p:cNvSpPr txBox="1">
            <a:spLocks/>
          </p:cNvSpPr>
          <p:nvPr userDrawn="1"/>
        </p:nvSpPr>
        <p:spPr>
          <a:xfrm>
            <a:off x="6409173" y="292041"/>
            <a:ext cx="1088675" cy="24564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Planning</a:t>
            </a:r>
          </a:p>
        </p:txBody>
      </p:sp>
      <p:sp>
        <p:nvSpPr>
          <p:cNvPr id="151" name="Title 1">
            <a:extLst>
              <a:ext uri="{FF2B5EF4-FFF2-40B4-BE49-F238E27FC236}">
                <a16:creationId xmlns:a16="http://schemas.microsoft.com/office/drawing/2014/main" id="{227BB4B9-C4BB-FA2D-755D-74958656C054}"/>
              </a:ext>
            </a:extLst>
          </p:cNvPr>
          <p:cNvSpPr txBox="1">
            <a:spLocks/>
          </p:cNvSpPr>
          <p:nvPr userDrawn="1"/>
        </p:nvSpPr>
        <p:spPr>
          <a:xfrm>
            <a:off x="9202959" y="273835"/>
            <a:ext cx="1088675" cy="24564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People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13480B-5214-A300-FA4C-7C33C0A6EA77}"/>
              </a:ext>
            </a:extLst>
          </p:cNvPr>
          <p:cNvSpPr txBox="1"/>
          <p:nvPr userDrawn="1"/>
        </p:nvSpPr>
        <p:spPr>
          <a:xfrm>
            <a:off x="379058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Build Resilience &amp; Master Complexity for Microsoft 365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2DDA58-0440-8702-BF21-0FC3C118E955}"/>
              </a:ext>
            </a:extLst>
          </p:cNvPr>
          <p:cNvCxnSpPr>
            <a:cxnSpLocks/>
          </p:cNvCxnSpPr>
          <p:nvPr userDrawn="1"/>
        </p:nvCxnSpPr>
        <p:spPr>
          <a:xfrm>
            <a:off x="477430" y="6379563"/>
            <a:ext cx="11119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C18F8A32-E41D-65A9-ED4C-2CB3F2BEA2B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36AE598-AC58-A520-5971-1757140D4FDD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bg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98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D551AAD-EDA5-DF80-4D3E-ECE0FEE535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92510" y="-84175"/>
            <a:ext cx="12377020" cy="702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79632"/>
      </p:ext>
    </p:extLst>
  </p:cSld>
  <p:clrMapOvr>
    <a:masterClrMapping/>
  </p:clrMapOvr>
  <p:hf hd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igh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940444"/>
      </p:ext>
    </p:extLst>
  </p:cSld>
  <p:clrMapOvr>
    <a:masterClrMapping/>
  </p:clrMapOvr>
  <p:hf hd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F7D3BF3-F9AC-DD27-9F67-0DF6235F146F}"/>
              </a:ext>
            </a:extLst>
          </p:cNvPr>
          <p:cNvSpPr/>
          <p:nvPr userDrawn="1"/>
        </p:nvSpPr>
        <p:spPr>
          <a:xfrm>
            <a:off x="0" y="1695578"/>
            <a:ext cx="12192000" cy="3899824"/>
          </a:xfrm>
          <a:prstGeom prst="rect">
            <a:avLst/>
          </a:prstGeom>
          <a:gradFill>
            <a:gsLst>
              <a:gs pos="46000">
                <a:srgbClr val="0C151D"/>
              </a:gs>
              <a:gs pos="3000">
                <a:schemeClr val="tx1"/>
              </a:gs>
              <a:gs pos="100000">
                <a:schemeClr val="tx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37BB3A6-9E20-FE90-B70B-54E921505964}"/>
              </a:ext>
            </a:extLst>
          </p:cNvPr>
          <p:cNvSpPr/>
          <p:nvPr userDrawn="1"/>
        </p:nvSpPr>
        <p:spPr>
          <a:xfrm>
            <a:off x="513081" y="1115937"/>
            <a:ext cx="5444763" cy="4982082"/>
          </a:xfrm>
          <a:prstGeom prst="roundRect">
            <a:avLst>
              <a:gd name="adj" fmla="val 2143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>
            <a:outerShdw blurRad="301583" dist="58130" dir="3719976" algn="l" rotWithShape="0">
              <a:prstClr val="black">
                <a:alpha val="15414"/>
              </a:prstClr>
            </a:outerShdw>
          </a:effectLst>
        </p:spPr>
        <p:txBody>
          <a:bodyPr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8293A"/>
              </a:solidFill>
              <a:effectLst/>
              <a:uLnTx/>
              <a:uFillTx/>
              <a:latin typeface="Aptos Display" panose="020B0004020202020204" pitchFamily="34" charset="0"/>
              <a:ea typeface="Tahoma"/>
              <a:cs typeface="Tahoma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C5451FF-FCF4-9EBB-6827-A6BD140DD723}"/>
              </a:ext>
            </a:extLst>
          </p:cNvPr>
          <p:cNvSpPr/>
          <p:nvPr userDrawn="1"/>
        </p:nvSpPr>
        <p:spPr>
          <a:xfrm>
            <a:off x="6143323" y="1115937"/>
            <a:ext cx="5444763" cy="4982082"/>
          </a:xfrm>
          <a:prstGeom prst="roundRect">
            <a:avLst>
              <a:gd name="adj" fmla="val 2143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>
            <a:outerShdw blurRad="301583" dist="58130" dir="3719976" algn="l" rotWithShape="0">
              <a:prstClr val="black">
                <a:alpha val="15414"/>
              </a:prstClr>
            </a:outerShdw>
          </a:effectLst>
        </p:spPr>
        <p:txBody>
          <a:bodyPr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8293A"/>
              </a:solidFill>
              <a:effectLst/>
              <a:uLnTx/>
              <a:uFillTx/>
              <a:latin typeface="Aptos Display" panose="020B0004020202020204" pitchFamily="34" charset="0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82369331"/>
      </p:ext>
    </p:extLst>
  </p:cSld>
  <p:clrMapOvr>
    <a:masterClrMapping/>
  </p:clrMapOvr>
  <p:hf hd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3C9DB-86F8-9F20-5F73-7567A2D2B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444C96-575F-C29C-F6FE-D975263B4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E67AF-37F6-1D34-85F1-E9B1C3948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75C59-B73E-E34F-BCCF-955A66262F0D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AC63B-59CB-D664-A903-524D4D108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6601C-51BC-07EF-A192-3F547ACCB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6F64F7-1967-C94F-AC7B-5CC7489AF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74983"/>
      </p:ext>
    </p:extLst>
  </p:cSld>
  <p:clrMapOvr>
    <a:masterClrMapping/>
  </p:clrMapOvr>
  <p:hf hd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F4E5F-92D7-4381-4F78-27C90B045C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51384" y="2"/>
            <a:ext cx="8440615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CDB294-6B9D-76ED-3D6E-E904B8AB2121}"/>
              </a:ext>
            </a:extLst>
          </p:cNvPr>
          <p:cNvSpPr/>
          <p:nvPr userDrawn="1"/>
        </p:nvSpPr>
        <p:spPr>
          <a:xfrm>
            <a:off x="4726506" y="-16845"/>
            <a:ext cx="7465494" cy="6891688"/>
          </a:xfrm>
          <a:prstGeom prst="rect">
            <a:avLst/>
          </a:prstGeom>
          <a:gradFill>
            <a:gsLst>
              <a:gs pos="0">
                <a:schemeClr val="accent3">
                  <a:alpha val="50000"/>
                </a:schemeClr>
              </a:gs>
              <a:gs pos="100000">
                <a:schemeClr val="accent4">
                  <a:alpha val="5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A082401-B166-FC5E-1A6B-323237CAA947}"/>
              </a:ext>
            </a:extLst>
          </p:cNvPr>
          <p:cNvSpPr/>
          <p:nvPr userDrawn="1"/>
        </p:nvSpPr>
        <p:spPr>
          <a:xfrm>
            <a:off x="-53574" y="-16845"/>
            <a:ext cx="7106446" cy="6891688"/>
          </a:xfrm>
          <a:custGeom>
            <a:avLst/>
            <a:gdLst>
              <a:gd name="connsiteX0" fmla="*/ 0 w 8301076"/>
              <a:gd name="connsiteY0" fmla="*/ 0 h 6891688"/>
              <a:gd name="connsiteX1" fmla="*/ 3641669 w 8301076"/>
              <a:gd name="connsiteY1" fmla="*/ 0 h 6891688"/>
              <a:gd name="connsiteX2" fmla="*/ 5971373 w 8301076"/>
              <a:gd name="connsiteY2" fmla="*/ 0 h 6891688"/>
              <a:gd name="connsiteX3" fmla="*/ 5986984 w 8301076"/>
              <a:gd name="connsiteY3" fmla="*/ 0 h 6891688"/>
              <a:gd name="connsiteX4" fmla="*/ 5986984 w 8301076"/>
              <a:gd name="connsiteY4" fmla="*/ 23090 h 6891688"/>
              <a:gd name="connsiteX5" fmla="*/ 8301076 w 8301076"/>
              <a:gd name="connsiteY5" fmla="*/ 3445844 h 6891688"/>
              <a:gd name="connsiteX6" fmla="*/ 5986984 w 8301076"/>
              <a:gd name="connsiteY6" fmla="*/ 6868598 h 6891688"/>
              <a:gd name="connsiteX7" fmla="*/ 5986984 w 8301076"/>
              <a:gd name="connsiteY7" fmla="*/ 6891688 h 6891688"/>
              <a:gd name="connsiteX8" fmla="*/ 5971373 w 8301076"/>
              <a:gd name="connsiteY8" fmla="*/ 6891688 h 6891688"/>
              <a:gd name="connsiteX9" fmla="*/ 3641669 w 8301076"/>
              <a:gd name="connsiteY9" fmla="*/ 6891688 h 6891688"/>
              <a:gd name="connsiteX10" fmla="*/ 0 w 8301076"/>
              <a:gd name="connsiteY10" fmla="*/ 6891688 h 68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01076" h="6891688">
                <a:moveTo>
                  <a:pt x="0" y="0"/>
                </a:moveTo>
                <a:lnTo>
                  <a:pt x="3641669" y="0"/>
                </a:lnTo>
                <a:lnTo>
                  <a:pt x="5971373" y="0"/>
                </a:lnTo>
                <a:lnTo>
                  <a:pt x="5986984" y="0"/>
                </a:lnTo>
                <a:lnTo>
                  <a:pt x="5986984" y="23090"/>
                </a:lnTo>
                <a:lnTo>
                  <a:pt x="8301076" y="3445844"/>
                </a:lnTo>
                <a:lnTo>
                  <a:pt x="5986984" y="6868598"/>
                </a:lnTo>
                <a:lnTo>
                  <a:pt x="5986984" y="6891688"/>
                </a:lnTo>
                <a:lnTo>
                  <a:pt x="5971373" y="6891688"/>
                </a:lnTo>
                <a:lnTo>
                  <a:pt x="3641669" y="6891688"/>
                </a:lnTo>
                <a:lnTo>
                  <a:pt x="0" y="6891688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81B4226C-5BC5-9C8F-38B5-902523E0AC7E}"/>
              </a:ext>
            </a:extLst>
          </p:cNvPr>
          <p:cNvSpPr/>
          <p:nvPr userDrawn="1"/>
        </p:nvSpPr>
        <p:spPr>
          <a:xfrm>
            <a:off x="9600467" y="-16843"/>
            <a:ext cx="4620700" cy="6891687"/>
          </a:xfrm>
          <a:prstGeom prst="chevron">
            <a:avLst>
              <a:gd name="adj" fmla="val 43350"/>
            </a:avLst>
          </a:prstGeom>
          <a:gradFill flip="none" rotWithShape="1">
            <a:gsLst>
              <a:gs pos="0">
                <a:schemeClr val="tx1"/>
              </a:gs>
              <a:gs pos="100000">
                <a:schemeClr val="tx2"/>
              </a:gs>
            </a:gsLst>
            <a:lin ang="10800000" scaled="1"/>
            <a:tileRect/>
          </a:gradFill>
          <a:ln w="444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283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9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BDE2A1B4-242C-6EA1-C05F-E372665CA95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E4ADB1-0473-95B6-5B5B-697F9CD5EA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rgbClr val="0C151D"/>
              </a:gs>
              <a:gs pos="3000">
                <a:schemeClr val="tx1"/>
              </a:gs>
              <a:gs pos="100000">
                <a:schemeClr val="tx2">
                  <a:lumMod val="69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5D7CF2-7224-837D-0832-3279F2F9B041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DB06E4C-B242-7142-96B4-12D352421EF8}" type="slidenum">
              <a:rPr lang="en-US" sz="10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bg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C779B40-168B-5D90-DB07-456E0D96F7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997149-F06C-5A8A-DF45-03B97CDDFAB1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79559"/>
            <a:ext cx="10987203" cy="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F464804-58C5-9235-CE91-2FC7BB990169}"/>
              </a:ext>
            </a:extLst>
          </p:cNvPr>
          <p:cNvSpPr txBox="1"/>
          <p:nvPr userDrawn="1"/>
        </p:nvSpPr>
        <p:spPr>
          <a:xfrm>
            <a:off x="508005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Build Resilience &amp; Master Complexity for Microsoft 365</a:t>
            </a:r>
          </a:p>
        </p:txBody>
      </p:sp>
    </p:spTree>
    <p:extLst>
      <p:ext uri="{BB962C8B-B14F-4D97-AF65-F5344CB8AC3E}">
        <p14:creationId xmlns:p14="http://schemas.microsoft.com/office/powerpoint/2010/main" val="27079217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evr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E4ADB1-0473-95B6-5B5B-697F9CD5EA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9000">
                <a:srgbClr val="0C151D">
                  <a:lumMod val="99694"/>
                  <a:lumOff val="306"/>
                </a:srgbClr>
              </a:gs>
              <a:gs pos="3000">
                <a:schemeClr val="tx1"/>
              </a:gs>
              <a:gs pos="100000">
                <a:schemeClr val="tx2">
                  <a:lumMod val="48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41DB56-7497-5F95-329A-3E853B6B1507}"/>
              </a:ext>
            </a:extLst>
          </p:cNvPr>
          <p:cNvSpPr txBox="1"/>
          <p:nvPr userDrawn="1"/>
        </p:nvSpPr>
        <p:spPr>
          <a:xfrm>
            <a:off x="379058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Build Resilience &amp; Master Complexity for Microsoft 365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C227C6-D3FD-6891-EF2D-F808208F0F10}"/>
              </a:ext>
            </a:extLst>
          </p:cNvPr>
          <p:cNvCxnSpPr>
            <a:cxnSpLocks/>
          </p:cNvCxnSpPr>
          <p:nvPr userDrawn="1"/>
        </p:nvCxnSpPr>
        <p:spPr>
          <a:xfrm>
            <a:off x="477430" y="6379563"/>
            <a:ext cx="11119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D5C7DEA5-B63E-B15F-5913-3422300F6D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49DEF5-7613-BA51-50F9-E2A645B1D702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bg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AAF201F-7C7E-33A6-D9C8-F65B0A5B4569}"/>
              </a:ext>
            </a:extLst>
          </p:cNvPr>
          <p:cNvSpPr/>
          <p:nvPr userDrawn="1"/>
        </p:nvSpPr>
        <p:spPr>
          <a:xfrm rot="5400000">
            <a:off x="307323" y="-307324"/>
            <a:ext cx="6858000" cy="7472646"/>
          </a:xfrm>
          <a:custGeom>
            <a:avLst/>
            <a:gdLst>
              <a:gd name="connsiteX0" fmla="*/ 0 w 6858000"/>
              <a:gd name="connsiteY0" fmla="*/ 10079698 h 10079698"/>
              <a:gd name="connsiteX1" fmla="*/ 0 w 6858000"/>
              <a:gd name="connsiteY1" fmla="*/ 3424563 h 10079698"/>
              <a:gd name="connsiteX2" fmla="*/ 0 w 6858000"/>
              <a:gd name="connsiteY2" fmla="*/ 3424562 h 10079698"/>
              <a:gd name="connsiteX3" fmla="*/ 1 w 6858000"/>
              <a:gd name="connsiteY3" fmla="*/ 3424562 h 10079698"/>
              <a:gd name="connsiteX4" fmla="*/ 3429000 w 6858000"/>
              <a:gd name="connsiteY4" fmla="*/ 0 h 10079698"/>
              <a:gd name="connsiteX5" fmla="*/ 6857998 w 6858000"/>
              <a:gd name="connsiteY5" fmla="*/ 3424562 h 10079698"/>
              <a:gd name="connsiteX6" fmla="*/ 6858000 w 6858000"/>
              <a:gd name="connsiteY6" fmla="*/ 3424562 h 10079698"/>
              <a:gd name="connsiteX7" fmla="*/ 6858000 w 6858000"/>
              <a:gd name="connsiteY7" fmla="*/ 10079698 h 10079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10079698">
                <a:moveTo>
                  <a:pt x="0" y="10079698"/>
                </a:moveTo>
                <a:lnTo>
                  <a:pt x="0" y="3424563"/>
                </a:lnTo>
                <a:lnTo>
                  <a:pt x="0" y="3424562"/>
                </a:lnTo>
                <a:lnTo>
                  <a:pt x="1" y="3424562"/>
                </a:lnTo>
                <a:lnTo>
                  <a:pt x="3429000" y="0"/>
                </a:lnTo>
                <a:lnTo>
                  <a:pt x="6857998" y="3424562"/>
                </a:lnTo>
                <a:lnTo>
                  <a:pt x="6858000" y="3424562"/>
                </a:lnTo>
                <a:lnTo>
                  <a:pt x="6858000" y="10079698"/>
                </a:lnTo>
                <a:close/>
              </a:path>
            </a:pathLst>
          </a:custGeom>
          <a:gradFill>
            <a:gsLst>
              <a:gs pos="38000">
                <a:srgbClr val="0C1015">
                  <a:lumMod val="63000"/>
                </a:srgbClr>
              </a:gs>
              <a:gs pos="73000">
                <a:srgbClr val="111419"/>
              </a:gs>
              <a:gs pos="98000">
                <a:srgbClr val="18283B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8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643387-686E-753C-AAAB-D19C26C8A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66522-E8A2-0D50-B4E8-72BD21D87167}"/>
              </a:ext>
            </a:extLst>
          </p:cNvPr>
          <p:cNvSpPr txBox="1"/>
          <p:nvPr userDrawn="1"/>
        </p:nvSpPr>
        <p:spPr>
          <a:xfrm>
            <a:off x="379058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Build Resilience &amp; Master Complexity for Microsoft 365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1CC22F-FF3D-AB93-68FC-6D586F603040}"/>
              </a:ext>
            </a:extLst>
          </p:cNvPr>
          <p:cNvCxnSpPr>
            <a:cxnSpLocks/>
          </p:cNvCxnSpPr>
          <p:nvPr userDrawn="1"/>
        </p:nvCxnSpPr>
        <p:spPr>
          <a:xfrm>
            <a:off x="477430" y="6379563"/>
            <a:ext cx="11119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A6649826-0D7B-4F27-1C62-92130CAE1DF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ABCCCD-08D8-6AD3-30B8-69D9CA3AA901}"/>
              </a:ext>
            </a:extLst>
          </p:cNvPr>
          <p:cNvSpPr txBox="1"/>
          <p:nvPr userDrawn="1"/>
        </p:nvSpPr>
        <p:spPr>
          <a:xfrm>
            <a:off x="11111345" y="6470219"/>
            <a:ext cx="55022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1C854F-D5A6-6041-975C-B14E1503D406}" type="slidenum">
              <a:rPr lang="en-US" sz="10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chemeClr val="bg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77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Slide">
    <p:bg>
      <p:bgPr>
        <a:gradFill>
          <a:gsLst>
            <a:gs pos="0">
              <a:srgbClr val="000000"/>
            </a:gs>
            <a:gs pos="100000">
              <a:srgbClr val="17293B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A3E0F2B-EBD0-2E82-2117-6DAE4244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00" y="610696"/>
            <a:ext cx="9205913" cy="5632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408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>
          <a:gsLst>
            <a:gs pos="0">
              <a:srgbClr val="000000"/>
            </a:gs>
            <a:gs pos="100000">
              <a:srgbClr val="18293B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ACFE1EB-945D-AF21-6661-CB83609DF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96" y="610696"/>
            <a:ext cx="9205913" cy="5632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F4602-9B6F-2AC4-551C-EAE37ED83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461" y="1482426"/>
            <a:ext cx="11166107" cy="3513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B2EA795-A783-FB22-6C71-426E82C278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084" y="341980"/>
            <a:ext cx="166148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4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A3E0F2B-EBD0-2E82-2117-6DAE4244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00" y="610696"/>
            <a:ext cx="9205913" cy="5632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588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blue diamond shapes&#10;&#10;AI-generated content may be incorrect.">
            <a:extLst>
              <a:ext uri="{FF2B5EF4-FFF2-40B4-BE49-F238E27FC236}">
                <a16:creationId xmlns:a16="http://schemas.microsoft.com/office/drawing/2014/main" id="{FC6F4089-87B8-A01E-0AFF-849348CE6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6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DD1DE65-06BC-C227-34D1-F49CF9B09D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51384" y="1"/>
            <a:ext cx="8440615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2AF205-8175-2225-2E28-6B2076C5C992}"/>
              </a:ext>
            </a:extLst>
          </p:cNvPr>
          <p:cNvSpPr/>
          <p:nvPr userDrawn="1"/>
        </p:nvSpPr>
        <p:spPr>
          <a:xfrm>
            <a:off x="4726506" y="-16845"/>
            <a:ext cx="7465494" cy="6891688"/>
          </a:xfrm>
          <a:prstGeom prst="rect">
            <a:avLst/>
          </a:prstGeom>
          <a:gradFill>
            <a:gsLst>
              <a:gs pos="74000">
                <a:schemeClr val="accent3">
                  <a:alpha val="20000"/>
                </a:schemeClr>
              </a:gs>
              <a:gs pos="0">
                <a:schemeClr val="accent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68E9558B-ED05-B93B-CE90-A76D39AE989F}"/>
              </a:ext>
            </a:extLst>
          </p:cNvPr>
          <p:cNvSpPr/>
          <p:nvPr userDrawn="1"/>
        </p:nvSpPr>
        <p:spPr>
          <a:xfrm>
            <a:off x="-53574" y="-16845"/>
            <a:ext cx="7106446" cy="6891688"/>
          </a:xfrm>
          <a:custGeom>
            <a:avLst/>
            <a:gdLst>
              <a:gd name="connsiteX0" fmla="*/ 0 w 8301076"/>
              <a:gd name="connsiteY0" fmla="*/ 0 h 6891688"/>
              <a:gd name="connsiteX1" fmla="*/ 3641669 w 8301076"/>
              <a:gd name="connsiteY1" fmla="*/ 0 h 6891688"/>
              <a:gd name="connsiteX2" fmla="*/ 5971373 w 8301076"/>
              <a:gd name="connsiteY2" fmla="*/ 0 h 6891688"/>
              <a:gd name="connsiteX3" fmla="*/ 5986984 w 8301076"/>
              <a:gd name="connsiteY3" fmla="*/ 0 h 6891688"/>
              <a:gd name="connsiteX4" fmla="*/ 5986984 w 8301076"/>
              <a:gd name="connsiteY4" fmla="*/ 23090 h 6891688"/>
              <a:gd name="connsiteX5" fmla="*/ 8301076 w 8301076"/>
              <a:gd name="connsiteY5" fmla="*/ 3445844 h 6891688"/>
              <a:gd name="connsiteX6" fmla="*/ 5986984 w 8301076"/>
              <a:gd name="connsiteY6" fmla="*/ 6868598 h 6891688"/>
              <a:gd name="connsiteX7" fmla="*/ 5986984 w 8301076"/>
              <a:gd name="connsiteY7" fmla="*/ 6891688 h 6891688"/>
              <a:gd name="connsiteX8" fmla="*/ 5971373 w 8301076"/>
              <a:gd name="connsiteY8" fmla="*/ 6891688 h 6891688"/>
              <a:gd name="connsiteX9" fmla="*/ 3641669 w 8301076"/>
              <a:gd name="connsiteY9" fmla="*/ 6891688 h 6891688"/>
              <a:gd name="connsiteX10" fmla="*/ 0 w 8301076"/>
              <a:gd name="connsiteY10" fmla="*/ 6891688 h 68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01076" h="6891688">
                <a:moveTo>
                  <a:pt x="0" y="0"/>
                </a:moveTo>
                <a:lnTo>
                  <a:pt x="3641669" y="0"/>
                </a:lnTo>
                <a:lnTo>
                  <a:pt x="5971373" y="0"/>
                </a:lnTo>
                <a:lnTo>
                  <a:pt x="5986984" y="0"/>
                </a:lnTo>
                <a:lnTo>
                  <a:pt x="5986984" y="23090"/>
                </a:lnTo>
                <a:lnTo>
                  <a:pt x="8301076" y="3445844"/>
                </a:lnTo>
                <a:lnTo>
                  <a:pt x="5986984" y="6868598"/>
                </a:lnTo>
                <a:lnTo>
                  <a:pt x="5986984" y="6891688"/>
                </a:lnTo>
                <a:lnTo>
                  <a:pt x="5971373" y="6891688"/>
                </a:lnTo>
                <a:lnTo>
                  <a:pt x="3641669" y="6891688"/>
                </a:lnTo>
                <a:lnTo>
                  <a:pt x="0" y="6891688"/>
                </a:lnTo>
                <a:close/>
              </a:path>
            </a:pathLst>
          </a:custGeom>
          <a:gradFill flip="none" rotWithShape="1">
            <a:gsLst>
              <a:gs pos="53000">
                <a:schemeClr val="tx2">
                  <a:lumMod val="60547"/>
                </a:schemeClr>
              </a:gs>
              <a:gs pos="0">
                <a:schemeClr val="tx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hevron 8">
            <a:extLst>
              <a:ext uri="{FF2B5EF4-FFF2-40B4-BE49-F238E27FC236}">
                <a16:creationId xmlns:a16="http://schemas.microsoft.com/office/drawing/2014/main" id="{C23E5242-1C4D-30CF-2C2A-322B47F0202C}"/>
              </a:ext>
            </a:extLst>
          </p:cNvPr>
          <p:cNvSpPr/>
          <p:nvPr userDrawn="1"/>
        </p:nvSpPr>
        <p:spPr>
          <a:xfrm>
            <a:off x="9600467" y="-16843"/>
            <a:ext cx="4620700" cy="6891687"/>
          </a:xfrm>
          <a:prstGeom prst="chevron">
            <a:avLst>
              <a:gd name="adj" fmla="val 43350"/>
            </a:avLst>
          </a:prstGeom>
          <a:gradFill flip="none" rotWithShape="1">
            <a:gsLst>
              <a:gs pos="14000">
                <a:srgbClr val="000000"/>
              </a:gs>
              <a:gs pos="100000">
                <a:srgbClr val="121E2D"/>
              </a:gs>
            </a:gsLst>
            <a:lin ang="10800000" scaled="1"/>
            <a:tileRect/>
          </a:gradFill>
          <a:ln w="444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283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21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82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84.svg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image" Target="../media/image83.svg"/><Relationship Id="rId5" Type="http://schemas.openxmlformats.org/officeDocument/2006/relationships/slideLayout" Target="../slideLayouts/slideLayout56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82.jpe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0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86" r:id="rId2"/>
    <p:sldLayoutId id="2147483703" r:id="rId3"/>
    <p:sldLayoutId id="2147483704" r:id="rId4"/>
    <p:sldLayoutId id="2147483694" r:id="rId5"/>
    <p:sldLayoutId id="2147483705" r:id="rId6"/>
    <p:sldLayoutId id="2147483688" r:id="rId7"/>
    <p:sldLayoutId id="2147483706" r:id="rId8"/>
    <p:sldLayoutId id="2147483708" r:id="rId9"/>
    <p:sldLayoutId id="2147483696" r:id="rId10"/>
    <p:sldLayoutId id="2147483692" r:id="rId11"/>
    <p:sldLayoutId id="2147483707" r:id="rId12"/>
    <p:sldLayoutId id="2147483693" r:id="rId13"/>
    <p:sldLayoutId id="2147483697" r:id="rId14"/>
    <p:sldLayoutId id="2147483695" r:id="rId15"/>
    <p:sldLayoutId id="2147483713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3562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972" r:id="rId25"/>
    <p:sldLayoutId id="2147483974" r:id="rId2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25CB9C-0139-4DFD-9A53-10455502E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96" y="610696"/>
            <a:ext cx="9205913" cy="5632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18BD13-4A5F-4D3D-850A-1FDC831A0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696" y="1482426"/>
            <a:ext cx="11166107" cy="3513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E57B688-139E-7779-66B9-AE752F3A6F5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380422" y="6484501"/>
            <a:ext cx="895046" cy="196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59B9FB-00C9-2FFA-88EB-A7525CE83882}"/>
              </a:ext>
            </a:extLst>
          </p:cNvPr>
          <p:cNvSpPr txBox="1"/>
          <p:nvPr userDrawn="1"/>
        </p:nvSpPr>
        <p:spPr>
          <a:xfrm>
            <a:off x="379058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Complex Tenant Management for Microsoft 365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BFEDF6A-396B-AF94-A976-96FE0BC799EB}"/>
              </a:ext>
            </a:extLst>
          </p:cNvPr>
          <p:cNvCxnSpPr>
            <a:cxnSpLocks/>
          </p:cNvCxnSpPr>
          <p:nvPr userDrawn="1"/>
        </p:nvCxnSpPr>
        <p:spPr>
          <a:xfrm>
            <a:off x="477430" y="6379563"/>
            <a:ext cx="11119373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42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813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3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25CB9C-0139-4DFD-9A53-10455502E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00" y="610696"/>
            <a:ext cx="9205913" cy="5632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18BD13-4A5F-4D3D-850A-1FDC831A0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461" y="1482426"/>
            <a:ext cx="11166107" cy="3513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033A0F-43A8-2B16-AD27-2AB9288D6B3D}"/>
              </a:ext>
            </a:extLst>
          </p:cNvPr>
          <p:cNvSpPr txBox="1"/>
          <p:nvPr userDrawn="1"/>
        </p:nvSpPr>
        <p:spPr>
          <a:xfrm>
            <a:off x="196933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The Global Leader in Effortless M365 Security, Governance, and Administration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2EDEEE9-02BC-4C4E-F4B2-EC0492E472B1}"/>
              </a:ext>
            </a:extLst>
          </p:cNvPr>
          <p:cNvPicPr>
            <a:picLocks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30480" y="0"/>
            <a:ext cx="12252960" cy="12617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F987143-B3DF-1E74-3480-ACC36963E9A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0748158" y="234776"/>
            <a:ext cx="1246909" cy="27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74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0000"/>
            </a:gs>
            <a:gs pos="100000">
              <a:srgbClr val="17293B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18BD13-4A5F-4D3D-850A-1FDC831A0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696" y="1482426"/>
            <a:ext cx="11166107" cy="3513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AF5668E-437A-8544-12E1-E591F632837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71954" y="6477274"/>
            <a:ext cx="937452" cy="2232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F37C3C-9FF0-ADC2-752D-DAEAB71BCD5B}"/>
              </a:ext>
            </a:extLst>
          </p:cNvPr>
          <p:cNvSpPr txBox="1"/>
          <p:nvPr userDrawn="1"/>
        </p:nvSpPr>
        <p:spPr>
          <a:xfrm>
            <a:off x="379058" y="6470218"/>
            <a:ext cx="6023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Cyber Resilience for Microsoft 365 &amp; Entra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4E0E8E-4737-4FFE-986A-2B5DA57A4BFE}"/>
              </a:ext>
            </a:extLst>
          </p:cNvPr>
          <p:cNvCxnSpPr>
            <a:cxnSpLocks/>
          </p:cNvCxnSpPr>
          <p:nvPr userDrawn="1"/>
        </p:nvCxnSpPr>
        <p:spPr>
          <a:xfrm>
            <a:off x="477430" y="6379563"/>
            <a:ext cx="11119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FA844585-562D-2B72-0ED5-FF0A03983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7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037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4" r:id="rId13"/>
    <p:sldLayoutId id="2147483955" r:id="rId14"/>
    <p:sldLayoutId id="2147483956" r:id="rId15"/>
    <p:sldLayoutId id="2147483957" r:id="rId16"/>
    <p:sldLayoutId id="2147483958" r:id="rId17"/>
    <p:sldLayoutId id="2147483959" r:id="rId18"/>
    <p:sldLayoutId id="2147483960" r:id="rId19"/>
    <p:sldLayoutId id="2147483961" r:id="rId20"/>
    <p:sldLayoutId id="2147483962" r:id="rId21"/>
    <p:sldLayoutId id="2147483970" r:id="rId22"/>
    <p:sldLayoutId id="2147483971" r:id="rId23"/>
    <p:sldLayoutId id="2147483973" r:id="rId24"/>
    <p:sldLayoutId id="2147483975" r:id="rId2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80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8" r:id="rId3"/>
    <p:sldLayoutId id="2147483969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8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8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FAEF_392F21A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1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1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8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8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1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1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33.png"/><Relationship Id="rId3" Type="http://schemas.openxmlformats.org/officeDocument/2006/relationships/image" Target="../media/image57.svg"/><Relationship Id="rId7" Type="http://schemas.openxmlformats.org/officeDocument/2006/relationships/image" Target="../media/image35.png"/><Relationship Id="rId12" Type="http://schemas.openxmlformats.org/officeDocument/2006/relationships/image" Target="../media/image36.png"/><Relationship Id="rId2" Type="http://schemas.openxmlformats.org/officeDocument/2006/relationships/image" Target="../media/image56.sv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1.png"/><Relationship Id="rId11" Type="http://schemas.microsoft.com/office/2007/relationships/hdphoto" Target="../media/hdphoto10.wdp"/><Relationship Id="rId5" Type="http://schemas.openxmlformats.org/officeDocument/2006/relationships/image" Target="../media/image52.svg"/><Relationship Id="rId15" Type="http://schemas.openxmlformats.org/officeDocument/2006/relationships/image" Target="../media/image45.png"/><Relationship Id="rId10" Type="http://schemas.openxmlformats.org/officeDocument/2006/relationships/image" Target="../media/image132.png"/><Relationship Id="rId4" Type="http://schemas.openxmlformats.org/officeDocument/2006/relationships/image" Target="../media/image42.svg"/><Relationship Id="rId9" Type="http://schemas.openxmlformats.org/officeDocument/2006/relationships/image" Target="../media/image33.png"/><Relationship Id="rId14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33.png"/><Relationship Id="rId3" Type="http://schemas.openxmlformats.org/officeDocument/2006/relationships/image" Target="../media/image57.svg"/><Relationship Id="rId7" Type="http://schemas.openxmlformats.org/officeDocument/2006/relationships/image" Target="../media/image35.png"/><Relationship Id="rId12" Type="http://schemas.openxmlformats.org/officeDocument/2006/relationships/image" Target="../media/image36.png"/><Relationship Id="rId2" Type="http://schemas.openxmlformats.org/officeDocument/2006/relationships/image" Target="../media/image56.sv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1.png"/><Relationship Id="rId11" Type="http://schemas.microsoft.com/office/2007/relationships/hdphoto" Target="../media/hdphoto10.wdp"/><Relationship Id="rId5" Type="http://schemas.openxmlformats.org/officeDocument/2006/relationships/image" Target="../media/image52.svg"/><Relationship Id="rId15" Type="http://schemas.openxmlformats.org/officeDocument/2006/relationships/image" Target="../media/image45.png"/><Relationship Id="rId10" Type="http://schemas.openxmlformats.org/officeDocument/2006/relationships/image" Target="../media/image132.png"/><Relationship Id="rId4" Type="http://schemas.openxmlformats.org/officeDocument/2006/relationships/image" Target="../media/image42.svg"/><Relationship Id="rId9" Type="http://schemas.openxmlformats.org/officeDocument/2006/relationships/image" Target="../media/image33.png"/><Relationship Id="rId14" Type="http://schemas.microsoft.com/office/2007/relationships/hdphoto" Target="../media/hdphoto1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26" Type="http://schemas.openxmlformats.org/officeDocument/2006/relationships/image" Target="../media/image111.emf"/><Relationship Id="rId3" Type="http://schemas.openxmlformats.org/officeDocument/2006/relationships/image" Target="../media/image88.svg"/><Relationship Id="rId21" Type="http://schemas.openxmlformats.org/officeDocument/2006/relationships/image" Target="../media/image106.emf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5" Type="http://schemas.openxmlformats.org/officeDocument/2006/relationships/image" Target="../media/image110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01.png"/><Relationship Id="rId20" Type="http://schemas.openxmlformats.org/officeDocument/2006/relationships/image" Target="../media/image105.png"/><Relationship Id="rId29" Type="http://schemas.openxmlformats.org/officeDocument/2006/relationships/image" Target="../media/image114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24" Type="http://schemas.openxmlformats.org/officeDocument/2006/relationships/image" Target="../media/image109.emf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23" Type="http://schemas.openxmlformats.org/officeDocument/2006/relationships/image" Target="../media/image108.emf"/><Relationship Id="rId28" Type="http://schemas.openxmlformats.org/officeDocument/2006/relationships/image" Target="../media/image113.emf"/><Relationship Id="rId10" Type="http://schemas.openxmlformats.org/officeDocument/2006/relationships/image" Target="../media/image95.png"/><Relationship Id="rId19" Type="http://schemas.openxmlformats.org/officeDocument/2006/relationships/image" Target="../media/image104.png"/><Relationship Id="rId31" Type="http://schemas.openxmlformats.org/officeDocument/2006/relationships/image" Target="../media/image54.sv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Relationship Id="rId22" Type="http://schemas.openxmlformats.org/officeDocument/2006/relationships/image" Target="../media/image107.emf"/><Relationship Id="rId27" Type="http://schemas.openxmlformats.org/officeDocument/2006/relationships/image" Target="../media/image112.emf"/><Relationship Id="rId30" Type="http://schemas.openxmlformats.org/officeDocument/2006/relationships/image" Target="../media/image1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26" Type="http://schemas.openxmlformats.org/officeDocument/2006/relationships/image" Target="../media/image111.emf"/><Relationship Id="rId3" Type="http://schemas.openxmlformats.org/officeDocument/2006/relationships/image" Target="../media/image88.svg"/><Relationship Id="rId21" Type="http://schemas.openxmlformats.org/officeDocument/2006/relationships/image" Target="../media/image106.emf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5" Type="http://schemas.openxmlformats.org/officeDocument/2006/relationships/image" Target="../media/image110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01.png"/><Relationship Id="rId20" Type="http://schemas.openxmlformats.org/officeDocument/2006/relationships/image" Target="../media/image105.png"/><Relationship Id="rId29" Type="http://schemas.openxmlformats.org/officeDocument/2006/relationships/image" Target="../media/image114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24" Type="http://schemas.openxmlformats.org/officeDocument/2006/relationships/image" Target="../media/image109.emf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23" Type="http://schemas.openxmlformats.org/officeDocument/2006/relationships/image" Target="../media/image108.emf"/><Relationship Id="rId28" Type="http://schemas.openxmlformats.org/officeDocument/2006/relationships/image" Target="../media/image113.emf"/><Relationship Id="rId10" Type="http://schemas.openxmlformats.org/officeDocument/2006/relationships/image" Target="../media/image95.png"/><Relationship Id="rId19" Type="http://schemas.openxmlformats.org/officeDocument/2006/relationships/image" Target="../media/image104.png"/><Relationship Id="rId31" Type="http://schemas.openxmlformats.org/officeDocument/2006/relationships/image" Target="../media/image54.sv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Relationship Id="rId22" Type="http://schemas.openxmlformats.org/officeDocument/2006/relationships/image" Target="../media/image107.emf"/><Relationship Id="rId27" Type="http://schemas.openxmlformats.org/officeDocument/2006/relationships/image" Target="../media/image112.emf"/><Relationship Id="rId30" Type="http://schemas.openxmlformats.org/officeDocument/2006/relationships/image" Target="../media/image115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10" Type="http://schemas.microsoft.com/office/2007/relationships/hdphoto" Target="../media/hdphoto9.wdp"/><Relationship Id="rId4" Type="http://schemas.openxmlformats.org/officeDocument/2006/relationships/image" Target="../media/image117.png"/><Relationship Id="rId9" Type="http://schemas.openxmlformats.org/officeDocument/2006/relationships/image" Target="../media/image12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10" Type="http://schemas.microsoft.com/office/2007/relationships/hdphoto" Target="../media/hdphoto9.wdp"/><Relationship Id="rId4" Type="http://schemas.openxmlformats.org/officeDocument/2006/relationships/image" Target="../media/image117.png"/><Relationship Id="rId9" Type="http://schemas.openxmlformats.org/officeDocument/2006/relationships/image" Target="../media/image1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B4960E-2F3C-BB64-86E6-8C792F9315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8134" y="2155187"/>
            <a:ext cx="2195727" cy="522792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78D0C722-A05B-3186-D946-81C89D1875E4}"/>
              </a:ext>
            </a:extLst>
          </p:cNvPr>
          <p:cNvSpPr txBox="1">
            <a:spLocks/>
          </p:cNvSpPr>
          <p:nvPr/>
        </p:nvSpPr>
        <p:spPr>
          <a:xfrm>
            <a:off x="3254479" y="3939350"/>
            <a:ext cx="5692877" cy="4958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gradFill>
                  <a:gsLst>
                    <a:gs pos="0">
                      <a:schemeClr val="accent4"/>
                    </a:gs>
                    <a:gs pos="100000">
                      <a:schemeClr val="accent2"/>
                    </a:gs>
                  </a:gsLst>
                  <a:lin ang="108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gradFill flip="none">
                  <a:gsLst>
                    <a:gs pos="0">
                      <a:srgbClr val="6D6ABC"/>
                    </a:gs>
                    <a:gs pos="100000">
                      <a:srgbClr val="172A3A">
                        <a:lumMod val="60000"/>
                        <a:lumOff val="40000"/>
                      </a:srgb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Harden Your Tenant. Stop Attacks. Resolve Complexity.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FB43DE2-BB41-47D4-13FB-6754FF14548A}"/>
              </a:ext>
            </a:extLst>
          </p:cNvPr>
          <p:cNvSpPr txBox="1">
            <a:spLocks/>
          </p:cNvSpPr>
          <p:nvPr/>
        </p:nvSpPr>
        <p:spPr>
          <a:xfrm>
            <a:off x="3500733" y="2933154"/>
            <a:ext cx="5190531" cy="4958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gradFill>
                  <a:gsLst>
                    <a:gs pos="0">
                      <a:schemeClr val="accent4"/>
                    </a:gs>
                    <a:gs pos="100000">
                      <a:schemeClr val="accent2"/>
                    </a:gs>
                  </a:gsLst>
                  <a:lin ang="108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Build Resilience &amp; Master Complexity for Microsoft 365 </a:t>
            </a:r>
          </a:p>
        </p:txBody>
      </p:sp>
    </p:spTree>
    <p:extLst>
      <p:ext uri="{BB962C8B-B14F-4D97-AF65-F5344CB8AC3E}">
        <p14:creationId xmlns:p14="http://schemas.microsoft.com/office/powerpoint/2010/main" val="222384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5E178-00E3-EC48-2087-E01521BF1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E2370A3-8D10-B67E-26DB-D3B7AC7BD30D}"/>
              </a:ext>
            </a:extLst>
          </p:cNvPr>
          <p:cNvSpPr txBox="1">
            <a:spLocks/>
          </p:cNvSpPr>
          <p:nvPr/>
        </p:nvSpPr>
        <p:spPr>
          <a:xfrm>
            <a:off x="0" y="215146"/>
            <a:ext cx="12197687" cy="64992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de-DE" sz="4000" dirty="0">
                <a:solidFill>
                  <a:srgbClr val="172A3A"/>
                </a:solidFill>
                <a:latin typeface="Aptos"/>
              </a:rPr>
              <a:t>So verstehen Sie einen Microsoft 365 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172A3A"/>
                </a:solidFill>
                <a:effectLst/>
                <a:uLnTx/>
                <a:uFillTx/>
                <a:latin typeface="Aptos"/>
                <a:ea typeface="+mj-ea"/>
                <a:cs typeface="+mj-cs"/>
              </a:rPr>
              <a:t>Tenant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68651-8799-609B-142D-B9BA6594E473}"/>
              </a:ext>
            </a:extLst>
          </p:cNvPr>
          <p:cNvSpPr txBox="1"/>
          <p:nvPr/>
        </p:nvSpPr>
        <p:spPr>
          <a:xfrm>
            <a:off x="253042" y="4648201"/>
            <a:ext cx="3174577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9CEEE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Glas = Tenant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9CEEE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Wasser =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9CEEE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Daten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9CEEE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</a:p>
          <a:p>
            <a:pPr lvl="0" algn="ctr">
              <a:spcAft>
                <a:spcPts val="600"/>
              </a:spcAft>
              <a:buClr>
                <a:srgbClr val="18283B"/>
              </a:buClr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(</a:t>
            </a:r>
            <a:r>
              <a:rPr lang="en-GB" i="1" dirty="0">
                <a:solidFill>
                  <a:srgbClr val="FFFFFF"/>
                </a:solidFill>
                <a:latin typeface="Aptos Display" panose="02110004020202020204"/>
              </a:rPr>
              <a:t>Apps, </a:t>
            </a:r>
            <a:r>
              <a:rPr lang="en-GB" i="1" dirty="0" err="1">
                <a:solidFill>
                  <a:srgbClr val="FFFFFF"/>
                </a:solidFill>
                <a:latin typeface="Aptos Display" panose="02110004020202020204"/>
              </a:rPr>
              <a:t>Dateien</a:t>
            </a:r>
            <a:r>
              <a:rPr lang="en-GB" i="1" dirty="0">
                <a:solidFill>
                  <a:srgbClr val="FFFFFF"/>
                </a:solidFill>
                <a:latin typeface="Aptos Display" panose="02110004020202020204"/>
              </a:rPr>
              <a:t>, E-Mails, Teams-</a:t>
            </a:r>
            <a:r>
              <a:rPr lang="en-GB" i="1" dirty="0" err="1">
                <a:solidFill>
                  <a:srgbClr val="FFFFFF"/>
                </a:solidFill>
                <a:latin typeface="Aptos Display" panose="02110004020202020204"/>
              </a:rPr>
              <a:t>Nachrichten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4F08A5-AE5C-E3F3-A885-FC7263A78245}"/>
              </a:ext>
            </a:extLst>
          </p:cNvPr>
          <p:cNvSpPr txBox="1"/>
          <p:nvPr/>
        </p:nvSpPr>
        <p:spPr>
          <a:xfrm>
            <a:off x="4794889" y="4670233"/>
            <a:ext cx="28007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buClr>
                <a:srgbClr val="18283B"/>
              </a:buClr>
              <a:defRPr/>
            </a:pPr>
            <a:r>
              <a:rPr lang="en-GB" sz="2400" b="1" dirty="0">
                <a:solidFill>
                  <a:srgbClr val="79CEEE">
                    <a:lumMod val="40000"/>
                    <a:lumOff val="60000"/>
                  </a:srgbClr>
                </a:solidFill>
                <a:latin typeface="Aptos Display" panose="02110004020202020204"/>
              </a:rPr>
              <a:t>Geringer Schaden (</a:t>
            </a:r>
            <a:r>
              <a:rPr lang="en-GB" sz="2400" b="1" dirty="0" err="1">
                <a:solidFill>
                  <a:srgbClr val="79CEEE">
                    <a:lumMod val="40000"/>
                    <a:lumOff val="60000"/>
                  </a:srgbClr>
                </a:solidFill>
                <a:latin typeface="Aptos Display" panose="02110004020202020204"/>
              </a:rPr>
              <a:t>begrenzt</a:t>
            </a:r>
            <a:r>
              <a:rPr lang="en-GB" sz="2400" b="1" dirty="0">
                <a:solidFill>
                  <a:srgbClr val="79CEEE">
                    <a:lumMod val="40000"/>
                    <a:lumOff val="60000"/>
                  </a:srgbClr>
                </a:solidFill>
                <a:latin typeface="Aptos Display" panose="02110004020202020204"/>
              </a:rPr>
              <a:t>)</a:t>
            </a:r>
            <a:br>
              <a:rPr lang="en-GB" sz="2400" b="1" dirty="0">
                <a:solidFill>
                  <a:srgbClr val="79CEEE">
                    <a:lumMod val="40000"/>
                    <a:lumOff val="60000"/>
                  </a:srgbClr>
                </a:solidFill>
                <a:latin typeface="Aptos Display" panose="02110004020202020204"/>
              </a:rPr>
            </a:br>
            <a:r>
              <a:rPr lang="de-DE" i="1" dirty="0">
                <a:solidFill>
                  <a:srgbClr val="FFFFFF"/>
                </a:solidFill>
                <a:latin typeface="Aptos Display" panose="02110004020202020204"/>
              </a:rPr>
              <a:t>Wir können zum vorherigen Zustand zurückspringen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EE9968-65EB-4D97-777E-C3BEB52CB678}"/>
              </a:ext>
            </a:extLst>
          </p:cNvPr>
          <p:cNvSpPr txBox="1"/>
          <p:nvPr/>
        </p:nvSpPr>
        <p:spPr>
          <a:xfrm>
            <a:off x="8764382" y="4677927"/>
            <a:ext cx="2890254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buClr>
                <a:srgbClr val="18283B"/>
              </a:buClr>
              <a:defRPr/>
            </a:pPr>
            <a:r>
              <a:rPr lang="en-GB" sz="2400" b="1" dirty="0">
                <a:solidFill>
                  <a:srgbClr val="79CEEE">
                    <a:lumMod val="40000"/>
                    <a:lumOff val="60000"/>
                  </a:srgbClr>
                </a:solidFill>
                <a:latin typeface="Aptos Display" panose="02110004020202020204"/>
              </a:rPr>
              <a:t>Erheblicher Schaden</a:t>
            </a:r>
            <a:br>
              <a:rPr lang="en-GB" sz="2400" b="1" dirty="0">
                <a:solidFill>
                  <a:srgbClr val="79CEEE">
                    <a:lumMod val="40000"/>
                    <a:lumOff val="60000"/>
                  </a:srgbClr>
                </a:solidFill>
                <a:latin typeface="Aptos Display" panose="02110004020202020204"/>
              </a:rPr>
            </a:br>
            <a:r>
              <a:rPr lang="de-DE" i="1" dirty="0">
                <a:solidFill>
                  <a:srgbClr val="FFFFFF"/>
                </a:solidFill>
                <a:latin typeface="Aptos Display" panose="02110004020202020204"/>
              </a:rPr>
              <a:t>Muss komplett überholt werden.</a:t>
            </a:r>
          </a:p>
          <a:p>
            <a:pPr lvl="0" algn="ctr">
              <a:spcAft>
                <a:spcPts val="600"/>
              </a:spcAft>
              <a:buClr>
                <a:srgbClr val="18283B"/>
              </a:buClr>
              <a:defRPr/>
            </a:pPr>
            <a:r>
              <a:rPr lang="de-DE" i="1" dirty="0">
                <a:solidFill>
                  <a:srgbClr val="FFFFFF"/>
                </a:solidFill>
                <a:latin typeface="Aptos Display" panose="02110004020202020204"/>
              </a:rPr>
              <a:t>Wir reparieren das in wenigen Stunden, nicht in Wochen.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pic>
        <p:nvPicPr>
          <p:cNvPr id="2" name="Picture 1" descr="A glass of water with a crack in it&#10;&#10;AI-generated content may be incorrect.">
            <a:extLst>
              <a:ext uri="{FF2B5EF4-FFF2-40B4-BE49-F238E27FC236}">
                <a16:creationId xmlns:a16="http://schemas.microsoft.com/office/drawing/2014/main" id="{B6D7DC53-F56C-812D-EA3B-DB12571E1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951" y="466465"/>
            <a:ext cx="3066671" cy="4600007"/>
          </a:xfrm>
          <a:prstGeom prst="rect">
            <a:avLst/>
          </a:prstGeom>
          <a:effectLst>
            <a:outerShdw blurRad="1270000" dist="50800" dir="12300000" sx="97000" sy="97000" algn="ctr" rotWithShape="0">
              <a:schemeClr val="accent5">
                <a:alpha val="26000"/>
              </a:schemeClr>
            </a:outerShdw>
          </a:effectLst>
        </p:spPr>
      </p:pic>
      <p:pic>
        <p:nvPicPr>
          <p:cNvPr id="4" name="Picture 3" descr="A broken glass with pieces of broken glass&#10;&#10;AI-generated content may be incorrect.">
            <a:extLst>
              <a:ext uri="{FF2B5EF4-FFF2-40B4-BE49-F238E27FC236}">
                <a16:creationId xmlns:a16="http://schemas.microsoft.com/office/drawing/2014/main" id="{5C8EE57F-F5F4-F49E-0484-40FF4D46D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4382" y="480074"/>
            <a:ext cx="2942765" cy="4414148"/>
          </a:xfrm>
          <a:prstGeom prst="rect">
            <a:avLst/>
          </a:prstGeom>
          <a:effectLst>
            <a:outerShdw blurRad="1270000" dist="50800" dir="12300000" sx="97000" sy="97000" algn="ctr" rotWithShape="0">
              <a:schemeClr val="accent5">
                <a:alpha val="26000"/>
              </a:schemeClr>
            </a:outerShdw>
          </a:effectLst>
        </p:spPr>
      </p:pic>
      <p:pic>
        <p:nvPicPr>
          <p:cNvPr id="8" name="Picture 4" descr="Generated image">
            <a:extLst>
              <a:ext uri="{FF2B5EF4-FFF2-40B4-BE49-F238E27FC236}">
                <a16:creationId xmlns:a16="http://schemas.microsoft.com/office/drawing/2014/main" id="{8CB057E3-DB26-4936-23AB-ED921599C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6" t="16470" r="12716" b="14355"/>
          <a:stretch>
            <a:fillRect/>
          </a:stretch>
        </p:blipFill>
        <p:spPr bwMode="auto">
          <a:xfrm>
            <a:off x="614208" y="1004040"/>
            <a:ext cx="2452244" cy="3366216"/>
          </a:xfrm>
          <a:prstGeom prst="rect">
            <a:avLst/>
          </a:prstGeom>
          <a:noFill/>
          <a:effectLst>
            <a:outerShdw blurRad="1270000" dir="12300000" sx="97000" sy="97000" algn="ctr" rotWithShape="0">
              <a:schemeClr val="accent5">
                <a:alpha val="26000"/>
              </a:schemeClr>
            </a:outerShdw>
            <a:reflection stA="4500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20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412DD-EE27-8D03-3D7D-A2FC989ED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2AAC62F7-FCFF-CAB2-F60C-9F8E51550773}"/>
              </a:ext>
            </a:extLst>
          </p:cNvPr>
          <p:cNvSpPr/>
          <p:nvPr/>
        </p:nvSpPr>
        <p:spPr>
          <a:xfrm>
            <a:off x="752475" y="1583944"/>
            <a:ext cx="10820399" cy="4516224"/>
          </a:xfrm>
          <a:custGeom>
            <a:avLst/>
            <a:gdLst>
              <a:gd name="csX0" fmla="*/ 0 w 10820399"/>
              <a:gd name="csY0" fmla="*/ 105138 h 4516224"/>
              <a:gd name="csX1" fmla="*/ 105138 w 10820399"/>
              <a:gd name="csY1" fmla="*/ 0 h 4516224"/>
              <a:gd name="csX2" fmla="*/ 376286 w 10820399"/>
              <a:gd name="csY2" fmla="*/ 0 h 4516224"/>
              <a:gd name="csX3" fmla="*/ 1071838 w 10820399"/>
              <a:gd name="csY3" fmla="*/ 0 h 4516224"/>
              <a:gd name="csX4" fmla="*/ 1449087 w 10820399"/>
              <a:gd name="csY4" fmla="*/ 0 h 4516224"/>
              <a:gd name="csX5" fmla="*/ 2144639 w 10820399"/>
              <a:gd name="csY5" fmla="*/ 0 h 4516224"/>
              <a:gd name="csX6" fmla="*/ 2627989 w 10820399"/>
              <a:gd name="csY6" fmla="*/ 0 h 4516224"/>
              <a:gd name="csX7" fmla="*/ 3005238 w 10820399"/>
              <a:gd name="csY7" fmla="*/ 0 h 4516224"/>
              <a:gd name="csX8" fmla="*/ 3276386 w 10820399"/>
              <a:gd name="csY8" fmla="*/ 0 h 4516224"/>
              <a:gd name="csX9" fmla="*/ 3653635 w 10820399"/>
              <a:gd name="csY9" fmla="*/ 0 h 4516224"/>
              <a:gd name="csX10" fmla="*/ 4030884 w 10820399"/>
              <a:gd name="csY10" fmla="*/ 0 h 4516224"/>
              <a:gd name="csX11" fmla="*/ 4620335 w 10820399"/>
              <a:gd name="csY11" fmla="*/ 0 h 4516224"/>
              <a:gd name="csX12" fmla="*/ 5209786 w 10820399"/>
              <a:gd name="csY12" fmla="*/ 0 h 4516224"/>
              <a:gd name="csX13" fmla="*/ 5693136 w 10820399"/>
              <a:gd name="csY13" fmla="*/ 0 h 4516224"/>
              <a:gd name="csX14" fmla="*/ 6494790 w 10820399"/>
              <a:gd name="csY14" fmla="*/ 0 h 4516224"/>
              <a:gd name="csX15" fmla="*/ 6872039 w 10820399"/>
              <a:gd name="csY15" fmla="*/ 0 h 4516224"/>
              <a:gd name="csX16" fmla="*/ 7673692 w 10820399"/>
              <a:gd name="csY16" fmla="*/ 0 h 4516224"/>
              <a:gd name="csX17" fmla="*/ 8050941 w 10820399"/>
              <a:gd name="csY17" fmla="*/ 0 h 4516224"/>
              <a:gd name="csX18" fmla="*/ 8746494 w 10820399"/>
              <a:gd name="csY18" fmla="*/ 0 h 4516224"/>
              <a:gd name="csX19" fmla="*/ 9548147 w 10820399"/>
              <a:gd name="csY19" fmla="*/ 0 h 4516224"/>
              <a:gd name="csX20" fmla="*/ 9819295 w 10820399"/>
              <a:gd name="csY20" fmla="*/ 0 h 4516224"/>
              <a:gd name="csX21" fmla="*/ 10715261 w 10820399"/>
              <a:gd name="csY21" fmla="*/ 0 h 4516224"/>
              <a:gd name="csX22" fmla="*/ 10820399 w 10820399"/>
              <a:gd name="csY22" fmla="*/ 105138 h 4516224"/>
              <a:gd name="csX23" fmla="*/ 10820399 w 10820399"/>
              <a:gd name="csY23" fmla="*/ 557263 h 4516224"/>
              <a:gd name="csX24" fmla="*/ 10820399 w 10820399"/>
              <a:gd name="csY24" fmla="*/ 1052447 h 4516224"/>
              <a:gd name="csX25" fmla="*/ 10820399 w 10820399"/>
              <a:gd name="csY25" fmla="*/ 1547631 h 4516224"/>
              <a:gd name="csX26" fmla="*/ 10820399 w 10820399"/>
              <a:gd name="csY26" fmla="*/ 2042815 h 4516224"/>
              <a:gd name="csX27" fmla="*/ 10820399 w 10820399"/>
              <a:gd name="csY27" fmla="*/ 2451880 h 4516224"/>
              <a:gd name="csX28" fmla="*/ 10820399 w 10820399"/>
              <a:gd name="csY28" fmla="*/ 3076242 h 4516224"/>
              <a:gd name="csX29" fmla="*/ 10820399 w 10820399"/>
              <a:gd name="csY29" fmla="*/ 3700605 h 4516224"/>
              <a:gd name="csX30" fmla="*/ 10820399 w 10820399"/>
              <a:gd name="csY30" fmla="*/ 4411086 h 4516224"/>
              <a:gd name="csX31" fmla="*/ 10715261 w 10820399"/>
              <a:gd name="csY31" fmla="*/ 4516224 h 4516224"/>
              <a:gd name="csX32" fmla="*/ 10125810 w 10820399"/>
              <a:gd name="csY32" fmla="*/ 4516224 h 4516224"/>
              <a:gd name="csX33" fmla="*/ 9642460 w 10820399"/>
              <a:gd name="csY33" fmla="*/ 4516224 h 4516224"/>
              <a:gd name="csX34" fmla="*/ 9265211 w 10820399"/>
              <a:gd name="csY34" fmla="*/ 4516224 h 4516224"/>
              <a:gd name="csX35" fmla="*/ 8887962 w 10820399"/>
              <a:gd name="csY35" fmla="*/ 4516224 h 4516224"/>
              <a:gd name="csX36" fmla="*/ 8192410 w 10820399"/>
              <a:gd name="csY36" fmla="*/ 4516224 h 4516224"/>
              <a:gd name="csX37" fmla="*/ 7921262 w 10820399"/>
              <a:gd name="csY37" fmla="*/ 4516224 h 4516224"/>
              <a:gd name="csX38" fmla="*/ 7437912 w 10820399"/>
              <a:gd name="csY38" fmla="*/ 4516224 h 4516224"/>
              <a:gd name="csX39" fmla="*/ 6848461 w 10820399"/>
              <a:gd name="csY39" fmla="*/ 4516224 h 4516224"/>
              <a:gd name="csX40" fmla="*/ 6471212 w 10820399"/>
              <a:gd name="csY40" fmla="*/ 4516224 h 4516224"/>
              <a:gd name="csX41" fmla="*/ 5669558 w 10820399"/>
              <a:gd name="csY41" fmla="*/ 4516224 h 4516224"/>
              <a:gd name="csX42" fmla="*/ 5398410 w 10820399"/>
              <a:gd name="csY42" fmla="*/ 4516224 h 4516224"/>
              <a:gd name="csX43" fmla="*/ 5127263 w 10820399"/>
              <a:gd name="csY43" fmla="*/ 4516224 h 4516224"/>
              <a:gd name="csX44" fmla="*/ 4643913 w 10820399"/>
              <a:gd name="csY44" fmla="*/ 4516224 h 4516224"/>
              <a:gd name="csX45" fmla="*/ 4054462 w 10820399"/>
              <a:gd name="csY45" fmla="*/ 4516224 h 4516224"/>
              <a:gd name="csX46" fmla="*/ 3358909 w 10820399"/>
              <a:gd name="csY46" fmla="*/ 4516224 h 4516224"/>
              <a:gd name="csX47" fmla="*/ 2663357 w 10820399"/>
              <a:gd name="csY47" fmla="*/ 4516224 h 4516224"/>
              <a:gd name="csX48" fmla="*/ 1861703 w 10820399"/>
              <a:gd name="csY48" fmla="*/ 4516224 h 4516224"/>
              <a:gd name="csX49" fmla="*/ 1272252 w 10820399"/>
              <a:gd name="csY49" fmla="*/ 4516224 h 4516224"/>
              <a:gd name="csX50" fmla="*/ 1001104 w 10820399"/>
              <a:gd name="csY50" fmla="*/ 4516224 h 4516224"/>
              <a:gd name="csX51" fmla="*/ 105138 w 10820399"/>
              <a:gd name="csY51" fmla="*/ 4516224 h 4516224"/>
              <a:gd name="csX52" fmla="*/ 0 w 10820399"/>
              <a:gd name="csY52" fmla="*/ 4411086 h 4516224"/>
              <a:gd name="csX53" fmla="*/ 0 w 10820399"/>
              <a:gd name="csY53" fmla="*/ 4002021 h 4516224"/>
              <a:gd name="csX54" fmla="*/ 0 w 10820399"/>
              <a:gd name="csY54" fmla="*/ 3377658 h 4516224"/>
              <a:gd name="csX55" fmla="*/ 0 w 10820399"/>
              <a:gd name="csY55" fmla="*/ 2925534 h 4516224"/>
              <a:gd name="csX56" fmla="*/ 0 w 10820399"/>
              <a:gd name="csY56" fmla="*/ 2301171 h 4516224"/>
              <a:gd name="csX57" fmla="*/ 0 w 10820399"/>
              <a:gd name="csY57" fmla="*/ 1892106 h 4516224"/>
              <a:gd name="csX58" fmla="*/ 0 w 10820399"/>
              <a:gd name="csY58" fmla="*/ 1310803 h 4516224"/>
              <a:gd name="csX59" fmla="*/ 0 w 10820399"/>
              <a:gd name="csY59" fmla="*/ 686441 h 4516224"/>
              <a:gd name="csX60" fmla="*/ 0 w 10820399"/>
              <a:gd name="csY60" fmla="*/ 105138 h 45162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</a:cxnLst>
            <a:rect l="l" t="t" r="r" b="b"/>
            <a:pathLst>
              <a:path w="10820399" h="4516224" fill="none" extrusionOk="0">
                <a:moveTo>
                  <a:pt x="0" y="105138"/>
                </a:moveTo>
                <a:cubicBezTo>
                  <a:pt x="8837" y="39807"/>
                  <a:pt x="47179" y="-3120"/>
                  <a:pt x="105138" y="0"/>
                </a:cubicBezTo>
                <a:cubicBezTo>
                  <a:pt x="223451" y="-20725"/>
                  <a:pt x="261076" y="20923"/>
                  <a:pt x="376286" y="0"/>
                </a:cubicBezTo>
                <a:cubicBezTo>
                  <a:pt x="491496" y="-20923"/>
                  <a:pt x="904090" y="9547"/>
                  <a:pt x="1071838" y="0"/>
                </a:cubicBezTo>
                <a:cubicBezTo>
                  <a:pt x="1239586" y="-9547"/>
                  <a:pt x="1336610" y="1874"/>
                  <a:pt x="1449087" y="0"/>
                </a:cubicBezTo>
                <a:cubicBezTo>
                  <a:pt x="1561564" y="-1874"/>
                  <a:pt x="1906357" y="9487"/>
                  <a:pt x="2144639" y="0"/>
                </a:cubicBezTo>
                <a:cubicBezTo>
                  <a:pt x="2382921" y="-9487"/>
                  <a:pt x="2495787" y="45436"/>
                  <a:pt x="2627989" y="0"/>
                </a:cubicBezTo>
                <a:cubicBezTo>
                  <a:pt x="2760191" y="-45436"/>
                  <a:pt x="2879062" y="4561"/>
                  <a:pt x="3005238" y="0"/>
                </a:cubicBezTo>
                <a:cubicBezTo>
                  <a:pt x="3131414" y="-4561"/>
                  <a:pt x="3187236" y="17091"/>
                  <a:pt x="3276386" y="0"/>
                </a:cubicBezTo>
                <a:cubicBezTo>
                  <a:pt x="3365536" y="-17091"/>
                  <a:pt x="3553381" y="30132"/>
                  <a:pt x="3653635" y="0"/>
                </a:cubicBezTo>
                <a:cubicBezTo>
                  <a:pt x="3753889" y="-30132"/>
                  <a:pt x="3899589" y="25192"/>
                  <a:pt x="4030884" y="0"/>
                </a:cubicBezTo>
                <a:cubicBezTo>
                  <a:pt x="4162179" y="-25192"/>
                  <a:pt x="4427991" y="23789"/>
                  <a:pt x="4620335" y="0"/>
                </a:cubicBezTo>
                <a:cubicBezTo>
                  <a:pt x="4812679" y="-23789"/>
                  <a:pt x="5032579" y="16751"/>
                  <a:pt x="5209786" y="0"/>
                </a:cubicBezTo>
                <a:cubicBezTo>
                  <a:pt x="5386993" y="-16751"/>
                  <a:pt x="5463101" y="21857"/>
                  <a:pt x="5693136" y="0"/>
                </a:cubicBezTo>
                <a:cubicBezTo>
                  <a:pt x="5923171" y="-21857"/>
                  <a:pt x="6258347" y="92652"/>
                  <a:pt x="6494790" y="0"/>
                </a:cubicBezTo>
                <a:cubicBezTo>
                  <a:pt x="6731233" y="-92652"/>
                  <a:pt x="6787909" y="20007"/>
                  <a:pt x="6872039" y="0"/>
                </a:cubicBezTo>
                <a:cubicBezTo>
                  <a:pt x="6956169" y="-20007"/>
                  <a:pt x="7435205" y="87360"/>
                  <a:pt x="7673692" y="0"/>
                </a:cubicBezTo>
                <a:cubicBezTo>
                  <a:pt x="7912179" y="-87360"/>
                  <a:pt x="7961966" y="14722"/>
                  <a:pt x="8050941" y="0"/>
                </a:cubicBezTo>
                <a:cubicBezTo>
                  <a:pt x="8139916" y="-14722"/>
                  <a:pt x="8440047" y="20210"/>
                  <a:pt x="8746494" y="0"/>
                </a:cubicBezTo>
                <a:cubicBezTo>
                  <a:pt x="9052941" y="-20210"/>
                  <a:pt x="9192986" y="37863"/>
                  <a:pt x="9548147" y="0"/>
                </a:cubicBezTo>
                <a:cubicBezTo>
                  <a:pt x="9903308" y="-37863"/>
                  <a:pt x="9711884" y="17035"/>
                  <a:pt x="9819295" y="0"/>
                </a:cubicBezTo>
                <a:cubicBezTo>
                  <a:pt x="9926706" y="-17035"/>
                  <a:pt x="10415153" y="91361"/>
                  <a:pt x="10715261" y="0"/>
                </a:cubicBezTo>
                <a:cubicBezTo>
                  <a:pt x="10776677" y="-5004"/>
                  <a:pt x="10812724" y="50652"/>
                  <a:pt x="10820399" y="105138"/>
                </a:cubicBezTo>
                <a:cubicBezTo>
                  <a:pt x="10857290" y="206501"/>
                  <a:pt x="10803576" y="336958"/>
                  <a:pt x="10820399" y="557263"/>
                </a:cubicBezTo>
                <a:cubicBezTo>
                  <a:pt x="10837222" y="777569"/>
                  <a:pt x="10797148" y="840697"/>
                  <a:pt x="10820399" y="1052447"/>
                </a:cubicBezTo>
                <a:cubicBezTo>
                  <a:pt x="10843650" y="1264197"/>
                  <a:pt x="10767595" y="1369434"/>
                  <a:pt x="10820399" y="1547631"/>
                </a:cubicBezTo>
                <a:cubicBezTo>
                  <a:pt x="10873203" y="1725828"/>
                  <a:pt x="10761473" y="1904641"/>
                  <a:pt x="10820399" y="2042815"/>
                </a:cubicBezTo>
                <a:cubicBezTo>
                  <a:pt x="10879325" y="2180989"/>
                  <a:pt x="10774897" y="2321463"/>
                  <a:pt x="10820399" y="2451880"/>
                </a:cubicBezTo>
                <a:cubicBezTo>
                  <a:pt x="10865901" y="2582297"/>
                  <a:pt x="10816475" y="2915639"/>
                  <a:pt x="10820399" y="3076242"/>
                </a:cubicBezTo>
                <a:cubicBezTo>
                  <a:pt x="10824323" y="3236845"/>
                  <a:pt x="10777765" y="3525541"/>
                  <a:pt x="10820399" y="3700605"/>
                </a:cubicBezTo>
                <a:cubicBezTo>
                  <a:pt x="10863033" y="3875669"/>
                  <a:pt x="10743441" y="4104104"/>
                  <a:pt x="10820399" y="4411086"/>
                </a:cubicBezTo>
                <a:cubicBezTo>
                  <a:pt x="10831407" y="4473154"/>
                  <a:pt x="10769729" y="4514059"/>
                  <a:pt x="10715261" y="4516224"/>
                </a:cubicBezTo>
                <a:cubicBezTo>
                  <a:pt x="10540030" y="4574988"/>
                  <a:pt x="10302001" y="4483715"/>
                  <a:pt x="10125810" y="4516224"/>
                </a:cubicBezTo>
                <a:cubicBezTo>
                  <a:pt x="9949619" y="4548733"/>
                  <a:pt x="9783028" y="4495348"/>
                  <a:pt x="9642460" y="4516224"/>
                </a:cubicBezTo>
                <a:cubicBezTo>
                  <a:pt x="9501892" y="4537100"/>
                  <a:pt x="9395854" y="4471945"/>
                  <a:pt x="9265211" y="4516224"/>
                </a:cubicBezTo>
                <a:cubicBezTo>
                  <a:pt x="9134568" y="4560503"/>
                  <a:pt x="9056007" y="4504788"/>
                  <a:pt x="8887962" y="4516224"/>
                </a:cubicBezTo>
                <a:cubicBezTo>
                  <a:pt x="8719917" y="4527660"/>
                  <a:pt x="8398374" y="4450745"/>
                  <a:pt x="8192410" y="4516224"/>
                </a:cubicBezTo>
                <a:cubicBezTo>
                  <a:pt x="7986446" y="4581703"/>
                  <a:pt x="8052400" y="4506816"/>
                  <a:pt x="7921262" y="4516224"/>
                </a:cubicBezTo>
                <a:cubicBezTo>
                  <a:pt x="7790124" y="4525632"/>
                  <a:pt x="7676511" y="4469813"/>
                  <a:pt x="7437912" y="4516224"/>
                </a:cubicBezTo>
                <a:cubicBezTo>
                  <a:pt x="7199313" y="4562635"/>
                  <a:pt x="7108866" y="4499172"/>
                  <a:pt x="6848461" y="4516224"/>
                </a:cubicBezTo>
                <a:cubicBezTo>
                  <a:pt x="6588056" y="4533276"/>
                  <a:pt x="6656356" y="4480506"/>
                  <a:pt x="6471212" y="4516224"/>
                </a:cubicBezTo>
                <a:cubicBezTo>
                  <a:pt x="6286068" y="4551942"/>
                  <a:pt x="5844955" y="4435408"/>
                  <a:pt x="5669558" y="4516224"/>
                </a:cubicBezTo>
                <a:cubicBezTo>
                  <a:pt x="5494161" y="4597040"/>
                  <a:pt x="5472397" y="4504579"/>
                  <a:pt x="5398410" y="4516224"/>
                </a:cubicBezTo>
                <a:cubicBezTo>
                  <a:pt x="5324423" y="4527869"/>
                  <a:pt x="5239949" y="4499527"/>
                  <a:pt x="5127263" y="4516224"/>
                </a:cubicBezTo>
                <a:cubicBezTo>
                  <a:pt x="5014577" y="4532921"/>
                  <a:pt x="4876217" y="4469995"/>
                  <a:pt x="4643913" y="4516224"/>
                </a:cubicBezTo>
                <a:cubicBezTo>
                  <a:pt x="4411609" y="4562453"/>
                  <a:pt x="4225704" y="4495451"/>
                  <a:pt x="4054462" y="4516224"/>
                </a:cubicBezTo>
                <a:cubicBezTo>
                  <a:pt x="3883220" y="4536997"/>
                  <a:pt x="3605184" y="4497373"/>
                  <a:pt x="3358909" y="4516224"/>
                </a:cubicBezTo>
                <a:cubicBezTo>
                  <a:pt x="3112634" y="4535075"/>
                  <a:pt x="2870776" y="4446418"/>
                  <a:pt x="2663357" y="4516224"/>
                </a:cubicBezTo>
                <a:cubicBezTo>
                  <a:pt x="2455938" y="4586030"/>
                  <a:pt x="2254781" y="4452877"/>
                  <a:pt x="1861703" y="4516224"/>
                </a:cubicBezTo>
                <a:cubicBezTo>
                  <a:pt x="1468625" y="4579571"/>
                  <a:pt x="1529294" y="4466125"/>
                  <a:pt x="1272252" y="4516224"/>
                </a:cubicBezTo>
                <a:cubicBezTo>
                  <a:pt x="1015210" y="4566323"/>
                  <a:pt x="1107741" y="4509028"/>
                  <a:pt x="1001104" y="4516224"/>
                </a:cubicBezTo>
                <a:cubicBezTo>
                  <a:pt x="894467" y="4523420"/>
                  <a:pt x="372411" y="4418262"/>
                  <a:pt x="105138" y="4516224"/>
                </a:cubicBezTo>
                <a:cubicBezTo>
                  <a:pt x="42823" y="4523128"/>
                  <a:pt x="-13971" y="4477112"/>
                  <a:pt x="0" y="4411086"/>
                </a:cubicBezTo>
                <a:cubicBezTo>
                  <a:pt x="-39598" y="4220953"/>
                  <a:pt x="25947" y="4120147"/>
                  <a:pt x="0" y="4002021"/>
                </a:cubicBezTo>
                <a:cubicBezTo>
                  <a:pt x="-25947" y="3883895"/>
                  <a:pt x="26953" y="3602642"/>
                  <a:pt x="0" y="3377658"/>
                </a:cubicBezTo>
                <a:cubicBezTo>
                  <a:pt x="-26953" y="3152674"/>
                  <a:pt x="38597" y="3029780"/>
                  <a:pt x="0" y="2925534"/>
                </a:cubicBezTo>
                <a:cubicBezTo>
                  <a:pt x="-38597" y="2821288"/>
                  <a:pt x="11436" y="2501186"/>
                  <a:pt x="0" y="2301171"/>
                </a:cubicBezTo>
                <a:cubicBezTo>
                  <a:pt x="-11436" y="2101156"/>
                  <a:pt x="23394" y="2091756"/>
                  <a:pt x="0" y="1892106"/>
                </a:cubicBezTo>
                <a:cubicBezTo>
                  <a:pt x="-23394" y="1692456"/>
                  <a:pt x="46779" y="1535604"/>
                  <a:pt x="0" y="1310803"/>
                </a:cubicBezTo>
                <a:cubicBezTo>
                  <a:pt x="-46779" y="1086002"/>
                  <a:pt x="14613" y="922282"/>
                  <a:pt x="0" y="686441"/>
                </a:cubicBezTo>
                <a:cubicBezTo>
                  <a:pt x="-14613" y="450600"/>
                  <a:pt x="6076" y="306068"/>
                  <a:pt x="0" y="105138"/>
                </a:cubicBezTo>
                <a:close/>
              </a:path>
              <a:path w="10820399" h="4516224" stroke="0" extrusionOk="0">
                <a:moveTo>
                  <a:pt x="0" y="105138"/>
                </a:moveTo>
                <a:cubicBezTo>
                  <a:pt x="-5548" y="43650"/>
                  <a:pt x="36094" y="4120"/>
                  <a:pt x="105138" y="0"/>
                </a:cubicBezTo>
                <a:cubicBezTo>
                  <a:pt x="309914" y="-44681"/>
                  <a:pt x="643346" y="73792"/>
                  <a:pt x="906792" y="0"/>
                </a:cubicBezTo>
                <a:cubicBezTo>
                  <a:pt x="1170238" y="-73792"/>
                  <a:pt x="1228416" y="7022"/>
                  <a:pt x="1390142" y="0"/>
                </a:cubicBezTo>
                <a:cubicBezTo>
                  <a:pt x="1551868" y="-7022"/>
                  <a:pt x="1630064" y="27189"/>
                  <a:pt x="1767391" y="0"/>
                </a:cubicBezTo>
                <a:cubicBezTo>
                  <a:pt x="1904718" y="-27189"/>
                  <a:pt x="2266340" y="41006"/>
                  <a:pt x="2462943" y="0"/>
                </a:cubicBezTo>
                <a:cubicBezTo>
                  <a:pt x="2659546" y="-41006"/>
                  <a:pt x="2733675" y="18253"/>
                  <a:pt x="2946293" y="0"/>
                </a:cubicBezTo>
                <a:cubicBezTo>
                  <a:pt x="3158911" y="-18253"/>
                  <a:pt x="3370796" y="48351"/>
                  <a:pt x="3747947" y="0"/>
                </a:cubicBezTo>
                <a:cubicBezTo>
                  <a:pt x="4125098" y="-48351"/>
                  <a:pt x="3979997" y="11836"/>
                  <a:pt x="4125196" y="0"/>
                </a:cubicBezTo>
                <a:cubicBezTo>
                  <a:pt x="4270395" y="-11836"/>
                  <a:pt x="4623347" y="26804"/>
                  <a:pt x="4926849" y="0"/>
                </a:cubicBezTo>
                <a:cubicBezTo>
                  <a:pt x="5230351" y="-26804"/>
                  <a:pt x="5112041" y="3875"/>
                  <a:pt x="5197997" y="0"/>
                </a:cubicBezTo>
                <a:cubicBezTo>
                  <a:pt x="5283953" y="-3875"/>
                  <a:pt x="5501660" y="26662"/>
                  <a:pt x="5787448" y="0"/>
                </a:cubicBezTo>
                <a:cubicBezTo>
                  <a:pt x="6073236" y="-26662"/>
                  <a:pt x="6184884" y="19768"/>
                  <a:pt x="6376900" y="0"/>
                </a:cubicBezTo>
                <a:cubicBezTo>
                  <a:pt x="6568916" y="-19768"/>
                  <a:pt x="6696999" y="32980"/>
                  <a:pt x="6860250" y="0"/>
                </a:cubicBezTo>
                <a:cubicBezTo>
                  <a:pt x="7023501" y="-32980"/>
                  <a:pt x="7440151" y="95535"/>
                  <a:pt x="7661903" y="0"/>
                </a:cubicBezTo>
                <a:cubicBezTo>
                  <a:pt x="7883655" y="-95535"/>
                  <a:pt x="8234472" y="92081"/>
                  <a:pt x="8463557" y="0"/>
                </a:cubicBezTo>
                <a:cubicBezTo>
                  <a:pt x="8692642" y="-92081"/>
                  <a:pt x="8700656" y="45261"/>
                  <a:pt x="8840806" y="0"/>
                </a:cubicBezTo>
                <a:cubicBezTo>
                  <a:pt x="8980956" y="-45261"/>
                  <a:pt x="9238370" y="9751"/>
                  <a:pt x="9430257" y="0"/>
                </a:cubicBezTo>
                <a:cubicBezTo>
                  <a:pt x="9622144" y="-9751"/>
                  <a:pt x="10130518" y="138875"/>
                  <a:pt x="10715261" y="0"/>
                </a:cubicBezTo>
                <a:cubicBezTo>
                  <a:pt x="10772409" y="-2763"/>
                  <a:pt x="10825716" y="45992"/>
                  <a:pt x="10820399" y="105138"/>
                </a:cubicBezTo>
                <a:cubicBezTo>
                  <a:pt x="10841630" y="188167"/>
                  <a:pt x="10773105" y="379605"/>
                  <a:pt x="10820399" y="514203"/>
                </a:cubicBezTo>
                <a:cubicBezTo>
                  <a:pt x="10867693" y="648801"/>
                  <a:pt x="10799329" y="968699"/>
                  <a:pt x="10820399" y="1138566"/>
                </a:cubicBezTo>
                <a:cubicBezTo>
                  <a:pt x="10841469" y="1308433"/>
                  <a:pt x="10775361" y="1557613"/>
                  <a:pt x="10820399" y="1676809"/>
                </a:cubicBezTo>
                <a:cubicBezTo>
                  <a:pt x="10865437" y="1796005"/>
                  <a:pt x="10778186" y="2028331"/>
                  <a:pt x="10820399" y="2128934"/>
                </a:cubicBezTo>
                <a:cubicBezTo>
                  <a:pt x="10862612" y="2229537"/>
                  <a:pt x="10769560" y="2513368"/>
                  <a:pt x="10820399" y="2667177"/>
                </a:cubicBezTo>
                <a:cubicBezTo>
                  <a:pt x="10871238" y="2820986"/>
                  <a:pt x="10803574" y="2933721"/>
                  <a:pt x="10820399" y="3076242"/>
                </a:cubicBezTo>
                <a:cubicBezTo>
                  <a:pt x="10837224" y="3218764"/>
                  <a:pt x="10771951" y="3382205"/>
                  <a:pt x="10820399" y="3485307"/>
                </a:cubicBezTo>
                <a:cubicBezTo>
                  <a:pt x="10868847" y="3588409"/>
                  <a:pt x="10807423" y="4080326"/>
                  <a:pt x="10820399" y="4411086"/>
                </a:cubicBezTo>
                <a:cubicBezTo>
                  <a:pt x="10821686" y="4469602"/>
                  <a:pt x="10776824" y="4528004"/>
                  <a:pt x="10715261" y="4516224"/>
                </a:cubicBezTo>
                <a:cubicBezTo>
                  <a:pt x="10590608" y="4518890"/>
                  <a:pt x="10532970" y="4506340"/>
                  <a:pt x="10444113" y="4516224"/>
                </a:cubicBezTo>
                <a:cubicBezTo>
                  <a:pt x="10355256" y="4526108"/>
                  <a:pt x="10091914" y="4459496"/>
                  <a:pt x="9748561" y="4516224"/>
                </a:cubicBezTo>
                <a:cubicBezTo>
                  <a:pt x="9405208" y="4572952"/>
                  <a:pt x="9559743" y="4504180"/>
                  <a:pt x="9477413" y="4516224"/>
                </a:cubicBezTo>
                <a:cubicBezTo>
                  <a:pt x="9395083" y="4528268"/>
                  <a:pt x="8938761" y="4509445"/>
                  <a:pt x="8781861" y="4516224"/>
                </a:cubicBezTo>
                <a:cubicBezTo>
                  <a:pt x="8624961" y="4523003"/>
                  <a:pt x="8526192" y="4486007"/>
                  <a:pt x="8404612" y="4516224"/>
                </a:cubicBezTo>
                <a:cubicBezTo>
                  <a:pt x="8283032" y="4546441"/>
                  <a:pt x="8247357" y="4490708"/>
                  <a:pt x="8133464" y="4516224"/>
                </a:cubicBezTo>
                <a:cubicBezTo>
                  <a:pt x="8019571" y="4541740"/>
                  <a:pt x="7915936" y="4478368"/>
                  <a:pt x="7756216" y="4516224"/>
                </a:cubicBezTo>
                <a:cubicBezTo>
                  <a:pt x="7596496" y="4554080"/>
                  <a:pt x="7267168" y="4496098"/>
                  <a:pt x="7060663" y="4516224"/>
                </a:cubicBezTo>
                <a:cubicBezTo>
                  <a:pt x="6854158" y="4536350"/>
                  <a:pt x="6815214" y="4491035"/>
                  <a:pt x="6683414" y="4516224"/>
                </a:cubicBezTo>
                <a:cubicBezTo>
                  <a:pt x="6551614" y="4541413"/>
                  <a:pt x="6508531" y="4493247"/>
                  <a:pt x="6412267" y="4516224"/>
                </a:cubicBezTo>
                <a:cubicBezTo>
                  <a:pt x="6316003" y="4539201"/>
                  <a:pt x="6150459" y="4503328"/>
                  <a:pt x="6035018" y="4516224"/>
                </a:cubicBezTo>
                <a:cubicBezTo>
                  <a:pt x="5919577" y="4529120"/>
                  <a:pt x="5657895" y="4477286"/>
                  <a:pt x="5551668" y="4516224"/>
                </a:cubicBezTo>
                <a:cubicBezTo>
                  <a:pt x="5445441" y="4555162"/>
                  <a:pt x="5094772" y="4466268"/>
                  <a:pt x="4962217" y="4516224"/>
                </a:cubicBezTo>
                <a:cubicBezTo>
                  <a:pt x="4829662" y="4566180"/>
                  <a:pt x="4746367" y="4506114"/>
                  <a:pt x="4584968" y="4516224"/>
                </a:cubicBezTo>
                <a:cubicBezTo>
                  <a:pt x="4423569" y="4526334"/>
                  <a:pt x="4138360" y="4427535"/>
                  <a:pt x="3783314" y="4516224"/>
                </a:cubicBezTo>
                <a:cubicBezTo>
                  <a:pt x="3428268" y="4604913"/>
                  <a:pt x="3422983" y="4495512"/>
                  <a:pt x="3193863" y="4516224"/>
                </a:cubicBezTo>
                <a:cubicBezTo>
                  <a:pt x="2964743" y="4536936"/>
                  <a:pt x="2556642" y="4421985"/>
                  <a:pt x="2392209" y="4516224"/>
                </a:cubicBezTo>
                <a:cubicBezTo>
                  <a:pt x="2227776" y="4610463"/>
                  <a:pt x="1875614" y="4495094"/>
                  <a:pt x="1696656" y="4516224"/>
                </a:cubicBezTo>
                <a:cubicBezTo>
                  <a:pt x="1517698" y="4537354"/>
                  <a:pt x="1415622" y="4473825"/>
                  <a:pt x="1213306" y="4516224"/>
                </a:cubicBezTo>
                <a:cubicBezTo>
                  <a:pt x="1010990" y="4558623"/>
                  <a:pt x="549765" y="4442619"/>
                  <a:pt x="105138" y="4516224"/>
                </a:cubicBezTo>
                <a:cubicBezTo>
                  <a:pt x="47274" y="4525424"/>
                  <a:pt x="7400" y="4462512"/>
                  <a:pt x="0" y="4411086"/>
                </a:cubicBezTo>
                <a:cubicBezTo>
                  <a:pt x="-8261" y="4231220"/>
                  <a:pt x="63386" y="4013250"/>
                  <a:pt x="0" y="3872843"/>
                </a:cubicBezTo>
                <a:cubicBezTo>
                  <a:pt x="-63386" y="3732436"/>
                  <a:pt x="61144" y="3519051"/>
                  <a:pt x="0" y="3248480"/>
                </a:cubicBezTo>
                <a:cubicBezTo>
                  <a:pt x="-61144" y="2977909"/>
                  <a:pt x="39718" y="2885705"/>
                  <a:pt x="0" y="2710237"/>
                </a:cubicBezTo>
                <a:cubicBezTo>
                  <a:pt x="-39718" y="2534769"/>
                  <a:pt x="32389" y="2304888"/>
                  <a:pt x="0" y="2085874"/>
                </a:cubicBezTo>
                <a:cubicBezTo>
                  <a:pt x="-32389" y="1866860"/>
                  <a:pt x="8524" y="1722127"/>
                  <a:pt x="0" y="1590690"/>
                </a:cubicBezTo>
                <a:cubicBezTo>
                  <a:pt x="-8524" y="1459253"/>
                  <a:pt x="34441" y="1234390"/>
                  <a:pt x="0" y="1138566"/>
                </a:cubicBezTo>
                <a:cubicBezTo>
                  <a:pt x="-34441" y="1042742"/>
                  <a:pt x="41969" y="774588"/>
                  <a:pt x="0" y="600322"/>
                </a:cubicBezTo>
                <a:cubicBezTo>
                  <a:pt x="-41969" y="426056"/>
                  <a:pt x="10020" y="245199"/>
                  <a:pt x="0" y="105138"/>
                </a:cubicBezTo>
                <a:close/>
              </a:path>
            </a:pathLst>
          </a:custGeom>
          <a:solidFill>
            <a:schemeClr val="bg1"/>
          </a:solidFill>
          <a:ln w="57150" cap="rnd" cmpd="tri">
            <a:solidFill>
              <a:srgbClr val="4A8FE2"/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232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dist="2540000" sx="86000" sy="86000" algn="ctr" rotWithShape="0">
              <a:schemeClr val="tx2">
                <a:alpha val="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B0004020202020204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5D0CE87-5F4C-05BA-D932-9371E8DD6D0F}"/>
              </a:ext>
            </a:extLst>
          </p:cNvPr>
          <p:cNvSpPr txBox="1">
            <a:spLocks/>
          </p:cNvSpPr>
          <p:nvPr/>
        </p:nvSpPr>
        <p:spPr>
          <a:xfrm>
            <a:off x="0" y="442191"/>
            <a:ext cx="12192000" cy="564861"/>
          </a:xfrm>
          <a:prstGeom prst="rect">
            <a:avLst/>
          </a:prstGeom>
          <a:ln>
            <a:solidFill>
              <a:srgbClr val="4A8FE2">
                <a:alpha val="0"/>
              </a:srgbClr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1" i="1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0C1015"/>
                  </a:gs>
                  <a:gs pos="34000">
                    <a:srgbClr val="18283B">
                      <a:lumMod val="45000"/>
                      <a:lumOff val="55000"/>
                    </a:srgbClr>
                  </a:gs>
                  <a:gs pos="99000">
                    <a:srgbClr val="18283B">
                      <a:lumMod val="45000"/>
                      <a:lumOff val="55000"/>
                    </a:srgbClr>
                  </a:gs>
                  <a:gs pos="100000">
                    <a:srgbClr val="18283B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6F72D9D-75A5-E035-9655-C6DAA29F1AF3}"/>
              </a:ext>
            </a:extLst>
          </p:cNvPr>
          <p:cNvSpPr txBox="1">
            <a:spLocks/>
          </p:cNvSpPr>
          <p:nvPr/>
        </p:nvSpPr>
        <p:spPr>
          <a:xfrm>
            <a:off x="927433" y="1770211"/>
            <a:ext cx="10512092" cy="409902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72A3A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North Korean nationals posing as Americans (AI) deleting configs for huge ransoms –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383C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Abusing the lack of tenant config drift detection and restore capabilities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83C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72A3A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 national bank regulator &amp; supervisor –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383C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Weak tenant config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72A3A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Major US investment firm –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383C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Teams spear phishing + ENTRA App injection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72A3A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Two top 5 US banks (one of which twice in 2024) –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383C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Unwanted tenant configuration change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72A3A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One of the big 4 –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383C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Weak tenant config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72A3A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One major American airline –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383C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Weak tenant config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72A3A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Two major car manufacturers (USA + EU) –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383C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Weak tenant config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72A3A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Top APAC Telco –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383C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Unwanted tenant configuration change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72A3A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Multiple universities –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383C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Weak tenant config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72A3A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Major US cities &amp; states –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383C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Weak tenant config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72A3A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2" descr="⚠️ Warning Emoji: Meaning &amp; Usage">
            <a:extLst>
              <a:ext uri="{FF2B5EF4-FFF2-40B4-BE49-F238E27FC236}">
                <a16:creationId xmlns:a16="http://schemas.microsoft.com/office/drawing/2014/main" id="{86BB25C2-B400-891A-948E-01BEF6FDC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167" y="3652878"/>
            <a:ext cx="2216358" cy="2216358"/>
          </a:xfrm>
          <a:prstGeom prst="rect">
            <a:avLst/>
          </a:prstGeom>
          <a:noFill/>
          <a:effectLst>
            <a:glow rad="25400">
              <a:srgbClr val="4A8FE2">
                <a:alpha val="23000"/>
              </a:srgbClr>
            </a:glow>
            <a:outerShdw blurRad="924836" dir="17700000" algn="ctr" rotWithShape="0">
              <a:srgbClr val="000000">
                <a:alpha val="56091"/>
              </a:srgbClr>
            </a:outerShdw>
            <a:reflection blurRad="466125" stA="45000" endPos="0" dist="39209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857A6A-60BF-9479-F3F9-6F888AD4837A}"/>
              </a:ext>
            </a:extLst>
          </p:cNvPr>
          <p:cNvSpPr txBox="1"/>
          <p:nvPr/>
        </p:nvSpPr>
        <p:spPr>
          <a:xfrm>
            <a:off x="1290636" y="336649"/>
            <a:ext cx="97440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79CEEE"/>
                    </a:gs>
                    <a:gs pos="100000">
                      <a:srgbClr val="6D6BC3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Recent M365 Security Incidents</a:t>
            </a:r>
          </a:p>
        </p:txBody>
      </p:sp>
    </p:spTree>
    <p:extLst>
      <p:ext uri="{BB962C8B-B14F-4D97-AF65-F5344CB8AC3E}">
        <p14:creationId xmlns:p14="http://schemas.microsoft.com/office/powerpoint/2010/main" val="2540694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494C5-1603-2E5F-C8A5-B43C6BDBE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17B72345-8DF5-C54A-9939-92D567CF12BA}"/>
              </a:ext>
            </a:extLst>
          </p:cNvPr>
          <p:cNvSpPr/>
          <p:nvPr/>
        </p:nvSpPr>
        <p:spPr>
          <a:xfrm>
            <a:off x="752475" y="1583944"/>
            <a:ext cx="10820399" cy="4516224"/>
          </a:xfrm>
          <a:custGeom>
            <a:avLst/>
            <a:gdLst>
              <a:gd name="csX0" fmla="*/ 0 w 10820399"/>
              <a:gd name="csY0" fmla="*/ 105138 h 4516224"/>
              <a:gd name="csX1" fmla="*/ 105138 w 10820399"/>
              <a:gd name="csY1" fmla="*/ 0 h 4516224"/>
              <a:gd name="csX2" fmla="*/ 376286 w 10820399"/>
              <a:gd name="csY2" fmla="*/ 0 h 4516224"/>
              <a:gd name="csX3" fmla="*/ 1071838 w 10820399"/>
              <a:gd name="csY3" fmla="*/ 0 h 4516224"/>
              <a:gd name="csX4" fmla="*/ 1449087 w 10820399"/>
              <a:gd name="csY4" fmla="*/ 0 h 4516224"/>
              <a:gd name="csX5" fmla="*/ 2144639 w 10820399"/>
              <a:gd name="csY5" fmla="*/ 0 h 4516224"/>
              <a:gd name="csX6" fmla="*/ 2627989 w 10820399"/>
              <a:gd name="csY6" fmla="*/ 0 h 4516224"/>
              <a:gd name="csX7" fmla="*/ 3005238 w 10820399"/>
              <a:gd name="csY7" fmla="*/ 0 h 4516224"/>
              <a:gd name="csX8" fmla="*/ 3276386 w 10820399"/>
              <a:gd name="csY8" fmla="*/ 0 h 4516224"/>
              <a:gd name="csX9" fmla="*/ 3653635 w 10820399"/>
              <a:gd name="csY9" fmla="*/ 0 h 4516224"/>
              <a:gd name="csX10" fmla="*/ 4030884 w 10820399"/>
              <a:gd name="csY10" fmla="*/ 0 h 4516224"/>
              <a:gd name="csX11" fmla="*/ 4620335 w 10820399"/>
              <a:gd name="csY11" fmla="*/ 0 h 4516224"/>
              <a:gd name="csX12" fmla="*/ 5209786 w 10820399"/>
              <a:gd name="csY12" fmla="*/ 0 h 4516224"/>
              <a:gd name="csX13" fmla="*/ 5693136 w 10820399"/>
              <a:gd name="csY13" fmla="*/ 0 h 4516224"/>
              <a:gd name="csX14" fmla="*/ 6494790 w 10820399"/>
              <a:gd name="csY14" fmla="*/ 0 h 4516224"/>
              <a:gd name="csX15" fmla="*/ 6872039 w 10820399"/>
              <a:gd name="csY15" fmla="*/ 0 h 4516224"/>
              <a:gd name="csX16" fmla="*/ 7673692 w 10820399"/>
              <a:gd name="csY16" fmla="*/ 0 h 4516224"/>
              <a:gd name="csX17" fmla="*/ 8050941 w 10820399"/>
              <a:gd name="csY17" fmla="*/ 0 h 4516224"/>
              <a:gd name="csX18" fmla="*/ 8746494 w 10820399"/>
              <a:gd name="csY18" fmla="*/ 0 h 4516224"/>
              <a:gd name="csX19" fmla="*/ 9548147 w 10820399"/>
              <a:gd name="csY19" fmla="*/ 0 h 4516224"/>
              <a:gd name="csX20" fmla="*/ 9819295 w 10820399"/>
              <a:gd name="csY20" fmla="*/ 0 h 4516224"/>
              <a:gd name="csX21" fmla="*/ 10715261 w 10820399"/>
              <a:gd name="csY21" fmla="*/ 0 h 4516224"/>
              <a:gd name="csX22" fmla="*/ 10820399 w 10820399"/>
              <a:gd name="csY22" fmla="*/ 105138 h 4516224"/>
              <a:gd name="csX23" fmla="*/ 10820399 w 10820399"/>
              <a:gd name="csY23" fmla="*/ 557263 h 4516224"/>
              <a:gd name="csX24" fmla="*/ 10820399 w 10820399"/>
              <a:gd name="csY24" fmla="*/ 1052447 h 4516224"/>
              <a:gd name="csX25" fmla="*/ 10820399 w 10820399"/>
              <a:gd name="csY25" fmla="*/ 1547631 h 4516224"/>
              <a:gd name="csX26" fmla="*/ 10820399 w 10820399"/>
              <a:gd name="csY26" fmla="*/ 2042815 h 4516224"/>
              <a:gd name="csX27" fmla="*/ 10820399 w 10820399"/>
              <a:gd name="csY27" fmla="*/ 2451880 h 4516224"/>
              <a:gd name="csX28" fmla="*/ 10820399 w 10820399"/>
              <a:gd name="csY28" fmla="*/ 3076242 h 4516224"/>
              <a:gd name="csX29" fmla="*/ 10820399 w 10820399"/>
              <a:gd name="csY29" fmla="*/ 3700605 h 4516224"/>
              <a:gd name="csX30" fmla="*/ 10820399 w 10820399"/>
              <a:gd name="csY30" fmla="*/ 4411086 h 4516224"/>
              <a:gd name="csX31" fmla="*/ 10715261 w 10820399"/>
              <a:gd name="csY31" fmla="*/ 4516224 h 4516224"/>
              <a:gd name="csX32" fmla="*/ 10125810 w 10820399"/>
              <a:gd name="csY32" fmla="*/ 4516224 h 4516224"/>
              <a:gd name="csX33" fmla="*/ 9642460 w 10820399"/>
              <a:gd name="csY33" fmla="*/ 4516224 h 4516224"/>
              <a:gd name="csX34" fmla="*/ 9265211 w 10820399"/>
              <a:gd name="csY34" fmla="*/ 4516224 h 4516224"/>
              <a:gd name="csX35" fmla="*/ 8887962 w 10820399"/>
              <a:gd name="csY35" fmla="*/ 4516224 h 4516224"/>
              <a:gd name="csX36" fmla="*/ 8192410 w 10820399"/>
              <a:gd name="csY36" fmla="*/ 4516224 h 4516224"/>
              <a:gd name="csX37" fmla="*/ 7921262 w 10820399"/>
              <a:gd name="csY37" fmla="*/ 4516224 h 4516224"/>
              <a:gd name="csX38" fmla="*/ 7437912 w 10820399"/>
              <a:gd name="csY38" fmla="*/ 4516224 h 4516224"/>
              <a:gd name="csX39" fmla="*/ 6848461 w 10820399"/>
              <a:gd name="csY39" fmla="*/ 4516224 h 4516224"/>
              <a:gd name="csX40" fmla="*/ 6471212 w 10820399"/>
              <a:gd name="csY40" fmla="*/ 4516224 h 4516224"/>
              <a:gd name="csX41" fmla="*/ 5669558 w 10820399"/>
              <a:gd name="csY41" fmla="*/ 4516224 h 4516224"/>
              <a:gd name="csX42" fmla="*/ 5398410 w 10820399"/>
              <a:gd name="csY42" fmla="*/ 4516224 h 4516224"/>
              <a:gd name="csX43" fmla="*/ 5127263 w 10820399"/>
              <a:gd name="csY43" fmla="*/ 4516224 h 4516224"/>
              <a:gd name="csX44" fmla="*/ 4643913 w 10820399"/>
              <a:gd name="csY44" fmla="*/ 4516224 h 4516224"/>
              <a:gd name="csX45" fmla="*/ 4054462 w 10820399"/>
              <a:gd name="csY45" fmla="*/ 4516224 h 4516224"/>
              <a:gd name="csX46" fmla="*/ 3358909 w 10820399"/>
              <a:gd name="csY46" fmla="*/ 4516224 h 4516224"/>
              <a:gd name="csX47" fmla="*/ 2663357 w 10820399"/>
              <a:gd name="csY47" fmla="*/ 4516224 h 4516224"/>
              <a:gd name="csX48" fmla="*/ 1861703 w 10820399"/>
              <a:gd name="csY48" fmla="*/ 4516224 h 4516224"/>
              <a:gd name="csX49" fmla="*/ 1272252 w 10820399"/>
              <a:gd name="csY49" fmla="*/ 4516224 h 4516224"/>
              <a:gd name="csX50" fmla="*/ 1001104 w 10820399"/>
              <a:gd name="csY50" fmla="*/ 4516224 h 4516224"/>
              <a:gd name="csX51" fmla="*/ 105138 w 10820399"/>
              <a:gd name="csY51" fmla="*/ 4516224 h 4516224"/>
              <a:gd name="csX52" fmla="*/ 0 w 10820399"/>
              <a:gd name="csY52" fmla="*/ 4411086 h 4516224"/>
              <a:gd name="csX53" fmla="*/ 0 w 10820399"/>
              <a:gd name="csY53" fmla="*/ 4002021 h 4516224"/>
              <a:gd name="csX54" fmla="*/ 0 w 10820399"/>
              <a:gd name="csY54" fmla="*/ 3377658 h 4516224"/>
              <a:gd name="csX55" fmla="*/ 0 w 10820399"/>
              <a:gd name="csY55" fmla="*/ 2925534 h 4516224"/>
              <a:gd name="csX56" fmla="*/ 0 w 10820399"/>
              <a:gd name="csY56" fmla="*/ 2301171 h 4516224"/>
              <a:gd name="csX57" fmla="*/ 0 w 10820399"/>
              <a:gd name="csY57" fmla="*/ 1892106 h 4516224"/>
              <a:gd name="csX58" fmla="*/ 0 w 10820399"/>
              <a:gd name="csY58" fmla="*/ 1310803 h 4516224"/>
              <a:gd name="csX59" fmla="*/ 0 w 10820399"/>
              <a:gd name="csY59" fmla="*/ 686441 h 4516224"/>
              <a:gd name="csX60" fmla="*/ 0 w 10820399"/>
              <a:gd name="csY60" fmla="*/ 105138 h 45162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</a:cxnLst>
            <a:rect l="l" t="t" r="r" b="b"/>
            <a:pathLst>
              <a:path w="10820399" h="4516224" fill="none" extrusionOk="0">
                <a:moveTo>
                  <a:pt x="0" y="105138"/>
                </a:moveTo>
                <a:cubicBezTo>
                  <a:pt x="8837" y="39807"/>
                  <a:pt x="47179" y="-3120"/>
                  <a:pt x="105138" y="0"/>
                </a:cubicBezTo>
                <a:cubicBezTo>
                  <a:pt x="223451" y="-20725"/>
                  <a:pt x="261076" y="20923"/>
                  <a:pt x="376286" y="0"/>
                </a:cubicBezTo>
                <a:cubicBezTo>
                  <a:pt x="491496" y="-20923"/>
                  <a:pt x="904090" y="9547"/>
                  <a:pt x="1071838" y="0"/>
                </a:cubicBezTo>
                <a:cubicBezTo>
                  <a:pt x="1239586" y="-9547"/>
                  <a:pt x="1336610" y="1874"/>
                  <a:pt x="1449087" y="0"/>
                </a:cubicBezTo>
                <a:cubicBezTo>
                  <a:pt x="1561564" y="-1874"/>
                  <a:pt x="1906357" y="9487"/>
                  <a:pt x="2144639" y="0"/>
                </a:cubicBezTo>
                <a:cubicBezTo>
                  <a:pt x="2382921" y="-9487"/>
                  <a:pt x="2495787" y="45436"/>
                  <a:pt x="2627989" y="0"/>
                </a:cubicBezTo>
                <a:cubicBezTo>
                  <a:pt x="2760191" y="-45436"/>
                  <a:pt x="2879062" y="4561"/>
                  <a:pt x="3005238" y="0"/>
                </a:cubicBezTo>
                <a:cubicBezTo>
                  <a:pt x="3131414" y="-4561"/>
                  <a:pt x="3187236" y="17091"/>
                  <a:pt x="3276386" y="0"/>
                </a:cubicBezTo>
                <a:cubicBezTo>
                  <a:pt x="3365536" y="-17091"/>
                  <a:pt x="3553381" y="30132"/>
                  <a:pt x="3653635" y="0"/>
                </a:cubicBezTo>
                <a:cubicBezTo>
                  <a:pt x="3753889" y="-30132"/>
                  <a:pt x="3899589" y="25192"/>
                  <a:pt x="4030884" y="0"/>
                </a:cubicBezTo>
                <a:cubicBezTo>
                  <a:pt x="4162179" y="-25192"/>
                  <a:pt x="4427991" y="23789"/>
                  <a:pt x="4620335" y="0"/>
                </a:cubicBezTo>
                <a:cubicBezTo>
                  <a:pt x="4812679" y="-23789"/>
                  <a:pt x="5032579" y="16751"/>
                  <a:pt x="5209786" y="0"/>
                </a:cubicBezTo>
                <a:cubicBezTo>
                  <a:pt x="5386993" y="-16751"/>
                  <a:pt x="5463101" y="21857"/>
                  <a:pt x="5693136" y="0"/>
                </a:cubicBezTo>
                <a:cubicBezTo>
                  <a:pt x="5923171" y="-21857"/>
                  <a:pt x="6258347" y="92652"/>
                  <a:pt x="6494790" y="0"/>
                </a:cubicBezTo>
                <a:cubicBezTo>
                  <a:pt x="6731233" y="-92652"/>
                  <a:pt x="6787909" y="20007"/>
                  <a:pt x="6872039" y="0"/>
                </a:cubicBezTo>
                <a:cubicBezTo>
                  <a:pt x="6956169" y="-20007"/>
                  <a:pt x="7435205" y="87360"/>
                  <a:pt x="7673692" y="0"/>
                </a:cubicBezTo>
                <a:cubicBezTo>
                  <a:pt x="7912179" y="-87360"/>
                  <a:pt x="7961966" y="14722"/>
                  <a:pt x="8050941" y="0"/>
                </a:cubicBezTo>
                <a:cubicBezTo>
                  <a:pt x="8139916" y="-14722"/>
                  <a:pt x="8440047" y="20210"/>
                  <a:pt x="8746494" y="0"/>
                </a:cubicBezTo>
                <a:cubicBezTo>
                  <a:pt x="9052941" y="-20210"/>
                  <a:pt x="9192986" y="37863"/>
                  <a:pt x="9548147" y="0"/>
                </a:cubicBezTo>
                <a:cubicBezTo>
                  <a:pt x="9903308" y="-37863"/>
                  <a:pt x="9711884" y="17035"/>
                  <a:pt x="9819295" y="0"/>
                </a:cubicBezTo>
                <a:cubicBezTo>
                  <a:pt x="9926706" y="-17035"/>
                  <a:pt x="10415153" y="91361"/>
                  <a:pt x="10715261" y="0"/>
                </a:cubicBezTo>
                <a:cubicBezTo>
                  <a:pt x="10776677" y="-5004"/>
                  <a:pt x="10812724" y="50652"/>
                  <a:pt x="10820399" y="105138"/>
                </a:cubicBezTo>
                <a:cubicBezTo>
                  <a:pt x="10857290" y="206501"/>
                  <a:pt x="10803576" y="336958"/>
                  <a:pt x="10820399" y="557263"/>
                </a:cubicBezTo>
                <a:cubicBezTo>
                  <a:pt x="10837222" y="777569"/>
                  <a:pt x="10797148" y="840697"/>
                  <a:pt x="10820399" y="1052447"/>
                </a:cubicBezTo>
                <a:cubicBezTo>
                  <a:pt x="10843650" y="1264197"/>
                  <a:pt x="10767595" y="1369434"/>
                  <a:pt x="10820399" y="1547631"/>
                </a:cubicBezTo>
                <a:cubicBezTo>
                  <a:pt x="10873203" y="1725828"/>
                  <a:pt x="10761473" y="1904641"/>
                  <a:pt x="10820399" y="2042815"/>
                </a:cubicBezTo>
                <a:cubicBezTo>
                  <a:pt x="10879325" y="2180989"/>
                  <a:pt x="10774897" y="2321463"/>
                  <a:pt x="10820399" y="2451880"/>
                </a:cubicBezTo>
                <a:cubicBezTo>
                  <a:pt x="10865901" y="2582297"/>
                  <a:pt x="10816475" y="2915639"/>
                  <a:pt x="10820399" y="3076242"/>
                </a:cubicBezTo>
                <a:cubicBezTo>
                  <a:pt x="10824323" y="3236845"/>
                  <a:pt x="10777765" y="3525541"/>
                  <a:pt x="10820399" y="3700605"/>
                </a:cubicBezTo>
                <a:cubicBezTo>
                  <a:pt x="10863033" y="3875669"/>
                  <a:pt x="10743441" y="4104104"/>
                  <a:pt x="10820399" y="4411086"/>
                </a:cubicBezTo>
                <a:cubicBezTo>
                  <a:pt x="10831407" y="4473154"/>
                  <a:pt x="10769729" y="4514059"/>
                  <a:pt x="10715261" y="4516224"/>
                </a:cubicBezTo>
                <a:cubicBezTo>
                  <a:pt x="10540030" y="4574988"/>
                  <a:pt x="10302001" y="4483715"/>
                  <a:pt x="10125810" y="4516224"/>
                </a:cubicBezTo>
                <a:cubicBezTo>
                  <a:pt x="9949619" y="4548733"/>
                  <a:pt x="9783028" y="4495348"/>
                  <a:pt x="9642460" y="4516224"/>
                </a:cubicBezTo>
                <a:cubicBezTo>
                  <a:pt x="9501892" y="4537100"/>
                  <a:pt x="9395854" y="4471945"/>
                  <a:pt x="9265211" y="4516224"/>
                </a:cubicBezTo>
                <a:cubicBezTo>
                  <a:pt x="9134568" y="4560503"/>
                  <a:pt x="9056007" y="4504788"/>
                  <a:pt x="8887962" y="4516224"/>
                </a:cubicBezTo>
                <a:cubicBezTo>
                  <a:pt x="8719917" y="4527660"/>
                  <a:pt x="8398374" y="4450745"/>
                  <a:pt x="8192410" y="4516224"/>
                </a:cubicBezTo>
                <a:cubicBezTo>
                  <a:pt x="7986446" y="4581703"/>
                  <a:pt x="8052400" y="4506816"/>
                  <a:pt x="7921262" y="4516224"/>
                </a:cubicBezTo>
                <a:cubicBezTo>
                  <a:pt x="7790124" y="4525632"/>
                  <a:pt x="7676511" y="4469813"/>
                  <a:pt x="7437912" y="4516224"/>
                </a:cubicBezTo>
                <a:cubicBezTo>
                  <a:pt x="7199313" y="4562635"/>
                  <a:pt x="7108866" y="4499172"/>
                  <a:pt x="6848461" y="4516224"/>
                </a:cubicBezTo>
                <a:cubicBezTo>
                  <a:pt x="6588056" y="4533276"/>
                  <a:pt x="6656356" y="4480506"/>
                  <a:pt x="6471212" y="4516224"/>
                </a:cubicBezTo>
                <a:cubicBezTo>
                  <a:pt x="6286068" y="4551942"/>
                  <a:pt x="5844955" y="4435408"/>
                  <a:pt x="5669558" y="4516224"/>
                </a:cubicBezTo>
                <a:cubicBezTo>
                  <a:pt x="5494161" y="4597040"/>
                  <a:pt x="5472397" y="4504579"/>
                  <a:pt x="5398410" y="4516224"/>
                </a:cubicBezTo>
                <a:cubicBezTo>
                  <a:pt x="5324423" y="4527869"/>
                  <a:pt x="5239949" y="4499527"/>
                  <a:pt x="5127263" y="4516224"/>
                </a:cubicBezTo>
                <a:cubicBezTo>
                  <a:pt x="5014577" y="4532921"/>
                  <a:pt x="4876217" y="4469995"/>
                  <a:pt x="4643913" y="4516224"/>
                </a:cubicBezTo>
                <a:cubicBezTo>
                  <a:pt x="4411609" y="4562453"/>
                  <a:pt x="4225704" y="4495451"/>
                  <a:pt x="4054462" y="4516224"/>
                </a:cubicBezTo>
                <a:cubicBezTo>
                  <a:pt x="3883220" y="4536997"/>
                  <a:pt x="3605184" y="4497373"/>
                  <a:pt x="3358909" y="4516224"/>
                </a:cubicBezTo>
                <a:cubicBezTo>
                  <a:pt x="3112634" y="4535075"/>
                  <a:pt x="2870776" y="4446418"/>
                  <a:pt x="2663357" y="4516224"/>
                </a:cubicBezTo>
                <a:cubicBezTo>
                  <a:pt x="2455938" y="4586030"/>
                  <a:pt x="2254781" y="4452877"/>
                  <a:pt x="1861703" y="4516224"/>
                </a:cubicBezTo>
                <a:cubicBezTo>
                  <a:pt x="1468625" y="4579571"/>
                  <a:pt x="1529294" y="4466125"/>
                  <a:pt x="1272252" y="4516224"/>
                </a:cubicBezTo>
                <a:cubicBezTo>
                  <a:pt x="1015210" y="4566323"/>
                  <a:pt x="1107741" y="4509028"/>
                  <a:pt x="1001104" y="4516224"/>
                </a:cubicBezTo>
                <a:cubicBezTo>
                  <a:pt x="894467" y="4523420"/>
                  <a:pt x="372411" y="4418262"/>
                  <a:pt x="105138" y="4516224"/>
                </a:cubicBezTo>
                <a:cubicBezTo>
                  <a:pt x="42823" y="4523128"/>
                  <a:pt x="-13971" y="4477112"/>
                  <a:pt x="0" y="4411086"/>
                </a:cubicBezTo>
                <a:cubicBezTo>
                  <a:pt x="-39598" y="4220953"/>
                  <a:pt x="25947" y="4120147"/>
                  <a:pt x="0" y="4002021"/>
                </a:cubicBezTo>
                <a:cubicBezTo>
                  <a:pt x="-25947" y="3883895"/>
                  <a:pt x="26953" y="3602642"/>
                  <a:pt x="0" y="3377658"/>
                </a:cubicBezTo>
                <a:cubicBezTo>
                  <a:pt x="-26953" y="3152674"/>
                  <a:pt x="38597" y="3029780"/>
                  <a:pt x="0" y="2925534"/>
                </a:cubicBezTo>
                <a:cubicBezTo>
                  <a:pt x="-38597" y="2821288"/>
                  <a:pt x="11436" y="2501186"/>
                  <a:pt x="0" y="2301171"/>
                </a:cubicBezTo>
                <a:cubicBezTo>
                  <a:pt x="-11436" y="2101156"/>
                  <a:pt x="23394" y="2091756"/>
                  <a:pt x="0" y="1892106"/>
                </a:cubicBezTo>
                <a:cubicBezTo>
                  <a:pt x="-23394" y="1692456"/>
                  <a:pt x="46779" y="1535604"/>
                  <a:pt x="0" y="1310803"/>
                </a:cubicBezTo>
                <a:cubicBezTo>
                  <a:pt x="-46779" y="1086002"/>
                  <a:pt x="14613" y="922282"/>
                  <a:pt x="0" y="686441"/>
                </a:cubicBezTo>
                <a:cubicBezTo>
                  <a:pt x="-14613" y="450600"/>
                  <a:pt x="6076" y="306068"/>
                  <a:pt x="0" y="105138"/>
                </a:cubicBezTo>
                <a:close/>
              </a:path>
              <a:path w="10820399" h="4516224" stroke="0" extrusionOk="0">
                <a:moveTo>
                  <a:pt x="0" y="105138"/>
                </a:moveTo>
                <a:cubicBezTo>
                  <a:pt x="-5548" y="43650"/>
                  <a:pt x="36094" y="4120"/>
                  <a:pt x="105138" y="0"/>
                </a:cubicBezTo>
                <a:cubicBezTo>
                  <a:pt x="309914" y="-44681"/>
                  <a:pt x="643346" y="73792"/>
                  <a:pt x="906792" y="0"/>
                </a:cubicBezTo>
                <a:cubicBezTo>
                  <a:pt x="1170238" y="-73792"/>
                  <a:pt x="1228416" y="7022"/>
                  <a:pt x="1390142" y="0"/>
                </a:cubicBezTo>
                <a:cubicBezTo>
                  <a:pt x="1551868" y="-7022"/>
                  <a:pt x="1630064" y="27189"/>
                  <a:pt x="1767391" y="0"/>
                </a:cubicBezTo>
                <a:cubicBezTo>
                  <a:pt x="1904718" y="-27189"/>
                  <a:pt x="2266340" y="41006"/>
                  <a:pt x="2462943" y="0"/>
                </a:cubicBezTo>
                <a:cubicBezTo>
                  <a:pt x="2659546" y="-41006"/>
                  <a:pt x="2733675" y="18253"/>
                  <a:pt x="2946293" y="0"/>
                </a:cubicBezTo>
                <a:cubicBezTo>
                  <a:pt x="3158911" y="-18253"/>
                  <a:pt x="3370796" y="48351"/>
                  <a:pt x="3747947" y="0"/>
                </a:cubicBezTo>
                <a:cubicBezTo>
                  <a:pt x="4125098" y="-48351"/>
                  <a:pt x="3979997" y="11836"/>
                  <a:pt x="4125196" y="0"/>
                </a:cubicBezTo>
                <a:cubicBezTo>
                  <a:pt x="4270395" y="-11836"/>
                  <a:pt x="4623347" y="26804"/>
                  <a:pt x="4926849" y="0"/>
                </a:cubicBezTo>
                <a:cubicBezTo>
                  <a:pt x="5230351" y="-26804"/>
                  <a:pt x="5112041" y="3875"/>
                  <a:pt x="5197997" y="0"/>
                </a:cubicBezTo>
                <a:cubicBezTo>
                  <a:pt x="5283953" y="-3875"/>
                  <a:pt x="5501660" y="26662"/>
                  <a:pt x="5787448" y="0"/>
                </a:cubicBezTo>
                <a:cubicBezTo>
                  <a:pt x="6073236" y="-26662"/>
                  <a:pt x="6184884" y="19768"/>
                  <a:pt x="6376900" y="0"/>
                </a:cubicBezTo>
                <a:cubicBezTo>
                  <a:pt x="6568916" y="-19768"/>
                  <a:pt x="6696999" y="32980"/>
                  <a:pt x="6860250" y="0"/>
                </a:cubicBezTo>
                <a:cubicBezTo>
                  <a:pt x="7023501" y="-32980"/>
                  <a:pt x="7440151" y="95535"/>
                  <a:pt x="7661903" y="0"/>
                </a:cubicBezTo>
                <a:cubicBezTo>
                  <a:pt x="7883655" y="-95535"/>
                  <a:pt x="8234472" y="92081"/>
                  <a:pt x="8463557" y="0"/>
                </a:cubicBezTo>
                <a:cubicBezTo>
                  <a:pt x="8692642" y="-92081"/>
                  <a:pt x="8700656" y="45261"/>
                  <a:pt x="8840806" y="0"/>
                </a:cubicBezTo>
                <a:cubicBezTo>
                  <a:pt x="8980956" y="-45261"/>
                  <a:pt x="9238370" y="9751"/>
                  <a:pt x="9430257" y="0"/>
                </a:cubicBezTo>
                <a:cubicBezTo>
                  <a:pt x="9622144" y="-9751"/>
                  <a:pt x="10130518" y="138875"/>
                  <a:pt x="10715261" y="0"/>
                </a:cubicBezTo>
                <a:cubicBezTo>
                  <a:pt x="10772409" y="-2763"/>
                  <a:pt x="10825716" y="45992"/>
                  <a:pt x="10820399" y="105138"/>
                </a:cubicBezTo>
                <a:cubicBezTo>
                  <a:pt x="10841630" y="188167"/>
                  <a:pt x="10773105" y="379605"/>
                  <a:pt x="10820399" y="514203"/>
                </a:cubicBezTo>
                <a:cubicBezTo>
                  <a:pt x="10867693" y="648801"/>
                  <a:pt x="10799329" y="968699"/>
                  <a:pt x="10820399" y="1138566"/>
                </a:cubicBezTo>
                <a:cubicBezTo>
                  <a:pt x="10841469" y="1308433"/>
                  <a:pt x="10775361" y="1557613"/>
                  <a:pt x="10820399" y="1676809"/>
                </a:cubicBezTo>
                <a:cubicBezTo>
                  <a:pt x="10865437" y="1796005"/>
                  <a:pt x="10778186" y="2028331"/>
                  <a:pt x="10820399" y="2128934"/>
                </a:cubicBezTo>
                <a:cubicBezTo>
                  <a:pt x="10862612" y="2229537"/>
                  <a:pt x="10769560" y="2513368"/>
                  <a:pt x="10820399" y="2667177"/>
                </a:cubicBezTo>
                <a:cubicBezTo>
                  <a:pt x="10871238" y="2820986"/>
                  <a:pt x="10803574" y="2933721"/>
                  <a:pt x="10820399" y="3076242"/>
                </a:cubicBezTo>
                <a:cubicBezTo>
                  <a:pt x="10837224" y="3218764"/>
                  <a:pt x="10771951" y="3382205"/>
                  <a:pt x="10820399" y="3485307"/>
                </a:cubicBezTo>
                <a:cubicBezTo>
                  <a:pt x="10868847" y="3588409"/>
                  <a:pt x="10807423" y="4080326"/>
                  <a:pt x="10820399" y="4411086"/>
                </a:cubicBezTo>
                <a:cubicBezTo>
                  <a:pt x="10821686" y="4469602"/>
                  <a:pt x="10776824" y="4528004"/>
                  <a:pt x="10715261" y="4516224"/>
                </a:cubicBezTo>
                <a:cubicBezTo>
                  <a:pt x="10590608" y="4518890"/>
                  <a:pt x="10532970" y="4506340"/>
                  <a:pt x="10444113" y="4516224"/>
                </a:cubicBezTo>
                <a:cubicBezTo>
                  <a:pt x="10355256" y="4526108"/>
                  <a:pt x="10091914" y="4459496"/>
                  <a:pt x="9748561" y="4516224"/>
                </a:cubicBezTo>
                <a:cubicBezTo>
                  <a:pt x="9405208" y="4572952"/>
                  <a:pt x="9559743" y="4504180"/>
                  <a:pt x="9477413" y="4516224"/>
                </a:cubicBezTo>
                <a:cubicBezTo>
                  <a:pt x="9395083" y="4528268"/>
                  <a:pt x="8938761" y="4509445"/>
                  <a:pt x="8781861" y="4516224"/>
                </a:cubicBezTo>
                <a:cubicBezTo>
                  <a:pt x="8624961" y="4523003"/>
                  <a:pt x="8526192" y="4486007"/>
                  <a:pt x="8404612" y="4516224"/>
                </a:cubicBezTo>
                <a:cubicBezTo>
                  <a:pt x="8283032" y="4546441"/>
                  <a:pt x="8247357" y="4490708"/>
                  <a:pt x="8133464" y="4516224"/>
                </a:cubicBezTo>
                <a:cubicBezTo>
                  <a:pt x="8019571" y="4541740"/>
                  <a:pt x="7915936" y="4478368"/>
                  <a:pt x="7756216" y="4516224"/>
                </a:cubicBezTo>
                <a:cubicBezTo>
                  <a:pt x="7596496" y="4554080"/>
                  <a:pt x="7267168" y="4496098"/>
                  <a:pt x="7060663" y="4516224"/>
                </a:cubicBezTo>
                <a:cubicBezTo>
                  <a:pt x="6854158" y="4536350"/>
                  <a:pt x="6815214" y="4491035"/>
                  <a:pt x="6683414" y="4516224"/>
                </a:cubicBezTo>
                <a:cubicBezTo>
                  <a:pt x="6551614" y="4541413"/>
                  <a:pt x="6508531" y="4493247"/>
                  <a:pt x="6412267" y="4516224"/>
                </a:cubicBezTo>
                <a:cubicBezTo>
                  <a:pt x="6316003" y="4539201"/>
                  <a:pt x="6150459" y="4503328"/>
                  <a:pt x="6035018" y="4516224"/>
                </a:cubicBezTo>
                <a:cubicBezTo>
                  <a:pt x="5919577" y="4529120"/>
                  <a:pt x="5657895" y="4477286"/>
                  <a:pt x="5551668" y="4516224"/>
                </a:cubicBezTo>
                <a:cubicBezTo>
                  <a:pt x="5445441" y="4555162"/>
                  <a:pt x="5094772" y="4466268"/>
                  <a:pt x="4962217" y="4516224"/>
                </a:cubicBezTo>
                <a:cubicBezTo>
                  <a:pt x="4829662" y="4566180"/>
                  <a:pt x="4746367" y="4506114"/>
                  <a:pt x="4584968" y="4516224"/>
                </a:cubicBezTo>
                <a:cubicBezTo>
                  <a:pt x="4423569" y="4526334"/>
                  <a:pt x="4138360" y="4427535"/>
                  <a:pt x="3783314" y="4516224"/>
                </a:cubicBezTo>
                <a:cubicBezTo>
                  <a:pt x="3428268" y="4604913"/>
                  <a:pt x="3422983" y="4495512"/>
                  <a:pt x="3193863" y="4516224"/>
                </a:cubicBezTo>
                <a:cubicBezTo>
                  <a:pt x="2964743" y="4536936"/>
                  <a:pt x="2556642" y="4421985"/>
                  <a:pt x="2392209" y="4516224"/>
                </a:cubicBezTo>
                <a:cubicBezTo>
                  <a:pt x="2227776" y="4610463"/>
                  <a:pt x="1875614" y="4495094"/>
                  <a:pt x="1696656" y="4516224"/>
                </a:cubicBezTo>
                <a:cubicBezTo>
                  <a:pt x="1517698" y="4537354"/>
                  <a:pt x="1415622" y="4473825"/>
                  <a:pt x="1213306" y="4516224"/>
                </a:cubicBezTo>
                <a:cubicBezTo>
                  <a:pt x="1010990" y="4558623"/>
                  <a:pt x="549765" y="4442619"/>
                  <a:pt x="105138" y="4516224"/>
                </a:cubicBezTo>
                <a:cubicBezTo>
                  <a:pt x="47274" y="4525424"/>
                  <a:pt x="7400" y="4462512"/>
                  <a:pt x="0" y="4411086"/>
                </a:cubicBezTo>
                <a:cubicBezTo>
                  <a:pt x="-8261" y="4231220"/>
                  <a:pt x="63386" y="4013250"/>
                  <a:pt x="0" y="3872843"/>
                </a:cubicBezTo>
                <a:cubicBezTo>
                  <a:pt x="-63386" y="3732436"/>
                  <a:pt x="61144" y="3519051"/>
                  <a:pt x="0" y="3248480"/>
                </a:cubicBezTo>
                <a:cubicBezTo>
                  <a:pt x="-61144" y="2977909"/>
                  <a:pt x="39718" y="2885705"/>
                  <a:pt x="0" y="2710237"/>
                </a:cubicBezTo>
                <a:cubicBezTo>
                  <a:pt x="-39718" y="2534769"/>
                  <a:pt x="32389" y="2304888"/>
                  <a:pt x="0" y="2085874"/>
                </a:cubicBezTo>
                <a:cubicBezTo>
                  <a:pt x="-32389" y="1866860"/>
                  <a:pt x="8524" y="1722127"/>
                  <a:pt x="0" y="1590690"/>
                </a:cubicBezTo>
                <a:cubicBezTo>
                  <a:pt x="-8524" y="1459253"/>
                  <a:pt x="34441" y="1234390"/>
                  <a:pt x="0" y="1138566"/>
                </a:cubicBezTo>
                <a:cubicBezTo>
                  <a:pt x="-34441" y="1042742"/>
                  <a:pt x="41969" y="774588"/>
                  <a:pt x="0" y="600322"/>
                </a:cubicBezTo>
                <a:cubicBezTo>
                  <a:pt x="-41969" y="426056"/>
                  <a:pt x="10020" y="245199"/>
                  <a:pt x="0" y="105138"/>
                </a:cubicBezTo>
                <a:close/>
              </a:path>
            </a:pathLst>
          </a:custGeom>
          <a:solidFill>
            <a:schemeClr val="bg1"/>
          </a:solidFill>
          <a:ln w="57150" cap="rnd" cmpd="tri">
            <a:solidFill>
              <a:srgbClr val="4A8FE2"/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232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dist="2540000" sx="86000" sy="86000" algn="ctr" rotWithShape="0">
              <a:schemeClr val="tx2">
                <a:alpha val="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B0004020202020204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55F2401-5216-E234-23B8-BB8A7118499C}"/>
              </a:ext>
            </a:extLst>
          </p:cNvPr>
          <p:cNvSpPr txBox="1">
            <a:spLocks/>
          </p:cNvSpPr>
          <p:nvPr/>
        </p:nvSpPr>
        <p:spPr>
          <a:xfrm>
            <a:off x="0" y="442191"/>
            <a:ext cx="12192000" cy="564861"/>
          </a:xfrm>
          <a:prstGeom prst="rect">
            <a:avLst/>
          </a:prstGeom>
          <a:ln>
            <a:solidFill>
              <a:srgbClr val="4A8FE2">
                <a:alpha val="0"/>
              </a:srgbClr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1" i="1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0C1015"/>
                  </a:gs>
                  <a:gs pos="34000">
                    <a:srgbClr val="18283B">
                      <a:lumMod val="45000"/>
                      <a:lumOff val="55000"/>
                    </a:srgbClr>
                  </a:gs>
                  <a:gs pos="99000">
                    <a:srgbClr val="18283B">
                      <a:lumMod val="45000"/>
                      <a:lumOff val="55000"/>
                    </a:srgbClr>
                  </a:gs>
                  <a:gs pos="100000">
                    <a:srgbClr val="18283B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07B10C9-F96F-41C1-795C-8792FCA3F132}"/>
              </a:ext>
            </a:extLst>
          </p:cNvPr>
          <p:cNvSpPr txBox="1">
            <a:spLocks/>
          </p:cNvSpPr>
          <p:nvPr/>
        </p:nvSpPr>
        <p:spPr>
          <a:xfrm>
            <a:off x="927433" y="1770211"/>
            <a:ext cx="10512092" cy="40990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defRPr/>
            </a:pPr>
            <a:r>
              <a:rPr lang="de-DE" sz="1800" b="1" dirty="0">
                <a:solidFill>
                  <a:srgbClr val="172A3A"/>
                </a:solidFill>
                <a:latin typeface="Aptos" panose="020B0004020202020204" pitchFamily="34" charset="0"/>
              </a:rPr>
              <a:t>Nordkoreanische Agenten</a:t>
            </a:r>
            <a:r>
              <a:rPr lang="de-DE" sz="1800" dirty="0">
                <a:solidFill>
                  <a:srgbClr val="172A3A"/>
                </a:solidFill>
                <a:latin typeface="Aptos" panose="020B0004020202020204" pitchFamily="34" charset="0"/>
              </a:rPr>
              <a:t>, die sich als Amerikaner ausgaben, nutzten KI, um Mieterkonfigurationen zu löschen und Lösegeld zu erpressen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72A3A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– </a:t>
            </a:r>
            <a:r>
              <a:rPr lang="de-DE" sz="1800" dirty="0">
                <a:solidFill>
                  <a:srgbClr val="4383CC"/>
                </a:solidFill>
                <a:latin typeface="Aptos" panose="020B0004020202020204" pitchFamily="34" charset="0"/>
              </a:rPr>
              <a:t>dabei nutzten sie Schwachstellen bei der Drift-Erkennung und den Wiederherstellungsfunktionen aus.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383C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defRPr/>
            </a:pPr>
            <a:r>
              <a:rPr lang="en-GB" sz="1800" b="1" dirty="0">
                <a:solidFill>
                  <a:srgbClr val="172A3A"/>
                </a:solidFill>
                <a:latin typeface="Aptos" panose="020B0004020202020204" pitchFamily="34" charset="0"/>
              </a:rPr>
              <a:t>Nationale </a:t>
            </a:r>
            <a:r>
              <a:rPr lang="en-GB" sz="1800" b="1" dirty="0" err="1">
                <a:solidFill>
                  <a:srgbClr val="172A3A"/>
                </a:solidFill>
                <a:latin typeface="Aptos" panose="020B0004020202020204" pitchFamily="34" charset="0"/>
              </a:rPr>
              <a:t>Bankenaufsichtsbehörde</a:t>
            </a:r>
            <a:r>
              <a:rPr lang="en-GB" sz="1800" b="1" dirty="0">
                <a:solidFill>
                  <a:srgbClr val="172A3A"/>
                </a:solidFill>
                <a:latin typeface="Aptos" panose="020B0004020202020204" pitchFamily="34" charset="0"/>
              </a:rPr>
              <a:t> </a:t>
            </a:r>
            <a:r>
              <a:rPr lang="en-GB" sz="1800" dirty="0">
                <a:solidFill>
                  <a:srgbClr val="172A3A"/>
                </a:solidFill>
                <a:latin typeface="Aptos" panose="020B0004020202020204" pitchFamily="34" charset="0"/>
              </a:rPr>
              <a:t>– </a:t>
            </a:r>
            <a:r>
              <a:rPr lang="en-GB" sz="1800" dirty="0" err="1">
                <a:solidFill>
                  <a:srgbClr val="4383CC"/>
                </a:solidFill>
                <a:latin typeface="Aptos" panose="020B0004020202020204" pitchFamily="34" charset="0"/>
              </a:rPr>
              <a:t>Schwache</a:t>
            </a:r>
            <a:r>
              <a:rPr lang="en-GB" sz="1800" dirty="0">
                <a:solidFill>
                  <a:srgbClr val="4383CC"/>
                </a:solidFill>
                <a:latin typeface="Aptos" panose="020B0004020202020204" pitchFamily="34" charset="0"/>
              </a:rPr>
              <a:t> </a:t>
            </a:r>
            <a:r>
              <a:rPr lang="en-GB" sz="1800" dirty="0" err="1">
                <a:solidFill>
                  <a:srgbClr val="4383CC"/>
                </a:solidFill>
                <a:latin typeface="Aptos" panose="020B0004020202020204" pitchFamily="34" charset="0"/>
              </a:rPr>
              <a:t>Tenantkonfiguration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383C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defRPr/>
            </a:pPr>
            <a:r>
              <a:rPr lang="en-GB" sz="1800" b="1" dirty="0" err="1">
                <a:solidFill>
                  <a:srgbClr val="172A3A"/>
                </a:solidFill>
                <a:latin typeface="Aptos" panose="020B0004020202020204" pitchFamily="34" charset="0"/>
              </a:rPr>
              <a:t>Große</a:t>
            </a:r>
            <a:r>
              <a:rPr lang="en-GB" sz="1800" b="1" dirty="0">
                <a:solidFill>
                  <a:srgbClr val="172A3A"/>
                </a:solidFill>
                <a:latin typeface="Aptos" panose="020B0004020202020204" pitchFamily="34" charset="0"/>
              </a:rPr>
              <a:t> US-</a:t>
            </a:r>
            <a:r>
              <a:rPr lang="en-GB" sz="1800" b="1" dirty="0" err="1">
                <a:solidFill>
                  <a:srgbClr val="172A3A"/>
                </a:solidFill>
                <a:latin typeface="Aptos" panose="020B0004020202020204" pitchFamily="34" charset="0"/>
              </a:rPr>
              <a:t>Investmentgesellschaft</a:t>
            </a:r>
            <a:r>
              <a:rPr lang="en-GB" sz="1800" b="1" dirty="0">
                <a:solidFill>
                  <a:srgbClr val="172A3A"/>
                </a:solidFill>
                <a:latin typeface="Aptos" panose="020B0004020202020204" pitchFamily="34" charset="0"/>
              </a:rPr>
              <a:t> </a:t>
            </a:r>
            <a:r>
              <a:rPr lang="en-GB" sz="1800" dirty="0">
                <a:solidFill>
                  <a:srgbClr val="172A3A"/>
                </a:solidFill>
                <a:latin typeface="Aptos" panose="020B0004020202020204" pitchFamily="34" charset="0"/>
              </a:rPr>
              <a:t>–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72A3A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lang="de-DE" sz="1800" dirty="0">
                <a:solidFill>
                  <a:srgbClr val="4383CC"/>
                </a:solidFill>
                <a:latin typeface="Aptos" panose="020B0004020202020204" pitchFamily="34" charset="0"/>
              </a:rPr>
              <a:t>Teams wurden Opfer von Spear-Phishing und einer Entra-App-Injektion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383C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defRPr/>
            </a:pPr>
            <a:r>
              <a:rPr lang="de-DE" sz="1800" b="1" dirty="0">
                <a:solidFill>
                  <a:srgbClr val="172A3A"/>
                </a:solidFill>
                <a:latin typeface="Aptos" panose="020B0004020202020204" pitchFamily="34" charset="0"/>
              </a:rPr>
              <a:t>Zwei der fünf größten US-Banken </a:t>
            </a:r>
            <a:r>
              <a:rPr lang="de-DE" sz="1800" dirty="0">
                <a:solidFill>
                  <a:srgbClr val="172A3A"/>
                </a:solidFill>
                <a:latin typeface="Aptos" panose="020B0004020202020204" pitchFamily="34" charset="0"/>
              </a:rPr>
              <a:t>(eine davon zweimal im Jahr 2024) -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72A3A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lang="de-DE" sz="1800" dirty="0">
                <a:solidFill>
                  <a:srgbClr val="4383CC"/>
                </a:solidFill>
                <a:latin typeface="Aptos" panose="020B0004020202020204" pitchFamily="34" charset="0"/>
              </a:rPr>
              <a:t>Unerwünschte Änderungen an der </a:t>
            </a:r>
            <a:r>
              <a:rPr lang="de-DE" sz="1800" dirty="0" err="1">
                <a:solidFill>
                  <a:srgbClr val="4383CC"/>
                </a:solidFill>
                <a:latin typeface="Aptos" panose="020B0004020202020204" pitchFamily="34" charset="0"/>
              </a:rPr>
              <a:t>Tenantkonfiguration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383C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defRPr/>
            </a:pPr>
            <a:r>
              <a:rPr lang="en-GB" sz="1800" b="1" dirty="0">
                <a:solidFill>
                  <a:srgbClr val="172A3A"/>
                </a:solidFill>
                <a:latin typeface="Aptos" panose="020B0004020202020204" pitchFamily="34" charset="0"/>
              </a:rPr>
              <a:t>Big-Four-</a:t>
            </a:r>
            <a:r>
              <a:rPr lang="en-GB" sz="1800" b="1" dirty="0" err="1">
                <a:solidFill>
                  <a:srgbClr val="172A3A"/>
                </a:solidFill>
                <a:latin typeface="Aptos" panose="020B0004020202020204" pitchFamily="34" charset="0"/>
              </a:rPr>
              <a:t>Unternehmen</a:t>
            </a:r>
            <a:r>
              <a:rPr lang="en-GB" sz="1800" dirty="0">
                <a:solidFill>
                  <a:srgbClr val="172A3A"/>
                </a:solidFill>
                <a:latin typeface="Aptos" panose="020B00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72A3A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– </a:t>
            </a:r>
            <a:r>
              <a:rPr lang="en-GB" sz="1800" dirty="0" err="1">
                <a:solidFill>
                  <a:srgbClr val="4383CC"/>
                </a:solidFill>
                <a:latin typeface="Aptos" panose="020B0004020202020204" pitchFamily="34" charset="0"/>
              </a:rPr>
              <a:t>Schwache</a:t>
            </a:r>
            <a:r>
              <a:rPr lang="en-GB" sz="1800" dirty="0">
                <a:solidFill>
                  <a:srgbClr val="4383CC"/>
                </a:solidFill>
                <a:latin typeface="Aptos" panose="020B0004020202020204" pitchFamily="34" charset="0"/>
              </a:rPr>
              <a:t> </a:t>
            </a:r>
            <a:r>
              <a:rPr lang="en-GB" sz="1800" dirty="0" err="1">
                <a:solidFill>
                  <a:srgbClr val="4383CC"/>
                </a:solidFill>
                <a:latin typeface="Aptos" panose="020B0004020202020204" pitchFamily="34" charset="0"/>
              </a:rPr>
              <a:t>Tenantkonfiguration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383C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defRPr/>
            </a:pPr>
            <a:r>
              <a:rPr lang="en-GB" sz="1800" b="1" dirty="0">
                <a:solidFill>
                  <a:srgbClr val="172A3A"/>
                </a:solidFill>
                <a:latin typeface="Aptos" panose="020B0004020202020204" pitchFamily="34" charset="0"/>
              </a:rPr>
              <a:t>Eine </a:t>
            </a:r>
            <a:r>
              <a:rPr lang="en-GB" sz="1800" b="1" dirty="0" err="1">
                <a:solidFill>
                  <a:srgbClr val="172A3A"/>
                </a:solidFill>
                <a:latin typeface="Aptos" panose="020B0004020202020204" pitchFamily="34" charset="0"/>
              </a:rPr>
              <a:t>große</a:t>
            </a:r>
            <a:r>
              <a:rPr lang="en-GB" sz="1800" b="1" dirty="0">
                <a:solidFill>
                  <a:srgbClr val="172A3A"/>
                </a:solidFill>
                <a:latin typeface="Aptos" panose="020B0004020202020204" pitchFamily="34" charset="0"/>
              </a:rPr>
              <a:t> </a:t>
            </a:r>
            <a:r>
              <a:rPr lang="en-GB" sz="1800" b="1" dirty="0" err="1">
                <a:solidFill>
                  <a:srgbClr val="172A3A"/>
                </a:solidFill>
                <a:latin typeface="Aptos" panose="020B0004020202020204" pitchFamily="34" charset="0"/>
              </a:rPr>
              <a:t>amerikanische</a:t>
            </a:r>
            <a:r>
              <a:rPr lang="en-GB" sz="1800" b="1" dirty="0">
                <a:solidFill>
                  <a:srgbClr val="172A3A"/>
                </a:solidFill>
                <a:latin typeface="Aptos" panose="020B0004020202020204" pitchFamily="34" charset="0"/>
              </a:rPr>
              <a:t> </a:t>
            </a:r>
            <a:r>
              <a:rPr lang="en-GB" sz="1800" b="1" dirty="0" err="1">
                <a:solidFill>
                  <a:srgbClr val="172A3A"/>
                </a:solidFill>
                <a:latin typeface="Aptos" panose="020B0004020202020204" pitchFamily="34" charset="0"/>
              </a:rPr>
              <a:t>Fluggesellschaft</a:t>
            </a:r>
            <a:r>
              <a:rPr lang="en-GB" sz="1800" dirty="0">
                <a:solidFill>
                  <a:srgbClr val="172A3A"/>
                </a:solidFill>
                <a:latin typeface="Aptos" panose="020B00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72A3A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– </a:t>
            </a:r>
            <a:r>
              <a:rPr lang="en-GB" sz="1800" dirty="0" err="1">
                <a:solidFill>
                  <a:srgbClr val="4383CC"/>
                </a:solidFill>
                <a:latin typeface="Aptos" panose="020B0004020202020204" pitchFamily="34" charset="0"/>
              </a:rPr>
              <a:t>Schwache</a:t>
            </a:r>
            <a:r>
              <a:rPr lang="en-GB" sz="1800" dirty="0">
                <a:solidFill>
                  <a:srgbClr val="4383CC"/>
                </a:solidFill>
                <a:latin typeface="Aptos" panose="020B0004020202020204" pitchFamily="34" charset="0"/>
              </a:rPr>
              <a:t> </a:t>
            </a:r>
            <a:r>
              <a:rPr lang="en-GB" sz="1800" dirty="0" err="1">
                <a:solidFill>
                  <a:srgbClr val="4383CC"/>
                </a:solidFill>
                <a:latin typeface="Aptos" panose="020B0004020202020204" pitchFamily="34" charset="0"/>
              </a:rPr>
              <a:t>Tenantkonfiguration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383C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defRPr/>
            </a:pPr>
            <a:r>
              <a:rPr lang="en-GB" sz="1800" b="1" dirty="0">
                <a:solidFill>
                  <a:srgbClr val="172A3A"/>
                </a:solidFill>
                <a:latin typeface="Aptos" panose="020B0004020202020204" pitchFamily="34" charset="0"/>
              </a:rPr>
              <a:t>Zwei </a:t>
            </a:r>
            <a:r>
              <a:rPr lang="en-GB" sz="1800" b="1" dirty="0" err="1">
                <a:solidFill>
                  <a:srgbClr val="172A3A"/>
                </a:solidFill>
                <a:latin typeface="Aptos" panose="020B0004020202020204" pitchFamily="34" charset="0"/>
              </a:rPr>
              <a:t>große</a:t>
            </a:r>
            <a:r>
              <a:rPr lang="en-GB" sz="1800" b="1" dirty="0">
                <a:solidFill>
                  <a:srgbClr val="172A3A"/>
                </a:solidFill>
                <a:latin typeface="Aptos" panose="020B0004020202020204" pitchFamily="34" charset="0"/>
              </a:rPr>
              <a:t> </a:t>
            </a:r>
            <a:r>
              <a:rPr lang="en-GB" sz="1800" b="1" dirty="0" err="1">
                <a:solidFill>
                  <a:srgbClr val="172A3A"/>
                </a:solidFill>
                <a:latin typeface="Aptos" panose="020B0004020202020204" pitchFamily="34" charset="0"/>
              </a:rPr>
              <a:t>Automobilhersteller</a:t>
            </a:r>
            <a:r>
              <a:rPr lang="en-GB" sz="1800" dirty="0">
                <a:solidFill>
                  <a:srgbClr val="172A3A"/>
                </a:solidFill>
                <a:latin typeface="Aptos" panose="020B00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72A3A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(USA und EU) – </a:t>
            </a:r>
            <a:r>
              <a:rPr lang="en-GB" sz="1800" dirty="0" err="1">
                <a:solidFill>
                  <a:srgbClr val="4383CC"/>
                </a:solidFill>
                <a:latin typeface="Aptos" panose="020B0004020202020204" pitchFamily="34" charset="0"/>
              </a:rPr>
              <a:t>Schwache</a:t>
            </a:r>
            <a:r>
              <a:rPr lang="en-GB" sz="1800" dirty="0">
                <a:solidFill>
                  <a:srgbClr val="4383CC"/>
                </a:solidFill>
                <a:latin typeface="Aptos" panose="020B0004020202020204" pitchFamily="34" charset="0"/>
              </a:rPr>
              <a:t> </a:t>
            </a:r>
            <a:r>
              <a:rPr lang="en-GB" sz="1800" dirty="0" err="1">
                <a:solidFill>
                  <a:srgbClr val="4383CC"/>
                </a:solidFill>
                <a:latin typeface="Aptos" panose="020B0004020202020204" pitchFamily="34" charset="0"/>
              </a:rPr>
              <a:t>Tenantkonfiguration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383C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defRPr/>
            </a:pPr>
            <a:r>
              <a:rPr lang="de-DE" sz="1800" b="1" dirty="0">
                <a:solidFill>
                  <a:srgbClr val="172A3A"/>
                </a:solidFill>
                <a:latin typeface="Aptos" panose="020B0004020202020204" pitchFamily="34" charset="0"/>
              </a:rPr>
              <a:t>Führender Telekommunikationsanbieter im asiatisch-pazifischen Raum</a:t>
            </a:r>
            <a:r>
              <a:rPr lang="de-DE" sz="1800" dirty="0">
                <a:solidFill>
                  <a:srgbClr val="172A3A"/>
                </a:solidFill>
                <a:latin typeface="Aptos" panose="020B00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72A3A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–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72A3A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lang="de-DE" sz="1800" dirty="0">
                <a:solidFill>
                  <a:srgbClr val="4383CC"/>
                </a:solidFill>
                <a:latin typeface="Aptos" panose="020B0004020202020204" pitchFamily="34" charset="0"/>
              </a:rPr>
              <a:t>Unerwünschte Änderungen an der </a:t>
            </a:r>
            <a:r>
              <a:rPr lang="de-DE" sz="1800" dirty="0" err="1">
                <a:solidFill>
                  <a:srgbClr val="4383CC"/>
                </a:solidFill>
                <a:latin typeface="Aptos" panose="020B0004020202020204" pitchFamily="34" charset="0"/>
              </a:rPr>
              <a:t>Tenantkonfiguration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383C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defRPr/>
            </a:pPr>
            <a:r>
              <a:rPr lang="en-GB" sz="1800" b="1" dirty="0" err="1">
                <a:solidFill>
                  <a:srgbClr val="172A3A"/>
                </a:solidFill>
                <a:latin typeface="Aptos" panose="020B0004020202020204" pitchFamily="34" charset="0"/>
              </a:rPr>
              <a:t>Mehrere</a:t>
            </a:r>
            <a:r>
              <a:rPr lang="en-GB" sz="1800" b="1" dirty="0">
                <a:solidFill>
                  <a:srgbClr val="172A3A"/>
                </a:solidFill>
                <a:latin typeface="Aptos" panose="020B0004020202020204" pitchFamily="34" charset="0"/>
              </a:rPr>
              <a:t> </a:t>
            </a:r>
            <a:r>
              <a:rPr lang="en-GB" sz="1800" b="1" dirty="0" err="1">
                <a:solidFill>
                  <a:srgbClr val="172A3A"/>
                </a:solidFill>
                <a:latin typeface="Aptos" panose="020B0004020202020204" pitchFamily="34" charset="0"/>
              </a:rPr>
              <a:t>Universitäten</a:t>
            </a:r>
            <a:r>
              <a:rPr lang="en-GB" sz="1800" dirty="0">
                <a:solidFill>
                  <a:srgbClr val="172A3A"/>
                </a:solidFill>
                <a:latin typeface="Aptos" panose="020B00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72A3A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– </a:t>
            </a:r>
            <a:r>
              <a:rPr lang="en-GB" sz="1800" dirty="0" err="1">
                <a:solidFill>
                  <a:srgbClr val="4383CC"/>
                </a:solidFill>
                <a:latin typeface="Aptos" panose="020B0004020202020204" pitchFamily="34" charset="0"/>
              </a:rPr>
              <a:t>Schwache</a:t>
            </a:r>
            <a:r>
              <a:rPr lang="en-GB" sz="1800" dirty="0">
                <a:solidFill>
                  <a:srgbClr val="4383CC"/>
                </a:solidFill>
                <a:latin typeface="Aptos" panose="020B0004020202020204" pitchFamily="34" charset="0"/>
              </a:rPr>
              <a:t> </a:t>
            </a:r>
            <a:r>
              <a:rPr lang="en-GB" sz="1800" dirty="0" err="1">
                <a:solidFill>
                  <a:srgbClr val="4383CC"/>
                </a:solidFill>
                <a:latin typeface="Aptos" panose="020B0004020202020204" pitchFamily="34" charset="0"/>
              </a:rPr>
              <a:t>Tenantkonfiguration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383C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defRPr/>
            </a:pPr>
            <a:r>
              <a:rPr lang="de-DE" sz="1800" b="1" dirty="0">
                <a:solidFill>
                  <a:srgbClr val="172A3A"/>
                </a:solidFill>
                <a:latin typeface="Aptos" panose="020B0004020202020204" pitchFamily="34" charset="0"/>
              </a:rPr>
              <a:t>Große Städte und Bundesstaaten der USA</a:t>
            </a:r>
            <a:r>
              <a:rPr lang="de-DE" sz="1800" dirty="0">
                <a:solidFill>
                  <a:srgbClr val="172A3A"/>
                </a:solidFill>
                <a:latin typeface="Aptos" panose="020B00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72A3A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– </a:t>
            </a:r>
            <a:r>
              <a:rPr lang="en-GB" sz="1800" dirty="0" err="1">
                <a:solidFill>
                  <a:srgbClr val="4383CC"/>
                </a:solidFill>
                <a:latin typeface="Aptos" panose="020B0004020202020204" pitchFamily="34" charset="0"/>
              </a:rPr>
              <a:t>Schwache</a:t>
            </a:r>
            <a:r>
              <a:rPr lang="en-GB" sz="1800" dirty="0">
                <a:solidFill>
                  <a:srgbClr val="4383CC"/>
                </a:solidFill>
                <a:latin typeface="Aptos" panose="020B0004020202020204" pitchFamily="34" charset="0"/>
              </a:rPr>
              <a:t> </a:t>
            </a:r>
            <a:r>
              <a:rPr lang="en-GB" sz="1800" dirty="0" err="1">
                <a:solidFill>
                  <a:srgbClr val="4383CC"/>
                </a:solidFill>
                <a:latin typeface="Aptos" panose="020B0004020202020204" pitchFamily="34" charset="0"/>
              </a:rPr>
              <a:t>Tenantkonfiguration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383C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2" descr="⚠️ Warning Emoji: Meaning &amp; Usage">
            <a:extLst>
              <a:ext uri="{FF2B5EF4-FFF2-40B4-BE49-F238E27FC236}">
                <a16:creationId xmlns:a16="http://schemas.microsoft.com/office/drawing/2014/main" id="{6C8CF890-21F6-E662-ABB6-D4F99375E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167" y="3652878"/>
            <a:ext cx="2216358" cy="2216358"/>
          </a:xfrm>
          <a:prstGeom prst="rect">
            <a:avLst/>
          </a:prstGeom>
          <a:noFill/>
          <a:effectLst>
            <a:glow rad="25400">
              <a:srgbClr val="4A8FE2">
                <a:alpha val="23000"/>
              </a:srgbClr>
            </a:glow>
            <a:outerShdw blurRad="924836" dir="17700000" algn="ctr" rotWithShape="0">
              <a:srgbClr val="000000">
                <a:alpha val="56091"/>
              </a:srgbClr>
            </a:outerShdw>
            <a:reflection blurRad="466125" stA="45000" endPos="0" dist="39209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7767A2-C7E4-729F-35E7-ED89DF2CD7AE}"/>
              </a:ext>
            </a:extLst>
          </p:cNvPr>
          <p:cNvSpPr txBox="1"/>
          <p:nvPr/>
        </p:nvSpPr>
        <p:spPr>
          <a:xfrm>
            <a:off x="1290636" y="336649"/>
            <a:ext cx="97440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gradFill flip="none" rotWithShape="1">
                  <a:gsLst>
                    <a:gs pos="0">
                      <a:srgbClr val="79CEEE"/>
                    </a:gs>
                    <a:gs pos="100000">
                      <a:srgbClr val="6D6BC3"/>
                    </a:gs>
                  </a:gsLst>
                  <a:lin ang="10800000" scaled="1"/>
                  <a:tileRect/>
                </a:gradFill>
                <a:latin typeface="Aptos" panose="020B0004020202020204" pitchFamily="34" charset="0"/>
              </a:rPr>
              <a:t>Aktuelle</a:t>
            </a:r>
            <a:r>
              <a:rPr lang="en-US" sz="4400" b="1" dirty="0">
                <a:gradFill flip="none" rotWithShape="1">
                  <a:gsLst>
                    <a:gs pos="0">
                      <a:srgbClr val="79CEEE"/>
                    </a:gs>
                    <a:gs pos="100000">
                      <a:srgbClr val="6D6BC3"/>
                    </a:gs>
                  </a:gsLst>
                  <a:lin ang="10800000" scaled="1"/>
                  <a:tileRect/>
                </a:gradFill>
                <a:latin typeface="Aptos" panose="020B0004020202020204" pitchFamily="34" charset="0"/>
              </a:rPr>
              <a:t> </a:t>
            </a:r>
            <a:r>
              <a:rPr lang="en-US" sz="4400" b="1" dirty="0" err="1">
                <a:gradFill flip="none" rotWithShape="1">
                  <a:gsLst>
                    <a:gs pos="0">
                      <a:srgbClr val="79CEEE"/>
                    </a:gs>
                    <a:gs pos="100000">
                      <a:srgbClr val="6D6BC3"/>
                    </a:gs>
                  </a:gsLst>
                  <a:lin ang="10800000" scaled="1"/>
                  <a:tileRect/>
                </a:gradFill>
                <a:latin typeface="Aptos" panose="020B0004020202020204" pitchFamily="34" charset="0"/>
              </a:rPr>
              <a:t>Sicherheitsvorfälle</a:t>
            </a:r>
            <a:r>
              <a:rPr lang="en-US" sz="4400" b="1" dirty="0">
                <a:gradFill flip="none" rotWithShape="1">
                  <a:gsLst>
                    <a:gs pos="0">
                      <a:srgbClr val="79CEEE"/>
                    </a:gs>
                    <a:gs pos="100000">
                      <a:srgbClr val="6D6BC3"/>
                    </a:gs>
                  </a:gsLst>
                  <a:lin ang="10800000" scaled="1"/>
                  <a:tileRect/>
                </a:gradFill>
                <a:latin typeface="Aptos" panose="020B0004020202020204" pitchFamily="34" charset="0"/>
              </a:rPr>
              <a:t> </a:t>
            </a:r>
            <a:r>
              <a:rPr lang="en-US" sz="4400" b="1" dirty="0" err="1">
                <a:gradFill flip="none" rotWithShape="1">
                  <a:gsLst>
                    <a:gs pos="0">
                      <a:srgbClr val="79CEEE"/>
                    </a:gs>
                    <a:gs pos="100000">
                      <a:srgbClr val="6D6BC3"/>
                    </a:gs>
                  </a:gsLst>
                  <a:lin ang="10800000" scaled="1"/>
                  <a:tileRect/>
                </a:gradFill>
                <a:latin typeface="Aptos" panose="020B0004020202020204" pitchFamily="34" charset="0"/>
              </a:rPr>
              <a:t>bei</a:t>
            </a:r>
            <a:r>
              <a:rPr lang="en-US" sz="4400" b="1" dirty="0">
                <a:gradFill flip="none" rotWithShape="1">
                  <a:gsLst>
                    <a:gs pos="0">
                      <a:srgbClr val="79CEEE"/>
                    </a:gs>
                    <a:gs pos="100000">
                      <a:srgbClr val="6D6BC3"/>
                    </a:gs>
                  </a:gsLst>
                  <a:lin ang="10800000" scaled="1"/>
                  <a:tileRect/>
                </a:gradFill>
                <a:latin typeface="Aptos" panose="020B0004020202020204" pitchFamily="34" charset="0"/>
              </a:rPr>
              <a:t> M365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79CEEE"/>
                  </a:gs>
                  <a:gs pos="100000">
                    <a:srgbClr val="6D6BC3"/>
                  </a:gs>
                </a:gsLst>
                <a:lin ang="10800000" scaled="1"/>
                <a:tileRect/>
              </a:gra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300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3FCB6-3E78-B154-F481-E47096463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16710FB-1F2D-F810-D8F9-644762BBC332}"/>
              </a:ext>
            </a:extLst>
          </p:cNvPr>
          <p:cNvSpPr txBox="1">
            <a:spLocks/>
          </p:cNvSpPr>
          <p:nvPr/>
        </p:nvSpPr>
        <p:spPr>
          <a:xfrm>
            <a:off x="0" y="442191"/>
            <a:ext cx="12192000" cy="564861"/>
          </a:xfrm>
          <a:prstGeom prst="rect">
            <a:avLst/>
          </a:prstGeom>
          <a:ln>
            <a:solidFill>
              <a:srgbClr val="4A8FE2">
                <a:alpha val="0"/>
              </a:srgbClr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1" i="1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0C1015"/>
                  </a:gs>
                  <a:gs pos="34000">
                    <a:srgbClr val="18283B">
                      <a:lumMod val="45000"/>
                      <a:lumOff val="55000"/>
                    </a:srgbClr>
                  </a:gs>
                  <a:gs pos="99000">
                    <a:srgbClr val="18283B">
                      <a:lumMod val="45000"/>
                      <a:lumOff val="55000"/>
                    </a:srgbClr>
                  </a:gs>
                  <a:gs pos="100000">
                    <a:srgbClr val="18283B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9A5CE4-C4C5-9615-FF59-F194E27145A6}"/>
              </a:ext>
            </a:extLst>
          </p:cNvPr>
          <p:cNvSpPr txBox="1"/>
          <p:nvPr/>
        </p:nvSpPr>
        <p:spPr>
          <a:xfrm>
            <a:off x="1290636" y="336649"/>
            <a:ext cx="9744075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US" sz="4400" b="1" dirty="0">
                <a:gradFill flip="none">
                  <a:gsLst>
                    <a:gs pos="0">
                      <a:srgbClr val="79CEEE"/>
                    </a:gs>
                    <a:gs pos="100000">
                      <a:srgbClr val="6D6BC3"/>
                    </a:gs>
                  </a:gsLst>
                  <a:lin ang="10800000" scaled="1"/>
                  <a:tileRect/>
                </a:gradFill>
                <a:latin typeface="Aptos"/>
              </a:rPr>
              <a:t>Textbook Case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gradFill flip="none">
                  <a:gsLst>
                    <a:gs pos="0">
                      <a:srgbClr val="79CEEE"/>
                    </a:gs>
                    <a:gs pos="100000">
                      <a:srgbClr val="6D6BC3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ptos"/>
              </a:rPr>
              <a:t>: Stryker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033911C-151B-5741-78EA-39F792B42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647" y="1968384"/>
            <a:ext cx="485119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 err="1">
                <a:solidFill>
                  <a:schemeClr val="bg1"/>
                </a:solidFill>
                <a:latin typeface="Arial"/>
                <a:cs typeface="Arial"/>
              </a:rPr>
              <a:t>MArch</a:t>
            </a:r>
            <a:r>
              <a:rPr lang="en-US" altLang="en-US" sz="1800" b="1" dirty="0">
                <a:solidFill>
                  <a:schemeClr val="bg1"/>
                </a:solidFill>
                <a:latin typeface="Arial"/>
                <a:cs typeface="Arial"/>
              </a:rPr>
              <a:t> 2026 – Stryker (US Medical Giant, 56,000 employees in 61 countries) </a:t>
            </a:r>
            <a:endParaRPr lang="en-US" altLang="en-US"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chemeClr val="bg1"/>
                </a:solidFill>
                <a:latin typeface="Arial"/>
                <a:cs typeface="Arial"/>
              </a:rPr>
              <a:t>Attack claimed by the pro-</a:t>
            </a:r>
            <a:r>
              <a:rPr lang="en-US" altLang="en-US" sz="1800" dirty="0" err="1">
                <a:solidFill>
                  <a:schemeClr val="bg1"/>
                </a:solidFill>
                <a:latin typeface="Arial"/>
                <a:cs typeface="Arial"/>
              </a:rPr>
              <a:t>iranian</a:t>
            </a:r>
            <a:r>
              <a:rPr lang="en-US" altLang="en-US" sz="18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latin typeface="Arial"/>
                <a:cs typeface="Arial"/>
              </a:rPr>
              <a:t>hactivist</a:t>
            </a:r>
            <a:r>
              <a:rPr lang="en-US" altLang="en-US" sz="1800" dirty="0">
                <a:solidFill>
                  <a:schemeClr val="bg1"/>
                </a:solidFill>
                <a:latin typeface="Arial"/>
                <a:cs typeface="Arial"/>
              </a:rPr>
              <a:t> group - </a:t>
            </a:r>
            <a:r>
              <a:rPr lang="en-US" altLang="en-US" sz="1800" b="1" dirty="0" err="1">
                <a:solidFill>
                  <a:schemeClr val="bg1"/>
                </a:solidFill>
                <a:latin typeface="Arial"/>
                <a:cs typeface="Arial"/>
              </a:rPr>
              <a:t>Handala</a:t>
            </a:r>
            <a:endParaRPr lang="en-US" b="1" dirty="0" err="1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chemeClr val="bg1"/>
                </a:solidFill>
                <a:latin typeface="Arial"/>
                <a:cs typeface="Arial"/>
              </a:rPr>
              <a:t>Global distribution of company's </a:t>
            </a:r>
            <a:r>
              <a:rPr lang="en-US" altLang="en-US" sz="1800" dirty="0" err="1">
                <a:solidFill>
                  <a:schemeClr val="bg1"/>
                </a:solidFill>
                <a:latin typeface="Arial"/>
                <a:cs typeface="Arial"/>
              </a:rPr>
              <a:t>microsoft</a:t>
            </a:r>
            <a:r>
              <a:rPr lang="en-US" altLang="en-US" sz="18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latin typeface="Arial"/>
                <a:cs typeface="Arial"/>
              </a:rPr>
              <a:t>evironment</a:t>
            </a:r>
            <a:endParaRPr lang="en-US" altLang="en-US" sz="180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chemeClr val="bg1"/>
                </a:solidFill>
                <a:latin typeface="Arial"/>
                <a:cs typeface="Arial"/>
              </a:rPr>
              <a:t>Tens of thousands of managed </a:t>
            </a:r>
            <a:r>
              <a:rPr lang="en-US" altLang="en-US" sz="1800">
                <a:solidFill>
                  <a:schemeClr val="bg1"/>
                </a:solidFill>
                <a:latin typeface="Arial"/>
                <a:cs typeface="Arial"/>
              </a:rPr>
              <a:t>systems and devices remotely wiped</a:t>
            </a:r>
            <a:endParaRPr lang="en-US" altLang="en-US"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schemeClr val="bg1"/>
                </a:solidFill>
                <a:latin typeface="Arial"/>
                <a:cs typeface="Arial"/>
              </a:rPr>
              <a:t>Temporary office closures, return to pen-and-paper processes at coms sites</a:t>
            </a:r>
            <a:endParaRPr lang="en-US">
              <a:solidFill>
                <a:schemeClr val="bg1"/>
              </a:solidFill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en-US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en-US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en-US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en-US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fr-FR" sz="1200" dirty="0">
                <a:solidFill>
                  <a:schemeClr val="bg1"/>
                </a:solidFill>
                <a:ea typeface="+mn-lt"/>
                <a:cs typeface="+mn-lt"/>
              </a:rPr>
              <a:t>Source: </a:t>
            </a:r>
            <a:r>
              <a:rPr lang="fr-FR" sz="1200" dirty="0" err="1">
                <a:solidFill>
                  <a:schemeClr val="bg1"/>
                </a:solidFill>
                <a:ea typeface="+mn-lt"/>
                <a:cs typeface="+mn-lt"/>
              </a:rPr>
              <a:t>Numerama</a:t>
            </a:r>
            <a:r>
              <a:rPr lang="fr-FR" sz="1200" dirty="0">
                <a:solidFill>
                  <a:schemeClr val="bg1"/>
                </a:solidFill>
                <a:ea typeface="+mn-lt"/>
                <a:cs typeface="+mn-lt"/>
              </a:rPr>
              <a:t> / Boursorama-Reuters for </a:t>
            </a:r>
            <a:r>
              <a:rPr lang="fr-FR" sz="1200" dirty="0" err="1">
                <a:solidFill>
                  <a:schemeClr val="bg1"/>
                </a:solidFill>
                <a:ea typeface="+mn-lt"/>
                <a:cs typeface="+mn-lt"/>
              </a:rPr>
              <a:t>details</a:t>
            </a:r>
            <a:r>
              <a:rPr lang="fr-FR" sz="1200" dirty="0">
                <a:solidFill>
                  <a:schemeClr val="bg1"/>
                </a:solidFill>
                <a:ea typeface="+mn-lt"/>
                <a:cs typeface="+mn-lt"/>
              </a:rPr>
              <a:t> and </a:t>
            </a:r>
            <a:r>
              <a:rPr lang="fr-FR" sz="1200" dirty="0" err="1">
                <a:solidFill>
                  <a:schemeClr val="bg1"/>
                </a:solidFill>
                <a:ea typeface="+mn-lt"/>
                <a:cs typeface="+mn-lt"/>
              </a:rPr>
              <a:t>quotes</a:t>
            </a:r>
            <a:endParaRPr lang="fr-FR" dirty="0" err="1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3C0E842-939E-961E-733C-3312A56A8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7164" y="1552886"/>
            <a:ext cx="4851190" cy="341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>
                <a:solidFill>
                  <a:schemeClr val="bg1"/>
                </a:solidFill>
              </a:rPr>
              <a:t>An </a:t>
            </a:r>
            <a:r>
              <a:rPr lang="fr-FR" sz="1800" dirty="0" err="1">
                <a:solidFill>
                  <a:schemeClr val="bg1"/>
                </a:solidFill>
              </a:rPr>
              <a:t>overly</a:t>
            </a:r>
            <a:r>
              <a:rPr lang="fr-FR" sz="1800" dirty="0">
                <a:solidFill>
                  <a:schemeClr val="bg1"/>
                </a:solidFill>
              </a:rPr>
              <a:t> permissive or </a:t>
            </a:r>
            <a:r>
              <a:rPr lang="fr-FR" sz="1800" dirty="0" err="1">
                <a:solidFill>
                  <a:schemeClr val="bg1"/>
                </a:solidFill>
              </a:rPr>
              <a:t>poorly</a:t>
            </a:r>
            <a:r>
              <a:rPr lang="fr-FR" sz="1800" dirty="0">
                <a:solidFill>
                  <a:schemeClr val="bg1"/>
                </a:solidFill>
              </a:rPr>
              <a:t> </a:t>
            </a:r>
            <a:r>
              <a:rPr lang="fr-FR" sz="1800" dirty="0" err="1">
                <a:solidFill>
                  <a:schemeClr val="bg1"/>
                </a:solidFill>
              </a:rPr>
              <a:t>managed</a:t>
            </a:r>
            <a:r>
              <a:rPr lang="fr-FR" sz="1800" dirty="0">
                <a:solidFill>
                  <a:schemeClr val="bg1"/>
                </a:solidFill>
              </a:rPr>
              <a:t> configuration (</a:t>
            </a:r>
            <a:r>
              <a:rPr lang="fr-FR" sz="1800" dirty="0" err="1">
                <a:solidFill>
                  <a:schemeClr val="bg1"/>
                </a:solidFill>
              </a:rPr>
              <a:t>roles</a:t>
            </a:r>
            <a:r>
              <a:rPr lang="fr-FR" sz="1800" dirty="0">
                <a:solidFill>
                  <a:schemeClr val="bg1"/>
                </a:solidFill>
              </a:rPr>
              <a:t>, permissions, </a:t>
            </a:r>
            <a:r>
              <a:rPr lang="fr-FR" sz="1800" dirty="0" err="1">
                <a:solidFill>
                  <a:schemeClr val="bg1"/>
                </a:solidFill>
              </a:rPr>
              <a:t>device</a:t>
            </a:r>
            <a:r>
              <a:rPr lang="fr-FR" sz="1800" dirty="0">
                <a:solidFill>
                  <a:schemeClr val="bg1"/>
                </a:solidFill>
              </a:rPr>
              <a:t> </a:t>
            </a:r>
            <a:r>
              <a:rPr lang="fr-FR" sz="1800" dirty="0" err="1">
                <a:solidFill>
                  <a:schemeClr val="bg1"/>
                </a:solidFill>
              </a:rPr>
              <a:t>policies</a:t>
            </a:r>
            <a:r>
              <a:rPr lang="fr-FR" sz="1800" dirty="0">
                <a:solidFill>
                  <a:schemeClr val="bg1"/>
                </a:solidFill>
              </a:rPr>
              <a:t>) </a:t>
            </a:r>
            <a:r>
              <a:rPr lang="fr-FR" sz="1800" dirty="0" err="1">
                <a:solidFill>
                  <a:schemeClr val="bg1"/>
                </a:solidFill>
              </a:rPr>
              <a:t>creates</a:t>
            </a:r>
            <a:r>
              <a:rPr lang="fr-FR" sz="1800" dirty="0">
                <a:solidFill>
                  <a:schemeClr val="bg1"/>
                </a:solidFill>
              </a:rPr>
              <a:t> an </a:t>
            </a:r>
            <a:r>
              <a:rPr lang="fr-FR" sz="1800" dirty="0" err="1">
                <a:solidFill>
                  <a:schemeClr val="bg1"/>
                </a:solidFill>
              </a:rPr>
              <a:t>easy</a:t>
            </a:r>
            <a:r>
              <a:rPr lang="fr-FR" sz="1800" dirty="0">
                <a:solidFill>
                  <a:schemeClr val="bg1"/>
                </a:solidFill>
              </a:rPr>
              <a:t> </a:t>
            </a:r>
            <a:r>
              <a:rPr lang="fr-FR" sz="1800" dirty="0" err="1">
                <a:solidFill>
                  <a:schemeClr val="bg1"/>
                </a:solidFill>
              </a:rPr>
              <a:t>path</a:t>
            </a:r>
            <a:r>
              <a:rPr lang="fr-FR" sz="1800" dirty="0">
                <a:solidFill>
                  <a:schemeClr val="bg1"/>
                </a:solidFill>
              </a:rPr>
              <a:t> for: </a:t>
            </a:r>
          </a:p>
          <a:p>
            <a:r>
              <a:rPr lang="fr-FR" sz="1800" dirty="0" err="1">
                <a:solidFill>
                  <a:schemeClr val="bg1"/>
                </a:solidFill>
              </a:rPr>
              <a:t>Taking</a:t>
            </a:r>
            <a:r>
              <a:rPr lang="fr-FR" sz="1800" dirty="0">
                <a:solidFill>
                  <a:schemeClr val="bg1"/>
                </a:solidFill>
              </a:rPr>
              <a:t> control of the </a:t>
            </a:r>
            <a:r>
              <a:rPr lang="fr-FR" sz="1800" dirty="0" err="1">
                <a:solidFill>
                  <a:schemeClr val="bg1"/>
                </a:solidFill>
              </a:rPr>
              <a:t>environment</a:t>
            </a:r>
            <a:endParaRPr lang="fr-FR" dirty="0" err="1">
              <a:solidFill>
                <a:schemeClr val="bg1"/>
              </a:solidFill>
            </a:endParaRPr>
          </a:p>
          <a:p>
            <a:r>
              <a:rPr lang="fr-FR" sz="1800" dirty="0" err="1">
                <a:solidFill>
                  <a:schemeClr val="bg1"/>
                </a:solidFill>
              </a:rPr>
              <a:t>Enforcing</a:t>
            </a:r>
            <a:r>
              <a:rPr lang="fr-FR" sz="1800" dirty="0">
                <a:solidFill>
                  <a:schemeClr val="bg1"/>
                </a:solidFill>
              </a:rPr>
              <a:t> destructive </a:t>
            </a:r>
            <a:r>
              <a:rPr lang="fr-FR" sz="1800" dirty="0" err="1">
                <a:solidFill>
                  <a:schemeClr val="bg1"/>
                </a:solidFill>
              </a:rPr>
              <a:t>policies</a:t>
            </a:r>
            <a:r>
              <a:rPr lang="fr-FR" sz="1800" dirty="0">
                <a:solidFill>
                  <a:schemeClr val="bg1"/>
                </a:solidFill>
              </a:rPr>
              <a:t> (wipe, reset, </a:t>
            </a:r>
            <a:r>
              <a:rPr lang="fr-FR" sz="1800" dirty="0" err="1">
                <a:solidFill>
                  <a:schemeClr val="bg1"/>
                </a:solidFill>
              </a:rPr>
              <a:t>deactiviation</a:t>
            </a:r>
            <a:r>
              <a:rPr lang="fr-FR" sz="1800" dirty="0">
                <a:solidFill>
                  <a:schemeClr val="bg1"/>
                </a:solidFill>
              </a:rPr>
              <a:t>)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sz="1800" dirty="0" err="1">
                <a:solidFill>
                  <a:schemeClr val="bg1"/>
                </a:solidFill>
              </a:rPr>
              <a:t>Extending</a:t>
            </a:r>
            <a:r>
              <a:rPr lang="fr-FR" sz="1800" dirty="0">
                <a:solidFill>
                  <a:schemeClr val="bg1"/>
                </a:solidFill>
              </a:rPr>
              <a:t> the impact far </a:t>
            </a:r>
            <a:r>
              <a:rPr lang="fr-FR" sz="1800" dirty="0" err="1">
                <a:solidFill>
                  <a:schemeClr val="bg1"/>
                </a:solidFill>
              </a:rPr>
              <a:t>beyond</a:t>
            </a:r>
            <a:r>
              <a:rPr lang="fr-FR" sz="1800" dirty="0">
                <a:solidFill>
                  <a:schemeClr val="bg1"/>
                </a:solidFill>
              </a:rPr>
              <a:t> </a:t>
            </a:r>
            <a:r>
              <a:rPr lang="fr-FR" sz="1800" dirty="0" err="1">
                <a:solidFill>
                  <a:schemeClr val="bg1"/>
                </a:solidFill>
              </a:rPr>
              <a:t>just</a:t>
            </a:r>
            <a:r>
              <a:rPr lang="fr-FR" sz="1800" dirty="0">
                <a:solidFill>
                  <a:schemeClr val="bg1"/>
                </a:solidFill>
              </a:rPr>
              <a:t> simple data </a:t>
            </a:r>
            <a:r>
              <a:rPr lang="fr-FR" sz="1800" dirty="0" err="1">
                <a:solidFill>
                  <a:schemeClr val="bg1"/>
                </a:solidFill>
              </a:rPr>
              <a:t>encryption</a:t>
            </a:r>
            <a:endParaRPr lang="en-US" altLang="en-US" sz="1800" dirty="0" err="1">
              <a:solidFill>
                <a:schemeClr val="bg1"/>
              </a:solidFill>
              <a:latin typeface="Arial" panose="020B0604020202020204" pitchFamily="34" charset="0"/>
              <a:cs typeface="Arial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790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F9007-9735-6770-C3A2-D22762C44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525A9CF-E613-8DF4-C427-6AA2C86256C3}"/>
              </a:ext>
            </a:extLst>
          </p:cNvPr>
          <p:cNvSpPr txBox="1">
            <a:spLocks/>
          </p:cNvSpPr>
          <p:nvPr/>
        </p:nvSpPr>
        <p:spPr>
          <a:xfrm>
            <a:off x="0" y="442191"/>
            <a:ext cx="12192000" cy="564861"/>
          </a:xfrm>
          <a:prstGeom prst="rect">
            <a:avLst/>
          </a:prstGeom>
          <a:ln>
            <a:solidFill>
              <a:srgbClr val="4A8FE2">
                <a:alpha val="0"/>
              </a:srgbClr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1" i="1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0C1015"/>
                  </a:gs>
                  <a:gs pos="34000">
                    <a:srgbClr val="18283B">
                      <a:lumMod val="45000"/>
                      <a:lumOff val="55000"/>
                    </a:srgbClr>
                  </a:gs>
                  <a:gs pos="99000">
                    <a:srgbClr val="18283B">
                      <a:lumMod val="45000"/>
                      <a:lumOff val="55000"/>
                    </a:srgbClr>
                  </a:gs>
                  <a:gs pos="100000">
                    <a:srgbClr val="18283B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294FE-A7E6-4097-2F6A-B65CC2179C74}"/>
              </a:ext>
            </a:extLst>
          </p:cNvPr>
          <p:cNvSpPr txBox="1"/>
          <p:nvPr/>
        </p:nvSpPr>
        <p:spPr>
          <a:xfrm>
            <a:off x="1290636" y="336649"/>
            <a:ext cx="9744075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US" sz="4400" b="1" dirty="0" err="1">
                <a:gradFill flip="none">
                  <a:gsLst>
                    <a:gs pos="0">
                      <a:srgbClr val="79CEEE"/>
                    </a:gs>
                    <a:gs pos="100000">
                      <a:srgbClr val="6D6BC3"/>
                    </a:gs>
                  </a:gsLst>
                  <a:lin ang="10800000" scaled="1"/>
                  <a:tileRect/>
                </a:gradFill>
                <a:latin typeface="Aptos"/>
              </a:rPr>
              <a:t>Fallstudie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gradFill flip="none">
                  <a:gsLst>
                    <a:gs pos="0">
                      <a:srgbClr val="79CEEE"/>
                    </a:gs>
                    <a:gs pos="100000">
                      <a:srgbClr val="6D6BC3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ptos"/>
              </a:rPr>
              <a:t>: Stryker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6069999-AA73-640F-E527-AF8778210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647" y="1275892"/>
            <a:ext cx="4851190" cy="553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altLang="en-US" sz="1800" b="1" dirty="0">
                <a:solidFill>
                  <a:schemeClr val="bg1"/>
                </a:solidFill>
                <a:cs typeface="Arial"/>
              </a:rPr>
              <a:t>März 2026 – Stryker (US-amerikanisches Medizintechnikunternehmen, 56.000 Mitarbeiter in 61 Ländern)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altLang="en-US" sz="1800" b="1" dirty="0">
              <a:solidFill>
                <a:schemeClr val="bg1"/>
              </a:solidFill>
              <a:cs typeface="Arial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en-US" sz="1800" dirty="0">
                <a:solidFill>
                  <a:schemeClr val="bg1"/>
                </a:solidFill>
              </a:rPr>
              <a:t>Die pro-iranische </a:t>
            </a:r>
            <a:r>
              <a:rPr lang="de-DE" altLang="en-US" sz="1800" dirty="0" err="1">
                <a:solidFill>
                  <a:schemeClr val="bg1"/>
                </a:solidFill>
              </a:rPr>
              <a:t>Hacktivistengruppe</a:t>
            </a:r>
            <a:r>
              <a:rPr lang="de-DE" altLang="en-US" sz="1800" dirty="0">
                <a:solidFill>
                  <a:schemeClr val="bg1"/>
                </a:solidFill>
              </a:rPr>
              <a:t> </a:t>
            </a:r>
            <a:r>
              <a:rPr lang="de-DE" altLang="en-US" sz="1800" dirty="0" err="1">
                <a:solidFill>
                  <a:schemeClr val="bg1"/>
                </a:solidFill>
              </a:rPr>
              <a:t>Handala</a:t>
            </a:r>
            <a:r>
              <a:rPr lang="de-DE" altLang="en-US" sz="1800" dirty="0">
                <a:solidFill>
                  <a:schemeClr val="bg1"/>
                </a:solidFill>
              </a:rPr>
              <a:t> bekannte sich zu dem Angriff</a:t>
            </a:r>
            <a:br>
              <a:rPr lang="de-DE" altLang="en-US" sz="1800" dirty="0">
                <a:solidFill>
                  <a:schemeClr val="bg1"/>
                </a:solidFill>
              </a:rPr>
            </a:br>
            <a:endParaRPr lang="de-DE" altLang="en-US" sz="1800" dirty="0">
              <a:solidFill>
                <a:schemeClr val="bg1"/>
              </a:solidFill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en-US" sz="1800" dirty="0">
                <a:solidFill>
                  <a:schemeClr val="bg1"/>
                </a:solidFill>
              </a:rPr>
              <a:t>Die Microsoft-Umgebung wurde weltweit lahmgelegt</a:t>
            </a:r>
            <a:br>
              <a:rPr lang="de-DE" altLang="en-US" sz="1800" dirty="0">
                <a:solidFill>
                  <a:schemeClr val="bg1"/>
                </a:solidFill>
              </a:rPr>
            </a:br>
            <a:endParaRPr lang="de-DE" altLang="en-US" sz="1800" dirty="0">
              <a:solidFill>
                <a:schemeClr val="bg1"/>
              </a:solidFill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en-US" sz="1800" dirty="0">
                <a:solidFill>
                  <a:schemeClr val="bg1"/>
                </a:solidFill>
              </a:rPr>
              <a:t>Zehntausende verwaltete Systeme und Geräte wurden aus der Ferne gelöscht</a:t>
            </a:r>
            <a:br>
              <a:rPr lang="de-DE" altLang="en-US" sz="1800" dirty="0">
                <a:solidFill>
                  <a:schemeClr val="bg1"/>
                </a:solidFill>
              </a:rPr>
            </a:br>
            <a:endParaRPr lang="de-DE" altLang="en-US" sz="1800" dirty="0">
              <a:solidFill>
                <a:schemeClr val="bg1"/>
              </a:solidFill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en-US" sz="1800" dirty="0">
                <a:solidFill>
                  <a:schemeClr val="bg1"/>
                </a:solidFill>
              </a:rPr>
              <a:t>Vorübergehende Büroschließungen zwangen einige Standorte dazu, wieder auf manuelle Verfahren umzusteigen</a:t>
            </a:r>
            <a:endParaRPr lang="en-US" altLang="en-US" sz="1800" dirty="0">
              <a:solidFill>
                <a:schemeClr val="bg1"/>
              </a:solidFill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en-US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en-US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en-US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200" dirty="0">
                <a:solidFill>
                  <a:schemeClr val="bg1"/>
                </a:solidFill>
                <a:ea typeface="+mn-lt"/>
                <a:cs typeface="+mn-lt"/>
              </a:rPr>
              <a:t>Quelle: </a:t>
            </a:r>
            <a:r>
              <a:rPr lang="de-DE" sz="1200" dirty="0" err="1">
                <a:solidFill>
                  <a:schemeClr val="bg1"/>
                </a:solidFill>
                <a:ea typeface="+mn-lt"/>
                <a:cs typeface="+mn-lt"/>
              </a:rPr>
              <a:t>Numerama</a:t>
            </a:r>
            <a:r>
              <a:rPr lang="de-DE" sz="1200" dirty="0">
                <a:solidFill>
                  <a:schemeClr val="bg1"/>
                </a:solidFill>
                <a:ea typeface="+mn-lt"/>
                <a:cs typeface="+mn-lt"/>
              </a:rPr>
              <a:t> / </a:t>
            </a:r>
            <a:r>
              <a:rPr lang="de-DE" sz="1200" dirty="0" err="1">
                <a:solidFill>
                  <a:schemeClr val="bg1"/>
                </a:solidFill>
                <a:ea typeface="+mn-lt"/>
                <a:cs typeface="+mn-lt"/>
              </a:rPr>
              <a:t>Boursorama</a:t>
            </a:r>
            <a:r>
              <a:rPr lang="de-DE" sz="1200" dirty="0">
                <a:solidFill>
                  <a:schemeClr val="bg1"/>
                </a:solidFill>
                <a:ea typeface="+mn-lt"/>
                <a:cs typeface="+mn-lt"/>
              </a:rPr>
              <a:t>-Reuters für Details und Kursangaben</a:t>
            </a:r>
            <a:endParaRPr lang="fr-FR" dirty="0" err="1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7B96BC9-F444-C3A9-57D7-79965E216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7165" y="1275892"/>
            <a:ext cx="4851190" cy="3781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dirty="0">
                <a:solidFill>
                  <a:schemeClr val="bg1"/>
                </a:solidFill>
              </a:rPr>
              <a:t>Eine zu freizügige oder schlecht verwaltete Konfiguration – in Bezug auf Rollen, Berechtigungen und Geräterichtlinien – erleichtert es: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de-DE" sz="1800" dirty="0">
                <a:solidFill>
                  <a:schemeClr val="bg1"/>
                </a:solidFill>
              </a:rPr>
              <a:t>Übernehmen Sie die Kontrolle über die Umgebung</a:t>
            </a:r>
          </a:p>
          <a:p>
            <a:r>
              <a:rPr lang="de-DE" sz="1800" dirty="0">
                <a:solidFill>
                  <a:schemeClr val="bg1"/>
                </a:solidFill>
              </a:rPr>
              <a:t>Wenden Sie destruktive Maßnahmen wie Löschen, Zurücksetzen oder Deaktivieren an</a:t>
            </a:r>
          </a:p>
          <a:p>
            <a:r>
              <a:rPr lang="de-DE" sz="1800" dirty="0">
                <a:solidFill>
                  <a:schemeClr val="bg1"/>
                </a:solidFill>
              </a:rPr>
              <a:t>Verursachen Sie Schäden, die weit über die Datenverschlüsselung hinausgehen</a:t>
            </a:r>
          </a:p>
        </p:txBody>
      </p:sp>
    </p:spTree>
    <p:extLst>
      <p:ext uri="{BB962C8B-B14F-4D97-AF65-F5344CB8AC3E}">
        <p14:creationId xmlns:p14="http://schemas.microsoft.com/office/powerpoint/2010/main" val="1808159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D44A5-D4AF-F31D-7DB5-209C5BC57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8">
            <a:extLst>
              <a:ext uri="{FF2B5EF4-FFF2-40B4-BE49-F238E27FC236}">
                <a16:creationId xmlns:a16="http://schemas.microsoft.com/office/drawing/2014/main" id="{10FA6EBE-AB09-67D7-F5FD-345920EBEC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4070" y="2884566"/>
            <a:ext cx="273232" cy="231917"/>
            <a:chOff x="3427" y="474"/>
            <a:chExt cx="428" cy="356"/>
          </a:xfr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8100000" scaled="1"/>
          </a:gradFill>
        </p:grpSpPr>
        <p:sp>
          <p:nvSpPr>
            <p:cNvPr id="9" name="Freeform 49">
              <a:extLst>
                <a:ext uri="{FF2B5EF4-FFF2-40B4-BE49-F238E27FC236}">
                  <a16:creationId xmlns:a16="http://schemas.microsoft.com/office/drawing/2014/main" id="{45695536-4FD9-99EA-20E0-AB93C9BA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" y="615"/>
              <a:ext cx="428" cy="108"/>
            </a:xfrm>
            <a:custGeom>
              <a:avLst/>
              <a:gdLst>
                <a:gd name="T0" fmla="*/ 144 w 289"/>
                <a:gd name="T1" fmla="*/ 73 h 73"/>
                <a:gd name="T2" fmla="*/ 142 w 289"/>
                <a:gd name="T3" fmla="*/ 73 h 73"/>
                <a:gd name="T4" fmla="*/ 4 w 289"/>
                <a:gd name="T5" fmla="*/ 13 h 73"/>
                <a:gd name="T6" fmla="*/ 1 w 289"/>
                <a:gd name="T7" fmla="*/ 5 h 73"/>
                <a:gd name="T8" fmla="*/ 9 w 289"/>
                <a:gd name="T9" fmla="*/ 2 h 73"/>
                <a:gd name="T10" fmla="*/ 144 w 289"/>
                <a:gd name="T11" fmla="*/ 61 h 73"/>
                <a:gd name="T12" fmla="*/ 280 w 289"/>
                <a:gd name="T13" fmla="*/ 2 h 73"/>
                <a:gd name="T14" fmla="*/ 288 w 289"/>
                <a:gd name="T15" fmla="*/ 5 h 73"/>
                <a:gd name="T16" fmla="*/ 285 w 289"/>
                <a:gd name="T17" fmla="*/ 13 h 73"/>
                <a:gd name="T18" fmla="*/ 147 w 289"/>
                <a:gd name="T19" fmla="*/ 73 h 73"/>
                <a:gd name="T20" fmla="*/ 144 w 289"/>
                <a:gd name="T2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9" h="73">
                  <a:moveTo>
                    <a:pt x="144" y="73"/>
                  </a:moveTo>
                  <a:cubicBezTo>
                    <a:pt x="144" y="73"/>
                    <a:pt x="143" y="73"/>
                    <a:pt x="142" y="7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1" y="11"/>
                    <a:pt x="0" y="8"/>
                    <a:pt x="1" y="5"/>
                  </a:cubicBezTo>
                  <a:cubicBezTo>
                    <a:pt x="2" y="2"/>
                    <a:pt x="6" y="0"/>
                    <a:pt x="9" y="2"/>
                  </a:cubicBezTo>
                  <a:cubicBezTo>
                    <a:pt x="144" y="61"/>
                    <a:pt x="144" y="61"/>
                    <a:pt x="144" y="61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3" y="0"/>
                    <a:pt x="287" y="2"/>
                    <a:pt x="288" y="5"/>
                  </a:cubicBezTo>
                  <a:cubicBezTo>
                    <a:pt x="289" y="8"/>
                    <a:pt x="288" y="11"/>
                    <a:pt x="285" y="13"/>
                  </a:cubicBezTo>
                  <a:cubicBezTo>
                    <a:pt x="147" y="73"/>
                    <a:pt x="147" y="73"/>
                    <a:pt x="147" y="73"/>
                  </a:cubicBezTo>
                  <a:cubicBezTo>
                    <a:pt x="146" y="73"/>
                    <a:pt x="145" y="73"/>
                    <a:pt x="144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Freeform 50">
              <a:extLst>
                <a:ext uri="{FF2B5EF4-FFF2-40B4-BE49-F238E27FC236}">
                  <a16:creationId xmlns:a16="http://schemas.microsoft.com/office/drawing/2014/main" id="{EDE1B121-7D85-EE08-E3AC-932195AEA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" y="668"/>
              <a:ext cx="428" cy="108"/>
            </a:xfrm>
            <a:custGeom>
              <a:avLst/>
              <a:gdLst>
                <a:gd name="T0" fmla="*/ 144 w 289"/>
                <a:gd name="T1" fmla="*/ 73 h 73"/>
                <a:gd name="T2" fmla="*/ 142 w 289"/>
                <a:gd name="T3" fmla="*/ 73 h 73"/>
                <a:gd name="T4" fmla="*/ 4 w 289"/>
                <a:gd name="T5" fmla="*/ 13 h 73"/>
                <a:gd name="T6" fmla="*/ 1 w 289"/>
                <a:gd name="T7" fmla="*/ 5 h 73"/>
                <a:gd name="T8" fmla="*/ 9 w 289"/>
                <a:gd name="T9" fmla="*/ 2 h 73"/>
                <a:gd name="T10" fmla="*/ 144 w 289"/>
                <a:gd name="T11" fmla="*/ 61 h 73"/>
                <a:gd name="T12" fmla="*/ 280 w 289"/>
                <a:gd name="T13" fmla="*/ 2 h 73"/>
                <a:gd name="T14" fmla="*/ 288 w 289"/>
                <a:gd name="T15" fmla="*/ 5 h 73"/>
                <a:gd name="T16" fmla="*/ 285 w 289"/>
                <a:gd name="T17" fmla="*/ 13 h 73"/>
                <a:gd name="T18" fmla="*/ 147 w 289"/>
                <a:gd name="T19" fmla="*/ 73 h 73"/>
                <a:gd name="T20" fmla="*/ 144 w 289"/>
                <a:gd name="T2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9" h="73">
                  <a:moveTo>
                    <a:pt x="144" y="73"/>
                  </a:moveTo>
                  <a:cubicBezTo>
                    <a:pt x="144" y="73"/>
                    <a:pt x="143" y="73"/>
                    <a:pt x="142" y="7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1" y="11"/>
                    <a:pt x="0" y="8"/>
                    <a:pt x="1" y="5"/>
                  </a:cubicBezTo>
                  <a:cubicBezTo>
                    <a:pt x="2" y="2"/>
                    <a:pt x="6" y="0"/>
                    <a:pt x="9" y="2"/>
                  </a:cubicBezTo>
                  <a:cubicBezTo>
                    <a:pt x="144" y="61"/>
                    <a:pt x="144" y="61"/>
                    <a:pt x="144" y="61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3" y="0"/>
                    <a:pt x="287" y="2"/>
                    <a:pt x="288" y="5"/>
                  </a:cubicBezTo>
                  <a:cubicBezTo>
                    <a:pt x="289" y="8"/>
                    <a:pt x="288" y="11"/>
                    <a:pt x="285" y="13"/>
                  </a:cubicBezTo>
                  <a:cubicBezTo>
                    <a:pt x="147" y="73"/>
                    <a:pt x="147" y="73"/>
                    <a:pt x="147" y="73"/>
                  </a:cubicBezTo>
                  <a:cubicBezTo>
                    <a:pt x="146" y="73"/>
                    <a:pt x="145" y="73"/>
                    <a:pt x="144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Freeform 51">
              <a:extLst>
                <a:ext uri="{FF2B5EF4-FFF2-40B4-BE49-F238E27FC236}">
                  <a16:creationId xmlns:a16="http://schemas.microsoft.com/office/drawing/2014/main" id="{C1B17650-077B-8715-A8EF-4090FC498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" y="722"/>
              <a:ext cx="428" cy="108"/>
            </a:xfrm>
            <a:custGeom>
              <a:avLst/>
              <a:gdLst>
                <a:gd name="T0" fmla="*/ 144 w 289"/>
                <a:gd name="T1" fmla="*/ 73 h 73"/>
                <a:gd name="T2" fmla="*/ 142 w 289"/>
                <a:gd name="T3" fmla="*/ 73 h 73"/>
                <a:gd name="T4" fmla="*/ 4 w 289"/>
                <a:gd name="T5" fmla="*/ 13 h 73"/>
                <a:gd name="T6" fmla="*/ 1 w 289"/>
                <a:gd name="T7" fmla="*/ 5 h 73"/>
                <a:gd name="T8" fmla="*/ 9 w 289"/>
                <a:gd name="T9" fmla="*/ 2 h 73"/>
                <a:gd name="T10" fmla="*/ 144 w 289"/>
                <a:gd name="T11" fmla="*/ 61 h 73"/>
                <a:gd name="T12" fmla="*/ 280 w 289"/>
                <a:gd name="T13" fmla="*/ 2 h 73"/>
                <a:gd name="T14" fmla="*/ 288 w 289"/>
                <a:gd name="T15" fmla="*/ 5 h 73"/>
                <a:gd name="T16" fmla="*/ 285 w 289"/>
                <a:gd name="T17" fmla="*/ 13 h 73"/>
                <a:gd name="T18" fmla="*/ 147 w 289"/>
                <a:gd name="T19" fmla="*/ 73 h 73"/>
                <a:gd name="T20" fmla="*/ 144 w 289"/>
                <a:gd name="T2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9" h="73">
                  <a:moveTo>
                    <a:pt x="144" y="73"/>
                  </a:moveTo>
                  <a:cubicBezTo>
                    <a:pt x="144" y="73"/>
                    <a:pt x="143" y="73"/>
                    <a:pt x="142" y="7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1" y="11"/>
                    <a:pt x="0" y="8"/>
                    <a:pt x="1" y="5"/>
                  </a:cubicBezTo>
                  <a:cubicBezTo>
                    <a:pt x="2" y="2"/>
                    <a:pt x="6" y="0"/>
                    <a:pt x="9" y="2"/>
                  </a:cubicBezTo>
                  <a:cubicBezTo>
                    <a:pt x="144" y="61"/>
                    <a:pt x="144" y="61"/>
                    <a:pt x="144" y="61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3" y="0"/>
                    <a:pt x="287" y="2"/>
                    <a:pt x="288" y="5"/>
                  </a:cubicBezTo>
                  <a:cubicBezTo>
                    <a:pt x="289" y="8"/>
                    <a:pt x="288" y="11"/>
                    <a:pt x="285" y="13"/>
                  </a:cubicBezTo>
                  <a:cubicBezTo>
                    <a:pt x="147" y="73"/>
                    <a:pt x="147" y="73"/>
                    <a:pt x="147" y="73"/>
                  </a:cubicBezTo>
                  <a:cubicBezTo>
                    <a:pt x="146" y="73"/>
                    <a:pt x="145" y="73"/>
                    <a:pt x="144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Freeform 52">
              <a:extLst>
                <a:ext uri="{FF2B5EF4-FFF2-40B4-BE49-F238E27FC236}">
                  <a16:creationId xmlns:a16="http://schemas.microsoft.com/office/drawing/2014/main" id="{2697DDFF-C5DC-485E-3785-D2AF8BEB32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7" y="474"/>
              <a:ext cx="426" cy="196"/>
            </a:xfrm>
            <a:custGeom>
              <a:avLst/>
              <a:gdLst>
                <a:gd name="T0" fmla="*/ 144 w 288"/>
                <a:gd name="T1" fmla="*/ 132 h 132"/>
                <a:gd name="T2" fmla="*/ 142 w 288"/>
                <a:gd name="T3" fmla="*/ 132 h 132"/>
                <a:gd name="T4" fmla="*/ 4 w 288"/>
                <a:gd name="T5" fmla="*/ 72 h 132"/>
                <a:gd name="T6" fmla="*/ 0 w 288"/>
                <a:gd name="T7" fmla="*/ 66 h 132"/>
                <a:gd name="T8" fmla="*/ 4 w 288"/>
                <a:gd name="T9" fmla="*/ 61 h 132"/>
                <a:gd name="T10" fmla="*/ 142 w 288"/>
                <a:gd name="T11" fmla="*/ 1 h 132"/>
                <a:gd name="T12" fmla="*/ 147 w 288"/>
                <a:gd name="T13" fmla="*/ 1 h 132"/>
                <a:gd name="T14" fmla="*/ 285 w 288"/>
                <a:gd name="T15" fmla="*/ 61 h 132"/>
                <a:gd name="T16" fmla="*/ 288 w 288"/>
                <a:gd name="T17" fmla="*/ 66 h 132"/>
                <a:gd name="T18" fmla="*/ 285 w 288"/>
                <a:gd name="T19" fmla="*/ 72 h 132"/>
                <a:gd name="T20" fmla="*/ 147 w 288"/>
                <a:gd name="T21" fmla="*/ 132 h 132"/>
                <a:gd name="T22" fmla="*/ 144 w 288"/>
                <a:gd name="T23" fmla="*/ 132 h 132"/>
                <a:gd name="T24" fmla="*/ 21 w 288"/>
                <a:gd name="T25" fmla="*/ 66 h 132"/>
                <a:gd name="T26" fmla="*/ 144 w 288"/>
                <a:gd name="T27" fmla="*/ 120 h 132"/>
                <a:gd name="T28" fmla="*/ 267 w 288"/>
                <a:gd name="T29" fmla="*/ 66 h 132"/>
                <a:gd name="T30" fmla="*/ 144 w 288"/>
                <a:gd name="T31" fmla="*/ 13 h 132"/>
                <a:gd name="T32" fmla="*/ 21 w 288"/>
                <a:gd name="T33" fmla="*/ 6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8" h="132">
                  <a:moveTo>
                    <a:pt x="144" y="132"/>
                  </a:moveTo>
                  <a:cubicBezTo>
                    <a:pt x="144" y="132"/>
                    <a:pt x="143" y="132"/>
                    <a:pt x="142" y="13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2" y="71"/>
                    <a:pt x="0" y="69"/>
                    <a:pt x="0" y="66"/>
                  </a:cubicBezTo>
                  <a:cubicBezTo>
                    <a:pt x="0" y="64"/>
                    <a:pt x="2" y="62"/>
                    <a:pt x="4" y="61"/>
                  </a:cubicBezTo>
                  <a:cubicBezTo>
                    <a:pt x="142" y="1"/>
                    <a:pt x="142" y="1"/>
                    <a:pt x="142" y="1"/>
                  </a:cubicBezTo>
                  <a:cubicBezTo>
                    <a:pt x="144" y="0"/>
                    <a:pt x="145" y="0"/>
                    <a:pt x="147" y="1"/>
                  </a:cubicBezTo>
                  <a:cubicBezTo>
                    <a:pt x="285" y="61"/>
                    <a:pt x="285" y="61"/>
                    <a:pt x="285" y="61"/>
                  </a:cubicBezTo>
                  <a:cubicBezTo>
                    <a:pt x="287" y="62"/>
                    <a:pt x="288" y="64"/>
                    <a:pt x="288" y="66"/>
                  </a:cubicBezTo>
                  <a:cubicBezTo>
                    <a:pt x="288" y="69"/>
                    <a:pt x="287" y="71"/>
                    <a:pt x="285" y="72"/>
                  </a:cubicBezTo>
                  <a:cubicBezTo>
                    <a:pt x="147" y="132"/>
                    <a:pt x="147" y="132"/>
                    <a:pt x="147" y="132"/>
                  </a:cubicBezTo>
                  <a:cubicBezTo>
                    <a:pt x="146" y="132"/>
                    <a:pt x="145" y="132"/>
                    <a:pt x="144" y="132"/>
                  </a:cubicBezTo>
                  <a:close/>
                  <a:moveTo>
                    <a:pt x="21" y="66"/>
                  </a:moveTo>
                  <a:cubicBezTo>
                    <a:pt x="144" y="120"/>
                    <a:pt x="144" y="120"/>
                    <a:pt x="144" y="120"/>
                  </a:cubicBezTo>
                  <a:cubicBezTo>
                    <a:pt x="267" y="66"/>
                    <a:pt x="267" y="66"/>
                    <a:pt x="267" y="66"/>
                  </a:cubicBezTo>
                  <a:cubicBezTo>
                    <a:pt x="144" y="13"/>
                    <a:pt x="144" y="13"/>
                    <a:pt x="144" y="13"/>
                  </a:cubicBezTo>
                  <a:lnTo>
                    <a:pt x="21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808759A-A786-8889-EE87-D22B87DDCDB0}"/>
              </a:ext>
            </a:extLst>
          </p:cNvPr>
          <p:cNvGrpSpPr/>
          <p:nvPr/>
        </p:nvGrpSpPr>
        <p:grpSpPr>
          <a:xfrm>
            <a:off x="990964" y="2800471"/>
            <a:ext cx="11017350" cy="1091874"/>
            <a:chOff x="6266028" y="1815638"/>
            <a:chExt cx="4110286" cy="109187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5B2EA6F-7F51-004E-EC1E-5DE38C232EDA}"/>
                </a:ext>
              </a:extLst>
            </p:cNvPr>
            <p:cNvSpPr txBox="1"/>
            <p:nvPr/>
          </p:nvSpPr>
          <p:spPr>
            <a:xfrm>
              <a:off x="6267305" y="1815638"/>
              <a:ext cx="4109009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FFFFFF"/>
                  </a:solidFill>
                  <a:latin typeface="Aptos Display"/>
                </a:rPr>
                <a:t>Configuration is the </a:t>
              </a:r>
              <a:r>
                <a:rPr lang="en-US" sz="2000" b="1" dirty="0" err="1">
                  <a:solidFill>
                    <a:srgbClr val="FFFFFF"/>
                  </a:solidFill>
                  <a:latin typeface="Aptos Display"/>
                </a:rPr>
                <a:t>THE</a:t>
              </a:r>
              <a:r>
                <a:rPr lang="en-US" sz="2000" b="1" dirty="0">
                  <a:solidFill>
                    <a:srgbClr val="FFFFFF"/>
                  </a:solidFill>
                  <a:latin typeface="Aptos Display"/>
                </a:rPr>
                <a:t> major risk</a:t>
              </a:r>
              <a:endParaRPr lang="en-US" dirty="0"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815492C-1854-5C04-6BA5-ABB1A29D1397}"/>
                </a:ext>
              </a:extLst>
            </p:cNvPr>
            <p:cNvSpPr txBox="1"/>
            <p:nvPr/>
          </p:nvSpPr>
          <p:spPr>
            <a:xfrm>
              <a:off x="6266028" y="2168848"/>
              <a:ext cx="4109008" cy="73866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rgbClr val="FFFFFF"/>
                  </a:solidFill>
                  <a:latin typeface="Aptos" panose="02110004020202020204"/>
                </a:rPr>
                <a:t>We add a 'temporary' rule that remains in effect for 5 years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rgbClr val="FFFFFF"/>
                  </a:solidFill>
                  <a:latin typeface="Aptos" panose="02110004020202020204"/>
                </a:rPr>
                <a:t>We create groups, roles and exceptions 'to speed things up'</a:t>
              </a:r>
              <a:endParaRPr lang="en-US" dirty="0"/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srgbClr val="FFFFFF"/>
                  </a:solidFill>
                  <a:latin typeface="Aptos" panose="02110004020202020204"/>
                </a:rPr>
                <a:t> 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84C62FC-56E3-4E43-6791-480D5E7F556A}"/>
              </a:ext>
            </a:extLst>
          </p:cNvPr>
          <p:cNvGrpSpPr/>
          <p:nvPr/>
        </p:nvGrpSpPr>
        <p:grpSpPr>
          <a:xfrm>
            <a:off x="990964" y="4108021"/>
            <a:ext cx="7287621" cy="1389909"/>
            <a:chOff x="6266028" y="2811263"/>
            <a:chExt cx="7287621" cy="138990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D529FB0-3BA7-D320-9099-EB0F58981AB0}"/>
                </a:ext>
              </a:extLst>
            </p:cNvPr>
            <p:cNvSpPr txBox="1"/>
            <p:nvPr/>
          </p:nvSpPr>
          <p:spPr>
            <a:xfrm>
              <a:off x="6266028" y="2811263"/>
              <a:ext cx="5475150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rgbClr val="FFFFFF"/>
                  </a:solidFill>
                  <a:latin typeface="Aptos Display"/>
                </a:rPr>
                <a:t>Result: Two tenants, two different worlds</a:t>
              </a:r>
              <a:endParaRPr lang="en-US"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269C83D-3FC0-B757-3978-BCCFA6AA12B5}"/>
                </a:ext>
              </a:extLst>
            </p:cNvPr>
            <p:cNvSpPr txBox="1"/>
            <p:nvPr/>
          </p:nvSpPr>
          <p:spPr>
            <a:xfrm>
              <a:off x="6266028" y="3247065"/>
              <a:ext cx="7287621" cy="95410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sz="1400">
                  <a:solidFill>
                    <a:srgbClr val="FFFFFF"/>
                  </a:solidFill>
                  <a:latin typeface="Aptos" panose="02110004020202020204"/>
                </a:rPr>
                <a:t>Two subsidiaries, two entities, two environments = two security approaches</a:t>
              </a:r>
              <a:endParaRPr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rgbClr val="FFFFFF"/>
                  </a:solidFill>
                  <a:latin typeface="Aptos" panose="02110004020202020204"/>
                </a:rPr>
                <a:t>M&amp;A deals become cul</a:t>
              </a:r>
              <a:r>
                <a:rPr lang="en-US" sz="1400">
                  <a:solidFill>
                    <a:srgbClr val="FFFFFF"/>
                  </a:solidFill>
                  <a:latin typeface="Aptos" panose="02110004020202020204"/>
                </a:rPr>
                <a:t>ture clashes in configuration</a:t>
              </a:r>
              <a:endParaRPr lang="en-US"/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rgbClr val="FFFFFF"/>
                  </a:solidFill>
                  <a:latin typeface="Aptos" panose="02110004020202020204"/>
                </a:rPr>
                <a:t>It's impossible to answer the question: What does a healthy tenant look like in our </a:t>
              </a:r>
              <a:r>
                <a:rPr lang="en-US" sz="1400" dirty="0" err="1">
                  <a:solidFill>
                    <a:srgbClr val="FFFFFF"/>
                  </a:solidFill>
                  <a:latin typeface="Aptos" panose="02110004020202020204"/>
                </a:rPr>
                <a:t>organisation</a:t>
              </a:r>
              <a:r>
                <a:rPr lang="en-US" sz="1400" dirty="0">
                  <a:solidFill>
                    <a:srgbClr val="FFFFFF"/>
                  </a:solidFill>
                  <a:latin typeface="Aptos" panose="02110004020202020204"/>
                </a:rPr>
                <a:t>?</a:t>
              </a:r>
              <a:endParaRPr lang="en-US" dirty="0"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61EC3BC-5C0A-BE03-4FDD-453BDF24DB03}"/>
              </a:ext>
            </a:extLst>
          </p:cNvPr>
          <p:cNvGrpSpPr/>
          <p:nvPr/>
        </p:nvGrpSpPr>
        <p:grpSpPr>
          <a:xfrm>
            <a:off x="990964" y="1405831"/>
            <a:ext cx="10096983" cy="1091874"/>
            <a:chOff x="6941822" y="3503340"/>
            <a:chExt cx="4266344" cy="109187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F1FF9ED-DF1C-7136-7DC2-EA64B6EECF66}"/>
                </a:ext>
              </a:extLst>
            </p:cNvPr>
            <p:cNvSpPr txBox="1"/>
            <p:nvPr/>
          </p:nvSpPr>
          <p:spPr>
            <a:xfrm>
              <a:off x="6941822" y="3503340"/>
              <a:ext cx="4266344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rgbClr val="FFFFFF"/>
                  </a:solidFill>
                  <a:latin typeface="Aptos Display"/>
                </a:rPr>
                <a:t>A Microsoft 365 Tenant is never truly 'finished'</a:t>
              </a:r>
              <a:endParaRPr lang="en-US"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1375CEF-C65E-6E11-C612-267F2901C6DE}"/>
                </a:ext>
              </a:extLst>
            </p:cNvPr>
            <p:cNvSpPr txBox="1"/>
            <p:nvPr/>
          </p:nvSpPr>
          <p:spPr>
            <a:xfrm>
              <a:off x="6941822" y="3856550"/>
              <a:ext cx="4266344" cy="73866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rgbClr val="FFFFFF"/>
                  </a:solidFill>
                  <a:latin typeface="Aptos" panose="02110004020202020204"/>
                </a:rPr>
                <a:t>New features, new </a:t>
              </a:r>
              <a:r>
                <a:rPr lang="en-US" sz="1400" dirty="0" err="1">
                  <a:solidFill>
                    <a:srgbClr val="FFFFFF"/>
                  </a:solidFill>
                  <a:latin typeface="Aptos" panose="02110004020202020204"/>
                </a:rPr>
                <a:t>conectors</a:t>
              </a:r>
              <a:r>
                <a:rPr lang="en-US" sz="1400" dirty="0">
                  <a:solidFill>
                    <a:srgbClr val="FFFFFF"/>
                  </a:solidFill>
                  <a:latin typeface="Aptos" panose="02110004020202020204"/>
                </a:rPr>
                <a:t>, new permissions every month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rgbClr val="FFFFFF"/>
                  </a:solidFill>
                  <a:latin typeface="Aptos" panose="02110004020202020204"/>
                </a:rPr>
                <a:t>Different administrators, teams and service providers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rgbClr val="FFFFFF"/>
                  </a:solidFill>
                  <a:latin typeface="Aptos" panose="02110004020202020204"/>
                </a:rPr>
                <a:t>Everyone does their best within their own </a:t>
              </a:r>
              <a:r>
                <a:rPr lang="en-US" sz="1400">
                  <a:solidFill>
                    <a:srgbClr val="FFFFFF"/>
                  </a:solidFill>
                  <a:latin typeface="Aptos" panose="02110004020202020204"/>
                </a:rPr>
                <a:t>scope</a:t>
              </a:r>
              <a:endParaRPr lang="en-US" sz="1400" dirty="0">
                <a:solidFill>
                  <a:srgbClr val="FFFFFF"/>
                </a:solidFill>
                <a:latin typeface="Aptos" panose="02110004020202020204"/>
              </a:endParaRPr>
            </a:p>
          </p:txBody>
        </p:sp>
      </p:grpSp>
      <p:grpSp>
        <p:nvGrpSpPr>
          <p:cNvPr id="25" name="Group 48">
            <a:extLst>
              <a:ext uri="{FF2B5EF4-FFF2-40B4-BE49-F238E27FC236}">
                <a16:creationId xmlns:a16="http://schemas.microsoft.com/office/drawing/2014/main" id="{3F70862C-9D92-12BD-5542-E09930BFB37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5415" y="4174971"/>
            <a:ext cx="273232" cy="231917"/>
            <a:chOff x="3427" y="474"/>
            <a:chExt cx="428" cy="356"/>
          </a:xfr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8100000" scaled="1"/>
          </a:gradFill>
        </p:grpSpPr>
        <p:sp>
          <p:nvSpPr>
            <p:cNvPr id="26" name="Freeform 49">
              <a:extLst>
                <a:ext uri="{FF2B5EF4-FFF2-40B4-BE49-F238E27FC236}">
                  <a16:creationId xmlns:a16="http://schemas.microsoft.com/office/drawing/2014/main" id="{D00EABC3-6E4C-AA37-3E37-3486547C3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" y="615"/>
              <a:ext cx="428" cy="108"/>
            </a:xfrm>
            <a:custGeom>
              <a:avLst/>
              <a:gdLst>
                <a:gd name="T0" fmla="*/ 144 w 289"/>
                <a:gd name="T1" fmla="*/ 73 h 73"/>
                <a:gd name="T2" fmla="*/ 142 w 289"/>
                <a:gd name="T3" fmla="*/ 73 h 73"/>
                <a:gd name="T4" fmla="*/ 4 w 289"/>
                <a:gd name="T5" fmla="*/ 13 h 73"/>
                <a:gd name="T6" fmla="*/ 1 w 289"/>
                <a:gd name="T7" fmla="*/ 5 h 73"/>
                <a:gd name="T8" fmla="*/ 9 w 289"/>
                <a:gd name="T9" fmla="*/ 2 h 73"/>
                <a:gd name="T10" fmla="*/ 144 w 289"/>
                <a:gd name="T11" fmla="*/ 61 h 73"/>
                <a:gd name="T12" fmla="*/ 280 w 289"/>
                <a:gd name="T13" fmla="*/ 2 h 73"/>
                <a:gd name="T14" fmla="*/ 288 w 289"/>
                <a:gd name="T15" fmla="*/ 5 h 73"/>
                <a:gd name="T16" fmla="*/ 285 w 289"/>
                <a:gd name="T17" fmla="*/ 13 h 73"/>
                <a:gd name="T18" fmla="*/ 147 w 289"/>
                <a:gd name="T19" fmla="*/ 73 h 73"/>
                <a:gd name="T20" fmla="*/ 144 w 289"/>
                <a:gd name="T2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9" h="73">
                  <a:moveTo>
                    <a:pt x="144" y="73"/>
                  </a:moveTo>
                  <a:cubicBezTo>
                    <a:pt x="144" y="73"/>
                    <a:pt x="143" y="73"/>
                    <a:pt x="142" y="7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1" y="11"/>
                    <a:pt x="0" y="8"/>
                    <a:pt x="1" y="5"/>
                  </a:cubicBezTo>
                  <a:cubicBezTo>
                    <a:pt x="2" y="2"/>
                    <a:pt x="6" y="0"/>
                    <a:pt x="9" y="2"/>
                  </a:cubicBezTo>
                  <a:cubicBezTo>
                    <a:pt x="144" y="61"/>
                    <a:pt x="144" y="61"/>
                    <a:pt x="144" y="61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3" y="0"/>
                    <a:pt x="287" y="2"/>
                    <a:pt x="288" y="5"/>
                  </a:cubicBezTo>
                  <a:cubicBezTo>
                    <a:pt x="289" y="8"/>
                    <a:pt x="288" y="11"/>
                    <a:pt x="285" y="13"/>
                  </a:cubicBezTo>
                  <a:cubicBezTo>
                    <a:pt x="147" y="73"/>
                    <a:pt x="147" y="73"/>
                    <a:pt x="147" y="73"/>
                  </a:cubicBezTo>
                  <a:cubicBezTo>
                    <a:pt x="146" y="73"/>
                    <a:pt x="145" y="73"/>
                    <a:pt x="144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D2C5B694-DE02-4A54-6B00-A2B14669F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" y="668"/>
              <a:ext cx="428" cy="108"/>
            </a:xfrm>
            <a:custGeom>
              <a:avLst/>
              <a:gdLst>
                <a:gd name="T0" fmla="*/ 144 w 289"/>
                <a:gd name="T1" fmla="*/ 73 h 73"/>
                <a:gd name="T2" fmla="*/ 142 w 289"/>
                <a:gd name="T3" fmla="*/ 73 h 73"/>
                <a:gd name="T4" fmla="*/ 4 w 289"/>
                <a:gd name="T5" fmla="*/ 13 h 73"/>
                <a:gd name="T6" fmla="*/ 1 w 289"/>
                <a:gd name="T7" fmla="*/ 5 h 73"/>
                <a:gd name="T8" fmla="*/ 9 w 289"/>
                <a:gd name="T9" fmla="*/ 2 h 73"/>
                <a:gd name="T10" fmla="*/ 144 w 289"/>
                <a:gd name="T11" fmla="*/ 61 h 73"/>
                <a:gd name="T12" fmla="*/ 280 w 289"/>
                <a:gd name="T13" fmla="*/ 2 h 73"/>
                <a:gd name="T14" fmla="*/ 288 w 289"/>
                <a:gd name="T15" fmla="*/ 5 h 73"/>
                <a:gd name="T16" fmla="*/ 285 w 289"/>
                <a:gd name="T17" fmla="*/ 13 h 73"/>
                <a:gd name="T18" fmla="*/ 147 w 289"/>
                <a:gd name="T19" fmla="*/ 73 h 73"/>
                <a:gd name="T20" fmla="*/ 144 w 289"/>
                <a:gd name="T2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9" h="73">
                  <a:moveTo>
                    <a:pt x="144" y="73"/>
                  </a:moveTo>
                  <a:cubicBezTo>
                    <a:pt x="144" y="73"/>
                    <a:pt x="143" y="73"/>
                    <a:pt x="142" y="7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1" y="11"/>
                    <a:pt x="0" y="8"/>
                    <a:pt x="1" y="5"/>
                  </a:cubicBezTo>
                  <a:cubicBezTo>
                    <a:pt x="2" y="2"/>
                    <a:pt x="6" y="0"/>
                    <a:pt x="9" y="2"/>
                  </a:cubicBezTo>
                  <a:cubicBezTo>
                    <a:pt x="144" y="61"/>
                    <a:pt x="144" y="61"/>
                    <a:pt x="144" y="61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3" y="0"/>
                    <a:pt x="287" y="2"/>
                    <a:pt x="288" y="5"/>
                  </a:cubicBezTo>
                  <a:cubicBezTo>
                    <a:pt x="289" y="8"/>
                    <a:pt x="288" y="11"/>
                    <a:pt x="285" y="13"/>
                  </a:cubicBezTo>
                  <a:cubicBezTo>
                    <a:pt x="147" y="73"/>
                    <a:pt x="147" y="73"/>
                    <a:pt x="147" y="73"/>
                  </a:cubicBezTo>
                  <a:cubicBezTo>
                    <a:pt x="146" y="73"/>
                    <a:pt x="145" y="73"/>
                    <a:pt x="144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699BB743-532E-DC77-CA81-65AA90006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" y="722"/>
              <a:ext cx="428" cy="108"/>
            </a:xfrm>
            <a:custGeom>
              <a:avLst/>
              <a:gdLst>
                <a:gd name="T0" fmla="*/ 144 w 289"/>
                <a:gd name="T1" fmla="*/ 73 h 73"/>
                <a:gd name="T2" fmla="*/ 142 w 289"/>
                <a:gd name="T3" fmla="*/ 73 h 73"/>
                <a:gd name="T4" fmla="*/ 4 w 289"/>
                <a:gd name="T5" fmla="*/ 13 h 73"/>
                <a:gd name="T6" fmla="*/ 1 w 289"/>
                <a:gd name="T7" fmla="*/ 5 h 73"/>
                <a:gd name="T8" fmla="*/ 9 w 289"/>
                <a:gd name="T9" fmla="*/ 2 h 73"/>
                <a:gd name="T10" fmla="*/ 144 w 289"/>
                <a:gd name="T11" fmla="*/ 61 h 73"/>
                <a:gd name="T12" fmla="*/ 280 w 289"/>
                <a:gd name="T13" fmla="*/ 2 h 73"/>
                <a:gd name="T14" fmla="*/ 288 w 289"/>
                <a:gd name="T15" fmla="*/ 5 h 73"/>
                <a:gd name="T16" fmla="*/ 285 w 289"/>
                <a:gd name="T17" fmla="*/ 13 h 73"/>
                <a:gd name="T18" fmla="*/ 147 w 289"/>
                <a:gd name="T19" fmla="*/ 73 h 73"/>
                <a:gd name="T20" fmla="*/ 144 w 289"/>
                <a:gd name="T2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9" h="73">
                  <a:moveTo>
                    <a:pt x="144" y="73"/>
                  </a:moveTo>
                  <a:cubicBezTo>
                    <a:pt x="144" y="73"/>
                    <a:pt x="143" y="73"/>
                    <a:pt x="142" y="7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1" y="11"/>
                    <a:pt x="0" y="8"/>
                    <a:pt x="1" y="5"/>
                  </a:cubicBezTo>
                  <a:cubicBezTo>
                    <a:pt x="2" y="2"/>
                    <a:pt x="6" y="0"/>
                    <a:pt x="9" y="2"/>
                  </a:cubicBezTo>
                  <a:cubicBezTo>
                    <a:pt x="144" y="61"/>
                    <a:pt x="144" y="61"/>
                    <a:pt x="144" y="61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3" y="0"/>
                    <a:pt x="287" y="2"/>
                    <a:pt x="288" y="5"/>
                  </a:cubicBezTo>
                  <a:cubicBezTo>
                    <a:pt x="289" y="8"/>
                    <a:pt x="288" y="11"/>
                    <a:pt x="285" y="13"/>
                  </a:cubicBezTo>
                  <a:cubicBezTo>
                    <a:pt x="147" y="73"/>
                    <a:pt x="147" y="73"/>
                    <a:pt x="147" y="73"/>
                  </a:cubicBezTo>
                  <a:cubicBezTo>
                    <a:pt x="146" y="73"/>
                    <a:pt x="145" y="73"/>
                    <a:pt x="144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Freeform 52">
              <a:extLst>
                <a:ext uri="{FF2B5EF4-FFF2-40B4-BE49-F238E27FC236}">
                  <a16:creationId xmlns:a16="http://schemas.microsoft.com/office/drawing/2014/main" id="{6961D5F9-330A-BC54-E4D6-79D42EC836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7" y="474"/>
              <a:ext cx="426" cy="196"/>
            </a:xfrm>
            <a:custGeom>
              <a:avLst/>
              <a:gdLst>
                <a:gd name="T0" fmla="*/ 144 w 288"/>
                <a:gd name="T1" fmla="*/ 132 h 132"/>
                <a:gd name="T2" fmla="*/ 142 w 288"/>
                <a:gd name="T3" fmla="*/ 132 h 132"/>
                <a:gd name="T4" fmla="*/ 4 w 288"/>
                <a:gd name="T5" fmla="*/ 72 h 132"/>
                <a:gd name="T6" fmla="*/ 0 w 288"/>
                <a:gd name="T7" fmla="*/ 66 h 132"/>
                <a:gd name="T8" fmla="*/ 4 w 288"/>
                <a:gd name="T9" fmla="*/ 61 h 132"/>
                <a:gd name="T10" fmla="*/ 142 w 288"/>
                <a:gd name="T11" fmla="*/ 1 h 132"/>
                <a:gd name="T12" fmla="*/ 147 w 288"/>
                <a:gd name="T13" fmla="*/ 1 h 132"/>
                <a:gd name="T14" fmla="*/ 285 w 288"/>
                <a:gd name="T15" fmla="*/ 61 h 132"/>
                <a:gd name="T16" fmla="*/ 288 w 288"/>
                <a:gd name="T17" fmla="*/ 66 h 132"/>
                <a:gd name="T18" fmla="*/ 285 w 288"/>
                <a:gd name="T19" fmla="*/ 72 h 132"/>
                <a:gd name="T20" fmla="*/ 147 w 288"/>
                <a:gd name="T21" fmla="*/ 132 h 132"/>
                <a:gd name="T22" fmla="*/ 144 w 288"/>
                <a:gd name="T23" fmla="*/ 132 h 132"/>
                <a:gd name="T24" fmla="*/ 21 w 288"/>
                <a:gd name="T25" fmla="*/ 66 h 132"/>
                <a:gd name="T26" fmla="*/ 144 w 288"/>
                <a:gd name="T27" fmla="*/ 120 h 132"/>
                <a:gd name="T28" fmla="*/ 267 w 288"/>
                <a:gd name="T29" fmla="*/ 66 h 132"/>
                <a:gd name="T30" fmla="*/ 144 w 288"/>
                <a:gd name="T31" fmla="*/ 13 h 132"/>
                <a:gd name="T32" fmla="*/ 21 w 288"/>
                <a:gd name="T33" fmla="*/ 6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8" h="132">
                  <a:moveTo>
                    <a:pt x="144" y="132"/>
                  </a:moveTo>
                  <a:cubicBezTo>
                    <a:pt x="144" y="132"/>
                    <a:pt x="143" y="132"/>
                    <a:pt x="142" y="13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2" y="71"/>
                    <a:pt x="0" y="69"/>
                    <a:pt x="0" y="66"/>
                  </a:cubicBezTo>
                  <a:cubicBezTo>
                    <a:pt x="0" y="64"/>
                    <a:pt x="2" y="62"/>
                    <a:pt x="4" y="61"/>
                  </a:cubicBezTo>
                  <a:cubicBezTo>
                    <a:pt x="142" y="1"/>
                    <a:pt x="142" y="1"/>
                    <a:pt x="142" y="1"/>
                  </a:cubicBezTo>
                  <a:cubicBezTo>
                    <a:pt x="144" y="0"/>
                    <a:pt x="145" y="0"/>
                    <a:pt x="147" y="1"/>
                  </a:cubicBezTo>
                  <a:cubicBezTo>
                    <a:pt x="285" y="61"/>
                    <a:pt x="285" y="61"/>
                    <a:pt x="285" y="61"/>
                  </a:cubicBezTo>
                  <a:cubicBezTo>
                    <a:pt x="287" y="62"/>
                    <a:pt x="288" y="64"/>
                    <a:pt x="288" y="66"/>
                  </a:cubicBezTo>
                  <a:cubicBezTo>
                    <a:pt x="288" y="69"/>
                    <a:pt x="287" y="71"/>
                    <a:pt x="285" y="72"/>
                  </a:cubicBezTo>
                  <a:cubicBezTo>
                    <a:pt x="147" y="132"/>
                    <a:pt x="147" y="132"/>
                    <a:pt x="147" y="132"/>
                  </a:cubicBezTo>
                  <a:cubicBezTo>
                    <a:pt x="146" y="132"/>
                    <a:pt x="145" y="132"/>
                    <a:pt x="144" y="132"/>
                  </a:cubicBezTo>
                  <a:close/>
                  <a:moveTo>
                    <a:pt x="21" y="66"/>
                  </a:moveTo>
                  <a:cubicBezTo>
                    <a:pt x="144" y="120"/>
                    <a:pt x="144" y="120"/>
                    <a:pt x="144" y="120"/>
                  </a:cubicBezTo>
                  <a:cubicBezTo>
                    <a:pt x="267" y="66"/>
                    <a:pt x="267" y="66"/>
                    <a:pt x="267" y="66"/>
                  </a:cubicBezTo>
                  <a:cubicBezTo>
                    <a:pt x="144" y="13"/>
                    <a:pt x="144" y="13"/>
                    <a:pt x="144" y="13"/>
                  </a:cubicBezTo>
                  <a:lnTo>
                    <a:pt x="21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50" name="Group 48">
            <a:extLst>
              <a:ext uri="{FF2B5EF4-FFF2-40B4-BE49-F238E27FC236}">
                <a16:creationId xmlns:a16="http://schemas.microsoft.com/office/drawing/2014/main" id="{32F4AD00-681A-3519-8DDE-5B5A6B35A86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5415" y="1489929"/>
            <a:ext cx="273232" cy="231917"/>
            <a:chOff x="3427" y="474"/>
            <a:chExt cx="428" cy="356"/>
          </a:xfr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8100000" scaled="1"/>
          </a:gradFill>
        </p:grpSpPr>
        <p:sp>
          <p:nvSpPr>
            <p:cNvPr id="51" name="Freeform 49">
              <a:extLst>
                <a:ext uri="{FF2B5EF4-FFF2-40B4-BE49-F238E27FC236}">
                  <a16:creationId xmlns:a16="http://schemas.microsoft.com/office/drawing/2014/main" id="{97A24C2E-075E-0E47-90C6-D7FB4A8B5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" y="615"/>
              <a:ext cx="428" cy="108"/>
            </a:xfrm>
            <a:custGeom>
              <a:avLst/>
              <a:gdLst>
                <a:gd name="T0" fmla="*/ 144 w 289"/>
                <a:gd name="T1" fmla="*/ 73 h 73"/>
                <a:gd name="T2" fmla="*/ 142 w 289"/>
                <a:gd name="T3" fmla="*/ 73 h 73"/>
                <a:gd name="T4" fmla="*/ 4 w 289"/>
                <a:gd name="T5" fmla="*/ 13 h 73"/>
                <a:gd name="T6" fmla="*/ 1 w 289"/>
                <a:gd name="T7" fmla="*/ 5 h 73"/>
                <a:gd name="T8" fmla="*/ 9 w 289"/>
                <a:gd name="T9" fmla="*/ 2 h 73"/>
                <a:gd name="T10" fmla="*/ 144 w 289"/>
                <a:gd name="T11" fmla="*/ 61 h 73"/>
                <a:gd name="T12" fmla="*/ 280 w 289"/>
                <a:gd name="T13" fmla="*/ 2 h 73"/>
                <a:gd name="T14" fmla="*/ 288 w 289"/>
                <a:gd name="T15" fmla="*/ 5 h 73"/>
                <a:gd name="T16" fmla="*/ 285 w 289"/>
                <a:gd name="T17" fmla="*/ 13 h 73"/>
                <a:gd name="T18" fmla="*/ 147 w 289"/>
                <a:gd name="T19" fmla="*/ 73 h 73"/>
                <a:gd name="T20" fmla="*/ 144 w 289"/>
                <a:gd name="T2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9" h="73">
                  <a:moveTo>
                    <a:pt x="144" y="73"/>
                  </a:moveTo>
                  <a:cubicBezTo>
                    <a:pt x="144" y="73"/>
                    <a:pt x="143" y="73"/>
                    <a:pt x="142" y="7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1" y="11"/>
                    <a:pt x="0" y="8"/>
                    <a:pt x="1" y="5"/>
                  </a:cubicBezTo>
                  <a:cubicBezTo>
                    <a:pt x="2" y="2"/>
                    <a:pt x="6" y="0"/>
                    <a:pt x="9" y="2"/>
                  </a:cubicBezTo>
                  <a:cubicBezTo>
                    <a:pt x="144" y="61"/>
                    <a:pt x="144" y="61"/>
                    <a:pt x="144" y="61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3" y="0"/>
                    <a:pt x="287" y="2"/>
                    <a:pt x="288" y="5"/>
                  </a:cubicBezTo>
                  <a:cubicBezTo>
                    <a:pt x="289" y="8"/>
                    <a:pt x="288" y="11"/>
                    <a:pt x="285" y="13"/>
                  </a:cubicBezTo>
                  <a:cubicBezTo>
                    <a:pt x="147" y="73"/>
                    <a:pt x="147" y="73"/>
                    <a:pt x="147" y="73"/>
                  </a:cubicBezTo>
                  <a:cubicBezTo>
                    <a:pt x="146" y="73"/>
                    <a:pt x="145" y="73"/>
                    <a:pt x="144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2" name="Freeform 50">
              <a:extLst>
                <a:ext uri="{FF2B5EF4-FFF2-40B4-BE49-F238E27FC236}">
                  <a16:creationId xmlns:a16="http://schemas.microsoft.com/office/drawing/2014/main" id="{4844E57F-9735-A110-CCCA-3F4D7333F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" y="668"/>
              <a:ext cx="428" cy="108"/>
            </a:xfrm>
            <a:custGeom>
              <a:avLst/>
              <a:gdLst>
                <a:gd name="T0" fmla="*/ 144 w 289"/>
                <a:gd name="T1" fmla="*/ 73 h 73"/>
                <a:gd name="T2" fmla="*/ 142 w 289"/>
                <a:gd name="T3" fmla="*/ 73 h 73"/>
                <a:gd name="T4" fmla="*/ 4 w 289"/>
                <a:gd name="T5" fmla="*/ 13 h 73"/>
                <a:gd name="T6" fmla="*/ 1 w 289"/>
                <a:gd name="T7" fmla="*/ 5 h 73"/>
                <a:gd name="T8" fmla="*/ 9 w 289"/>
                <a:gd name="T9" fmla="*/ 2 h 73"/>
                <a:gd name="T10" fmla="*/ 144 w 289"/>
                <a:gd name="T11" fmla="*/ 61 h 73"/>
                <a:gd name="T12" fmla="*/ 280 w 289"/>
                <a:gd name="T13" fmla="*/ 2 h 73"/>
                <a:gd name="T14" fmla="*/ 288 w 289"/>
                <a:gd name="T15" fmla="*/ 5 h 73"/>
                <a:gd name="T16" fmla="*/ 285 w 289"/>
                <a:gd name="T17" fmla="*/ 13 h 73"/>
                <a:gd name="T18" fmla="*/ 147 w 289"/>
                <a:gd name="T19" fmla="*/ 73 h 73"/>
                <a:gd name="T20" fmla="*/ 144 w 289"/>
                <a:gd name="T2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9" h="73">
                  <a:moveTo>
                    <a:pt x="144" y="73"/>
                  </a:moveTo>
                  <a:cubicBezTo>
                    <a:pt x="144" y="73"/>
                    <a:pt x="143" y="73"/>
                    <a:pt x="142" y="7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1" y="11"/>
                    <a:pt x="0" y="8"/>
                    <a:pt x="1" y="5"/>
                  </a:cubicBezTo>
                  <a:cubicBezTo>
                    <a:pt x="2" y="2"/>
                    <a:pt x="6" y="0"/>
                    <a:pt x="9" y="2"/>
                  </a:cubicBezTo>
                  <a:cubicBezTo>
                    <a:pt x="144" y="61"/>
                    <a:pt x="144" y="61"/>
                    <a:pt x="144" y="61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3" y="0"/>
                    <a:pt x="287" y="2"/>
                    <a:pt x="288" y="5"/>
                  </a:cubicBezTo>
                  <a:cubicBezTo>
                    <a:pt x="289" y="8"/>
                    <a:pt x="288" y="11"/>
                    <a:pt x="285" y="13"/>
                  </a:cubicBezTo>
                  <a:cubicBezTo>
                    <a:pt x="147" y="73"/>
                    <a:pt x="147" y="73"/>
                    <a:pt x="147" y="73"/>
                  </a:cubicBezTo>
                  <a:cubicBezTo>
                    <a:pt x="146" y="73"/>
                    <a:pt x="145" y="73"/>
                    <a:pt x="144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3" name="Freeform 51">
              <a:extLst>
                <a:ext uri="{FF2B5EF4-FFF2-40B4-BE49-F238E27FC236}">
                  <a16:creationId xmlns:a16="http://schemas.microsoft.com/office/drawing/2014/main" id="{78658EDE-316A-1B3A-D0FA-51C5081FA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" y="722"/>
              <a:ext cx="428" cy="108"/>
            </a:xfrm>
            <a:custGeom>
              <a:avLst/>
              <a:gdLst>
                <a:gd name="T0" fmla="*/ 144 w 289"/>
                <a:gd name="T1" fmla="*/ 73 h 73"/>
                <a:gd name="T2" fmla="*/ 142 w 289"/>
                <a:gd name="T3" fmla="*/ 73 h 73"/>
                <a:gd name="T4" fmla="*/ 4 w 289"/>
                <a:gd name="T5" fmla="*/ 13 h 73"/>
                <a:gd name="T6" fmla="*/ 1 w 289"/>
                <a:gd name="T7" fmla="*/ 5 h 73"/>
                <a:gd name="T8" fmla="*/ 9 w 289"/>
                <a:gd name="T9" fmla="*/ 2 h 73"/>
                <a:gd name="T10" fmla="*/ 144 w 289"/>
                <a:gd name="T11" fmla="*/ 61 h 73"/>
                <a:gd name="T12" fmla="*/ 280 w 289"/>
                <a:gd name="T13" fmla="*/ 2 h 73"/>
                <a:gd name="T14" fmla="*/ 288 w 289"/>
                <a:gd name="T15" fmla="*/ 5 h 73"/>
                <a:gd name="T16" fmla="*/ 285 w 289"/>
                <a:gd name="T17" fmla="*/ 13 h 73"/>
                <a:gd name="T18" fmla="*/ 147 w 289"/>
                <a:gd name="T19" fmla="*/ 73 h 73"/>
                <a:gd name="T20" fmla="*/ 144 w 289"/>
                <a:gd name="T2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9" h="73">
                  <a:moveTo>
                    <a:pt x="144" y="73"/>
                  </a:moveTo>
                  <a:cubicBezTo>
                    <a:pt x="144" y="73"/>
                    <a:pt x="143" y="73"/>
                    <a:pt x="142" y="7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1" y="11"/>
                    <a:pt x="0" y="8"/>
                    <a:pt x="1" y="5"/>
                  </a:cubicBezTo>
                  <a:cubicBezTo>
                    <a:pt x="2" y="2"/>
                    <a:pt x="6" y="0"/>
                    <a:pt x="9" y="2"/>
                  </a:cubicBezTo>
                  <a:cubicBezTo>
                    <a:pt x="144" y="61"/>
                    <a:pt x="144" y="61"/>
                    <a:pt x="144" y="61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3" y="0"/>
                    <a:pt x="287" y="2"/>
                    <a:pt x="288" y="5"/>
                  </a:cubicBezTo>
                  <a:cubicBezTo>
                    <a:pt x="289" y="8"/>
                    <a:pt x="288" y="11"/>
                    <a:pt x="285" y="13"/>
                  </a:cubicBezTo>
                  <a:cubicBezTo>
                    <a:pt x="147" y="73"/>
                    <a:pt x="147" y="73"/>
                    <a:pt x="147" y="73"/>
                  </a:cubicBezTo>
                  <a:cubicBezTo>
                    <a:pt x="146" y="73"/>
                    <a:pt x="145" y="73"/>
                    <a:pt x="144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id="{5FAB225E-4642-0F9E-0EE9-EE58B047FD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7" y="474"/>
              <a:ext cx="426" cy="196"/>
            </a:xfrm>
            <a:custGeom>
              <a:avLst/>
              <a:gdLst>
                <a:gd name="T0" fmla="*/ 144 w 288"/>
                <a:gd name="T1" fmla="*/ 132 h 132"/>
                <a:gd name="T2" fmla="*/ 142 w 288"/>
                <a:gd name="T3" fmla="*/ 132 h 132"/>
                <a:gd name="T4" fmla="*/ 4 w 288"/>
                <a:gd name="T5" fmla="*/ 72 h 132"/>
                <a:gd name="T6" fmla="*/ 0 w 288"/>
                <a:gd name="T7" fmla="*/ 66 h 132"/>
                <a:gd name="T8" fmla="*/ 4 w 288"/>
                <a:gd name="T9" fmla="*/ 61 h 132"/>
                <a:gd name="T10" fmla="*/ 142 w 288"/>
                <a:gd name="T11" fmla="*/ 1 h 132"/>
                <a:gd name="T12" fmla="*/ 147 w 288"/>
                <a:gd name="T13" fmla="*/ 1 h 132"/>
                <a:gd name="T14" fmla="*/ 285 w 288"/>
                <a:gd name="T15" fmla="*/ 61 h 132"/>
                <a:gd name="T16" fmla="*/ 288 w 288"/>
                <a:gd name="T17" fmla="*/ 66 h 132"/>
                <a:gd name="T18" fmla="*/ 285 w 288"/>
                <a:gd name="T19" fmla="*/ 72 h 132"/>
                <a:gd name="T20" fmla="*/ 147 w 288"/>
                <a:gd name="T21" fmla="*/ 132 h 132"/>
                <a:gd name="T22" fmla="*/ 144 w 288"/>
                <a:gd name="T23" fmla="*/ 132 h 132"/>
                <a:gd name="T24" fmla="*/ 21 w 288"/>
                <a:gd name="T25" fmla="*/ 66 h 132"/>
                <a:gd name="T26" fmla="*/ 144 w 288"/>
                <a:gd name="T27" fmla="*/ 120 h 132"/>
                <a:gd name="T28" fmla="*/ 267 w 288"/>
                <a:gd name="T29" fmla="*/ 66 h 132"/>
                <a:gd name="T30" fmla="*/ 144 w 288"/>
                <a:gd name="T31" fmla="*/ 13 h 132"/>
                <a:gd name="T32" fmla="*/ 21 w 288"/>
                <a:gd name="T33" fmla="*/ 6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8" h="132">
                  <a:moveTo>
                    <a:pt x="144" y="132"/>
                  </a:moveTo>
                  <a:cubicBezTo>
                    <a:pt x="144" y="132"/>
                    <a:pt x="143" y="132"/>
                    <a:pt x="142" y="13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2" y="71"/>
                    <a:pt x="0" y="69"/>
                    <a:pt x="0" y="66"/>
                  </a:cubicBezTo>
                  <a:cubicBezTo>
                    <a:pt x="0" y="64"/>
                    <a:pt x="2" y="62"/>
                    <a:pt x="4" y="61"/>
                  </a:cubicBezTo>
                  <a:cubicBezTo>
                    <a:pt x="142" y="1"/>
                    <a:pt x="142" y="1"/>
                    <a:pt x="142" y="1"/>
                  </a:cubicBezTo>
                  <a:cubicBezTo>
                    <a:pt x="144" y="0"/>
                    <a:pt x="145" y="0"/>
                    <a:pt x="147" y="1"/>
                  </a:cubicBezTo>
                  <a:cubicBezTo>
                    <a:pt x="285" y="61"/>
                    <a:pt x="285" y="61"/>
                    <a:pt x="285" y="61"/>
                  </a:cubicBezTo>
                  <a:cubicBezTo>
                    <a:pt x="287" y="62"/>
                    <a:pt x="288" y="64"/>
                    <a:pt x="288" y="66"/>
                  </a:cubicBezTo>
                  <a:cubicBezTo>
                    <a:pt x="288" y="69"/>
                    <a:pt x="287" y="71"/>
                    <a:pt x="285" y="72"/>
                  </a:cubicBezTo>
                  <a:cubicBezTo>
                    <a:pt x="147" y="132"/>
                    <a:pt x="147" y="132"/>
                    <a:pt x="147" y="132"/>
                  </a:cubicBezTo>
                  <a:cubicBezTo>
                    <a:pt x="146" y="132"/>
                    <a:pt x="145" y="132"/>
                    <a:pt x="144" y="132"/>
                  </a:cubicBezTo>
                  <a:close/>
                  <a:moveTo>
                    <a:pt x="21" y="66"/>
                  </a:moveTo>
                  <a:cubicBezTo>
                    <a:pt x="144" y="120"/>
                    <a:pt x="144" y="120"/>
                    <a:pt x="144" y="120"/>
                  </a:cubicBezTo>
                  <a:cubicBezTo>
                    <a:pt x="267" y="66"/>
                    <a:pt x="267" y="66"/>
                    <a:pt x="267" y="66"/>
                  </a:cubicBezTo>
                  <a:cubicBezTo>
                    <a:pt x="144" y="13"/>
                    <a:pt x="144" y="13"/>
                    <a:pt x="144" y="13"/>
                  </a:cubicBezTo>
                  <a:lnTo>
                    <a:pt x="21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4A9EF694-CAA3-A9AC-C826-4EA28F92C6D4}"/>
              </a:ext>
            </a:extLst>
          </p:cNvPr>
          <p:cNvSpPr txBox="1">
            <a:spLocks/>
          </p:cNvSpPr>
          <p:nvPr/>
        </p:nvSpPr>
        <p:spPr>
          <a:xfrm>
            <a:off x="402675" y="535805"/>
            <a:ext cx="11605639" cy="59413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gradFill flip="none">
                  <a:gsLst>
                    <a:gs pos="0">
                      <a:srgbClr val="79CEEE"/>
                    </a:gs>
                    <a:gs pos="100000">
                      <a:srgbClr val="6D6BC3"/>
                    </a:gs>
                  </a:gsLst>
                  <a:lin ang="10800000" scaled="1"/>
                  <a:tileRect/>
                </a:gradFill>
                <a:latin typeface="Aptos"/>
              </a:rPr>
              <a:t>Why Microsoft 365 Needs a Configuration Repository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9" name="Freeform 1">
            <a:extLst>
              <a:ext uri="{FF2B5EF4-FFF2-40B4-BE49-F238E27FC236}">
                <a16:creationId xmlns:a16="http://schemas.microsoft.com/office/drawing/2014/main" id="{BD55EEA8-106D-5706-5A3D-EDEE0D16808F}"/>
              </a:ext>
            </a:extLst>
          </p:cNvPr>
          <p:cNvSpPr/>
          <p:nvPr/>
        </p:nvSpPr>
        <p:spPr>
          <a:xfrm>
            <a:off x="595415" y="5809481"/>
            <a:ext cx="11163141" cy="469672"/>
          </a:xfrm>
          <a:custGeom>
            <a:avLst/>
            <a:gdLst>
              <a:gd name="connsiteX0" fmla="*/ 580810 w 10029451"/>
              <a:gd name="connsiteY0" fmla="*/ 234835 h 469672"/>
              <a:gd name="connsiteX1" fmla="*/ 580809 w 10029451"/>
              <a:gd name="connsiteY1" fmla="*/ 234836 h 469672"/>
              <a:gd name="connsiteX2" fmla="*/ 580810 w 10029451"/>
              <a:gd name="connsiteY2" fmla="*/ 234838 h 469672"/>
              <a:gd name="connsiteX3" fmla="*/ 9698312 w 10029451"/>
              <a:gd name="connsiteY3" fmla="*/ 0 h 469672"/>
              <a:gd name="connsiteX4" fmla="*/ 9863882 w 10029451"/>
              <a:gd name="connsiteY4" fmla="*/ 0 h 469672"/>
              <a:gd name="connsiteX5" fmla="*/ 10029451 w 10029451"/>
              <a:gd name="connsiteY5" fmla="*/ 234836 h 469672"/>
              <a:gd name="connsiteX6" fmla="*/ 9863882 w 10029451"/>
              <a:gd name="connsiteY6" fmla="*/ 469672 h 469672"/>
              <a:gd name="connsiteX7" fmla="*/ 9698312 w 10029451"/>
              <a:gd name="connsiteY7" fmla="*/ 469672 h 469672"/>
              <a:gd name="connsiteX8" fmla="*/ 9863882 w 10029451"/>
              <a:gd name="connsiteY8" fmla="*/ 234836 h 469672"/>
              <a:gd name="connsiteX9" fmla="*/ 9490692 w 10029451"/>
              <a:gd name="connsiteY9" fmla="*/ 0 h 469672"/>
              <a:gd name="connsiteX10" fmla="*/ 9656262 w 10029451"/>
              <a:gd name="connsiteY10" fmla="*/ 0 h 469672"/>
              <a:gd name="connsiteX11" fmla="*/ 9821831 w 10029451"/>
              <a:gd name="connsiteY11" fmla="*/ 234836 h 469672"/>
              <a:gd name="connsiteX12" fmla="*/ 9656262 w 10029451"/>
              <a:gd name="connsiteY12" fmla="*/ 469672 h 469672"/>
              <a:gd name="connsiteX13" fmla="*/ 9490692 w 10029451"/>
              <a:gd name="connsiteY13" fmla="*/ 469672 h 469672"/>
              <a:gd name="connsiteX14" fmla="*/ 9656262 w 10029451"/>
              <a:gd name="connsiteY14" fmla="*/ 234836 h 469672"/>
              <a:gd name="connsiteX15" fmla="*/ 580809 w 10029451"/>
              <a:gd name="connsiteY15" fmla="*/ 0 h 469672"/>
              <a:gd name="connsiteX16" fmla="*/ 580810 w 10029451"/>
              <a:gd name="connsiteY16" fmla="*/ 0 h 469672"/>
              <a:gd name="connsiteX17" fmla="*/ 746379 w 10029451"/>
              <a:gd name="connsiteY17" fmla="*/ 0 h 469672"/>
              <a:gd name="connsiteX18" fmla="*/ 9283071 w 10029451"/>
              <a:gd name="connsiteY18" fmla="*/ 0 h 469672"/>
              <a:gd name="connsiteX19" fmla="*/ 9448641 w 10029451"/>
              <a:gd name="connsiteY19" fmla="*/ 0 h 469672"/>
              <a:gd name="connsiteX20" fmla="*/ 9614210 w 10029451"/>
              <a:gd name="connsiteY20" fmla="*/ 234836 h 469672"/>
              <a:gd name="connsiteX21" fmla="*/ 9448641 w 10029451"/>
              <a:gd name="connsiteY21" fmla="*/ 469672 h 469672"/>
              <a:gd name="connsiteX22" fmla="*/ 9283071 w 10029451"/>
              <a:gd name="connsiteY22" fmla="*/ 469672 h 469672"/>
              <a:gd name="connsiteX23" fmla="*/ 746379 w 10029451"/>
              <a:gd name="connsiteY23" fmla="*/ 469672 h 469672"/>
              <a:gd name="connsiteX24" fmla="*/ 580810 w 10029451"/>
              <a:gd name="connsiteY24" fmla="*/ 469672 h 469672"/>
              <a:gd name="connsiteX25" fmla="*/ 580809 w 10029451"/>
              <a:gd name="connsiteY25" fmla="*/ 469672 h 469672"/>
              <a:gd name="connsiteX26" fmla="*/ 415240 w 10029451"/>
              <a:gd name="connsiteY26" fmla="*/ 234836 h 469672"/>
              <a:gd name="connsiteX27" fmla="*/ 373189 w 10029451"/>
              <a:gd name="connsiteY27" fmla="*/ 0 h 469672"/>
              <a:gd name="connsiteX28" fmla="*/ 538759 w 10029451"/>
              <a:gd name="connsiteY28" fmla="*/ 0 h 469672"/>
              <a:gd name="connsiteX29" fmla="*/ 373189 w 10029451"/>
              <a:gd name="connsiteY29" fmla="*/ 234836 h 469672"/>
              <a:gd name="connsiteX30" fmla="*/ 538759 w 10029451"/>
              <a:gd name="connsiteY30" fmla="*/ 469672 h 469672"/>
              <a:gd name="connsiteX31" fmla="*/ 373189 w 10029451"/>
              <a:gd name="connsiteY31" fmla="*/ 469672 h 469672"/>
              <a:gd name="connsiteX32" fmla="*/ 207620 w 10029451"/>
              <a:gd name="connsiteY32" fmla="*/ 234836 h 469672"/>
              <a:gd name="connsiteX33" fmla="*/ 165569 w 10029451"/>
              <a:gd name="connsiteY33" fmla="*/ 0 h 469672"/>
              <a:gd name="connsiteX34" fmla="*/ 331139 w 10029451"/>
              <a:gd name="connsiteY34" fmla="*/ 0 h 469672"/>
              <a:gd name="connsiteX35" fmla="*/ 165569 w 10029451"/>
              <a:gd name="connsiteY35" fmla="*/ 234836 h 469672"/>
              <a:gd name="connsiteX36" fmla="*/ 331139 w 10029451"/>
              <a:gd name="connsiteY36" fmla="*/ 469672 h 469672"/>
              <a:gd name="connsiteX37" fmla="*/ 165569 w 10029451"/>
              <a:gd name="connsiteY37" fmla="*/ 469672 h 469672"/>
              <a:gd name="connsiteX38" fmla="*/ 0 w 10029451"/>
              <a:gd name="connsiteY38" fmla="*/ 234836 h 46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029451" h="469672">
                <a:moveTo>
                  <a:pt x="580810" y="234835"/>
                </a:moveTo>
                <a:lnTo>
                  <a:pt x="580809" y="234836"/>
                </a:lnTo>
                <a:lnTo>
                  <a:pt x="580810" y="234838"/>
                </a:lnTo>
                <a:close/>
                <a:moveTo>
                  <a:pt x="9698312" y="0"/>
                </a:moveTo>
                <a:lnTo>
                  <a:pt x="9863882" y="0"/>
                </a:lnTo>
                <a:lnTo>
                  <a:pt x="10029451" y="234836"/>
                </a:lnTo>
                <a:lnTo>
                  <a:pt x="9863882" y="469672"/>
                </a:lnTo>
                <a:lnTo>
                  <a:pt x="9698312" y="469672"/>
                </a:lnTo>
                <a:lnTo>
                  <a:pt x="9863882" y="234836"/>
                </a:lnTo>
                <a:close/>
                <a:moveTo>
                  <a:pt x="9490692" y="0"/>
                </a:moveTo>
                <a:lnTo>
                  <a:pt x="9656262" y="0"/>
                </a:lnTo>
                <a:lnTo>
                  <a:pt x="9821831" y="234836"/>
                </a:lnTo>
                <a:lnTo>
                  <a:pt x="9656262" y="469672"/>
                </a:lnTo>
                <a:lnTo>
                  <a:pt x="9490692" y="469672"/>
                </a:lnTo>
                <a:lnTo>
                  <a:pt x="9656262" y="234836"/>
                </a:lnTo>
                <a:close/>
                <a:moveTo>
                  <a:pt x="580809" y="0"/>
                </a:moveTo>
                <a:lnTo>
                  <a:pt x="580810" y="0"/>
                </a:lnTo>
                <a:lnTo>
                  <a:pt x="746379" y="0"/>
                </a:lnTo>
                <a:lnTo>
                  <a:pt x="9283071" y="0"/>
                </a:lnTo>
                <a:lnTo>
                  <a:pt x="9448641" y="0"/>
                </a:lnTo>
                <a:lnTo>
                  <a:pt x="9614210" y="234836"/>
                </a:lnTo>
                <a:lnTo>
                  <a:pt x="9448641" y="469672"/>
                </a:lnTo>
                <a:lnTo>
                  <a:pt x="9283071" y="469672"/>
                </a:lnTo>
                <a:lnTo>
                  <a:pt x="746379" y="469672"/>
                </a:lnTo>
                <a:lnTo>
                  <a:pt x="580810" y="469672"/>
                </a:lnTo>
                <a:lnTo>
                  <a:pt x="580809" y="469672"/>
                </a:lnTo>
                <a:lnTo>
                  <a:pt x="415240" y="234836"/>
                </a:lnTo>
                <a:close/>
                <a:moveTo>
                  <a:pt x="373189" y="0"/>
                </a:moveTo>
                <a:lnTo>
                  <a:pt x="538759" y="0"/>
                </a:lnTo>
                <a:lnTo>
                  <a:pt x="373189" y="234836"/>
                </a:lnTo>
                <a:lnTo>
                  <a:pt x="538759" y="469672"/>
                </a:lnTo>
                <a:lnTo>
                  <a:pt x="373189" y="469672"/>
                </a:lnTo>
                <a:lnTo>
                  <a:pt x="207620" y="234836"/>
                </a:lnTo>
                <a:close/>
                <a:moveTo>
                  <a:pt x="165569" y="0"/>
                </a:moveTo>
                <a:lnTo>
                  <a:pt x="331139" y="0"/>
                </a:lnTo>
                <a:lnTo>
                  <a:pt x="165569" y="234836"/>
                </a:lnTo>
                <a:lnTo>
                  <a:pt x="331139" y="469672"/>
                </a:lnTo>
                <a:lnTo>
                  <a:pt x="165569" y="469672"/>
                </a:lnTo>
                <a:lnTo>
                  <a:pt x="0" y="234836"/>
                </a:lnTo>
                <a:close/>
              </a:path>
            </a:pathLst>
          </a:cu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>
              <a:defRPr/>
            </a:pPr>
            <a:r>
              <a:rPr lang="en-US" sz="2000" b="1">
                <a:solidFill>
                  <a:schemeClr val="bg1"/>
                </a:solidFill>
                <a:latin typeface="Aptos" panose="02110004020202020204"/>
              </a:rPr>
              <a:t>A CONFIGURATION FRAMEWORK CHANGES THE SITUATION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39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86A22-D21E-917E-A803-E1D2B7BA1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8">
            <a:extLst>
              <a:ext uri="{FF2B5EF4-FFF2-40B4-BE49-F238E27FC236}">
                <a16:creationId xmlns:a16="http://schemas.microsoft.com/office/drawing/2014/main" id="{F1303996-B504-EC98-9E04-BA3B3BA1967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4070" y="2884566"/>
            <a:ext cx="273232" cy="231917"/>
            <a:chOff x="3427" y="474"/>
            <a:chExt cx="428" cy="356"/>
          </a:xfr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8100000" scaled="1"/>
          </a:gradFill>
        </p:grpSpPr>
        <p:sp>
          <p:nvSpPr>
            <p:cNvPr id="9" name="Freeform 49">
              <a:extLst>
                <a:ext uri="{FF2B5EF4-FFF2-40B4-BE49-F238E27FC236}">
                  <a16:creationId xmlns:a16="http://schemas.microsoft.com/office/drawing/2014/main" id="{2C6EF482-6CE8-3E7B-13BD-C2A87C704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" y="615"/>
              <a:ext cx="428" cy="108"/>
            </a:xfrm>
            <a:custGeom>
              <a:avLst/>
              <a:gdLst>
                <a:gd name="T0" fmla="*/ 144 w 289"/>
                <a:gd name="T1" fmla="*/ 73 h 73"/>
                <a:gd name="T2" fmla="*/ 142 w 289"/>
                <a:gd name="T3" fmla="*/ 73 h 73"/>
                <a:gd name="T4" fmla="*/ 4 w 289"/>
                <a:gd name="T5" fmla="*/ 13 h 73"/>
                <a:gd name="T6" fmla="*/ 1 w 289"/>
                <a:gd name="T7" fmla="*/ 5 h 73"/>
                <a:gd name="T8" fmla="*/ 9 w 289"/>
                <a:gd name="T9" fmla="*/ 2 h 73"/>
                <a:gd name="T10" fmla="*/ 144 w 289"/>
                <a:gd name="T11" fmla="*/ 61 h 73"/>
                <a:gd name="T12" fmla="*/ 280 w 289"/>
                <a:gd name="T13" fmla="*/ 2 h 73"/>
                <a:gd name="T14" fmla="*/ 288 w 289"/>
                <a:gd name="T15" fmla="*/ 5 h 73"/>
                <a:gd name="T16" fmla="*/ 285 w 289"/>
                <a:gd name="T17" fmla="*/ 13 h 73"/>
                <a:gd name="T18" fmla="*/ 147 w 289"/>
                <a:gd name="T19" fmla="*/ 73 h 73"/>
                <a:gd name="T20" fmla="*/ 144 w 289"/>
                <a:gd name="T2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9" h="73">
                  <a:moveTo>
                    <a:pt x="144" y="73"/>
                  </a:moveTo>
                  <a:cubicBezTo>
                    <a:pt x="144" y="73"/>
                    <a:pt x="143" y="73"/>
                    <a:pt x="142" y="7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1" y="11"/>
                    <a:pt x="0" y="8"/>
                    <a:pt x="1" y="5"/>
                  </a:cubicBezTo>
                  <a:cubicBezTo>
                    <a:pt x="2" y="2"/>
                    <a:pt x="6" y="0"/>
                    <a:pt x="9" y="2"/>
                  </a:cubicBezTo>
                  <a:cubicBezTo>
                    <a:pt x="144" y="61"/>
                    <a:pt x="144" y="61"/>
                    <a:pt x="144" y="61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3" y="0"/>
                    <a:pt x="287" y="2"/>
                    <a:pt x="288" y="5"/>
                  </a:cubicBezTo>
                  <a:cubicBezTo>
                    <a:pt x="289" y="8"/>
                    <a:pt x="288" y="11"/>
                    <a:pt x="285" y="13"/>
                  </a:cubicBezTo>
                  <a:cubicBezTo>
                    <a:pt x="147" y="73"/>
                    <a:pt x="147" y="73"/>
                    <a:pt x="147" y="73"/>
                  </a:cubicBezTo>
                  <a:cubicBezTo>
                    <a:pt x="146" y="73"/>
                    <a:pt x="145" y="73"/>
                    <a:pt x="144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Freeform 50">
              <a:extLst>
                <a:ext uri="{FF2B5EF4-FFF2-40B4-BE49-F238E27FC236}">
                  <a16:creationId xmlns:a16="http://schemas.microsoft.com/office/drawing/2014/main" id="{D5D8081C-2AC3-3693-1AF5-BB624EC9A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" y="668"/>
              <a:ext cx="428" cy="108"/>
            </a:xfrm>
            <a:custGeom>
              <a:avLst/>
              <a:gdLst>
                <a:gd name="T0" fmla="*/ 144 w 289"/>
                <a:gd name="T1" fmla="*/ 73 h 73"/>
                <a:gd name="T2" fmla="*/ 142 w 289"/>
                <a:gd name="T3" fmla="*/ 73 h 73"/>
                <a:gd name="T4" fmla="*/ 4 w 289"/>
                <a:gd name="T5" fmla="*/ 13 h 73"/>
                <a:gd name="T6" fmla="*/ 1 w 289"/>
                <a:gd name="T7" fmla="*/ 5 h 73"/>
                <a:gd name="T8" fmla="*/ 9 w 289"/>
                <a:gd name="T9" fmla="*/ 2 h 73"/>
                <a:gd name="T10" fmla="*/ 144 w 289"/>
                <a:gd name="T11" fmla="*/ 61 h 73"/>
                <a:gd name="T12" fmla="*/ 280 w 289"/>
                <a:gd name="T13" fmla="*/ 2 h 73"/>
                <a:gd name="T14" fmla="*/ 288 w 289"/>
                <a:gd name="T15" fmla="*/ 5 h 73"/>
                <a:gd name="T16" fmla="*/ 285 w 289"/>
                <a:gd name="T17" fmla="*/ 13 h 73"/>
                <a:gd name="T18" fmla="*/ 147 w 289"/>
                <a:gd name="T19" fmla="*/ 73 h 73"/>
                <a:gd name="T20" fmla="*/ 144 w 289"/>
                <a:gd name="T2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9" h="73">
                  <a:moveTo>
                    <a:pt x="144" y="73"/>
                  </a:moveTo>
                  <a:cubicBezTo>
                    <a:pt x="144" y="73"/>
                    <a:pt x="143" y="73"/>
                    <a:pt x="142" y="7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1" y="11"/>
                    <a:pt x="0" y="8"/>
                    <a:pt x="1" y="5"/>
                  </a:cubicBezTo>
                  <a:cubicBezTo>
                    <a:pt x="2" y="2"/>
                    <a:pt x="6" y="0"/>
                    <a:pt x="9" y="2"/>
                  </a:cubicBezTo>
                  <a:cubicBezTo>
                    <a:pt x="144" y="61"/>
                    <a:pt x="144" y="61"/>
                    <a:pt x="144" y="61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3" y="0"/>
                    <a:pt x="287" y="2"/>
                    <a:pt x="288" y="5"/>
                  </a:cubicBezTo>
                  <a:cubicBezTo>
                    <a:pt x="289" y="8"/>
                    <a:pt x="288" y="11"/>
                    <a:pt x="285" y="13"/>
                  </a:cubicBezTo>
                  <a:cubicBezTo>
                    <a:pt x="147" y="73"/>
                    <a:pt x="147" y="73"/>
                    <a:pt x="147" y="73"/>
                  </a:cubicBezTo>
                  <a:cubicBezTo>
                    <a:pt x="146" y="73"/>
                    <a:pt x="145" y="73"/>
                    <a:pt x="144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Freeform 51">
              <a:extLst>
                <a:ext uri="{FF2B5EF4-FFF2-40B4-BE49-F238E27FC236}">
                  <a16:creationId xmlns:a16="http://schemas.microsoft.com/office/drawing/2014/main" id="{2828F97F-5D6D-5A69-41CC-D851FFD14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" y="722"/>
              <a:ext cx="428" cy="108"/>
            </a:xfrm>
            <a:custGeom>
              <a:avLst/>
              <a:gdLst>
                <a:gd name="T0" fmla="*/ 144 w 289"/>
                <a:gd name="T1" fmla="*/ 73 h 73"/>
                <a:gd name="T2" fmla="*/ 142 w 289"/>
                <a:gd name="T3" fmla="*/ 73 h 73"/>
                <a:gd name="T4" fmla="*/ 4 w 289"/>
                <a:gd name="T5" fmla="*/ 13 h 73"/>
                <a:gd name="T6" fmla="*/ 1 w 289"/>
                <a:gd name="T7" fmla="*/ 5 h 73"/>
                <a:gd name="T8" fmla="*/ 9 w 289"/>
                <a:gd name="T9" fmla="*/ 2 h 73"/>
                <a:gd name="T10" fmla="*/ 144 w 289"/>
                <a:gd name="T11" fmla="*/ 61 h 73"/>
                <a:gd name="T12" fmla="*/ 280 w 289"/>
                <a:gd name="T13" fmla="*/ 2 h 73"/>
                <a:gd name="T14" fmla="*/ 288 w 289"/>
                <a:gd name="T15" fmla="*/ 5 h 73"/>
                <a:gd name="T16" fmla="*/ 285 w 289"/>
                <a:gd name="T17" fmla="*/ 13 h 73"/>
                <a:gd name="T18" fmla="*/ 147 w 289"/>
                <a:gd name="T19" fmla="*/ 73 h 73"/>
                <a:gd name="T20" fmla="*/ 144 w 289"/>
                <a:gd name="T2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9" h="73">
                  <a:moveTo>
                    <a:pt x="144" y="73"/>
                  </a:moveTo>
                  <a:cubicBezTo>
                    <a:pt x="144" y="73"/>
                    <a:pt x="143" y="73"/>
                    <a:pt x="142" y="7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1" y="11"/>
                    <a:pt x="0" y="8"/>
                    <a:pt x="1" y="5"/>
                  </a:cubicBezTo>
                  <a:cubicBezTo>
                    <a:pt x="2" y="2"/>
                    <a:pt x="6" y="0"/>
                    <a:pt x="9" y="2"/>
                  </a:cubicBezTo>
                  <a:cubicBezTo>
                    <a:pt x="144" y="61"/>
                    <a:pt x="144" y="61"/>
                    <a:pt x="144" y="61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3" y="0"/>
                    <a:pt x="287" y="2"/>
                    <a:pt x="288" y="5"/>
                  </a:cubicBezTo>
                  <a:cubicBezTo>
                    <a:pt x="289" y="8"/>
                    <a:pt x="288" y="11"/>
                    <a:pt x="285" y="13"/>
                  </a:cubicBezTo>
                  <a:cubicBezTo>
                    <a:pt x="147" y="73"/>
                    <a:pt x="147" y="73"/>
                    <a:pt x="147" y="73"/>
                  </a:cubicBezTo>
                  <a:cubicBezTo>
                    <a:pt x="146" y="73"/>
                    <a:pt x="145" y="73"/>
                    <a:pt x="144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Freeform 52">
              <a:extLst>
                <a:ext uri="{FF2B5EF4-FFF2-40B4-BE49-F238E27FC236}">
                  <a16:creationId xmlns:a16="http://schemas.microsoft.com/office/drawing/2014/main" id="{7C8D860C-60DB-5AA3-1CE9-D5A056DD6E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7" y="474"/>
              <a:ext cx="426" cy="196"/>
            </a:xfrm>
            <a:custGeom>
              <a:avLst/>
              <a:gdLst>
                <a:gd name="T0" fmla="*/ 144 w 288"/>
                <a:gd name="T1" fmla="*/ 132 h 132"/>
                <a:gd name="T2" fmla="*/ 142 w 288"/>
                <a:gd name="T3" fmla="*/ 132 h 132"/>
                <a:gd name="T4" fmla="*/ 4 w 288"/>
                <a:gd name="T5" fmla="*/ 72 h 132"/>
                <a:gd name="T6" fmla="*/ 0 w 288"/>
                <a:gd name="T7" fmla="*/ 66 h 132"/>
                <a:gd name="T8" fmla="*/ 4 w 288"/>
                <a:gd name="T9" fmla="*/ 61 h 132"/>
                <a:gd name="T10" fmla="*/ 142 w 288"/>
                <a:gd name="T11" fmla="*/ 1 h 132"/>
                <a:gd name="T12" fmla="*/ 147 w 288"/>
                <a:gd name="T13" fmla="*/ 1 h 132"/>
                <a:gd name="T14" fmla="*/ 285 w 288"/>
                <a:gd name="T15" fmla="*/ 61 h 132"/>
                <a:gd name="T16" fmla="*/ 288 w 288"/>
                <a:gd name="T17" fmla="*/ 66 h 132"/>
                <a:gd name="T18" fmla="*/ 285 w 288"/>
                <a:gd name="T19" fmla="*/ 72 h 132"/>
                <a:gd name="T20" fmla="*/ 147 w 288"/>
                <a:gd name="T21" fmla="*/ 132 h 132"/>
                <a:gd name="T22" fmla="*/ 144 w 288"/>
                <a:gd name="T23" fmla="*/ 132 h 132"/>
                <a:gd name="T24" fmla="*/ 21 w 288"/>
                <a:gd name="T25" fmla="*/ 66 h 132"/>
                <a:gd name="T26" fmla="*/ 144 w 288"/>
                <a:gd name="T27" fmla="*/ 120 h 132"/>
                <a:gd name="T28" fmla="*/ 267 w 288"/>
                <a:gd name="T29" fmla="*/ 66 h 132"/>
                <a:gd name="T30" fmla="*/ 144 w 288"/>
                <a:gd name="T31" fmla="*/ 13 h 132"/>
                <a:gd name="T32" fmla="*/ 21 w 288"/>
                <a:gd name="T33" fmla="*/ 6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8" h="132">
                  <a:moveTo>
                    <a:pt x="144" y="132"/>
                  </a:moveTo>
                  <a:cubicBezTo>
                    <a:pt x="144" y="132"/>
                    <a:pt x="143" y="132"/>
                    <a:pt x="142" y="13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2" y="71"/>
                    <a:pt x="0" y="69"/>
                    <a:pt x="0" y="66"/>
                  </a:cubicBezTo>
                  <a:cubicBezTo>
                    <a:pt x="0" y="64"/>
                    <a:pt x="2" y="62"/>
                    <a:pt x="4" y="61"/>
                  </a:cubicBezTo>
                  <a:cubicBezTo>
                    <a:pt x="142" y="1"/>
                    <a:pt x="142" y="1"/>
                    <a:pt x="142" y="1"/>
                  </a:cubicBezTo>
                  <a:cubicBezTo>
                    <a:pt x="144" y="0"/>
                    <a:pt x="145" y="0"/>
                    <a:pt x="147" y="1"/>
                  </a:cubicBezTo>
                  <a:cubicBezTo>
                    <a:pt x="285" y="61"/>
                    <a:pt x="285" y="61"/>
                    <a:pt x="285" y="61"/>
                  </a:cubicBezTo>
                  <a:cubicBezTo>
                    <a:pt x="287" y="62"/>
                    <a:pt x="288" y="64"/>
                    <a:pt x="288" y="66"/>
                  </a:cubicBezTo>
                  <a:cubicBezTo>
                    <a:pt x="288" y="69"/>
                    <a:pt x="287" y="71"/>
                    <a:pt x="285" y="72"/>
                  </a:cubicBezTo>
                  <a:cubicBezTo>
                    <a:pt x="147" y="132"/>
                    <a:pt x="147" y="132"/>
                    <a:pt x="147" y="132"/>
                  </a:cubicBezTo>
                  <a:cubicBezTo>
                    <a:pt x="146" y="132"/>
                    <a:pt x="145" y="132"/>
                    <a:pt x="144" y="132"/>
                  </a:cubicBezTo>
                  <a:close/>
                  <a:moveTo>
                    <a:pt x="21" y="66"/>
                  </a:moveTo>
                  <a:cubicBezTo>
                    <a:pt x="144" y="120"/>
                    <a:pt x="144" y="120"/>
                    <a:pt x="144" y="120"/>
                  </a:cubicBezTo>
                  <a:cubicBezTo>
                    <a:pt x="267" y="66"/>
                    <a:pt x="267" y="66"/>
                    <a:pt x="267" y="66"/>
                  </a:cubicBezTo>
                  <a:cubicBezTo>
                    <a:pt x="144" y="13"/>
                    <a:pt x="144" y="13"/>
                    <a:pt x="144" y="13"/>
                  </a:cubicBezTo>
                  <a:lnTo>
                    <a:pt x="21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7D93FF8-4411-6A5B-A477-3E721B0EBF6C}"/>
              </a:ext>
            </a:extLst>
          </p:cNvPr>
          <p:cNvGrpSpPr/>
          <p:nvPr/>
        </p:nvGrpSpPr>
        <p:grpSpPr>
          <a:xfrm>
            <a:off x="990964" y="2800471"/>
            <a:ext cx="11017350" cy="876430"/>
            <a:chOff x="6266028" y="1815638"/>
            <a:chExt cx="4110286" cy="87643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51C1BC8-FD2E-9DE5-B983-38280A14F70B}"/>
                </a:ext>
              </a:extLst>
            </p:cNvPr>
            <p:cNvSpPr txBox="1"/>
            <p:nvPr/>
          </p:nvSpPr>
          <p:spPr>
            <a:xfrm>
              <a:off x="6267305" y="1815638"/>
              <a:ext cx="4109009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FFFF"/>
                  </a:solidFill>
                  <a:latin typeface="Aptos Display"/>
                </a:rPr>
                <a:t>Die Konfiguration ist das größte Risiko</a:t>
              </a:r>
              <a:endParaRPr lang="en-US" dirty="0"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304BADE-204C-F101-2F8A-D476A10AA814}"/>
                </a:ext>
              </a:extLst>
            </p:cNvPr>
            <p:cNvSpPr txBox="1"/>
            <p:nvPr/>
          </p:nvSpPr>
          <p:spPr>
            <a:xfrm>
              <a:off x="6266028" y="2168848"/>
              <a:ext cx="4109008" cy="52322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de-DE" sz="1400" dirty="0">
                  <a:solidFill>
                    <a:srgbClr val="FFFFFF"/>
                  </a:solidFill>
                </a:rPr>
                <a:t>Wir fügen eine „vorläufige“ Regel hinzu, die fünf Jahre lang gültig bleibt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de-DE" sz="1400" dirty="0">
                  <a:solidFill>
                    <a:srgbClr val="FFFFFF"/>
                  </a:solidFill>
                </a:rPr>
                <a:t>Wir erstellen Gruppen, Rollen und Ausnahmen, „um den Prozess zu beschleunigen“</a:t>
              </a:r>
              <a:endParaRPr lang="en-US" dirty="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87ACCDB-EC75-3E6C-5613-BB12B8972E80}"/>
              </a:ext>
            </a:extLst>
          </p:cNvPr>
          <p:cNvGrpSpPr/>
          <p:nvPr/>
        </p:nvGrpSpPr>
        <p:grpSpPr>
          <a:xfrm>
            <a:off x="990964" y="4108021"/>
            <a:ext cx="10605621" cy="1389909"/>
            <a:chOff x="6266028" y="2811263"/>
            <a:chExt cx="7287621" cy="138990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AD1897-50D8-55AA-497E-23B2AA2BE7BC}"/>
                </a:ext>
              </a:extLst>
            </p:cNvPr>
            <p:cNvSpPr txBox="1"/>
            <p:nvPr/>
          </p:nvSpPr>
          <p:spPr>
            <a:xfrm>
              <a:off x="6266028" y="2811263"/>
              <a:ext cx="5475150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FFFF"/>
                  </a:solidFill>
                  <a:latin typeface="Aptos Display"/>
                </a:rPr>
                <a:t>Ergebnis: Zwei Mieter, zwei verschiedene Welten</a:t>
              </a:r>
              <a:endParaRPr lang="en-US" dirty="0"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B5085B-C8ED-2586-F527-A52049513C49}"/>
                </a:ext>
              </a:extLst>
            </p:cNvPr>
            <p:cNvSpPr txBox="1"/>
            <p:nvPr/>
          </p:nvSpPr>
          <p:spPr>
            <a:xfrm>
              <a:off x="6266028" y="3247065"/>
              <a:ext cx="7287621" cy="95410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de-DE" sz="1400" dirty="0">
                  <a:solidFill>
                    <a:srgbClr val="FFFFFF"/>
                  </a:solidFill>
                </a:rPr>
                <a:t>Zwei Tochtergesellschaften, zwei Einheiten, zwei Umgebungen = zwei Sicherheitsansätze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de-DE" sz="1400" dirty="0">
                  <a:solidFill>
                    <a:srgbClr val="FFFFFF"/>
                  </a:solidFill>
                </a:rPr>
                <a:t>M&amp;A-Transaktionen führen zu kulturellen Konflikten bei der Konfiguration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de-DE" sz="1400" dirty="0">
                  <a:solidFill>
                    <a:srgbClr val="FFFFFF"/>
                  </a:solidFill>
                </a:rPr>
                <a:t>Es ist unmöglich, die Frage zu beantworten: Wie sieht ein „gesunder“ Mandant in unserer Organisation aus?</a:t>
              </a:r>
              <a:endParaRPr lang="en-US" dirty="0"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C65BE69-184A-933A-3152-5C902791C0C8}"/>
              </a:ext>
            </a:extLst>
          </p:cNvPr>
          <p:cNvGrpSpPr/>
          <p:nvPr/>
        </p:nvGrpSpPr>
        <p:grpSpPr>
          <a:xfrm>
            <a:off x="990964" y="1405831"/>
            <a:ext cx="10096983" cy="1091874"/>
            <a:chOff x="6941822" y="3503340"/>
            <a:chExt cx="4266344" cy="109187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714904C-2069-0587-45B9-1D1275286A3F}"/>
                </a:ext>
              </a:extLst>
            </p:cNvPr>
            <p:cNvSpPr txBox="1"/>
            <p:nvPr/>
          </p:nvSpPr>
          <p:spPr>
            <a:xfrm>
              <a:off x="6941822" y="3503340"/>
              <a:ext cx="4266344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FFFF"/>
                  </a:solidFill>
                  <a:latin typeface="Aptos Display"/>
                </a:rPr>
                <a:t>Ein Microsoft 365-Mandant ist nie wirklich „fertig“</a:t>
              </a:r>
              <a:endParaRPr lang="en-US" dirty="0"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FE1355-C4B8-8353-C555-02AA9D358E19}"/>
                </a:ext>
              </a:extLst>
            </p:cNvPr>
            <p:cNvSpPr txBox="1"/>
            <p:nvPr/>
          </p:nvSpPr>
          <p:spPr>
            <a:xfrm>
              <a:off x="6941822" y="3856550"/>
              <a:ext cx="4266344" cy="73866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de-DE" sz="1400" dirty="0">
                  <a:solidFill>
                    <a:srgbClr val="FFFFFF"/>
                  </a:solidFill>
                </a:rPr>
                <a:t>Jeden Monat neue Funktionen, neue Schnittstellen und neue Berechtigungen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de-DE" sz="1400" dirty="0">
                  <a:solidFill>
                    <a:srgbClr val="FFFFFF"/>
                  </a:solidFill>
                </a:rPr>
                <a:t>Verschiedene Administratoren, Teams und Dienstleister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de-DE" sz="1400" dirty="0">
                  <a:solidFill>
                    <a:srgbClr val="FFFFFF"/>
                  </a:solidFill>
                </a:rPr>
                <a:t>Jeder gibt im Rahmen seiner Zuständigkeit sein Bestes</a:t>
              </a:r>
              <a:endParaRPr lang="en-US" sz="1400" dirty="0">
                <a:solidFill>
                  <a:srgbClr val="FFFFFF"/>
                </a:solidFill>
                <a:latin typeface="Aptos" panose="02110004020202020204"/>
              </a:endParaRPr>
            </a:p>
          </p:txBody>
        </p:sp>
      </p:grpSp>
      <p:grpSp>
        <p:nvGrpSpPr>
          <p:cNvPr id="25" name="Group 48">
            <a:extLst>
              <a:ext uri="{FF2B5EF4-FFF2-40B4-BE49-F238E27FC236}">
                <a16:creationId xmlns:a16="http://schemas.microsoft.com/office/drawing/2014/main" id="{08AB7852-2C86-331C-D5FA-4F0C031DD16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5415" y="4174971"/>
            <a:ext cx="273232" cy="231917"/>
            <a:chOff x="3427" y="474"/>
            <a:chExt cx="428" cy="356"/>
          </a:xfr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8100000" scaled="1"/>
          </a:gradFill>
        </p:grpSpPr>
        <p:sp>
          <p:nvSpPr>
            <p:cNvPr id="26" name="Freeform 49">
              <a:extLst>
                <a:ext uri="{FF2B5EF4-FFF2-40B4-BE49-F238E27FC236}">
                  <a16:creationId xmlns:a16="http://schemas.microsoft.com/office/drawing/2014/main" id="{BECC8B43-B456-9E44-11BD-17AF81D82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" y="615"/>
              <a:ext cx="428" cy="108"/>
            </a:xfrm>
            <a:custGeom>
              <a:avLst/>
              <a:gdLst>
                <a:gd name="T0" fmla="*/ 144 w 289"/>
                <a:gd name="T1" fmla="*/ 73 h 73"/>
                <a:gd name="T2" fmla="*/ 142 w 289"/>
                <a:gd name="T3" fmla="*/ 73 h 73"/>
                <a:gd name="T4" fmla="*/ 4 w 289"/>
                <a:gd name="T5" fmla="*/ 13 h 73"/>
                <a:gd name="T6" fmla="*/ 1 w 289"/>
                <a:gd name="T7" fmla="*/ 5 h 73"/>
                <a:gd name="T8" fmla="*/ 9 w 289"/>
                <a:gd name="T9" fmla="*/ 2 h 73"/>
                <a:gd name="T10" fmla="*/ 144 w 289"/>
                <a:gd name="T11" fmla="*/ 61 h 73"/>
                <a:gd name="T12" fmla="*/ 280 w 289"/>
                <a:gd name="T13" fmla="*/ 2 h 73"/>
                <a:gd name="T14" fmla="*/ 288 w 289"/>
                <a:gd name="T15" fmla="*/ 5 h 73"/>
                <a:gd name="T16" fmla="*/ 285 w 289"/>
                <a:gd name="T17" fmla="*/ 13 h 73"/>
                <a:gd name="T18" fmla="*/ 147 w 289"/>
                <a:gd name="T19" fmla="*/ 73 h 73"/>
                <a:gd name="T20" fmla="*/ 144 w 289"/>
                <a:gd name="T2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9" h="73">
                  <a:moveTo>
                    <a:pt x="144" y="73"/>
                  </a:moveTo>
                  <a:cubicBezTo>
                    <a:pt x="144" y="73"/>
                    <a:pt x="143" y="73"/>
                    <a:pt x="142" y="7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1" y="11"/>
                    <a:pt x="0" y="8"/>
                    <a:pt x="1" y="5"/>
                  </a:cubicBezTo>
                  <a:cubicBezTo>
                    <a:pt x="2" y="2"/>
                    <a:pt x="6" y="0"/>
                    <a:pt x="9" y="2"/>
                  </a:cubicBezTo>
                  <a:cubicBezTo>
                    <a:pt x="144" y="61"/>
                    <a:pt x="144" y="61"/>
                    <a:pt x="144" y="61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3" y="0"/>
                    <a:pt x="287" y="2"/>
                    <a:pt x="288" y="5"/>
                  </a:cubicBezTo>
                  <a:cubicBezTo>
                    <a:pt x="289" y="8"/>
                    <a:pt x="288" y="11"/>
                    <a:pt x="285" y="13"/>
                  </a:cubicBezTo>
                  <a:cubicBezTo>
                    <a:pt x="147" y="73"/>
                    <a:pt x="147" y="73"/>
                    <a:pt x="147" y="73"/>
                  </a:cubicBezTo>
                  <a:cubicBezTo>
                    <a:pt x="146" y="73"/>
                    <a:pt x="145" y="73"/>
                    <a:pt x="144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60C768B4-9F34-FEFB-8E16-789226216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" y="668"/>
              <a:ext cx="428" cy="108"/>
            </a:xfrm>
            <a:custGeom>
              <a:avLst/>
              <a:gdLst>
                <a:gd name="T0" fmla="*/ 144 w 289"/>
                <a:gd name="T1" fmla="*/ 73 h 73"/>
                <a:gd name="T2" fmla="*/ 142 w 289"/>
                <a:gd name="T3" fmla="*/ 73 h 73"/>
                <a:gd name="T4" fmla="*/ 4 w 289"/>
                <a:gd name="T5" fmla="*/ 13 h 73"/>
                <a:gd name="T6" fmla="*/ 1 w 289"/>
                <a:gd name="T7" fmla="*/ 5 h 73"/>
                <a:gd name="T8" fmla="*/ 9 w 289"/>
                <a:gd name="T9" fmla="*/ 2 h 73"/>
                <a:gd name="T10" fmla="*/ 144 w 289"/>
                <a:gd name="T11" fmla="*/ 61 h 73"/>
                <a:gd name="T12" fmla="*/ 280 w 289"/>
                <a:gd name="T13" fmla="*/ 2 h 73"/>
                <a:gd name="T14" fmla="*/ 288 w 289"/>
                <a:gd name="T15" fmla="*/ 5 h 73"/>
                <a:gd name="T16" fmla="*/ 285 w 289"/>
                <a:gd name="T17" fmla="*/ 13 h 73"/>
                <a:gd name="T18" fmla="*/ 147 w 289"/>
                <a:gd name="T19" fmla="*/ 73 h 73"/>
                <a:gd name="T20" fmla="*/ 144 w 289"/>
                <a:gd name="T2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9" h="73">
                  <a:moveTo>
                    <a:pt x="144" y="73"/>
                  </a:moveTo>
                  <a:cubicBezTo>
                    <a:pt x="144" y="73"/>
                    <a:pt x="143" y="73"/>
                    <a:pt x="142" y="7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1" y="11"/>
                    <a:pt x="0" y="8"/>
                    <a:pt x="1" y="5"/>
                  </a:cubicBezTo>
                  <a:cubicBezTo>
                    <a:pt x="2" y="2"/>
                    <a:pt x="6" y="0"/>
                    <a:pt x="9" y="2"/>
                  </a:cubicBezTo>
                  <a:cubicBezTo>
                    <a:pt x="144" y="61"/>
                    <a:pt x="144" y="61"/>
                    <a:pt x="144" y="61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3" y="0"/>
                    <a:pt x="287" y="2"/>
                    <a:pt x="288" y="5"/>
                  </a:cubicBezTo>
                  <a:cubicBezTo>
                    <a:pt x="289" y="8"/>
                    <a:pt x="288" y="11"/>
                    <a:pt x="285" y="13"/>
                  </a:cubicBezTo>
                  <a:cubicBezTo>
                    <a:pt x="147" y="73"/>
                    <a:pt x="147" y="73"/>
                    <a:pt x="147" y="73"/>
                  </a:cubicBezTo>
                  <a:cubicBezTo>
                    <a:pt x="146" y="73"/>
                    <a:pt x="145" y="73"/>
                    <a:pt x="144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413CE0F6-090F-E56B-EFCA-E63D4C060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" y="722"/>
              <a:ext cx="428" cy="108"/>
            </a:xfrm>
            <a:custGeom>
              <a:avLst/>
              <a:gdLst>
                <a:gd name="T0" fmla="*/ 144 w 289"/>
                <a:gd name="T1" fmla="*/ 73 h 73"/>
                <a:gd name="T2" fmla="*/ 142 w 289"/>
                <a:gd name="T3" fmla="*/ 73 h 73"/>
                <a:gd name="T4" fmla="*/ 4 w 289"/>
                <a:gd name="T5" fmla="*/ 13 h 73"/>
                <a:gd name="T6" fmla="*/ 1 w 289"/>
                <a:gd name="T7" fmla="*/ 5 h 73"/>
                <a:gd name="T8" fmla="*/ 9 w 289"/>
                <a:gd name="T9" fmla="*/ 2 h 73"/>
                <a:gd name="T10" fmla="*/ 144 w 289"/>
                <a:gd name="T11" fmla="*/ 61 h 73"/>
                <a:gd name="T12" fmla="*/ 280 w 289"/>
                <a:gd name="T13" fmla="*/ 2 h 73"/>
                <a:gd name="T14" fmla="*/ 288 w 289"/>
                <a:gd name="T15" fmla="*/ 5 h 73"/>
                <a:gd name="T16" fmla="*/ 285 w 289"/>
                <a:gd name="T17" fmla="*/ 13 h 73"/>
                <a:gd name="T18" fmla="*/ 147 w 289"/>
                <a:gd name="T19" fmla="*/ 73 h 73"/>
                <a:gd name="T20" fmla="*/ 144 w 289"/>
                <a:gd name="T2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9" h="73">
                  <a:moveTo>
                    <a:pt x="144" y="73"/>
                  </a:moveTo>
                  <a:cubicBezTo>
                    <a:pt x="144" y="73"/>
                    <a:pt x="143" y="73"/>
                    <a:pt x="142" y="7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1" y="11"/>
                    <a:pt x="0" y="8"/>
                    <a:pt x="1" y="5"/>
                  </a:cubicBezTo>
                  <a:cubicBezTo>
                    <a:pt x="2" y="2"/>
                    <a:pt x="6" y="0"/>
                    <a:pt x="9" y="2"/>
                  </a:cubicBezTo>
                  <a:cubicBezTo>
                    <a:pt x="144" y="61"/>
                    <a:pt x="144" y="61"/>
                    <a:pt x="144" y="61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3" y="0"/>
                    <a:pt x="287" y="2"/>
                    <a:pt x="288" y="5"/>
                  </a:cubicBezTo>
                  <a:cubicBezTo>
                    <a:pt x="289" y="8"/>
                    <a:pt x="288" y="11"/>
                    <a:pt x="285" y="13"/>
                  </a:cubicBezTo>
                  <a:cubicBezTo>
                    <a:pt x="147" y="73"/>
                    <a:pt x="147" y="73"/>
                    <a:pt x="147" y="73"/>
                  </a:cubicBezTo>
                  <a:cubicBezTo>
                    <a:pt x="146" y="73"/>
                    <a:pt x="145" y="73"/>
                    <a:pt x="144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Freeform 52">
              <a:extLst>
                <a:ext uri="{FF2B5EF4-FFF2-40B4-BE49-F238E27FC236}">
                  <a16:creationId xmlns:a16="http://schemas.microsoft.com/office/drawing/2014/main" id="{327C3EF4-6850-5DFA-663B-C8E335F1EE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7" y="474"/>
              <a:ext cx="426" cy="196"/>
            </a:xfrm>
            <a:custGeom>
              <a:avLst/>
              <a:gdLst>
                <a:gd name="T0" fmla="*/ 144 w 288"/>
                <a:gd name="T1" fmla="*/ 132 h 132"/>
                <a:gd name="T2" fmla="*/ 142 w 288"/>
                <a:gd name="T3" fmla="*/ 132 h 132"/>
                <a:gd name="T4" fmla="*/ 4 w 288"/>
                <a:gd name="T5" fmla="*/ 72 h 132"/>
                <a:gd name="T6" fmla="*/ 0 w 288"/>
                <a:gd name="T7" fmla="*/ 66 h 132"/>
                <a:gd name="T8" fmla="*/ 4 w 288"/>
                <a:gd name="T9" fmla="*/ 61 h 132"/>
                <a:gd name="T10" fmla="*/ 142 w 288"/>
                <a:gd name="T11" fmla="*/ 1 h 132"/>
                <a:gd name="T12" fmla="*/ 147 w 288"/>
                <a:gd name="T13" fmla="*/ 1 h 132"/>
                <a:gd name="T14" fmla="*/ 285 w 288"/>
                <a:gd name="T15" fmla="*/ 61 h 132"/>
                <a:gd name="T16" fmla="*/ 288 w 288"/>
                <a:gd name="T17" fmla="*/ 66 h 132"/>
                <a:gd name="T18" fmla="*/ 285 w 288"/>
                <a:gd name="T19" fmla="*/ 72 h 132"/>
                <a:gd name="T20" fmla="*/ 147 w 288"/>
                <a:gd name="T21" fmla="*/ 132 h 132"/>
                <a:gd name="T22" fmla="*/ 144 w 288"/>
                <a:gd name="T23" fmla="*/ 132 h 132"/>
                <a:gd name="T24" fmla="*/ 21 w 288"/>
                <a:gd name="T25" fmla="*/ 66 h 132"/>
                <a:gd name="T26" fmla="*/ 144 w 288"/>
                <a:gd name="T27" fmla="*/ 120 h 132"/>
                <a:gd name="T28" fmla="*/ 267 w 288"/>
                <a:gd name="T29" fmla="*/ 66 h 132"/>
                <a:gd name="T30" fmla="*/ 144 w 288"/>
                <a:gd name="T31" fmla="*/ 13 h 132"/>
                <a:gd name="T32" fmla="*/ 21 w 288"/>
                <a:gd name="T33" fmla="*/ 6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8" h="132">
                  <a:moveTo>
                    <a:pt x="144" y="132"/>
                  </a:moveTo>
                  <a:cubicBezTo>
                    <a:pt x="144" y="132"/>
                    <a:pt x="143" y="132"/>
                    <a:pt x="142" y="13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2" y="71"/>
                    <a:pt x="0" y="69"/>
                    <a:pt x="0" y="66"/>
                  </a:cubicBezTo>
                  <a:cubicBezTo>
                    <a:pt x="0" y="64"/>
                    <a:pt x="2" y="62"/>
                    <a:pt x="4" y="61"/>
                  </a:cubicBezTo>
                  <a:cubicBezTo>
                    <a:pt x="142" y="1"/>
                    <a:pt x="142" y="1"/>
                    <a:pt x="142" y="1"/>
                  </a:cubicBezTo>
                  <a:cubicBezTo>
                    <a:pt x="144" y="0"/>
                    <a:pt x="145" y="0"/>
                    <a:pt x="147" y="1"/>
                  </a:cubicBezTo>
                  <a:cubicBezTo>
                    <a:pt x="285" y="61"/>
                    <a:pt x="285" y="61"/>
                    <a:pt x="285" y="61"/>
                  </a:cubicBezTo>
                  <a:cubicBezTo>
                    <a:pt x="287" y="62"/>
                    <a:pt x="288" y="64"/>
                    <a:pt x="288" y="66"/>
                  </a:cubicBezTo>
                  <a:cubicBezTo>
                    <a:pt x="288" y="69"/>
                    <a:pt x="287" y="71"/>
                    <a:pt x="285" y="72"/>
                  </a:cubicBezTo>
                  <a:cubicBezTo>
                    <a:pt x="147" y="132"/>
                    <a:pt x="147" y="132"/>
                    <a:pt x="147" y="132"/>
                  </a:cubicBezTo>
                  <a:cubicBezTo>
                    <a:pt x="146" y="132"/>
                    <a:pt x="145" y="132"/>
                    <a:pt x="144" y="132"/>
                  </a:cubicBezTo>
                  <a:close/>
                  <a:moveTo>
                    <a:pt x="21" y="66"/>
                  </a:moveTo>
                  <a:cubicBezTo>
                    <a:pt x="144" y="120"/>
                    <a:pt x="144" y="120"/>
                    <a:pt x="144" y="120"/>
                  </a:cubicBezTo>
                  <a:cubicBezTo>
                    <a:pt x="267" y="66"/>
                    <a:pt x="267" y="66"/>
                    <a:pt x="267" y="66"/>
                  </a:cubicBezTo>
                  <a:cubicBezTo>
                    <a:pt x="144" y="13"/>
                    <a:pt x="144" y="13"/>
                    <a:pt x="144" y="13"/>
                  </a:cubicBezTo>
                  <a:lnTo>
                    <a:pt x="21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50" name="Group 48">
            <a:extLst>
              <a:ext uri="{FF2B5EF4-FFF2-40B4-BE49-F238E27FC236}">
                <a16:creationId xmlns:a16="http://schemas.microsoft.com/office/drawing/2014/main" id="{9DA0DCA2-0878-328C-17E9-15CDAC28376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5415" y="1489929"/>
            <a:ext cx="273232" cy="231917"/>
            <a:chOff x="3427" y="474"/>
            <a:chExt cx="428" cy="356"/>
          </a:xfr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8100000" scaled="1"/>
          </a:gradFill>
        </p:grpSpPr>
        <p:sp>
          <p:nvSpPr>
            <p:cNvPr id="51" name="Freeform 49">
              <a:extLst>
                <a:ext uri="{FF2B5EF4-FFF2-40B4-BE49-F238E27FC236}">
                  <a16:creationId xmlns:a16="http://schemas.microsoft.com/office/drawing/2014/main" id="{866308B6-8785-4F6D-22E8-8F9758713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" y="615"/>
              <a:ext cx="428" cy="108"/>
            </a:xfrm>
            <a:custGeom>
              <a:avLst/>
              <a:gdLst>
                <a:gd name="T0" fmla="*/ 144 w 289"/>
                <a:gd name="T1" fmla="*/ 73 h 73"/>
                <a:gd name="T2" fmla="*/ 142 w 289"/>
                <a:gd name="T3" fmla="*/ 73 h 73"/>
                <a:gd name="T4" fmla="*/ 4 w 289"/>
                <a:gd name="T5" fmla="*/ 13 h 73"/>
                <a:gd name="T6" fmla="*/ 1 w 289"/>
                <a:gd name="T7" fmla="*/ 5 h 73"/>
                <a:gd name="T8" fmla="*/ 9 w 289"/>
                <a:gd name="T9" fmla="*/ 2 h 73"/>
                <a:gd name="T10" fmla="*/ 144 w 289"/>
                <a:gd name="T11" fmla="*/ 61 h 73"/>
                <a:gd name="T12" fmla="*/ 280 w 289"/>
                <a:gd name="T13" fmla="*/ 2 h 73"/>
                <a:gd name="T14" fmla="*/ 288 w 289"/>
                <a:gd name="T15" fmla="*/ 5 h 73"/>
                <a:gd name="T16" fmla="*/ 285 w 289"/>
                <a:gd name="T17" fmla="*/ 13 h 73"/>
                <a:gd name="T18" fmla="*/ 147 w 289"/>
                <a:gd name="T19" fmla="*/ 73 h 73"/>
                <a:gd name="T20" fmla="*/ 144 w 289"/>
                <a:gd name="T2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9" h="73">
                  <a:moveTo>
                    <a:pt x="144" y="73"/>
                  </a:moveTo>
                  <a:cubicBezTo>
                    <a:pt x="144" y="73"/>
                    <a:pt x="143" y="73"/>
                    <a:pt x="142" y="7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1" y="11"/>
                    <a:pt x="0" y="8"/>
                    <a:pt x="1" y="5"/>
                  </a:cubicBezTo>
                  <a:cubicBezTo>
                    <a:pt x="2" y="2"/>
                    <a:pt x="6" y="0"/>
                    <a:pt x="9" y="2"/>
                  </a:cubicBezTo>
                  <a:cubicBezTo>
                    <a:pt x="144" y="61"/>
                    <a:pt x="144" y="61"/>
                    <a:pt x="144" y="61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3" y="0"/>
                    <a:pt x="287" y="2"/>
                    <a:pt x="288" y="5"/>
                  </a:cubicBezTo>
                  <a:cubicBezTo>
                    <a:pt x="289" y="8"/>
                    <a:pt x="288" y="11"/>
                    <a:pt x="285" y="13"/>
                  </a:cubicBezTo>
                  <a:cubicBezTo>
                    <a:pt x="147" y="73"/>
                    <a:pt x="147" y="73"/>
                    <a:pt x="147" y="73"/>
                  </a:cubicBezTo>
                  <a:cubicBezTo>
                    <a:pt x="146" y="73"/>
                    <a:pt x="145" y="73"/>
                    <a:pt x="144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2" name="Freeform 50">
              <a:extLst>
                <a:ext uri="{FF2B5EF4-FFF2-40B4-BE49-F238E27FC236}">
                  <a16:creationId xmlns:a16="http://schemas.microsoft.com/office/drawing/2014/main" id="{9463C48B-AD05-D1C2-F0E4-0CA8896B9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" y="668"/>
              <a:ext cx="428" cy="108"/>
            </a:xfrm>
            <a:custGeom>
              <a:avLst/>
              <a:gdLst>
                <a:gd name="T0" fmla="*/ 144 w 289"/>
                <a:gd name="T1" fmla="*/ 73 h 73"/>
                <a:gd name="T2" fmla="*/ 142 w 289"/>
                <a:gd name="T3" fmla="*/ 73 h 73"/>
                <a:gd name="T4" fmla="*/ 4 w 289"/>
                <a:gd name="T5" fmla="*/ 13 h 73"/>
                <a:gd name="T6" fmla="*/ 1 w 289"/>
                <a:gd name="T7" fmla="*/ 5 h 73"/>
                <a:gd name="T8" fmla="*/ 9 w 289"/>
                <a:gd name="T9" fmla="*/ 2 h 73"/>
                <a:gd name="T10" fmla="*/ 144 w 289"/>
                <a:gd name="T11" fmla="*/ 61 h 73"/>
                <a:gd name="T12" fmla="*/ 280 w 289"/>
                <a:gd name="T13" fmla="*/ 2 h 73"/>
                <a:gd name="T14" fmla="*/ 288 w 289"/>
                <a:gd name="T15" fmla="*/ 5 h 73"/>
                <a:gd name="T16" fmla="*/ 285 w 289"/>
                <a:gd name="T17" fmla="*/ 13 h 73"/>
                <a:gd name="T18" fmla="*/ 147 w 289"/>
                <a:gd name="T19" fmla="*/ 73 h 73"/>
                <a:gd name="T20" fmla="*/ 144 w 289"/>
                <a:gd name="T2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9" h="73">
                  <a:moveTo>
                    <a:pt x="144" y="73"/>
                  </a:moveTo>
                  <a:cubicBezTo>
                    <a:pt x="144" y="73"/>
                    <a:pt x="143" y="73"/>
                    <a:pt x="142" y="7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1" y="11"/>
                    <a:pt x="0" y="8"/>
                    <a:pt x="1" y="5"/>
                  </a:cubicBezTo>
                  <a:cubicBezTo>
                    <a:pt x="2" y="2"/>
                    <a:pt x="6" y="0"/>
                    <a:pt x="9" y="2"/>
                  </a:cubicBezTo>
                  <a:cubicBezTo>
                    <a:pt x="144" y="61"/>
                    <a:pt x="144" y="61"/>
                    <a:pt x="144" y="61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3" y="0"/>
                    <a:pt x="287" y="2"/>
                    <a:pt x="288" y="5"/>
                  </a:cubicBezTo>
                  <a:cubicBezTo>
                    <a:pt x="289" y="8"/>
                    <a:pt x="288" y="11"/>
                    <a:pt x="285" y="13"/>
                  </a:cubicBezTo>
                  <a:cubicBezTo>
                    <a:pt x="147" y="73"/>
                    <a:pt x="147" y="73"/>
                    <a:pt x="147" y="73"/>
                  </a:cubicBezTo>
                  <a:cubicBezTo>
                    <a:pt x="146" y="73"/>
                    <a:pt x="145" y="73"/>
                    <a:pt x="144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3" name="Freeform 51">
              <a:extLst>
                <a:ext uri="{FF2B5EF4-FFF2-40B4-BE49-F238E27FC236}">
                  <a16:creationId xmlns:a16="http://schemas.microsoft.com/office/drawing/2014/main" id="{D626BD67-C535-405F-E3A8-734F50869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" y="722"/>
              <a:ext cx="428" cy="108"/>
            </a:xfrm>
            <a:custGeom>
              <a:avLst/>
              <a:gdLst>
                <a:gd name="T0" fmla="*/ 144 w 289"/>
                <a:gd name="T1" fmla="*/ 73 h 73"/>
                <a:gd name="T2" fmla="*/ 142 w 289"/>
                <a:gd name="T3" fmla="*/ 73 h 73"/>
                <a:gd name="T4" fmla="*/ 4 w 289"/>
                <a:gd name="T5" fmla="*/ 13 h 73"/>
                <a:gd name="T6" fmla="*/ 1 w 289"/>
                <a:gd name="T7" fmla="*/ 5 h 73"/>
                <a:gd name="T8" fmla="*/ 9 w 289"/>
                <a:gd name="T9" fmla="*/ 2 h 73"/>
                <a:gd name="T10" fmla="*/ 144 w 289"/>
                <a:gd name="T11" fmla="*/ 61 h 73"/>
                <a:gd name="T12" fmla="*/ 280 w 289"/>
                <a:gd name="T13" fmla="*/ 2 h 73"/>
                <a:gd name="T14" fmla="*/ 288 w 289"/>
                <a:gd name="T15" fmla="*/ 5 h 73"/>
                <a:gd name="T16" fmla="*/ 285 w 289"/>
                <a:gd name="T17" fmla="*/ 13 h 73"/>
                <a:gd name="T18" fmla="*/ 147 w 289"/>
                <a:gd name="T19" fmla="*/ 73 h 73"/>
                <a:gd name="T20" fmla="*/ 144 w 289"/>
                <a:gd name="T2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9" h="73">
                  <a:moveTo>
                    <a:pt x="144" y="73"/>
                  </a:moveTo>
                  <a:cubicBezTo>
                    <a:pt x="144" y="73"/>
                    <a:pt x="143" y="73"/>
                    <a:pt x="142" y="7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1" y="11"/>
                    <a:pt x="0" y="8"/>
                    <a:pt x="1" y="5"/>
                  </a:cubicBezTo>
                  <a:cubicBezTo>
                    <a:pt x="2" y="2"/>
                    <a:pt x="6" y="0"/>
                    <a:pt x="9" y="2"/>
                  </a:cubicBezTo>
                  <a:cubicBezTo>
                    <a:pt x="144" y="61"/>
                    <a:pt x="144" y="61"/>
                    <a:pt x="144" y="61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3" y="0"/>
                    <a:pt x="287" y="2"/>
                    <a:pt x="288" y="5"/>
                  </a:cubicBezTo>
                  <a:cubicBezTo>
                    <a:pt x="289" y="8"/>
                    <a:pt x="288" y="11"/>
                    <a:pt x="285" y="13"/>
                  </a:cubicBezTo>
                  <a:cubicBezTo>
                    <a:pt x="147" y="73"/>
                    <a:pt x="147" y="73"/>
                    <a:pt x="147" y="73"/>
                  </a:cubicBezTo>
                  <a:cubicBezTo>
                    <a:pt x="146" y="73"/>
                    <a:pt x="145" y="73"/>
                    <a:pt x="144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id="{900784ED-B83F-440B-A658-C1162DBCE2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7" y="474"/>
              <a:ext cx="426" cy="196"/>
            </a:xfrm>
            <a:custGeom>
              <a:avLst/>
              <a:gdLst>
                <a:gd name="T0" fmla="*/ 144 w 288"/>
                <a:gd name="T1" fmla="*/ 132 h 132"/>
                <a:gd name="T2" fmla="*/ 142 w 288"/>
                <a:gd name="T3" fmla="*/ 132 h 132"/>
                <a:gd name="T4" fmla="*/ 4 w 288"/>
                <a:gd name="T5" fmla="*/ 72 h 132"/>
                <a:gd name="T6" fmla="*/ 0 w 288"/>
                <a:gd name="T7" fmla="*/ 66 h 132"/>
                <a:gd name="T8" fmla="*/ 4 w 288"/>
                <a:gd name="T9" fmla="*/ 61 h 132"/>
                <a:gd name="T10" fmla="*/ 142 w 288"/>
                <a:gd name="T11" fmla="*/ 1 h 132"/>
                <a:gd name="T12" fmla="*/ 147 w 288"/>
                <a:gd name="T13" fmla="*/ 1 h 132"/>
                <a:gd name="T14" fmla="*/ 285 w 288"/>
                <a:gd name="T15" fmla="*/ 61 h 132"/>
                <a:gd name="T16" fmla="*/ 288 w 288"/>
                <a:gd name="T17" fmla="*/ 66 h 132"/>
                <a:gd name="T18" fmla="*/ 285 w 288"/>
                <a:gd name="T19" fmla="*/ 72 h 132"/>
                <a:gd name="T20" fmla="*/ 147 w 288"/>
                <a:gd name="T21" fmla="*/ 132 h 132"/>
                <a:gd name="T22" fmla="*/ 144 w 288"/>
                <a:gd name="T23" fmla="*/ 132 h 132"/>
                <a:gd name="T24" fmla="*/ 21 w 288"/>
                <a:gd name="T25" fmla="*/ 66 h 132"/>
                <a:gd name="T26" fmla="*/ 144 w 288"/>
                <a:gd name="T27" fmla="*/ 120 h 132"/>
                <a:gd name="T28" fmla="*/ 267 w 288"/>
                <a:gd name="T29" fmla="*/ 66 h 132"/>
                <a:gd name="T30" fmla="*/ 144 w 288"/>
                <a:gd name="T31" fmla="*/ 13 h 132"/>
                <a:gd name="T32" fmla="*/ 21 w 288"/>
                <a:gd name="T33" fmla="*/ 6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8" h="132">
                  <a:moveTo>
                    <a:pt x="144" y="132"/>
                  </a:moveTo>
                  <a:cubicBezTo>
                    <a:pt x="144" y="132"/>
                    <a:pt x="143" y="132"/>
                    <a:pt x="142" y="13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2" y="71"/>
                    <a:pt x="0" y="69"/>
                    <a:pt x="0" y="66"/>
                  </a:cubicBezTo>
                  <a:cubicBezTo>
                    <a:pt x="0" y="64"/>
                    <a:pt x="2" y="62"/>
                    <a:pt x="4" y="61"/>
                  </a:cubicBezTo>
                  <a:cubicBezTo>
                    <a:pt x="142" y="1"/>
                    <a:pt x="142" y="1"/>
                    <a:pt x="142" y="1"/>
                  </a:cubicBezTo>
                  <a:cubicBezTo>
                    <a:pt x="144" y="0"/>
                    <a:pt x="145" y="0"/>
                    <a:pt x="147" y="1"/>
                  </a:cubicBezTo>
                  <a:cubicBezTo>
                    <a:pt x="285" y="61"/>
                    <a:pt x="285" y="61"/>
                    <a:pt x="285" y="61"/>
                  </a:cubicBezTo>
                  <a:cubicBezTo>
                    <a:pt x="287" y="62"/>
                    <a:pt x="288" y="64"/>
                    <a:pt x="288" y="66"/>
                  </a:cubicBezTo>
                  <a:cubicBezTo>
                    <a:pt x="288" y="69"/>
                    <a:pt x="287" y="71"/>
                    <a:pt x="285" y="72"/>
                  </a:cubicBezTo>
                  <a:cubicBezTo>
                    <a:pt x="147" y="132"/>
                    <a:pt x="147" y="132"/>
                    <a:pt x="147" y="132"/>
                  </a:cubicBezTo>
                  <a:cubicBezTo>
                    <a:pt x="146" y="132"/>
                    <a:pt x="145" y="132"/>
                    <a:pt x="144" y="132"/>
                  </a:cubicBezTo>
                  <a:close/>
                  <a:moveTo>
                    <a:pt x="21" y="66"/>
                  </a:moveTo>
                  <a:cubicBezTo>
                    <a:pt x="144" y="120"/>
                    <a:pt x="144" y="120"/>
                    <a:pt x="144" y="120"/>
                  </a:cubicBezTo>
                  <a:cubicBezTo>
                    <a:pt x="267" y="66"/>
                    <a:pt x="267" y="66"/>
                    <a:pt x="267" y="66"/>
                  </a:cubicBezTo>
                  <a:cubicBezTo>
                    <a:pt x="144" y="13"/>
                    <a:pt x="144" y="13"/>
                    <a:pt x="144" y="13"/>
                  </a:cubicBezTo>
                  <a:lnTo>
                    <a:pt x="21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538F1ADD-4281-F96A-72EC-3B6366E386C2}"/>
              </a:ext>
            </a:extLst>
          </p:cNvPr>
          <p:cNvSpPr txBox="1">
            <a:spLocks/>
          </p:cNvSpPr>
          <p:nvPr/>
        </p:nvSpPr>
        <p:spPr>
          <a:xfrm>
            <a:off x="402675" y="535805"/>
            <a:ext cx="11605639" cy="53841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3200" dirty="0">
                <a:gradFill flip="none">
                  <a:gsLst>
                    <a:gs pos="0">
                      <a:srgbClr val="79CEEE"/>
                    </a:gs>
                    <a:gs pos="100000">
                      <a:srgbClr val="6D6BC3"/>
                    </a:gs>
                  </a:gsLst>
                  <a:lin ang="10800000" scaled="1"/>
                  <a:tileRect/>
                </a:gradFill>
                <a:latin typeface="Aptos"/>
              </a:rPr>
              <a:t>Warum Microsoft 365 ein Konfigurations-Repository benötigt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9" name="Freeform 1">
            <a:extLst>
              <a:ext uri="{FF2B5EF4-FFF2-40B4-BE49-F238E27FC236}">
                <a16:creationId xmlns:a16="http://schemas.microsoft.com/office/drawing/2014/main" id="{9757BDA0-CEB3-8A43-7E97-7E3F5A95D6EF}"/>
              </a:ext>
            </a:extLst>
          </p:cNvPr>
          <p:cNvSpPr/>
          <p:nvPr/>
        </p:nvSpPr>
        <p:spPr>
          <a:xfrm>
            <a:off x="595415" y="5809481"/>
            <a:ext cx="11163141" cy="469672"/>
          </a:xfrm>
          <a:custGeom>
            <a:avLst/>
            <a:gdLst>
              <a:gd name="connsiteX0" fmla="*/ 580810 w 10029451"/>
              <a:gd name="connsiteY0" fmla="*/ 234835 h 469672"/>
              <a:gd name="connsiteX1" fmla="*/ 580809 w 10029451"/>
              <a:gd name="connsiteY1" fmla="*/ 234836 h 469672"/>
              <a:gd name="connsiteX2" fmla="*/ 580810 w 10029451"/>
              <a:gd name="connsiteY2" fmla="*/ 234838 h 469672"/>
              <a:gd name="connsiteX3" fmla="*/ 9698312 w 10029451"/>
              <a:gd name="connsiteY3" fmla="*/ 0 h 469672"/>
              <a:gd name="connsiteX4" fmla="*/ 9863882 w 10029451"/>
              <a:gd name="connsiteY4" fmla="*/ 0 h 469672"/>
              <a:gd name="connsiteX5" fmla="*/ 10029451 w 10029451"/>
              <a:gd name="connsiteY5" fmla="*/ 234836 h 469672"/>
              <a:gd name="connsiteX6" fmla="*/ 9863882 w 10029451"/>
              <a:gd name="connsiteY6" fmla="*/ 469672 h 469672"/>
              <a:gd name="connsiteX7" fmla="*/ 9698312 w 10029451"/>
              <a:gd name="connsiteY7" fmla="*/ 469672 h 469672"/>
              <a:gd name="connsiteX8" fmla="*/ 9863882 w 10029451"/>
              <a:gd name="connsiteY8" fmla="*/ 234836 h 469672"/>
              <a:gd name="connsiteX9" fmla="*/ 9490692 w 10029451"/>
              <a:gd name="connsiteY9" fmla="*/ 0 h 469672"/>
              <a:gd name="connsiteX10" fmla="*/ 9656262 w 10029451"/>
              <a:gd name="connsiteY10" fmla="*/ 0 h 469672"/>
              <a:gd name="connsiteX11" fmla="*/ 9821831 w 10029451"/>
              <a:gd name="connsiteY11" fmla="*/ 234836 h 469672"/>
              <a:gd name="connsiteX12" fmla="*/ 9656262 w 10029451"/>
              <a:gd name="connsiteY12" fmla="*/ 469672 h 469672"/>
              <a:gd name="connsiteX13" fmla="*/ 9490692 w 10029451"/>
              <a:gd name="connsiteY13" fmla="*/ 469672 h 469672"/>
              <a:gd name="connsiteX14" fmla="*/ 9656262 w 10029451"/>
              <a:gd name="connsiteY14" fmla="*/ 234836 h 469672"/>
              <a:gd name="connsiteX15" fmla="*/ 580809 w 10029451"/>
              <a:gd name="connsiteY15" fmla="*/ 0 h 469672"/>
              <a:gd name="connsiteX16" fmla="*/ 580810 w 10029451"/>
              <a:gd name="connsiteY16" fmla="*/ 0 h 469672"/>
              <a:gd name="connsiteX17" fmla="*/ 746379 w 10029451"/>
              <a:gd name="connsiteY17" fmla="*/ 0 h 469672"/>
              <a:gd name="connsiteX18" fmla="*/ 9283071 w 10029451"/>
              <a:gd name="connsiteY18" fmla="*/ 0 h 469672"/>
              <a:gd name="connsiteX19" fmla="*/ 9448641 w 10029451"/>
              <a:gd name="connsiteY19" fmla="*/ 0 h 469672"/>
              <a:gd name="connsiteX20" fmla="*/ 9614210 w 10029451"/>
              <a:gd name="connsiteY20" fmla="*/ 234836 h 469672"/>
              <a:gd name="connsiteX21" fmla="*/ 9448641 w 10029451"/>
              <a:gd name="connsiteY21" fmla="*/ 469672 h 469672"/>
              <a:gd name="connsiteX22" fmla="*/ 9283071 w 10029451"/>
              <a:gd name="connsiteY22" fmla="*/ 469672 h 469672"/>
              <a:gd name="connsiteX23" fmla="*/ 746379 w 10029451"/>
              <a:gd name="connsiteY23" fmla="*/ 469672 h 469672"/>
              <a:gd name="connsiteX24" fmla="*/ 580810 w 10029451"/>
              <a:gd name="connsiteY24" fmla="*/ 469672 h 469672"/>
              <a:gd name="connsiteX25" fmla="*/ 580809 w 10029451"/>
              <a:gd name="connsiteY25" fmla="*/ 469672 h 469672"/>
              <a:gd name="connsiteX26" fmla="*/ 415240 w 10029451"/>
              <a:gd name="connsiteY26" fmla="*/ 234836 h 469672"/>
              <a:gd name="connsiteX27" fmla="*/ 373189 w 10029451"/>
              <a:gd name="connsiteY27" fmla="*/ 0 h 469672"/>
              <a:gd name="connsiteX28" fmla="*/ 538759 w 10029451"/>
              <a:gd name="connsiteY28" fmla="*/ 0 h 469672"/>
              <a:gd name="connsiteX29" fmla="*/ 373189 w 10029451"/>
              <a:gd name="connsiteY29" fmla="*/ 234836 h 469672"/>
              <a:gd name="connsiteX30" fmla="*/ 538759 w 10029451"/>
              <a:gd name="connsiteY30" fmla="*/ 469672 h 469672"/>
              <a:gd name="connsiteX31" fmla="*/ 373189 w 10029451"/>
              <a:gd name="connsiteY31" fmla="*/ 469672 h 469672"/>
              <a:gd name="connsiteX32" fmla="*/ 207620 w 10029451"/>
              <a:gd name="connsiteY32" fmla="*/ 234836 h 469672"/>
              <a:gd name="connsiteX33" fmla="*/ 165569 w 10029451"/>
              <a:gd name="connsiteY33" fmla="*/ 0 h 469672"/>
              <a:gd name="connsiteX34" fmla="*/ 331139 w 10029451"/>
              <a:gd name="connsiteY34" fmla="*/ 0 h 469672"/>
              <a:gd name="connsiteX35" fmla="*/ 165569 w 10029451"/>
              <a:gd name="connsiteY35" fmla="*/ 234836 h 469672"/>
              <a:gd name="connsiteX36" fmla="*/ 331139 w 10029451"/>
              <a:gd name="connsiteY36" fmla="*/ 469672 h 469672"/>
              <a:gd name="connsiteX37" fmla="*/ 165569 w 10029451"/>
              <a:gd name="connsiteY37" fmla="*/ 469672 h 469672"/>
              <a:gd name="connsiteX38" fmla="*/ 0 w 10029451"/>
              <a:gd name="connsiteY38" fmla="*/ 234836 h 46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029451" h="469672">
                <a:moveTo>
                  <a:pt x="580810" y="234835"/>
                </a:moveTo>
                <a:lnTo>
                  <a:pt x="580809" y="234836"/>
                </a:lnTo>
                <a:lnTo>
                  <a:pt x="580810" y="234838"/>
                </a:lnTo>
                <a:close/>
                <a:moveTo>
                  <a:pt x="9698312" y="0"/>
                </a:moveTo>
                <a:lnTo>
                  <a:pt x="9863882" y="0"/>
                </a:lnTo>
                <a:lnTo>
                  <a:pt x="10029451" y="234836"/>
                </a:lnTo>
                <a:lnTo>
                  <a:pt x="9863882" y="469672"/>
                </a:lnTo>
                <a:lnTo>
                  <a:pt x="9698312" y="469672"/>
                </a:lnTo>
                <a:lnTo>
                  <a:pt x="9863882" y="234836"/>
                </a:lnTo>
                <a:close/>
                <a:moveTo>
                  <a:pt x="9490692" y="0"/>
                </a:moveTo>
                <a:lnTo>
                  <a:pt x="9656262" y="0"/>
                </a:lnTo>
                <a:lnTo>
                  <a:pt x="9821831" y="234836"/>
                </a:lnTo>
                <a:lnTo>
                  <a:pt x="9656262" y="469672"/>
                </a:lnTo>
                <a:lnTo>
                  <a:pt x="9490692" y="469672"/>
                </a:lnTo>
                <a:lnTo>
                  <a:pt x="9656262" y="234836"/>
                </a:lnTo>
                <a:close/>
                <a:moveTo>
                  <a:pt x="580809" y="0"/>
                </a:moveTo>
                <a:lnTo>
                  <a:pt x="580810" y="0"/>
                </a:lnTo>
                <a:lnTo>
                  <a:pt x="746379" y="0"/>
                </a:lnTo>
                <a:lnTo>
                  <a:pt x="9283071" y="0"/>
                </a:lnTo>
                <a:lnTo>
                  <a:pt x="9448641" y="0"/>
                </a:lnTo>
                <a:lnTo>
                  <a:pt x="9614210" y="234836"/>
                </a:lnTo>
                <a:lnTo>
                  <a:pt x="9448641" y="469672"/>
                </a:lnTo>
                <a:lnTo>
                  <a:pt x="9283071" y="469672"/>
                </a:lnTo>
                <a:lnTo>
                  <a:pt x="746379" y="469672"/>
                </a:lnTo>
                <a:lnTo>
                  <a:pt x="580810" y="469672"/>
                </a:lnTo>
                <a:lnTo>
                  <a:pt x="580809" y="469672"/>
                </a:lnTo>
                <a:lnTo>
                  <a:pt x="415240" y="234836"/>
                </a:lnTo>
                <a:close/>
                <a:moveTo>
                  <a:pt x="373189" y="0"/>
                </a:moveTo>
                <a:lnTo>
                  <a:pt x="538759" y="0"/>
                </a:lnTo>
                <a:lnTo>
                  <a:pt x="373189" y="234836"/>
                </a:lnTo>
                <a:lnTo>
                  <a:pt x="538759" y="469672"/>
                </a:lnTo>
                <a:lnTo>
                  <a:pt x="373189" y="469672"/>
                </a:lnTo>
                <a:lnTo>
                  <a:pt x="207620" y="234836"/>
                </a:lnTo>
                <a:close/>
                <a:moveTo>
                  <a:pt x="165569" y="0"/>
                </a:moveTo>
                <a:lnTo>
                  <a:pt x="331139" y="0"/>
                </a:lnTo>
                <a:lnTo>
                  <a:pt x="165569" y="234836"/>
                </a:lnTo>
                <a:lnTo>
                  <a:pt x="331139" y="469672"/>
                </a:lnTo>
                <a:lnTo>
                  <a:pt x="165569" y="469672"/>
                </a:lnTo>
                <a:lnTo>
                  <a:pt x="0" y="234836"/>
                </a:lnTo>
                <a:close/>
              </a:path>
            </a:pathLst>
          </a:cu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>
              <a:defRPr/>
            </a:pPr>
            <a:r>
              <a:rPr lang="de-DE" sz="2000" b="1" dirty="0">
                <a:solidFill>
                  <a:schemeClr val="bg1"/>
                </a:solidFill>
              </a:rPr>
              <a:t>Ein Konfigurationsrahmen verändert die Situation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8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0D3D8-25B1-64F4-072E-210926DE1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17157646-E507-1147-09FE-010ECCA75934}"/>
              </a:ext>
            </a:extLst>
          </p:cNvPr>
          <p:cNvSpPr txBox="1"/>
          <p:nvPr/>
        </p:nvSpPr>
        <p:spPr>
          <a:xfrm>
            <a:off x="4430537" y="1363007"/>
            <a:ext cx="7416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i="1" dirty="0">
                <a:solidFill>
                  <a:schemeClr val="bg1"/>
                </a:solidFill>
                <a:latin typeface="Aptos" panose="02110004020202020204"/>
              </a:rPr>
              <a:t>CIS = Center for Internet Security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D0C48FD-9239-2A88-BC9B-B93EFBD70E91}"/>
              </a:ext>
            </a:extLst>
          </p:cNvPr>
          <p:cNvSpPr txBox="1">
            <a:spLocks/>
          </p:cNvSpPr>
          <p:nvPr/>
        </p:nvSpPr>
        <p:spPr>
          <a:xfrm>
            <a:off x="402675" y="535805"/>
            <a:ext cx="11605639" cy="59413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gradFill flip="none">
                  <a:gsLst>
                    <a:gs pos="0">
                      <a:srgbClr val="79CEEE"/>
                    </a:gs>
                    <a:gs pos="100000">
                      <a:srgbClr val="6D6BC3"/>
                    </a:gs>
                  </a:gsLst>
                  <a:lin ang="10800000" scaled="1"/>
                  <a:tileRect/>
                </a:gradFill>
                <a:latin typeface="Aptos"/>
              </a:rPr>
              <a:t>CIS Benchmark for M365 Security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6ACEF5-B08E-2506-C6E3-CE21D99D2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39" y="1290982"/>
            <a:ext cx="3848298" cy="4826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9588C2-FCC1-9C82-5402-D3339FA46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75" y="1129644"/>
            <a:ext cx="3873699" cy="48262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285063-4869-9074-3E65-ED77ECFC7AE1}"/>
              </a:ext>
            </a:extLst>
          </p:cNvPr>
          <p:cNvSpPr txBox="1"/>
          <p:nvPr/>
        </p:nvSpPr>
        <p:spPr>
          <a:xfrm>
            <a:off x="4610102" y="2057737"/>
            <a:ext cx="699966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FFFFFF"/>
                </a:solidFill>
                <a:latin typeface="Aptos Display"/>
              </a:rPr>
              <a:t>Publishes benchmar</a:t>
            </a:r>
            <a:r>
              <a:rPr lang="en-US" sz="2000" b="1">
                <a:solidFill>
                  <a:srgbClr val="FFFFFF"/>
                </a:solidFill>
                <a:latin typeface="Aptos Display"/>
              </a:rPr>
              <a:t>ks of secure configurations</a:t>
            </a:r>
            <a:endParaRPr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01E668-C678-D23C-0215-02118BED0689}"/>
              </a:ext>
            </a:extLst>
          </p:cNvPr>
          <p:cNvSpPr txBox="1"/>
          <p:nvPr/>
        </p:nvSpPr>
        <p:spPr>
          <a:xfrm>
            <a:off x="4789666" y="2457847"/>
            <a:ext cx="584493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FFFFFF"/>
                </a:solidFill>
                <a:latin typeface="Aptos" panose="02110004020202020204"/>
              </a:rPr>
              <a:t>Benchmarks for different </a:t>
            </a:r>
            <a:r>
              <a:rPr lang="en-US" sz="1400">
                <a:solidFill>
                  <a:srgbClr val="FFFFFF"/>
                </a:solidFill>
                <a:latin typeface="Aptos" panose="02110004020202020204"/>
              </a:rPr>
              <a:t>publishers</a:t>
            </a:r>
            <a:endParaRPr lang="en-US" sz="1400" dirty="0" err="1">
              <a:solidFill>
                <a:srgbClr val="FFFFFF"/>
              </a:solidFill>
              <a:latin typeface="Aptos" panose="021100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9B4C01-6FB6-DE2D-70D5-2EFF870AFAAA}"/>
              </a:ext>
            </a:extLst>
          </p:cNvPr>
          <p:cNvSpPr txBox="1"/>
          <p:nvPr/>
        </p:nvSpPr>
        <p:spPr>
          <a:xfrm>
            <a:off x="4610102" y="2985532"/>
            <a:ext cx="699966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b="1">
                <a:solidFill>
                  <a:srgbClr val="FFFFFF"/>
                </a:solidFill>
                <a:latin typeface="Aptos Display"/>
              </a:rPr>
              <a:t>A Benchmark – a Verifiable Checklist</a:t>
            </a:r>
            <a:endParaRPr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71BE60-8486-3A0A-1268-02A73FAF6383}"/>
              </a:ext>
            </a:extLst>
          </p:cNvPr>
          <p:cNvSpPr txBox="1"/>
          <p:nvPr/>
        </p:nvSpPr>
        <p:spPr>
          <a:xfrm>
            <a:off x="4789666" y="3385642"/>
            <a:ext cx="5844932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FFFFFF"/>
                </a:solidFill>
                <a:latin typeface="Aptos" panose="02110004020202020204"/>
              </a:rPr>
              <a:t>Identities &amp; MFA, administrative roles and privileges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FFFFFF"/>
                </a:solidFill>
                <a:latin typeface="Aptos" panose="02110004020202020204"/>
              </a:rPr>
              <a:t>External sharing, prompts, Entra ID applications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FFFFFF"/>
                </a:solidFill>
                <a:latin typeface="Aptos" panose="02110004020202020204"/>
              </a:rPr>
              <a:t>Defender, Intune, Exchange, SharePoint, Teams...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571553-3327-B79E-C150-F35CEBFFBC39}"/>
              </a:ext>
            </a:extLst>
          </p:cNvPr>
          <p:cNvSpPr txBox="1"/>
          <p:nvPr/>
        </p:nvSpPr>
        <p:spPr>
          <a:xfrm>
            <a:off x="4610102" y="4339289"/>
            <a:ext cx="699966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b="1">
                <a:solidFill>
                  <a:srgbClr val="FFFFFF"/>
                </a:solidFill>
                <a:latin typeface="Aptos Display"/>
              </a:rPr>
              <a:t>Why is this key for a tenant?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08597C-5AE1-4F29-DFA4-4E2D5CEA4769}"/>
              </a:ext>
            </a:extLst>
          </p:cNvPr>
          <p:cNvSpPr txBox="1"/>
          <p:nvPr/>
        </p:nvSpPr>
        <p:spPr>
          <a:xfrm>
            <a:off x="4789666" y="4739399"/>
            <a:ext cx="5844932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FFFFFF"/>
                </a:solidFill>
                <a:latin typeface="Aptos" panose="02110004020202020204"/>
              </a:rPr>
              <a:t>Microsoft's default settings aim for adoption and flexibility</a:t>
            </a:r>
            <a:endParaRPr lang="en-US" sz="1400" dirty="0">
              <a:solidFill>
                <a:srgbClr val="FFFFFF"/>
              </a:solidFill>
              <a:latin typeface="Aptos" panose="021100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FFFFFF"/>
                </a:solidFill>
                <a:latin typeface="Aptos" panose="02110004020202020204"/>
              </a:rPr>
              <a:t>CIS aims for an 'enterprise-grade' level of security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400" dirty="0">
              <a:solidFill>
                <a:srgbClr val="FFFFFF"/>
              </a:solidFill>
              <a:latin typeface="Aptos" panose="0211000402020202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D60960-8BF2-195C-290A-CD3A2A59F0AA}"/>
              </a:ext>
            </a:extLst>
          </p:cNvPr>
          <p:cNvSpPr txBox="1"/>
          <p:nvPr/>
        </p:nvSpPr>
        <p:spPr>
          <a:xfrm>
            <a:off x="4861183" y="5530113"/>
            <a:ext cx="6756023" cy="6481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2000" b="1" i="1" dirty="0">
                <a:solidFill>
                  <a:schemeClr val="bg1"/>
                </a:solidFill>
                <a:latin typeface="Aptos Display" panose="02110004020202020204"/>
              </a:rPr>
              <a:t>The CIS guide provides the  </a:t>
            </a:r>
            <a:r>
              <a:rPr lang="en-GB" sz="20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ptos Display" panose="02110004020202020204"/>
              </a:rPr>
              <a:t>“gold standard”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lang="en-GB" sz="2000" b="1" i="1" dirty="0">
                <a:solidFill>
                  <a:schemeClr val="bg1"/>
                </a:solidFill>
                <a:latin typeface="Aptos Display" panose="02110004020202020204"/>
              </a:rPr>
              <a:t>against which to </a:t>
            </a:r>
            <a:r>
              <a:rPr lang="en-GB" sz="20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ptos Display" panose="02110004020202020204"/>
              </a:rPr>
              <a:t>objectively measure</a:t>
            </a:r>
            <a:r>
              <a:rPr lang="en-GB" sz="2000" b="1" i="1">
                <a:solidFill>
                  <a:schemeClr val="bg1"/>
                </a:solidFill>
                <a:latin typeface="Aptos Display" panose="02110004020202020204"/>
              </a:rPr>
              <a:t> your tenant's configuration</a:t>
            </a:r>
            <a:endParaRPr lang="en-US" sz="20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 Display" panose="02110004020202020204"/>
            </a:endParaRPr>
          </a:p>
        </p:txBody>
      </p:sp>
      <p:sp>
        <p:nvSpPr>
          <p:cNvPr id="23" name="Rectangle: Rounded Corners 8">
            <a:extLst>
              <a:ext uri="{FF2B5EF4-FFF2-40B4-BE49-F238E27FC236}">
                <a16:creationId xmlns:a16="http://schemas.microsoft.com/office/drawing/2014/main" id="{56AC6275-51D6-E28C-A46F-6DD2978FAA1D}"/>
              </a:ext>
            </a:extLst>
          </p:cNvPr>
          <p:cNvSpPr/>
          <p:nvPr/>
        </p:nvSpPr>
        <p:spPr>
          <a:xfrm>
            <a:off x="4835847" y="5438854"/>
            <a:ext cx="6768209" cy="883341"/>
          </a:xfrm>
          <a:prstGeom prst="roundRect">
            <a:avLst>
              <a:gd name="adj" fmla="val 1206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0" bIns="0" rtlCol="0" anchor="ctr"/>
          <a:lstStyle/>
          <a:p>
            <a:pPr marL="0" marR="0" lvl="0" indent="0" algn="l" defTabSz="1108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7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8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19656-35BB-EE45-5D52-BE6E20016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5A45B969-8E14-E322-6A33-5F2717F70E6A}"/>
              </a:ext>
            </a:extLst>
          </p:cNvPr>
          <p:cNvSpPr txBox="1"/>
          <p:nvPr/>
        </p:nvSpPr>
        <p:spPr>
          <a:xfrm>
            <a:off x="4430537" y="1363007"/>
            <a:ext cx="7416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i="1" dirty="0">
                <a:solidFill>
                  <a:schemeClr val="bg1"/>
                </a:solidFill>
                <a:latin typeface="Aptos" panose="02110004020202020204"/>
              </a:rPr>
              <a:t>CIS = Center for Internet Security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F45A93-C697-9BF4-BFF9-1AE3DE18E821}"/>
              </a:ext>
            </a:extLst>
          </p:cNvPr>
          <p:cNvSpPr txBox="1">
            <a:spLocks/>
          </p:cNvSpPr>
          <p:nvPr/>
        </p:nvSpPr>
        <p:spPr>
          <a:xfrm>
            <a:off x="402675" y="535805"/>
            <a:ext cx="11605639" cy="59413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3600" dirty="0">
                <a:gradFill flip="none">
                  <a:gsLst>
                    <a:gs pos="0">
                      <a:srgbClr val="79CEEE"/>
                    </a:gs>
                    <a:gs pos="100000">
                      <a:srgbClr val="6D6BC3"/>
                    </a:gs>
                  </a:gsLst>
                  <a:lin ang="10800000" scaled="1"/>
                  <a:tileRect/>
                </a:gradFill>
                <a:latin typeface="Aptos"/>
              </a:rPr>
              <a:t>CIS-Benchmark für die Sicherheit von M365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9AA5FA-E1E4-82D2-29D5-F3338FE36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39" y="1290982"/>
            <a:ext cx="3848298" cy="4826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8688D7-9BEA-5943-A604-9184C2C73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75" y="1129644"/>
            <a:ext cx="3873699" cy="48262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A4168D-2413-41E3-ECC5-A786F37C1E49}"/>
              </a:ext>
            </a:extLst>
          </p:cNvPr>
          <p:cNvSpPr txBox="1"/>
          <p:nvPr/>
        </p:nvSpPr>
        <p:spPr>
          <a:xfrm>
            <a:off x="4610102" y="2057737"/>
            <a:ext cx="699966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000" b="1" dirty="0">
                <a:solidFill>
                  <a:srgbClr val="FFFFFF"/>
                </a:solidFill>
                <a:latin typeface="Aptos Display"/>
              </a:rPr>
              <a:t>Veröffentlicht Referenzwerte für sichere Konfigurationen</a:t>
            </a:r>
            <a:endParaRPr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B39931-6F4C-2388-DE0A-13183ECE9EC0}"/>
              </a:ext>
            </a:extLst>
          </p:cNvPr>
          <p:cNvSpPr txBox="1"/>
          <p:nvPr/>
        </p:nvSpPr>
        <p:spPr>
          <a:xfrm>
            <a:off x="4789666" y="2457847"/>
            <a:ext cx="5844932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FFFFFF"/>
                </a:solidFill>
              </a:rPr>
              <a:t>Benchmarks für </a:t>
            </a:r>
            <a:r>
              <a:rPr lang="en-US" sz="1400" dirty="0" err="1">
                <a:solidFill>
                  <a:srgbClr val="FFFFFF"/>
                </a:solidFill>
              </a:rPr>
              <a:t>verschiedene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Verlage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C9BB51-6F92-ACC6-0F0C-AA0A34B6D179}"/>
              </a:ext>
            </a:extLst>
          </p:cNvPr>
          <p:cNvSpPr txBox="1"/>
          <p:nvPr/>
        </p:nvSpPr>
        <p:spPr>
          <a:xfrm>
            <a:off x="4610102" y="2985532"/>
            <a:ext cx="699966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000" b="1" dirty="0">
                <a:solidFill>
                  <a:srgbClr val="FFFFFF"/>
                </a:solidFill>
                <a:latin typeface="Aptos Display"/>
              </a:rPr>
              <a:t>Ein Maßstab – eine überprüfbare Checkliste</a:t>
            </a:r>
            <a:endParaRPr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0AF59B-FF83-6CE7-A8E2-7DED7AA5DDC6}"/>
              </a:ext>
            </a:extLst>
          </p:cNvPr>
          <p:cNvSpPr txBox="1"/>
          <p:nvPr/>
        </p:nvSpPr>
        <p:spPr>
          <a:xfrm>
            <a:off x="4789666" y="3385642"/>
            <a:ext cx="5844932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srgbClr val="FFFFFF"/>
                </a:solidFill>
              </a:rPr>
              <a:t>Identitäten und MFA, administrative Rollen und Berechtigungen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srgbClr val="FFFFFF"/>
                </a:solidFill>
              </a:rPr>
              <a:t>Externe Freigabe, Eingabeaufforderungen, Entra ID-Anwendungen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srgbClr val="FFFFFF"/>
                </a:solidFill>
              </a:rPr>
              <a:t>Defender, Intune, Exchange, SharePoint, Teams...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37B6B4-3DF3-341F-B446-CF87AB093662}"/>
              </a:ext>
            </a:extLst>
          </p:cNvPr>
          <p:cNvSpPr txBox="1"/>
          <p:nvPr/>
        </p:nvSpPr>
        <p:spPr>
          <a:xfrm>
            <a:off x="4610102" y="4339289"/>
            <a:ext cx="699966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000" b="1" dirty="0">
                <a:solidFill>
                  <a:srgbClr val="FFFFFF"/>
                </a:solidFill>
                <a:latin typeface="Aptos Display"/>
              </a:rPr>
              <a:t>Warum ist das für einen Tenant wichtig?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BC063A-7BE8-50EA-239A-2EE46A1DFC29}"/>
              </a:ext>
            </a:extLst>
          </p:cNvPr>
          <p:cNvSpPr txBox="1"/>
          <p:nvPr/>
        </p:nvSpPr>
        <p:spPr>
          <a:xfrm>
            <a:off x="4789666" y="4739399"/>
            <a:ext cx="6814390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srgbClr val="FFFFFF"/>
                </a:solidFill>
              </a:rPr>
              <a:t>Die Standardeinstellungen von Microsoft zielen auf Akzeptanz und Flexibilität ab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srgbClr val="FFFFFF"/>
                </a:solidFill>
              </a:rPr>
              <a:t>CIS strebt ein Sicherheitsniveau auf „Unternehmensniveau“ an</a:t>
            </a:r>
            <a:endParaRPr lang="en-US" sz="1400" dirty="0">
              <a:solidFill>
                <a:srgbClr val="FFFFFF"/>
              </a:solidFill>
              <a:latin typeface="Aptos" panose="0211000402020202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5496B8-4779-B20D-94E3-547C0FCA645E}"/>
              </a:ext>
            </a:extLst>
          </p:cNvPr>
          <p:cNvSpPr txBox="1"/>
          <p:nvPr/>
        </p:nvSpPr>
        <p:spPr>
          <a:xfrm>
            <a:off x="4861183" y="5530113"/>
            <a:ext cx="6756023" cy="6481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de-DE" sz="2000" b="1" i="1" dirty="0">
                <a:solidFill>
                  <a:schemeClr val="bg1"/>
                </a:solidFill>
                <a:latin typeface="Aptos Display" panose="02110004020202020204"/>
              </a:rPr>
              <a:t>Der CIS-Leitfaden bietet den  „</a:t>
            </a:r>
            <a:r>
              <a:rPr lang="de-DE" sz="2000" b="1" i="1" dirty="0">
                <a:solidFill>
                  <a:schemeClr val="accent3"/>
                </a:solidFill>
                <a:latin typeface="Aptos Display" panose="02110004020202020204"/>
              </a:rPr>
              <a:t>Goldstandard</a:t>
            </a:r>
            <a:r>
              <a:rPr lang="de-DE" sz="2000" b="1" i="1" dirty="0">
                <a:solidFill>
                  <a:schemeClr val="bg1"/>
                </a:solidFill>
                <a:latin typeface="Aptos Display" panose="02110004020202020204"/>
              </a:rPr>
              <a:t>“, an dem Sie </a:t>
            </a:r>
            <a:r>
              <a:rPr lang="de-DE" sz="2000" b="1" i="1" dirty="0">
                <a:solidFill>
                  <a:schemeClr val="accent3"/>
                </a:solidFill>
                <a:latin typeface="Aptos Display" panose="02110004020202020204"/>
              </a:rPr>
              <a:t>die Konfiguration Ihres Tenant objektiv messen</a:t>
            </a:r>
            <a:r>
              <a:rPr lang="de-DE" sz="2000" b="1" i="1" dirty="0">
                <a:solidFill>
                  <a:schemeClr val="bg1"/>
                </a:solidFill>
                <a:latin typeface="Aptos Display" panose="02110004020202020204"/>
              </a:rPr>
              <a:t> können</a:t>
            </a:r>
            <a:endParaRPr lang="en-US" sz="20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 Display" panose="02110004020202020204"/>
            </a:endParaRPr>
          </a:p>
        </p:txBody>
      </p:sp>
      <p:sp>
        <p:nvSpPr>
          <p:cNvPr id="23" name="Rectangle: Rounded Corners 8">
            <a:extLst>
              <a:ext uri="{FF2B5EF4-FFF2-40B4-BE49-F238E27FC236}">
                <a16:creationId xmlns:a16="http://schemas.microsoft.com/office/drawing/2014/main" id="{A641BD32-60BD-AEBC-E353-4378B08687D7}"/>
              </a:ext>
            </a:extLst>
          </p:cNvPr>
          <p:cNvSpPr/>
          <p:nvPr/>
        </p:nvSpPr>
        <p:spPr>
          <a:xfrm>
            <a:off x="4835847" y="5438854"/>
            <a:ext cx="6768209" cy="883341"/>
          </a:xfrm>
          <a:prstGeom prst="roundRect">
            <a:avLst>
              <a:gd name="adj" fmla="val 1206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0" bIns="0" rtlCol="0" anchor="ctr"/>
          <a:lstStyle/>
          <a:p>
            <a:pPr marL="0" marR="0" lvl="0" indent="0" algn="l" defTabSz="1108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7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32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0367C-5061-0001-239D-E9A2CB5D7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">
            <a:extLst>
              <a:ext uri="{FF2B5EF4-FFF2-40B4-BE49-F238E27FC236}">
                <a16:creationId xmlns:a16="http://schemas.microsoft.com/office/drawing/2014/main" id="{A0B53B5A-9118-A409-ADA6-31EAD9CAE050}"/>
              </a:ext>
            </a:extLst>
          </p:cNvPr>
          <p:cNvSpPr/>
          <p:nvPr/>
        </p:nvSpPr>
        <p:spPr>
          <a:xfrm>
            <a:off x="53462" y="2396269"/>
            <a:ext cx="12081132" cy="345760"/>
          </a:xfrm>
          <a:custGeom>
            <a:avLst/>
            <a:gdLst>
              <a:gd name="connsiteX0" fmla="*/ 580810 w 10029451"/>
              <a:gd name="connsiteY0" fmla="*/ 234835 h 469672"/>
              <a:gd name="connsiteX1" fmla="*/ 580809 w 10029451"/>
              <a:gd name="connsiteY1" fmla="*/ 234836 h 469672"/>
              <a:gd name="connsiteX2" fmla="*/ 580810 w 10029451"/>
              <a:gd name="connsiteY2" fmla="*/ 234838 h 469672"/>
              <a:gd name="connsiteX3" fmla="*/ 9698312 w 10029451"/>
              <a:gd name="connsiteY3" fmla="*/ 0 h 469672"/>
              <a:gd name="connsiteX4" fmla="*/ 9863882 w 10029451"/>
              <a:gd name="connsiteY4" fmla="*/ 0 h 469672"/>
              <a:gd name="connsiteX5" fmla="*/ 10029451 w 10029451"/>
              <a:gd name="connsiteY5" fmla="*/ 234836 h 469672"/>
              <a:gd name="connsiteX6" fmla="*/ 9863882 w 10029451"/>
              <a:gd name="connsiteY6" fmla="*/ 469672 h 469672"/>
              <a:gd name="connsiteX7" fmla="*/ 9698312 w 10029451"/>
              <a:gd name="connsiteY7" fmla="*/ 469672 h 469672"/>
              <a:gd name="connsiteX8" fmla="*/ 9863882 w 10029451"/>
              <a:gd name="connsiteY8" fmla="*/ 234836 h 469672"/>
              <a:gd name="connsiteX9" fmla="*/ 9490692 w 10029451"/>
              <a:gd name="connsiteY9" fmla="*/ 0 h 469672"/>
              <a:gd name="connsiteX10" fmla="*/ 9656262 w 10029451"/>
              <a:gd name="connsiteY10" fmla="*/ 0 h 469672"/>
              <a:gd name="connsiteX11" fmla="*/ 9821831 w 10029451"/>
              <a:gd name="connsiteY11" fmla="*/ 234836 h 469672"/>
              <a:gd name="connsiteX12" fmla="*/ 9656262 w 10029451"/>
              <a:gd name="connsiteY12" fmla="*/ 469672 h 469672"/>
              <a:gd name="connsiteX13" fmla="*/ 9490692 w 10029451"/>
              <a:gd name="connsiteY13" fmla="*/ 469672 h 469672"/>
              <a:gd name="connsiteX14" fmla="*/ 9656262 w 10029451"/>
              <a:gd name="connsiteY14" fmla="*/ 234836 h 469672"/>
              <a:gd name="connsiteX15" fmla="*/ 580809 w 10029451"/>
              <a:gd name="connsiteY15" fmla="*/ 0 h 469672"/>
              <a:gd name="connsiteX16" fmla="*/ 580810 w 10029451"/>
              <a:gd name="connsiteY16" fmla="*/ 0 h 469672"/>
              <a:gd name="connsiteX17" fmla="*/ 746379 w 10029451"/>
              <a:gd name="connsiteY17" fmla="*/ 0 h 469672"/>
              <a:gd name="connsiteX18" fmla="*/ 9283071 w 10029451"/>
              <a:gd name="connsiteY18" fmla="*/ 0 h 469672"/>
              <a:gd name="connsiteX19" fmla="*/ 9448641 w 10029451"/>
              <a:gd name="connsiteY19" fmla="*/ 0 h 469672"/>
              <a:gd name="connsiteX20" fmla="*/ 9614210 w 10029451"/>
              <a:gd name="connsiteY20" fmla="*/ 234836 h 469672"/>
              <a:gd name="connsiteX21" fmla="*/ 9448641 w 10029451"/>
              <a:gd name="connsiteY21" fmla="*/ 469672 h 469672"/>
              <a:gd name="connsiteX22" fmla="*/ 9283071 w 10029451"/>
              <a:gd name="connsiteY22" fmla="*/ 469672 h 469672"/>
              <a:gd name="connsiteX23" fmla="*/ 746379 w 10029451"/>
              <a:gd name="connsiteY23" fmla="*/ 469672 h 469672"/>
              <a:gd name="connsiteX24" fmla="*/ 580810 w 10029451"/>
              <a:gd name="connsiteY24" fmla="*/ 469672 h 469672"/>
              <a:gd name="connsiteX25" fmla="*/ 580809 w 10029451"/>
              <a:gd name="connsiteY25" fmla="*/ 469672 h 469672"/>
              <a:gd name="connsiteX26" fmla="*/ 415240 w 10029451"/>
              <a:gd name="connsiteY26" fmla="*/ 234836 h 469672"/>
              <a:gd name="connsiteX27" fmla="*/ 373189 w 10029451"/>
              <a:gd name="connsiteY27" fmla="*/ 0 h 469672"/>
              <a:gd name="connsiteX28" fmla="*/ 538759 w 10029451"/>
              <a:gd name="connsiteY28" fmla="*/ 0 h 469672"/>
              <a:gd name="connsiteX29" fmla="*/ 373189 w 10029451"/>
              <a:gd name="connsiteY29" fmla="*/ 234836 h 469672"/>
              <a:gd name="connsiteX30" fmla="*/ 538759 w 10029451"/>
              <a:gd name="connsiteY30" fmla="*/ 469672 h 469672"/>
              <a:gd name="connsiteX31" fmla="*/ 373189 w 10029451"/>
              <a:gd name="connsiteY31" fmla="*/ 469672 h 469672"/>
              <a:gd name="connsiteX32" fmla="*/ 207620 w 10029451"/>
              <a:gd name="connsiteY32" fmla="*/ 234836 h 469672"/>
              <a:gd name="connsiteX33" fmla="*/ 165569 w 10029451"/>
              <a:gd name="connsiteY33" fmla="*/ 0 h 469672"/>
              <a:gd name="connsiteX34" fmla="*/ 331139 w 10029451"/>
              <a:gd name="connsiteY34" fmla="*/ 0 h 469672"/>
              <a:gd name="connsiteX35" fmla="*/ 165569 w 10029451"/>
              <a:gd name="connsiteY35" fmla="*/ 234836 h 469672"/>
              <a:gd name="connsiteX36" fmla="*/ 331139 w 10029451"/>
              <a:gd name="connsiteY36" fmla="*/ 469672 h 469672"/>
              <a:gd name="connsiteX37" fmla="*/ 165569 w 10029451"/>
              <a:gd name="connsiteY37" fmla="*/ 469672 h 469672"/>
              <a:gd name="connsiteX38" fmla="*/ 0 w 10029451"/>
              <a:gd name="connsiteY38" fmla="*/ 234836 h 46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029451" h="469672">
                <a:moveTo>
                  <a:pt x="580810" y="234835"/>
                </a:moveTo>
                <a:lnTo>
                  <a:pt x="580809" y="234836"/>
                </a:lnTo>
                <a:lnTo>
                  <a:pt x="580810" y="234838"/>
                </a:lnTo>
                <a:close/>
                <a:moveTo>
                  <a:pt x="9698312" y="0"/>
                </a:moveTo>
                <a:lnTo>
                  <a:pt x="9863882" y="0"/>
                </a:lnTo>
                <a:lnTo>
                  <a:pt x="10029451" y="234836"/>
                </a:lnTo>
                <a:lnTo>
                  <a:pt x="9863882" y="469672"/>
                </a:lnTo>
                <a:lnTo>
                  <a:pt x="9698312" y="469672"/>
                </a:lnTo>
                <a:lnTo>
                  <a:pt x="9863882" y="234836"/>
                </a:lnTo>
                <a:close/>
                <a:moveTo>
                  <a:pt x="9490692" y="0"/>
                </a:moveTo>
                <a:lnTo>
                  <a:pt x="9656262" y="0"/>
                </a:lnTo>
                <a:lnTo>
                  <a:pt x="9821831" y="234836"/>
                </a:lnTo>
                <a:lnTo>
                  <a:pt x="9656262" y="469672"/>
                </a:lnTo>
                <a:lnTo>
                  <a:pt x="9490692" y="469672"/>
                </a:lnTo>
                <a:lnTo>
                  <a:pt x="9656262" y="234836"/>
                </a:lnTo>
                <a:close/>
                <a:moveTo>
                  <a:pt x="580809" y="0"/>
                </a:moveTo>
                <a:lnTo>
                  <a:pt x="580810" y="0"/>
                </a:lnTo>
                <a:lnTo>
                  <a:pt x="746379" y="0"/>
                </a:lnTo>
                <a:lnTo>
                  <a:pt x="9283071" y="0"/>
                </a:lnTo>
                <a:lnTo>
                  <a:pt x="9448641" y="0"/>
                </a:lnTo>
                <a:lnTo>
                  <a:pt x="9614210" y="234836"/>
                </a:lnTo>
                <a:lnTo>
                  <a:pt x="9448641" y="469672"/>
                </a:lnTo>
                <a:lnTo>
                  <a:pt x="9283071" y="469672"/>
                </a:lnTo>
                <a:lnTo>
                  <a:pt x="746379" y="469672"/>
                </a:lnTo>
                <a:lnTo>
                  <a:pt x="580810" y="469672"/>
                </a:lnTo>
                <a:lnTo>
                  <a:pt x="580809" y="469672"/>
                </a:lnTo>
                <a:lnTo>
                  <a:pt x="415240" y="234836"/>
                </a:lnTo>
                <a:close/>
                <a:moveTo>
                  <a:pt x="373189" y="0"/>
                </a:moveTo>
                <a:lnTo>
                  <a:pt x="538759" y="0"/>
                </a:lnTo>
                <a:lnTo>
                  <a:pt x="373189" y="234836"/>
                </a:lnTo>
                <a:lnTo>
                  <a:pt x="538759" y="469672"/>
                </a:lnTo>
                <a:lnTo>
                  <a:pt x="373189" y="469672"/>
                </a:lnTo>
                <a:lnTo>
                  <a:pt x="207620" y="234836"/>
                </a:lnTo>
                <a:close/>
                <a:moveTo>
                  <a:pt x="165569" y="0"/>
                </a:moveTo>
                <a:lnTo>
                  <a:pt x="331139" y="0"/>
                </a:lnTo>
                <a:lnTo>
                  <a:pt x="165569" y="234836"/>
                </a:lnTo>
                <a:lnTo>
                  <a:pt x="331139" y="469672"/>
                </a:lnTo>
                <a:lnTo>
                  <a:pt x="165569" y="469672"/>
                </a:lnTo>
                <a:lnTo>
                  <a:pt x="0" y="234836"/>
                </a:lnTo>
                <a:close/>
              </a:path>
            </a:pathLst>
          </a:cu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0" name="object 6">
            <a:extLst>
              <a:ext uri="{FF2B5EF4-FFF2-40B4-BE49-F238E27FC236}">
                <a16:creationId xmlns:a16="http://schemas.microsoft.com/office/drawing/2014/main" id="{727FB0CA-52A9-D3A9-6FFD-81B7B6A8FAAD}"/>
              </a:ext>
            </a:extLst>
          </p:cNvPr>
          <p:cNvSpPr txBox="1"/>
          <p:nvPr/>
        </p:nvSpPr>
        <p:spPr>
          <a:xfrm>
            <a:off x="1501097" y="2424238"/>
            <a:ext cx="302933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Trebuchet MS"/>
              </a:rPr>
              <a:t>Ce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Trebuchet MS"/>
              </a:rPr>
              <a:t>qu’on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Trebuchet M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Trebuchet MS"/>
              </a:rPr>
              <a:t>voit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Trebuchet MS"/>
              </a:rPr>
              <a:t> dans la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Trebuchet MS"/>
              </a:rPr>
              <a:t>réalité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Trebuchet MS"/>
            </a:endParaRPr>
          </a:p>
        </p:txBody>
      </p:sp>
      <p:sp>
        <p:nvSpPr>
          <p:cNvPr id="1057" name="object 6">
            <a:extLst>
              <a:ext uri="{FF2B5EF4-FFF2-40B4-BE49-F238E27FC236}">
                <a16:creationId xmlns:a16="http://schemas.microsoft.com/office/drawing/2014/main" id="{9C169D4B-CFC1-FC09-BFD3-A4C9574F1B1F}"/>
              </a:ext>
            </a:extLst>
          </p:cNvPr>
          <p:cNvSpPr txBox="1"/>
          <p:nvPr/>
        </p:nvSpPr>
        <p:spPr>
          <a:xfrm>
            <a:off x="7879744" y="2424238"/>
            <a:ext cx="280721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Trebuchet MS"/>
              </a:rPr>
              <a:t>Ce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Trebuchet MS"/>
              </a:rPr>
              <a:t>que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Trebuchet MS"/>
              </a:rPr>
              <a:t> montre les chiffres</a:t>
            </a:r>
          </a:p>
        </p:txBody>
      </p:sp>
      <p:sp>
        <p:nvSpPr>
          <p:cNvPr id="1098" name="Title 1">
            <a:extLst>
              <a:ext uri="{FF2B5EF4-FFF2-40B4-BE49-F238E27FC236}">
                <a16:creationId xmlns:a16="http://schemas.microsoft.com/office/drawing/2014/main" id="{A51BDAB9-5526-2A78-CA27-A425355BDF85}"/>
              </a:ext>
            </a:extLst>
          </p:cNvPr>
          <p:cNvSpPr txBox="1">
            <a:spLocks/>
          </p:cNvSpPr>
          <p:nvPr/>
        </p:nvSpPr>
        <p:spPr>
          <a:xfrm>
            <a:off x="8238436" y="3415066"/>
            <a:ext cx="3783532" cy="276999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Echec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du “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Moindre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Privilège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”</a:t>
            </a:r>
          </a:p>
        </p:txBody>
      </p:sp>
      <p:sp>
        <p:nvSpPr>
          <p:cNvPr id="1099" name="Title 1">
            <a:extLst>
              <a:ext uri="{FF2B5EF4-FFF2-40B4-BE49-F238E27FC236}">
                <a16:creationId xmlns:a16="http://schemas.microsoft.com/office/drawing/2014/main" id="{A547029E-59A1-88CA-FAB6-6638C56293A0}"/>
              </a:ext>
            </a:extLst>
          </p:cNvPr>
          <p:cNvSpPr txBox="1">
            <a:spLocks/>
          </p:cNvSpPr>
          <p:nvPr/>
        </p:nvSpPr>
        <p:spPr>
          <a:xfrm>
            <a:off x="8238436" y="3835499"/>
            <a:ext cx="3783532" cy="46166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Une configuration de base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en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-dessous des standards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recommandés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j-ea"/>
              <a:cs typeface="+mj-cs"/>
            </a:endParaRPr>
          </a:p>
        </p:txBody>
      </p:sp>
      <p:sp>
        <p:nvSpPr>
          <p:cNvPr id="1100" name="Title 1">
            <a:extLst>
              <a:ext uri="{FF2B5EF4-FFF2-40B4-BE49-F238E27FC236}">
                <a16:creationId xmlns:a16="http://schemas.microsoft.com/office/drawing/2014/main" id="{256AE4FC-168D-A8F9-45FD-F0E3550580D9}"/>
              </a:ext>
            </a:extLst>
          </p:cNvPr>
          <p:cNvSpPr txBox="1">
            <a:spLocks/>
          </p:cNvSpPr>
          <p:nvPr/>
        </p:nvSpPr>
        <p:spPr>
          <a:xfrm>
            <a:off x="8238436" y="4342780"/>
            <a:ext cx="3783532" cy="27699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Aucun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filet de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sécurité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sur la configuration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24C1AAD-893B-4272-BC53-71B7E36949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742" y="3454988"/>
            <a:ext cx="233931" cy="2339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059BF04-5C71-D340-A6C0-8B24BF9DDA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743" y="3935220"/>
            <a:ext cx="233931" cy="23393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26CFE0C-DC8A-2ECF-BB5E-1D71C51A5E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741" y="4364313"/>
            <a:ext cx="233931" cy="233931"/>
          </a:xfrm>
          <a:prstGeom prst="rect">
            <a:avLst/>
          </a:prstGeom>
        </p:spPr>
      </p:pic>
      <p:sp>
        <p:nvSpPr>
          <p:cNvPr id="1079" name="Title 1">
            <a:extLst>
              <a:ext uri="{FF2B5EF4-FFF2-40B4-BE49-F238E27FC236}">
                <a16:creationId xmlns:a16="http://schemas.microsoft.com/office/drawing/2014/main" id="{ADBA1125-FA58-8908-91FA-062909E2C1D4}"/>
              </a:ext>
            </a:extLst>
          </p:cNvPr>
          <p:cNvSpPr txBox="1">
            <a:spLocks/>
          </p:cNvSpPr>
          <p:nvPr/>
        </p:nvSpPr>
        <p:spPr>
          <a:xfrm>
            <a:off x="1603424" y="3935220"/>
            <a:ext cx="3783532" cy="25955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Administration via 18+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portails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j-ea"/>
              <a:cs typeface="+mj-cs"/>
            </a:endParaRPr>
          </a:p>
        </p:txBody>
      </p:sp>
      <p:sp>
        <p:nvSpPr>
          <p:cNvPr id="1076" name="Title 1">
            <a:extLst>
              <a:ext uri="{FF2B5EF4-FFF2-40B4-BE49-F238E27FC236}">
                <a16:creationId xmlns:a16="http://schemas.microsoft.com/office/drawing/2014/main" id="{09E02AE7-C0CE-419D-2A7F-F8AFB4A74E75}"/>
              </a:ext>
            </a:extLst>
          </p:cNvPr>
          <p:cNvSpPr txBox="1">
            <a:spLocks/>
          </p:cNvSpPr>
          <p:nvPr/>
        </p:nvSpPr>
        <p:spPr>
          <a:xfrm>
            <a:off x="1603424" y="3116616"/>
            <a:ext cx="3783532" cy="42575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Déploiement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M365 avec beaucoup de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paramètres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par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défaut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j-ea"/>
              <a:cs typeface="+mj-cs"/>
            </a:endParaRPr>
          </a:p>
        </p:txBody>
      </p:sp>
      <p:sp>
        <p:nvSpPr>
          <p:cNvPr id="1078" name="Title 1">
            <a:extLst>
              <a:ext uri="{FF2B5EF4-FFF2-40B4-BE49-F238E27FC236}">
                <a16:creationId xmlns:a16="http://schemas.microsoft.com/office/drawing/2014/main" id="{41023F5D-FBF6-C243-A72D-B79E1914368C}"/>
              </a:ext>
            </a:extLst>
          </p:cNvPr>
          <p:cNvSpPr txBox="1">
            <a:spLocks/>
          </p:cNvSpPr>
          <p:nvPr/>
        </p:nvSpPr>
        <p:spPr>
          <a:xfrm>
            <a:off x="1603424" y="3491203"/>
            <a:ext cx="3783532" cy="42575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Ajout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progressifs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de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quelques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règles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Entra ID / Intune / Defender “au fil de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l’eau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”</a:t>
            </a:r>
          </a:p>
        </p:txBody>
      </p:sp>
      <p:sp>
        <p:nvSpPr>
          <p:cNvPr id="1090" name="Title 1">
            <a:extLst>
              <a:ext uri="{FF2B5EF4-FFF2-40B4-BE49-F238E27FC236}">
                <a16:creationId xmlns:a16="http://schemas.microsoft.com/office/drawing/2014/main" id="{72A2D47C-20BA-E279-47D7-37F896F72677}"/>
              </a:ext>
            </a:extLst>
          </p:cNvPr>
          <p:cNvSpPr txBox="1">
            <a:spLocks/>
          </p:cNvSpPr>
          <p:nvPr/>
        </p:nvSpPr>
        <p:spPr>
          <a:xfrm>
            <a:off x="1603424" y="4243079"/>
            <a:ext cx="3783532" cy="42575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Scripts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Powershell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, Export Excel, interventions après incident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plutôt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que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prévention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j-ea"/>
              <a:cs typeface="+mj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5904D3-80C0-09D5-74E2-72DDAAB6A4BF}"/>
              </a:ext>
            </a:extLst>
          </p:cNvPr>
          <p:cNvSpPr txBox="1">
            <a:spLocks/>
          </p:cNvSpPr>
          <p:nvPr/>
        </p:nvSpPr>
        <p:spPr>
          <a:xfrm>
            <a:off x="450714" y="5428170"/>
            <a:ext cx="11605639" cy="8704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fr-FR" sz="2800" dirty="0">
                <a:solidFill>
                  <a:schemeClr val="bg1"/>
                </a:solidFill>
              </a:rPr>
              <a:t>Rester sur les paramètres par défaut, c’est accepter un niveau de sécurité inférieur à un référentiel comme le CIS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724CD94-D53F-F32E-578B-1D0BB1DE91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132" y="3170583"/>
            <a:ext cx="233931" cy="2339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5BE5CD-0C0D-4BE0-C3C9-FBD01A0179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130" y="3559719"/>
            <a:ext cx="233931" cy="23393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6D657D8-6041-66E4-8618-119E89CAEA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130" y="3948034"/>
            <a:ext cx="233931" cy="23393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FA5CC3E-CB80-4E4F-7B43-BB442A85EB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130" y="4332968"/>
            <a:ext cx="233931" cy="2339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9CC354E-1EA4-04DE-90D7-718D4613B658}"/>
              </a:ext>
            </a:extLst>
          </p:cNvPr>
          <p:cNvSpPr txBox="1">
            <a:spLocks/>
          </p:cNvSpPr>
          <p:nvPr/>
        </p:nvSpPr>
        <p:spPr>
          <a:xfrm>
            <a:off x="450714" y="629700"/>
            <a:ext cx="11605639" cy="109273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gradFill flip="none" rotWithShape="1">
                  <a:gsLst>
                    <a:gs pos="0">
                      <a:srgbClr val="79CEEE"/>
                    </a:gs>
                    <a:gs pos="100000">
                      <a:srgbClr val="6D6BC3"/>
                    </a:gs>
                  </a:gsLst>
                  <a:lin ang="10800000" scaled="1"/>
                  <a:tileRect/>
                </a:gradFill>
                <a:latin typeface="Aptos" panose="020B0004020202020204" pitchFamily="34" charset="0"/>
              </a:rPr>
              <a:t>Les </a:t>
            </a:r>
            <a:r>
              <a:rPr lang="en-US" sz="3600" dirty="0" err="1">
                <a:gradFill flip="none" rotWithShape="1">
                  <a:gsLst>
                    <a:gs pos="0">
                      <a:srgbClr val="79CEEE"/>
                    </a:gs>
                    <a:gs pos="100000">
                      <a:srgbClr val="6D6BC3"/>
                    </a:gs>
                  </a:gsLst>
                  <a:lin ang="10800000" scaled="1"/>
                  <a:tileRect/>
                </a:gradFill>
                <a:latin typeface="Aptos" panose="020B0004020202020204" pitchFamily="34" charset="0"/>
              </a:rPr>
              <a:t>paramètres</a:t>
            </a:r>
            <a:r>
              <a:rPr lang="en-US" sz="3600" dirty="0">
                <a:gradFill flip="none" rotWithShape="1">
                  <a:gsLst>
                    <a:gs pos="0">
                      <a:srgbClr val="79CEEE"/>
                    </a:gs>
                    <a:gs pos="100000">
                      <a:srgbClr val="6D6BC3"/>
                    </a:gs>
                  </a:gsLst>
                  <a:lin ang="10800000" scaled="1"/>
                  <a:tileRect/>
                </a:gradFill>
                <a:latin typeface="Aptos" panose="020B0004020202020204" pitchFamily="34" charset="0"/>
              </a:rPr>
              <a:t> par </a:t>
            </a:r>
            <a:r>
              <a:rPr lang="en-US" sz="3600" dirty="0" err="1">
                <a:gradFill flip="none" rotWithShape="1">
                  <a:gsLst>
                    <a:gs pos="0">
                      <a:srgbClr val="79CEEE"/>
                    </a:gs>
                    <a:gs pos="100000">
                      <a:srgbClr val="6D6BC3"/>
                    </a:gs>
                  </a:gsLst>
                  <a:lin ang="10800000" scaled="1"/>
                  <a:tileRect/>
                </a:gradFill>
                <a:latin typeface="Aptos" panose="020B0004020202020204" pitchFamily="34" charset="0"/>
              </a:rPr>
              <a:t>défaut</a:t>
            </a:r>
            <a:r>
              <a:rPr lang="en-US" sz="3600" dirty="0">
                <a:gradFill flip="none" rotWithShape="1">
                  <a:gsLst>
                    <a:gs pos="0">
                      <a:srgbClr val="79CEEE"/>
                    </a:gs>
                    <a:gs pos="100000">
                      <a:srgbClr val="6D6BC3"/>
                    </a:gs>
                  </a:gsLst>
                  <a:lin ang="10800000" scaled="1"/>
                  <a:tileRect/>
                </a:gradFill>
                <a:latin typeface="Aptos" panose="020B0004020202020204" pitchFamily="34" charset="0"/>
              </a:rPr>
              <a:t> ne </a:t>
            </a:r>
            <a:r>
              <a:rPr lang="en-US" sz="3600" dirty="0" err="1">
                <a:gradFill flip="none" rotWithShape="1">
                  <a:gsLst>
                    <a:gs pos="0">
                      <a:srgbClr val="79CEEE"/>
                    </a:gs>
                    <a:gs pos="100000">
                      <a:srgbClr val="6D6BC3"/>
                    </a:gs>
                  </a:gsLst>
                  <a:lin ang="10800000" scaled="1"/>
                  <a:tileRect/>
                </a:gradFill>
                <a:latin typeface="Aptos" panose="020B0004020202020204" pitchFamily="34" charset="0"/>
              </a:rPr>
              <a:t>sont</a:t>
            </a:r>
            <a:r>
              <a:rPr lang="en-US" sz="3600" dirty="0">
                <a:gradFill flip="none" rotWithShape="1">
                  <a:gsLst>
                    <a:gs pos="0">
                      <a:srgbClr val="79CEEE"/>
                    </a:gs>
                    <a:gs pos="100000">
                      <a:srgbClr val="6D6BC3"/>
                    </a:gs>
                  </a:gsLst>
                  <a:lin ang="10800000" scaled="1"/>
                  <a:tileRect/>
                </a:gradFill>
                <a:latin typeface="Aptos" panose="020B0004020202020204" pitchFamily="34" charset="0"/>
              </a:rPr>
              <a:t> pas un standard de </a:t>
            </a:r>
            <a:r>
              <a:rPr lang="en-US" sz="3600" dirty="0" err="1">
                <a:gradFill flip="none" rotWithShape="1">
                  <a:gsLst>
                    <a:gs pos="0">
                      <a:srgbClr val="79CEEE"/>
                    </a:gs>
                    <a:gs pos="100000">
                      <a:srgbClr val="6D6BC3"/>
                    </a:gs>
                  </a:gsLst>
                  <a:lin ang="10800000" scaled="1"/>
                  <a:tileRect/>
                </a:gradFill>
                <a:latin typeface="Aptos" panose="020B0004020202020204" pitchFamily="34" charset="0"/>
              </a:rPr>
              <a:t>sécurité</a:t>
            </a:r>
            <a:endParaRPr lang="en-US" sz="3600" dirty="0">
              <a:gradFill flip="none" rotWithShape="1">
                <a:gsLst>
                  <a:gs pos="0">
                    <a:srgbClr val="79CEEE"/>
                  </a:gs>
                  <a:gs pos="100000">
                    <a:srgbClr val="6D6BC3"/>
                  </a:gs>
                </a:gsLst>
                <a:lin ang="10800000" scaled="1"/>
                <a:tileRect/>
              </a:gra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06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57" grpId="0"/>
      <p:bldP spid="1098" grpId="0"/>
      <p:bldP spid="1099" grpId="0"/>
      <p:bldP spid="1100" grpId="0"/>
      <p:bldP spid="1079" grpId="0"/>
      <p:bldP spid="1076" grpId="0"/>
      <p:bldP spid="1078" grpId="0"/>
      <p:bldP spid="1090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9648C-3277-4EC3-2D9A-BA0C8B99E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FF1EB2-52CC-4EBA-CE23-AD97AF56A4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8134" y="2155187"/>
            <a:ext cx="2195727" cy="522792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CD5AF26A-4114-4F60-6EDE-1431151AE38A}"/>
              </a:ext>
            </a:extLst>
          </p:cNvPr>
          <p:cNvSpPr txBox="1">
            <a:spLocks/>
          </p:cNvSpPr>
          <p:nvPr/>
        </p:nvSpPr>
        <p:spPr>
          <a:xfrm>
            <a:off x="3249558" y="4180022"/>
            <a:ext cx="5692877" cy="7175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gradFill>
                  <a:gsLst>
                    <a:gs pos="0">
                      <a:schemeClr val="accent4"/>
                    </a:gs>
                    <a:gs pos="100000">
                      <a:schemeClr val="accent2"/>
                    </a:gs>
                  </a:gsLst>
                  <a:lin ang="108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lang="de-DE" sz="1800" dirty="0">
                <a:gradFill flip="none">
                  <a:gsLst>
                    <a:gs pos="0">
                      <a:srgbClr val="6D6ABC"/>
                    </a:gs>
                    <a:gs pos="100000">
                      <a:srgbClr val="172A3A">
                        <a:lumMod val="60000"/>
                        <a:lumOff val="40000"/>
                      </a:srgbClr>
                    </a:gs>
                  </a:gsLst>
                  <a:lin ang="13500000" scaled="1"/>
                  <a:tileRect/>
                </a:gradFill>
              </a:rPr>
              <a:t>Sichern Sie Ihre Tenant. </a:t>
            </a:r>
            <a:r>
              <a:rPr lang="en-US" sz="1800" dirty="0">
                <a:gradFill flip="none">
                  <a:gsLst>
                    <a:gs pos="0">
                      <a:srgbClr val="6D6ABC"/>
                    </a:gs>
                    <a:gs pos="100000">
                      <a:srgbClr val="172A3A">
                        <a:lumMod val="60000"/>
                        <a:lumOff val="40000"/>
                      </a:srgbClr>
                    </a:gs>
                  </a:gsLst>
                  <a:lin ang="13500000" scaled="1"/>
                  <a:tileRect/>
                </a:gradFill>
              </a:rPr>
              <a:t>Wehren Sie Angriffe ab. </a:t>
            </a:r>
            <a:r>
              <a:rPr lang="en-US" sz="1800" dirty="0" err="1">
                <a:gradFill flip="none">
                  <a:gsLst>
                    <a:gs pos="0">
                      <a:srgbClr val="6D6ABC"/>
                    </a:gs>
                    <a:gs pos="100000">
                      <a:srgbClr val="172A3A">
                        <a:lumMod val="60000"/>
                        <a:lumOff val="40000"/>
                      </a:srgbClr>
                    </a:gs>
                  </a:gsLst>
                  <a:lin ang="13500000" scaled="1"/>
                  <a:tileRect/>
                </a:gradFill>
              </a:rPr>
              <a:t>Meistern</a:t>
            </a:r>
            <a:r>
              <a:rPr lang="en-US" sz="1800" dirty="0">
                <a:gradFill flip="none">
                  <a:gsLst>
                    <a:gs pos="0">
                      <a:srgbClr val="6D6ABC"/>
                    </a:gs>
                    <a:gs pos="100000">
                      <a:srgbClr val="172A3A">
                        <a:lumMod val="60000"/>
                        <a:lumOff val="40000"/>
                      </a:srgbClr>
                    </a:gs>
                  </a:gsLst>
                  <a:lin ang="13500000" scaled="1"/>
                  <a:tileRect/>
                </a:gradFill>
              </a:rPr>
              <a:t> Sie </a:t>
            </a:r>
            <a:r>
              <a:rPr lang="en-US" sz="1800" dirty="0" err="1">
                <a:gradFill flip="none">
                  <a:gsLst>
                    <a:gs pos="0">
                      <a:srgbClr val="6D6ABC"/>
                    </a:gs>
                    <a:gs pos="100000">
                      <a:srgbClr val="172A3A">
                        <a:lumMod val="60000"/>
                        <a:lumOff val="40000"/>
                      </a:srgbClr>
                    </a:gs>
                  </a:gsLst>
                  <a:lin ang="13500000" scaled="1"/>
                  <a:tileRect/>
                </a:gradFill>
              </a:rPr>
              <a:t>komplexe</a:t>
            </a:r>
            <a:r>
              <a:rPr lang="en-US" sz="1800" dirty="0">
                <a:gradFill flip="none">
                  <a:gsLst>
                    <a:gs pos="0">
                      <a:srgbClr val="6D6ABC"/>
                    </a:gs>
                    <a:gs pos="100000">
                      <a:srgbClr val="172A3A">
                        <a:lumMod val="60000"/>
                        <a:lumOff val="40000"/>
                      </a:srgbClr>
                    </a:gs>
                  </a:gsLst>
                  <a:lin ang="13500000" scaled="1"/>
                  <a:tileRect/>
                </a:gradFill>
              </a:rPr>
              <a:t> </a:t>
            </a:r>
            <a:r>
              <a:rPr lang="en-US" sz="1800" dirty="0" err="1">
                <a:gradFill flip="none">
                  <a:gsLst>
                    <a:gs pos="0">
                      <a:srgbClr val="6D6ABC"/>
                    </a:gs>
                    <a:gs pos="100000">
                      <a:srgbClr val="172A3A">
                        <a:lumMod val="60000"/>
                        <a:lumOff val="40000"/>
                      </a:srgbClr>
                    </a:gs>
                  </a:gsLst>
                  <a:lin ang="13500000" scaled="1"/>
                  <a:tileRect/>
                </a:gradFill>
              </a:rPr>
              <a:t>Herausforderungen</a:t>
            </a:r>
            <a:r>
              <a:rPr lang="en-US" sz="1800" dirty="0">
                <a:gradFill flip="none">
                  <a:gsLst>
                    <a:gs pos="0">
                      <a:srgbClr val="6D6ABC"/>
                    </a:gs>
                    <a:gs pos="100000">
                      <a:srgbClr val="172A3A">
                        <a:lumMod val="60000"/>
                        <a:lumOff val="40000"/>
                      </a:srgbClr>
                    </a:gs>
                  </a:gsLst>
                  <a:lin ang="13500000" scaled="1"/>
                  <a:tileRect/>
                </a:gradFill>
              </a:rPr>
              <a:t>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gradFill flip="none">
                <a:gsLst>
                  <a:gs pos="0">
                    <a:srgbClr val="6D6ABC"/>
                  </a:gs>
                  <a:gs pos="100000">
                    <a:srgbClr val="172A3A">
                      <a:lumMod val="60000"/>
                      <a:lumOff val="40000"/>
                    </a:srgbClr>
                  </a:gs>
                </a:gsLst>
                <a:lin ang="13500000" scaled="1"/>
                <a:tileRect/>
              </a:gra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4CA8742-5A8B-B6C7-797A-A71A7894033A}"/>
              </a:ext>
            </a:extLst>
          </p:cNvPr>
          <p:cNvSpPr txBox="1">
            <a:spLocks/>
          </p:cNvSpPr>
          <p:nvPr/>
        </p:nvSpPr>
        <p:spPr>
          <a:xfrm>
            <a:off x="2953047" y="2677979"/>
            <a:ext cx="6285900" cy="15020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gradFill>
                  <a:gsLst>
                    <a:gs pos="0">
                      <a:schemeClr val="accent4"/>
                    </a:gs>
                    <a:gs pos="100000">
                      <a:schemeClr val="accent2"/>
                    </a:gs>
                  </a:gsLst>
                  <a:lin ang="108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lang="de-DE" sz="2800" dirty="0">
                <a:solidFill>
                  <a:srgbClr val="FEFFFF"/>
                </a:solidFill>
              </a:rPr>
              <a:t>Stärken Sie Ihre Widerstandsfähigkeit und meistern Sie komplexe Herausforderungen bei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Microsoft 365 </a:t>
            </a:r>
          </a:p>
        </p:txBody>
      </p:sp>
    </p:spTree>
    <p:extLst>
      <p:ext uri="{BB962C8B-B14F-4D97-AF65-F5344CB8AC3E}">
        <p14:creationId xmlns:p14="http://schemas.microsoft.com/office/powerpoint/2010/main" val="216615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64F58-8F5C-6CD6-6D22-BA2FDEAFC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">
            <a:extLst>
              <a:ext uri="{FF2B5EF4-FFF2-40B4-BE49-F238E27FC236}">
                <a16:creationId xmlns:a16="http://schemas.microsoft.com/office/drawing/2014/main" id="{137C472F-58D1-D312-E59F-F16305DBEC18}"/>
              </a:ext>
            </a:extLst>
          </p:cNvPr>
          <p:cNvSpPr/>
          <p:nvPr/>
        </p:nvSpPr>
        <p:spPr>
          <a:xfrm>
            <a:off x="53462" y="2396269"/>
            <a:ext cx="12081132" cy="345760"/>
          </a:xfrm>
          <a:custGeom>
            <a:avLst/>
            <a:gdLst>
              <a:gd name="connsiteX0" fmla="*/ 580810 w 10029451"/>
              <a:gd name="connsiteY0" fmla="*/ 234835 h 469672"/>
              <a:gd name="connsiteX1" fmla="*/ 580809 w 10029451"/>
              <a:gd name="connsiteY1" fmla="*/ 234836 h 469672"/>
              <a:gd name="connsiteX2" fmla="*/ 580810 w 10029451"/>
              <a:gd name="connsiteY2" fmla="*/ 234838 h 469672"/>
              <a:gd name="connsiteX3" fmla="*/ 9698312 w 10029451"/>
              <a:gd name="connsiteY3" fmla="*/ 0 h 469672"/>
              <a:gd name="connsiteX4" fmla="*/ 9863882 w 10029451"/>
              <a:gd name="connsiteY4" fmla="*/ 0 h 469672"/>
              <a:gd name="connsiteX5" fmla="*/ 10029451 w 10029451"/>
              <a:gd name="connsiteY5" fmla="*/ 234836 h 469672"/>
              <a:gd name="connsiteX6" fmla="*/ 9863882 w 10029451"/>
              <a:gd name="connsiteY6" fmla="*/ 469672 h 469672"/>
              <a:gd name="connsiteX7" fmla="*/ 9698312 w 10029451"/>
              <a:gd name="connsiteY7" fmla="*/ 469672 h 469672"/>
              <a:gd name="connsiteX8" fmla="*/ 9863882 w 10029451"/>
              <a:gd name="connsiteY8" fmla="*/ 234836 h 469672"/>
              <a:gd name="connsiteX9" fmla="*/ 9490692 w 10029451"/>
              <a:gd name="connsiteY9" fmla="*/ 0 h 469672"/>
              <a:gd name="connsiteX10" fmla="*/ 9656262 w 10029451"/>
              <a:gd name="connsiteY10" fmla="*/ 0 h 469672"/>
              <a:gd name="connsiteX11" fmla="*/ 9821831 w 10029451"/>
              <a:gd name="connsiteY11" fmla="*/ 234836 h 469672"/>
              <a:gd name="connsiteX12" fmla="*/ 9656262 w 10029451"/>
              <a:gd name="connsiteY12" fmla="*/ 469672 h 469672"/>
              <a:gd name="connsiteX13" fmla="*/ 9490692 w 10029451"/>
              <a:gd name="connsiteY13" fmla="*/ 469672 h 469672"/>
              <a:gd name="connsiteX14" fmla="*/ 9656262 w 10029451"/>
              <a:gd name="connsiteY14" fmla="*/ 234836 h 469672"/>
              <a:gd name="connsiteX15" fmla="*/ 580809 w 10029451"/>
              <a:gd name="connsiteY15" fmla="*/ 0 h 469672"/>
              <a:gd name="connsiteX16" fmla="*/ 580810 w 10029451"/>
              <a:gd name="connsiteY16" fmla="*/ 0 h 469672"/>
              <a:gd name="connsiteX17" fmla="*/ 746379 w 10029451"/>
              <a:gd name="connsiteY17" fmla="*/ 0 h 469672"/>
              <a:gd name="connsiteX18" fmla="*/ 9283071 w 10029451"/>
              <a:gd name="connsiteY18" fmla="*/ 0 h 469672"/>
              <a:gd name="connsiteX19" fmla="*/ 9448641 w 10029451"/>
              <a:gd name="connsiteY19" fmla="*/ 0 h 469672"/>
              <a:gd name="connsiteX20" fmla="*/ 9614210 w 10029451"/>
              <a:gd name="connsiteY20" fmla="*/ 234836 h 469672"/>
              <a:gd name="connsiteX21" fmla="*/ 9448641 w 10029451"/>
              <a:gd name="connsiteY21" fmla="*/ 469672 h 469672"/>
              <a:gd name="connsiteX22" fmla="*/ 9283071 w 10029451"/>
              <a:gd name="connsiteY22" fmla="*/ 469672 h 469672"/>
              <a:gd name="connsiteX23" fmla="*/ 746379 w 10029451"/>
              <a:gd name="connsiteY23" fmla="*/ 469672 h 469672"/>
              <a:gd name="connsiteX24" fmla="*/ 580810 w 10029451"/>
              <a:gd name="connsiteY24" fmla="*/ 469672 h 469672"/>
              <a:gd name="connsiteX25" fmla="*/ 580809 w 10029451"/>
              <a:gd name="connsiteY25" fmla="*/ 469672 h 469672"/>
              <a:gd name="connsiteX26" fmla="*/ 415240 w 10029451"/>
              <a:gd name="connsiteY26" fmla="*/ 234836 h 469672"/>
              <a:gd name="connsiteX27" fmla="*/ 373189 w 10029451"/>
              <a:gd name="connsiteY27" fmla="*/ 0 h 469672"/>
              <a:gd name="connsiteX28" fmla="*/ 538759 w 10029451"/>
              <a:gd name="connsiteY28" fmla="*/ 0 h 469672"/>
              <a:gd name="connsiteX29" fmla="*/ 373189 w 10029451"/>
              <a:gd name="connsiteY29" fmla="*/ 234836 h 469672"/>
              <a:gd name="connsiteX30" fmla="*/ 538759 w 10029451"/>
              <a:gd name="connsiteY30" fmla="*/ 469672 h 469672"/>
              <a:gd name="connsiteX31" fmla="*/ 373189 w 10029451"/>
              <a:gd name="connsiteY31" fmla="*/ 469672 h 469672"/>
              <a:gd name="connsiteX32" fmla="*/ 207620 w 10029451"/>
              <a:gd name="connsiteY32" fmla="*/ 234836 h 469672"/>
              <a:gd name="connsiteX33" fmla="*/ 165569 w 10029451"/>
              <a:gd name="connsiteY33" fmla="*/ 0 h 469672"/>
              <a:gd name="connsiteX34" fmla="*/ 331139 w 10029451"/>
              <a:gd name="connsiteY34" fmla="*/ 0 h 469672"/>
              <a:gd name="connsiteX35" fmla="*/ 165569 w 10029451"/>
              <a:gd name="connsiteY35" fmla="*/ 234836 h 469672"/>
              <a:gd name="connsiteX36" fmla="*/ 331139 w 10029451"/>
              <a:gd name="connsiteY36" fmla="*/ 469672 h 469672"/>
              <a:gd name="connsiteX37" fmla="*/ 165569 w 10029451"/>
              <a:gd name="connsiteY37" fmla="*/ 469672 h 469672"/>
              <a:gd name="connsiteX38" fmla="*/ 0 w 10029451"/>
              <a:gd name="connsiteY38" fmla="*/ 234836 h 46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029451" h="469672">
                <a:moveTo>
                  <a:pt x="580810" y="234835"/>
                </a:moveTo>
                <a:lnTo>
                  <a:pt x="580809" y="234836"/>
                </a:lnTo>
                <a:lnTo>
                  <a:pt x="580810" y="234838"/>
                </a:lnTo>
                <a:close/>
                <a:moveTo>
                  <a:pt x="9698312" y="0"/>
                </a:moveTo>
                <a:lnTo>
                  <a:pt x="9863882" y="0"/>
                </a:lnTo>
                <a:lnTo>
                  <a:pt x="10029451" y="234836"/>
                </a:lnTo>
                <a:lnTo>
                  <a:pt x="9863882" y="469672"/>
                </a:lnTo>
                <a:lnTo>
                  <a:pt x="9698312" y="469672"/>
                </a:lnTo>
                <a:lnTo>
                  <a:pt x="9863882" y="234836"/>
                </a:lnTo>
                <a:close/>
                <a:moveTo>
                  <a:pt x="9490692" y="0"/>
                </a:moveTo>
                <a:lnTo>
                  <a:pt x="9656262" y="0"/>
                </a:lnTo>
                <a:lnTo>
                  <a:pt x="9821831" y="234836"/>
                </a:lnTo>
                <a:lnTo>
                  <a:pt x="9656262" y="469672"/>
                </a:lnTo>
                <a:lnTo>
                  <a:pt x="9490692" y="469672"/>
                </a:lnTo>
                <a:lnTo>
                  <a:pt x="9656262" y="234836"/>
                </a:lnTo>
                <a:close/>
                <a:moveTo>
                  <a:pt x="580809" y="0"/>
                </a:moveTo>
                <a:lnTo>
                  <a:pt x="580810" y="0"/>
                </a:lnTo>
                <a:lnTo>
                  <a:pt x="746379" y="0"/>
                </a:lnTo>
                <a:lnTo>
                  <a:pt x="9283071" y="0"/>
                </a:lnTo>
                <a:lnTo>
                  <a:pt x="9448641" y="0"/>
                </a:lnTo>
                <a:lnTo>
                  <a:pt x="9614210" y="234836"/>
                </a:lnTo>
                <a:lnTo>
                  <a:pt x="9448641" y="469672"/>
                </a:lnTo>
                <a:lnTo>
                  <a:pt x="9283071" y="469672"/>
                </a:lnTo>
                <a:lnTo>
                  <a:pt x="746379" y="469672"/>
                </a:lnTo>
                <a:lnTo>
                  <a:pt x="580810" y="469672"/>
                </a:lnTo>
                <a:lnTo>
                  <a:pt x="580809" y="469672"/>
                </a:lnTo>
                <a:lnTo>
                  <a:pt x="415240" y="234836"/>
                </a:lnTo>
                <a:close/>
                <a:moveTo>
                  <a:pt x="373189" y="0"/>
                </a:moveTo>
                <a:lnTo>
                  <a:pt x="538759" y="0"/>
                </a:lnTo>
                <a:lnTo>
                  <a:pt x="373189" y="234836"/>
                </a:lnTo>
                <a:lnTo>
                  <a:pt x="538759" y="469672"/>
                </a:lnTo>
                <a:lnTo>
                  <a:pt x="373189" y="469672"/>
                </a:lnTo>
                <a:lnTo>
                  <a:pt x="207620" y="234836"/>
                </a:lnTo>
                <a:close/>
                <a:moveTo>
                  <a:pt x="165569" y="0"/>
                </a:moveTo>
                <a:lnTo>
                  <a:pt x="331139" y="0"/>
                </a:lnTo>
                <a:lnTo>
                  <a:pt x="165569" y="234836"/>
                </a:lnTo>
                <a:lnTo>
                  <a:pt x="331139" y="469672"/>
                </a:lnTo>
                <a:lnTo>
                  <a:pt x="165569" y="469672"/>
                </a:lnTo>
                <a:lnTo>
                  <a:pt x="0" y="234836"/>
                </a:lnTo>
                <a:close/>
              </a:path>
            </a:pathLst>
          </a:cu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0" name="object 6">
            <a:extLst>
              <a:ext uri="{FF2B5EF4-FFF2-40B4-BE49-F238E27FC236}">
                <a16:creationId xmlns:a16="http://schemas.microsoft.com/office/drawing/2014/main" id="{5AA8CBF9-25A2-B793-5702-80C00EAFCB62}"/>
              </a:ext>
            </a:extLst>
          </p:cNvPr>
          <p:cNvSpPr txBox="1"/>
          <p:nvPr/>
        </p:nvSpPr>
        <p:spPr>
          <a:xfrm>
            <a:off x="1501097" y="2424238"/>
            <a:ext cx="302933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 algn="ctr">
              <a:spcBef>
                <a:spcPts val="100"/>
              </a:spcBef>
              <a:defRPr/>
            </a:pPr>
            <a:r>
              <a:rPr lang="en-US" b="1" dirty="0">
                <a:solidFill>
                  <a:srgbClr val="FFFFFF"/>
                </a:solidFill>
                <a:cs typeface="Trebuchet MS"/>
              </a:rPr>
              <a:t>Was </a:t>
            </a:r>
            <a:r>
              <a:rPr lang="en-US" b="1" dirty="0" err="1">
                <a:solidFill>
                  <a:srgbClr val="FFFFFF"/>
                </a:solidFill>
                <a:cs typeface="Trebuchet MS"/>
              </a:rPr>
              <a:t>passiert</a:t>
            </a:r>
            <a:r>
              <a:rPr lang="en-US" b="1" dirty="0">
                <a:solidFill>
                  <a:srgbClr val="FFFFFF"/>
                </a:solidFill>
                <a:cs typeface="Trebuchet MS"/>
              </a:rPr>
              <a:t> da </a:t>
            </a:r>
            <a:r>
              <a:rPr lang="en-US" b="1" dirty="0" err="1">
                <a:solidFill>
                  <a:srgbClr val="FFFFFF"/>
                </a:solidFill>
                <a:cs typeface="Trebuchet MS"/>
              </a:rPr>
              <a:t>eigentlich</a:t>
            </a:r>
            <a:r>
              <a:rPr lang="en-US" b="1" dirty="0">
                <a:solidFill>
                  <a:srgbClr val="FFFFFF"/>
                </a:solidFill>
                <a:cs typeface="Trebuchet MS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Trebuchet MS"/>
            </a:endParaRPr>
          </a:p>
        </p:txBody>
      </p:sp>
      <p:sp>
        <p:nvSpPr>
          <p:cNvPr id="1057" name="object 6">
            <a:extLst>
              <a:ext uri="{FF2B5EF4-FFF2-40B4-BE49-F238E27FC236}">
                <a16:creationId xmlns:a16="http://schemas.microsoft.com/office/drawing/2014/main" id="{20719A39-F33E-91CF-49F3-721710BEDCDE}"/>
              </a:ext>
            </a:extLst>
          </p:cNvPr>
          <p:cNvSpPr txBox="1"/>
          <p:nvPr/>
        </p:nvSpPr>
        <p:spPr>
          <a:xfrm>
            <a:off x="7879744" y="2424238"/>
            <a:ext cx="280721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 algn="ctr">
              <a:spcBef>
                <a:spcPts val="100"/>
              </a:spcBef>
              <a:defRPr/>
            </a:pPr>
            <a:r>
              <a:rPr lang="en-US" b="1" dirty="0">
                <a:solidFill>
                  <a:srgbClr val="FFFFFF"/>
                </a:solidFill>
                <a:cs typeface="Trebuchet MS"/>
              </a:rPr>
              <a:t>Was die </a:t>
            </a:r>
            <a:r>
              <a:rPr lang="en-US" b="1" dirty="0" err="1">
                <a:solidFill>
                  <a:srgbClr val="FFFFFF"/>
                </a:solidFill>
                <a:cs typeface="Trebuchet MS"/>
              </a:rPr>
              <a:t>Daten</a:t>
            </a:r>
            <a:r>
              <a:rPr lang="en-US" b="1" dirty="0">
                <a:solidFill>
                  <a:srgbClr val="FFFFFF"/>
                </a:solidFill>
                <a:cs typeface="Trebuchet MS"/>
              </a:rPr>
              <a:t> </a:t>
            </a:r>
            <a:r>
              <a:rPr lang="en-US" b="1" dirty="0" err="1">
                <a:solidFill>
                  <a:srgbClr val="FFFFFF"/>
                </a:solidFill>
                <a:cs typeface="Trebuchet MS"/>
              </a:rPr>
              <a:t>zeigen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Trebuchet MS"/>
            </a:endParaRPr>
          </a:p>
        </p:txBody>
      </p:sp>
      <p:sp>
        <p:nvSpPr>
          <p:cNvPr id="1098" name="Title 1">
            <a:extLst>
              <a:ext uri="{FF2B5EF4-FFF2-40B4-BE49-F238E27FC236}">
                <a16:creationId xmlns:a16="http://schemas.microsoft.com/office/drawing/2014/main" id="{8658E57C-D9E7-F979-432F-597E175D6E99}"/>
              </a:ext>
            </a:extLst>
          </p:cNvPr>
          <p:cNvSpPr txBox="1">
            <a:spLocks/>
          </p:cNvSpPr>
          <p:nvPr/>
        </p:nvSpPr>
        <p:spPr>
          <a:xfrm>
            <a:off x="8238436" y="3322733"/>
            <a:ext cx="3783532" cy="4616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de-DE" sz="1200" dirty="0">
                <a:solidFill>
                  <a:srgbClr val="FFFFFF"/>
                </a:solidFill>
                <a:latin typeface="Aptos" panose="02110004020202020204"/>
              </a:rPr>
              <a:t>Nichtumsetzung des Prinzips der geringsten Berechtigungen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j-ea"/>
              <a:cs typeface="+mj-cs"/>
            </a:endParaRPr>
          </a:p>
        </p:txBody>
      </p:sp>
      <p:sp>
        <p:nvSpPr>
          <p:cNvPr id="1099" name="Title 1">
            <a:extLst>
              <a:ext uri="{FF2B5EF4-FFF2-40B4-BE49-F238E27FC236}">
                <a16:creationId xmlns:a16="http://schemas.microsoft.com/office/drawing/2014/main" id="{B452E394-665A-4CFF-A007-6BAFE1F08442}"/>
              </a:ext>
            </a:extLst>
          </p:cNvPr>
          <p:cNvSpPr txBox="1">
            <a:spLocks/>
          </p:cNvSpPr>
          <p:nvPr/>
        </p:nvSpPr>
        <p:spPr>
          <a:xfrm>
            <a:off x="8238436" y="3835499"/>
            <a:ext cx="3783532" cy="46166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de-DE" sz="1200" dirty="0">
                <a:solidFill>
                  <a:srgbClr val="FFFFFF"/>
                </a:solidFill>
                <a:latin typeface="Aptos" panose="02110004020202020204"/>
              </a:rPr>
              <a:t>Abweichung der Konfiguration von den empfohlenen Richtwerten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j-ea"/>
              <a:cs typeface="+mj-cs"/>
            </a:endParaRPr>
          </a:p>
        </p:txBody>
      </p:sp>
      <p:sp>
        <p:nvSpPr>
          <p:cNvPr id="1100" name="Title 1">
            <a:extLst>
              <a:ext uri="{FF2B5EF4-FFF2-40B4-BE49-F238E27FC236}">
                <a16:creationId xmlns:a16="http://schemas.microsoft.com/office/drawing/2014/main" id="{B30973C0-509A-6109-A81A-FA1031B6879D}"/>
              </a:ext>
            </a:extLst>
          </p:cNvPr>
          <p:cNvSpPr txBox="1">
            <a:spLocks/>
          </p:cNvSpPr>
          <p:nvPr/>
        </p:nvSpPr>
        <p:spPr>
          <a:xfrm>
            <a:off x="8238436" y="4342780"/>
            <a:ext cx="3783532" cy="46166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de-DE" sz="1200" dirty="0">
                <a:solidFill>
                  <a:srgbClr val="FFFFFF"/>
                </a:solidFill>
                <a:latin typeface="Aptos" panose="02110004020202020204"/>
              </a:rPr>
              <a:t>Keine Sicherung und Wiederherstellung der Konfiguration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j-ea"/>
              <a:cs typeface="+mj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C5D0DBE-9F49-355A-B7BA-16F6D4BEF7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742" y="3454988"/>
            <a:ext cx="233931" cy="2339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0149014-B4B8-2BBA-D83B-6AD40B73B2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743" y="3935220"/>
            <a:ext cx="233931" cy="23393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E4AC7DD-483E-F86C-71BA-968465EB54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741" y="4364313"/>
            <a:ext cx="233931" cy="233931"/>
          </a:xfrm>
          <a:prstGeom prst="rect">
            <a:avLst/>
          </a:prstGeom>
        </p:spPr>
      </p:pic>
      <p:sp>
        <p:nvSpPr>
          <p:cNvPr id="1079" name="Title 1">
            <a:extLst>
              <a:ext uri="{FF2B5EF4-FFF2-40B4-BE49-F238E27FC236}">
                <a16:creationId xmlns:a16="http://schemas.microsoft.com/office/drawing/2014/main" id="{964CC275-A884-8F9D-E794-D7D308321EBD}"/>
              </a:ext>
            </a:extLst>
          </p:cNvPr>
          <p:cNvSpPr txBox="1">
            <a:spLocks/>
          </p:cNvSpPr>
          <p:nvPr/>
        </p:nvSpPr>
        <p:spPr>
          <a:xfrm>
            <a:off x="1603424" y="3935220"/>
            <a:ext cx="3783532" cy="25955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de-DE" sz="1200" dirty="0">
                <a:solidFill>
                  <a:srgbClr val="FFFFFF"/>
                </a:solidFill>
                <a:latin typeface="Aptos" panose="02110004020202020204"/>
              </a:rPr>
              <a:t>Verwaltung mehr als 18+ Portale hinweg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j-ea"/>
              <a:cs typeface="+mj-cs"/>
            </a:endParaRPr>
          </a:p>
        </p:txBody>
      </p:sp>
      <p:sp>
        <p:nvSpPr>
          <p:cNvPr id="1076" name="Title 1">
            <a:extLst>
              <a:ext uri="{FF2B5EF4-FFF2-40B4-BE49-F238E27FC236}">
                <a16:creationId xmlns:a16="http://schemas.microsoft.com/office/drawing/2014/main" id="{C0D7F8D3-0DDF-B287-37F5-4184E7EB1A36}"/>
              </a:ext>
            </a:extLst>
          </p:cNvPr>
          <p:cNvSpPr txBox="1">
            <a:spLocks/>
          </p:cNvSpPr>
          <p:nvPr/>
        </p:nvSpPr>
        <p:spPr>
          <a:xfrm>
            <a:off x="1603424" y="3116616"/>
            <a:ext cx="3783532" cy="42575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de-DE" sz="1200" dirty="0">
                <a:solidFill>
                  <a:srgbClr val="FFFFFF"/>
                </a:solidFill>
                <a:latin typeface="Aptos" panose="02110004020202020204"/>
              </a:rPr>
              <a:t>Eine M365-Bereitstellung mit vielen Standardeinstellungen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j-ea"/>
              <a:cs typeface="+mj-cs"/>
            </a:endParaRPr>
          </a:p>
        </p:txBody>
      </p:sp>
      <p:sp>
        <p:nvSpPr>
          <p:cNvPr id="1078" name="Title 1">
            <a:extLst>
              <a:ext uri="{FF2B5EF4-FFF2-40B4-BE49-F238E27FC236}">
                <a16:creationId xmlns:a16="http://schemas.microsoft.com/office/drawing/2014/main" id="{B1ADB6D2-3831-C989-1588-CC30515AD383}"/>
              </a:ext>
            </a:extLst>
          </p:cNvPr>
          <p:cNvSpPr txBox="1">
            <a:spLocks/>
          </p:cNvSpPr>
          <p:nvPr/>
        </p:nvSpPr>
        <p:spPr>
          <a:xfrm>
            <a:off x="1603424" y="3509462"/>
            <a:ext cx="3783532" cy="42575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de-DE" sz="1200" dirty="0">
                <a:solidFill>
                  <a:srgbClr val="FFFFFF"/>
                </a:solidFill>
                <a:latin typeface="Aptos" panose="02110004020202020204"/>
              </a:rPr>
              <a:t>Das schrittweise Hinzufügen einiger Entra ID-, Intune- und Defender-Regeln nach Bedarf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j-ea"/>
              <a:cs typeface="+mj-cs"/>
            </a:endParaRPr>
          </a:p>
        </p:txBody>
      </p:sp>
      <p:sp>
        <p:nvSpPr>
          <p:cNvPr id="1090" name="Title 1">
            <a:extLst>
              <a:ext uri="{FF2B5EF4-FFF2-40B4-BE49-F238E27FC236}">
                <a16:creationId xmlns:a16="http://schemas.microsoft.com/office/drawing/2014/main" id="{837D50CB-E65D-F7D8-DD74-A241230F711F}"/>
              </a:ext>
            </a:extLst>
          </p:cNvPr>
          <p:cNvSpPr txBox="1">
            <a:spLocks/>
          </p:cNvSpPr>
          <p:nvPr/>
        </p:nvSpPr>
        <p:spPr>
          <a:xfrm>
            <a:off x="1603424" y="4243079"/>
            <a:ext cx="3783532" cy="42575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de-DE" sz="1200" dirty="0">
                <a:solidFill>
                  <a:srgbClr val="FFFFFF"/>
                </a:solidFill>
                <a:latin typeface="Aptos" panose="02110004020202020204"/>
              </a:rPr>
              <a:t>Ein eher manuelles, reaktives Management anstelle von proaktiver Prävention und Kontrolle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j-ea"/>
              <a:cs typeface="+mj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999AB4-F8C6-AFA8-D818-EB27C99071E7}"/>
              </a:ext>
            </a:extLst>
          </p:cNvPr>
          <p:cNvSpPr txBox="1">
            <a:spLocks/>
          </p:cNvSpPr>
          <p:nvPr/>
        </p:nvSpPr>
        <p:spPr>
          <a:xfrm>
            <a:off x="450714" y="5428170"/>
            <a:ext cx="11605639" cy="8704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de-DE" sz="2800" dirty="0">
                <a:solidFill>
                  <a:schemeClr val="bg1"/>
                </a:solidFill>
              </a:rPr>
              <a:t>Die Standardeinstellungen weisen im Vergleich zu den CIS-Benchmarks vermeidbare Sicherheitslücken auf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FED27FF-24AD-0C37-934A-11AB642F7F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132" y="3170583"/>
            <a:ext cx="233931" cy="2339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5605215-2FB3-D05A-82E7-1C0472F268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130" y="3542374"/>
            <a:ext cx="233931" cy="23393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7C6727C-E92B-6A12-7305-18487BC53D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130" y="3948034"/>
            <a:ext cx="233931" cy="23393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1A789B3-DF0C-218D-40F7-4D7873FFFA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130" y="4332968"/>
            <a:ext cx="233931" cy="2339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25372F4-AF4C-AC1F-9E46-D8A36CBC2FF3}"/>
              </a:ext>
            </a:extLst>
          </p:cNvPr>
          <p:cNvSpPr txBox="1">
            <a:spLocks/>
          </p:cNvSpPr>
          <p:nvPr/>
        </p:nvSpPr>
        <p:spPr>
          <a:xfrm>
            <a:off x="450714" y="629700"/>
            <a:ext cx="11605639" cy="59413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3600" dirty="0" err="1">
                <a:gradFill flip="none" rotWithShape="1">
                  <a:gsLst>
                    <a:gs pos="0">
                      <a:srgbClr val="79CEEE"/>
                    </a:gs>
                    <a:gs pos="100000">
                      <a:srgbClr val="6D6BC3"/>
                    </a:gs>
                  </a:gsLst>
                  <a:lin ang="10800000" scaled="1"/>
                  <a:tileRect/>
                </a:gradFill>
                <a:latin typeface="Aptos" panose="020B0004020202020204" pitchFamily="34" charset="0"/>
              </a:rPr>
              <a:t>Standardeinstellungen</a:t>
            </a:r>
            <a:r>
              <a:rPr lang="en-US" sz="3600" dirty="0">
                <a:gradFill flip="none" rotWithShape="1">
                  <a:gsLst>
                    <a:gs pos="0">
                      <a:srgbClr val="79CEEE"/>
                    </a:gs>
                    <a:gs pos="100000">
                      <a:srgbClr val="6D6BC3"/>
                    </a:gs>
                  </a:gsLst>
                  <a:lin ang="10800000" scaled="1"/>
                  <a:tileRect/>
                </a:gradFill>
                <a:latin typeface="Aptos" panose="020B0004020202020204" pitchFamily="34" charset="0"/>
              </a:rPr>
              <a:t> </a:t>
            </a:r>
            <a:r>
              <a:rPr lang="en-US" sz="3600" dirty="0" err="1">
                <a:gradFill flip="none" rotWithShape="1">
                  <a:gsLst>
                    <a:gs pos="0">
                      <a:srgbClr val="79CEEE"/>
                    </a:gs>
                    <a:gs pos="100000">
                      <a:srgbClr val="6D6BC3"/>
                    </a:gs>
                  </a:gsLst>
                  <a:lin ang="10800000" scaled="1"/>
                  <a:tileRect/>
                </a:gradFill>
                <a:latin typeface="Aptos" panose="020B0004020202020204" pitchFamily="34" charset="0"/>
              </a:rPr>
              <a:t>sind</a:t>
            </a:r>
            <a:r>
              <a:rPr lang="en-US" sz="3600" dirty="0">
                <a:gradFill flip="none" rotWithShape="1">
                  <a:gsLst>
                    <a:gs pos="0">
                      <a:srgbClr val="79CEEE"/>
                    </a:gs>
                    <a:gs pos="100000">
                      <a:srgbClr val="6D6BC3"/>
                    </a:gs>
                  </a:gsLst>
                  <a:lin ang="10800000" scaled="1"/>
                  <a:tileRect/>
                </a:gradFill>
                <a:latin typeface="Aptos" panose="020B0004020202020204" pitchFamily="34" charset="0"/>
              </a:rPr>
              <a:t> </a:t>
            </a:r>
            <a:r>
              <a:rPr lang="en-US" sz="3600" dirty="0" err="1">
                <a:gradFill flip="none" rotWithShape="1">
                  <a:gsLst>
                    <a:gs pos="0">
                      <a:srgbClr val="79CEEE"/>
                    </a:gs>
                    <a:gs pos="100000">
                      <a:srgbClr val="6D6BC3"/>
                    </a:gs>
                  </a:gsLst>
                  <a:lin ang="10800000" scaled="1"/>
                  <a:tileRect/>
                </a:gradFill>
                <a:latin typeface="Aptos" panose="020B0004020202020204" pitchFamily="34" charset="0"/>
              </a:rPr>
              <a:t>kein</a:t>
            </a:r>
            <a:r>
              <a:rPr lang="en-US" sz="3600" dirty="0">
                <a:gradFill flip="none" rotWithShape="1">
                  <a:gsLst>
                    <a:gs pos="0">
                      <a:srgbClr val="79CEEE"/>
                    </a:gs>
                    <a:gs pos="100000">
                      <a:srgbClr val="6D6BC3"/>
                    </a:gs>
                  </a:gsLst>
                  <a:lin ang="10800000" scaled="1"/>
                  <a:tileRect/>
                </a:gradFill>
                <a:latin typeface="Aptos" panose="020B0004020202020204" pitchFamily="34" charset="0"/>
              </a:rPr>
              <a:t> </a:t>
            </a:r>
            <a:r>
              <a:rPr lang="en-US" sz="3600" dirty="0" err="1">
                <a:gradFill flip="none" rotWithShape="1">
                  <a:gsLst>
                    <a:gs pos="0">
                      <a:srgbClr val="79CEEE"/>
                    </a:gs>
                    <a:gs pos="100000">
                      <a:srgbClr val="6D6BC3"/>
                    </a:gs>
                  </a:gsLst>
                  <a:lin ang="10800000" scaled="1"/>
                  <a:tileRect/>
                </a:gradFill>
                <a:latin typeface="Aptos" panose="020B0004020202020204" pitchFamily="34" charset="0"/>
              </a:rPr>
              <a:t>Sicherheitsstandard</a:t>
            </a:r>
            <a:endParaRPr lang="en-US" sz="3600" dirty="0">
              <a:gradFill flip="none" rotWithShape="1">
                <a:gsLst>
                  <a:gs pos="0">
                    <a:srgbClr val="79CEEE"/>
                  </a:gs>
                  <a:gs pos="100000">
                    <a:srgbClr val="6D6BC3"/>
                  </a:gs>
                </a:gsLst>
                <a:lin ang="10800000" scaled="1"/>
                <a:tileRect/>
              </a:gra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6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57" grpId="0"/>
      <p:bldP spid="1098" grpId="0"/>
      <p:bldP spid="1099" grpId="0"/>
      <p:bldP spid="1100" grpId="0"/>
      <p:bldP spid="1079" grpId="0"/>
      <p:bldP spid="1076" grpId="0"/>
      <p:bldP spid="1078" grpId="0"/>
      <p:bldP spid="1090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7B5BD-3815-0D00-189C-496A831F0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30698-F3B7-41D7-F6F4-9547DD9F8ED1}"/>
              </a:ext>
            </a:extLst>
          </p:cNvPr>
          <p:cNvSpPr txBox="1">
            <a:spLocks/>
          </p:cNvSpPr>
          <p:nvPr/>
        </p:nvSpPr>
        <p:spPr>
          <a:xfrm>
            <a:off x="504559" y="2865769"/>
            <a:ext cx="6674454" cy="563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4600" dirty="0">
                <a:solidFill>
                  <a:srgbClr val="FFFFFF"/>
                </a:solidFill>
              </a:rPr>
              <a:t>Wir </a:t>
            </a:r>
            <a:r>
              <a:rPr lang="en-US" sz="4600" dirty="0" err="1">
                <a:solidFill>
                  <a:srgbClr val="FFFFFF"/>
                </a:solidFill>
              </a:rPr>
              <a:t>stellen</a:t>
            </a:r>
            <a:r>
              <a:rPr lang="en-US" sz="4600" dirty="0">
                <a:solidFill>
                  <a:srgbClr val="FFFFFF"/>
                </a:solidFill>
              </a:rPr>
              <a:t> CoreView </a:t>
            </a:r>
            <a:r>
              <a:rPr lang="en-US" sz="4600" dirty="0" err="1">
                <a:solidFill>
                  <a:srgbClr val="FFFFFF"/>
                </a:solidFill>
              </a:rPr>
              <a:t>vor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719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6C2DF-EDA3-33B9-8B84-755455224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836B417-829D-AF6F-F969-F71FBB84B654}"/>
              </a:ext>
            </a:extLst>
          </p:cNvPr>
          <p:cNvSpPr txBox="1">
            <a:spLocks/>
          </p:cNvSpPr>
          <p:nvPr/>
        </p:nvSpPr>
        <p:spPr>
          <a:xfrm>
            <a:off x="452455" y="2076031"/>
            <a:ext cx="5039513" cy="28005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100000">
                      <a:srgbClr val="6D6BC3"/>
                    </a:gs>
                    <a:gs pos="0">
                      <a:srgbClr val="BFBFBF"/>
                    </a:gs>
                  </a:gsLst>
                  <a:lin ang="0" scaled="1"/>
                </a:gra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Microsoft 365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100000">
                      <a:srgbClr val="6D6BC3"/>
                    </a:gs>
                    <a:gs pos="0">
                      <a:srgbClr val="BFBFBF"/>
                    </a:gs>
                  </a:gsLst>
                  <a:lin ang="0" scaled="1"/>
                </a:gra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Tenant Resilience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gradFill>
                  <a:gsLst>
                    <a:gs pos="100000">
                      <a:srgbClr val="6D6BC3"/>
                    </a:gs>
                    <a:gs pos="0">
                      <a:srgbClr val="BFBFBF"/>
                    </a:gs>
                  </a:gsLst>
                  <a:lin ang="0" scaled="1"/>
                </a:gra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gradFill>
                <a:gsLst>
                  <a:gs pos="100000">
                    <a:srgbClr val="6D6BC3"/>
                  </a:gs>
                  <a:gs pos="0">
                    <a:srgbClr val="BFBFBF"/>
                  </a:gs>
                </a:gsLst>
                <a:lin ang="0" scaled="1"/>
              </a:gra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Cyber Security &amp; Operational Resilience that treats Microsoft 365 like the uniquely sensitive, critical, and complex beast that it is.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254528-58F3-775A-167C-3D36462C8A9D}"/>
              </a:ext>
            </a:extLst>
          </p:cNvPr>
          <p:cNvSpPr txBox="1"/>
          <p:nvPr/>
        </p:nvSpPr>
        <p:spPr>
          <a:xfrm>
            <a:off x="452455" y="1749690"/>
            <a:ext cx="3536221" cy="34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This is why CoreView has created: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D20CA9C-AEB5-BF15-4D06-B2F4B75B0B08}"/>
              </a:ext>
            </a:extLst>
          </p:cNvPr>
          <p:cNvSpPr>
            <a:spLocks noChangeAspect="1"/>
          </p:cNvSpPr>
          <p:nvPr/>
        </p:nvSpPr>
        <p:spPr>
          <a:xfrm>
            <a:off x="7006590" y="1920240"/>
            <a:ext cx="3017520" cy="30175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0A8E7A-A90A-1ED9-6A5B-11FFD7D385DB}"/>
              </a:ext>
            </a:extLst>
          </p:cNvPr>
          <p:cNvGrpSpPr/>
          <p:nvPr/>
        </p:nvGrpSpPr>
        <p:grpSpPr>
          <a:xfrm>
            <a:off x="5844712" y="1332901"/>
            <a:ext cx="5499118" cy="4286793"/>
            <a:chOff x="3330112" y="941378"/>
            <a:chExt cx="5499118" cy="4286793"/>
          </a:xfrm>
        </p:grpSpPr>
        <p:pic>
          <p:nvPicPr>
            <p:cNvPr id="7" name="Picture 6" descr="A graphic of a server with a shield&#10;&#10;AI-generated content may be incorrect.">
              <a:extLst>
                <a:ext uri="{FF2B5EF4-FFF2-40B4-BE49-F238E27FC236}">
                  <a16:creationId xmlns:a16="http://schemas.microsoft.com/office/drawing/2014/main" id="{B1A735E3-9D2F-3C66-8012-2090FC1F1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025" r="59008" b="86197"/>
            <a:stretch>
              <a:fillRect/>
            </a:stretch>
          </p:blipFill>
          <p:spPr>
            <a:xfrm>
              <a:off x="4603805" y="941378"/>
              <a:ext cx="993913" cy="593224"/>
            </a:xfrm>
            <a:prstGeom prst="rect">
              <a:avLst/>
            </a:prstGeom>
          </p:spPr>
        </p:pic>
        <p:pic>
          <p:nvPicPr>
            <p:cNvPr id="8" name="Picture 7" descr="A graphic of a server with a shield&#10;&#10;AI-generated content may be incorrect.">
              <a:extLst>
                <a:ext uri="{FF2B5EF4-FFF2-40B4-BE49-F238E27FC236}">
                  <a16:creationId xmlns:a16="http://schemas.microsoft.com/office/drawing/2014/main" id="{786292A3-745B-5842-9689-94A404DD0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3702" r="28331" b="86197"/>
            <a:stretch>
              <a:fillRect/>
            </a:stretch>
          </p:blipFill>
          <p:spPr>
            <a:xfrm>
              <a:off x="6300788" y="941378"/>
              <a:ext cx="993913" cy="593224"/>
            </a:xfrm>
            <a:prstGeom prst="rect">
              <a:avLst/>
            </a:prstGeom>
          </p:spPr>
        </p:pic>
        <p:pic>
          <p:nvPicPr>
            <p:cNvPr id="10" name="Picture 9" descr="A graphic of a server with a shield&#10;&#10;AI-generated content may be incorrect.">
              <a:extLst>
                <a:ext uri="{FF2B5EF4-FFF2-40B4-BE49-F238E27FC236}">
                  <a16:creationId xmlns:a16="http://schemas.microsoft.com/office/drawing/2014/main" id="{2FA8AB8C-06D3-3680-0274-977AAFE70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947" t="51234" b="40173"/>
            <a:stretch>
              <a:fillRect/>
            </a:stretch>
          </p:blipFill>
          <p:spPr>
            <a:xfrm>
              <a:off x="7554005" y="3143250"/>
              <a:ext cx="1275225" cy="369332"/>
            </a:xfrm>
            <a:prstGeom prst="rect">
              <a:avLst/>
            </a:prstGeom>
          </p:spPr>
        </p:pic>
        <p:pic>
          <p:nvPicPr>
            <p:cNvPr id="11" name="Picture 10" descr="A graphic of a server with a shield&#10;&#10;AI-generated content may be incorrect.">
              <a:extLst>
                <a:ext uri="{FF2B5EF4-FFF2-40B4-BE49-F238E27FC236}">
                  <a16:creationId xmlns:a16="http://schemas.microsoft.com/office/drawing/2014/main" id="{E68C9B9C-6178-29AC-9D6C-559C240DE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1234" r="82033" b="42117"/>
            <a:stretch>
              <a:fillRect/>
            </a:stretch>
          </p:blipFill>
          <p:spPr>
            <a:xfrm>
              <a:off x="3330112" y="3143250"/>
              <a:ext cx="993914" cy="285750"/>
            </a:xfrm>
            <a:prstGeom prst="rect">
              <a:avLst/>
            </a:prstGeom>
          </p:spPr>
        </p:pic>
        <p:pic>
          <p:nvPicPr>
            <p:cNvPr id="12" name="Picture 11" descr="A graphic of a server with a shield&#10;&#10;AI-generated content may be incorrect.">
              <a:extLst>
                <a:ext uri="{FF2B5EF4-FFF2-40B4-BE49-F238E27FC236}">
                  <a16:creationId xmlns:a16="http://schemas.microsoft.com/office/drawing/2014/main" id="{61A26C3A-A2F6-6191-9095-547682C69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025" t="86197" r="59008"/>
            <a:stretch>
              <a:fillRect/>
            </a:stretch>
          </p:blipFill>
          <p:spPr>
            <a:xfrm>
              <a:off x="4603805" y="4634947"/>
              <a:ext cx="993914" cy="593224"/>
            </a:xfrm>
            <a:prstGeom prst="rect">
              <a:avLst/>
            </a:prstGeom>
          </p:spPr>
        </p:pic>
        <p:pic>
          <p:nvPicPr>
            <p:cNvPr id="13" name="Picture 12" descr="A graphic of a server with a shield&#10;&#10;AI-generated content may be incorrect.">
              <a:extLst>
                <a:ext uri="{FF2B5EF4-FFF2-40B4-BE49-F238E27FC236}">
                  <a16:creationId xmlns:a16="http://schemas.microsoft.com/office/drawing/2014/main" id="{80127AC7-0603-7FFD-9E02-FADB46E99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3702" t="86197" r="27090"/>
            <a:stretch>
              <a:fillRect/>
            </a:stretch>
          </p:blipFill>
          <p:spPr>
            <a:xfrm>
              <a:off x="6300788" y="4624060"/>
              <a:ext cx="1062538" cy="593225"/>
            </a:xfrm>
            <a:prstGeom prst="rect">
              <a:avLst/>
            </a:prstGeom>
          </p:spPr>
        </p:pic>
        <p:pic>
          <p:nvPicPr>
            <p:cNvPr id="14" name="Picture 13" descr="A graphic of a server with a shield&#10;&#10;AI-generated content may be incorrect.">
              <a:extLst>
                <a:ext uri="{FF2B5EF4-FFF2-40B4-BE49-F238E27FC236}">
                  <a16:creationId xmlns:a16="http://schemas.microsoft.com/office/drawing/2014/main" id="{7B0C51DE-05BE-219E-A08F-A013AD772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8386" t="12374" r="22877" b="12448"/>
            <a:stretch>
              <a:fillRect/>
            </a:stretch>
          </p:blipFill>
          <p:spPr>
            <a:xfrm>
              <a:off x="4324026" y="1463891"/>
              <a:ext cx="3249168" cy="3230880"/>
            </a:xfrm>
            <a:prstGeom prst="ellipse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932A03F-9BC0-1EFD-4B25-3E83DDABC10A}"/>
              </a:ext>
            </a:extLst>
          </p:cNvPr>
          <p:cNvSpPr txBox="1"/>
          <p:nvPr/>
        </p:nvSpPr>
        <p:spPr>
          <a:xfrm>
            <a:off x="6124491" y="1206149"/>
            <a:ext cx="993914" cy="481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Tenant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FFFFFF"/>
                </a:solidFill>
                <a:latin typeface="Aptos Display" panose="02110004020202020204"/>
              </a:rPr>
              <a:t>H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ardening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92D526-15DB-559D-64C6-E949B2486251}"/>
              </a:ext>
            </a:extLst>
          </p:cNvPr>
          <p:cNvSpPr txBox="1"/>
          <p:nvPr/>
        </p:nvSpPr>
        <p:spPr>
          <a:xfrm>
            <a:off x="5601236" y="3188293"/>
            <a:ext cx="993914" cy="481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Segment Tenants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0FBB16-8068-DCC4-ED4D-4FA6CBE5FDC2}"/>
              </a:ext>
            </a:extLst>
          </p:cNvPr>
          <p:cNvSpPr txBox="1"/>
          <p:nvPr/>
        </p:nvSpPr>
        <p:spPr>
          <a:xfrm>
            <a:off x="6208032" y="5226990"/>
            <a:ext cx="993914" cy="481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Remove Privilege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84EE9F-0451-2881-24AD-15C08535AC4D}"/>
              </a:ext>
            </a:extLst>
          </p:cNvPr>
          <p:cNvSpPr txBox="1"/>
          <p:nvPr/>
        </p:nvSpPr>
        <p:spPr>
          <a:xfrm>
            <a:off x="9809301" y="5230514"/>
            <a:ext cx="993914" cy="481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Detect Tampering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09DF8C-C8F1-D525-35AF-96BE86563218}"/>
              </a:ext>
            </a:extLst>
          </p:cNvPr>
          <p:cNvSpPr txBox="1"/>
          <p:nvPr/>
        </p:nvSpPr>
        <p:spPr>
          <a:xfrm>
            <a:off x="10291976" y="3188293"/>
            <a:ext cx="1310315" cy="481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Restore Configurations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F26517-C54A-3212-E922-56EDE273AE94}"/>
              </a:ext>
            </a:extLst>
          </p:cNvPr>
          <p:cNvSpPr txBox="1"/>
          <p:nvPr/>
        </p:nvSpPr>
        <p:spPr>
          <a:xfrm>
            <a:off x="9820731" y="1229009"/>
            <a:ext cx="1310315" cy="481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Operational Resilience</a:t>
            </a:r>
          </a:p>
        </p:txBody>
      </p:sp>
    </p:spTree>
    <p:extLst>
      <p:ext uri="{BB962C8B-B14F-4D97-AF65-F5344CB8AC3E}">
        <p14:creationId xmlns:p14="http://schemas.microsoft.com/office/powerpoint/2010/main" val="15954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6C2DF-EDA3-33B9-8B84-755455224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836B417-829D-AF6F-F969-F71FBB84B654}"/>
              </a:ext>
            </a:extLst>
          </p:cNvPr>
          <p:cNvSpPr txBox="1">
            <a:spLocks/>
          </p:cNvSpPr>
          <p:nvPr/>
        </p:nvSpPr>
        <p:spPr>
          <a:xfrm>
            <a:off x="452455" y="2076031"/>
            <a:ext cx="5039513" cy="28005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6D6BC3"/>
                    </a:gs>
                    <a:gs pos="0">
                      <a:srgbClr val="BFBFBF"/>
                    </a:gs>
                  </a:gsLst>
                  <a:lin ang="0" scaled="1"/>
                </a:gra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Microsoft 365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6D6BC3"/>
                    </a:gs>
                    <a:gs pos="0">
                      <a:srgbClr val="BFBFBF"/>
                    </a:gs>
                  </a:gsLst>
                  <a:lin ang="0" scaled="1"/>
                </a:gra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Tenant Resilience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6D6BC3"/>
                    </a:gs>
                    <a:gs pos="0">
                      <a:srgbClr val="BFBFBF"/>
                    </a:gs>
                  </a:gsLst>
                  <a:lin ang="0" scaled="1"/>
                </a:gra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6D6BC3"/>
                  </a:gs>
                  <a:gs pos="0">
                    <a:srgbClr val="BFBFBF"/>
                  </a:gs>
                </a:gsLst>
                <a:lin ang="0" scaled="1"/>
              </a:gra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  <a:p>
            <a:pPr lvl="0">
              <a:lnSpc>
                <a:spcPct val="100000"/>
              </a:lnSpc>
              <a:defRPr/>
            </a:pPr>
            <a:r>
              <a:rPr lang="de-DE" sz="1700" b="1" dirty="0">
                <a:solidFill>
                  <a:srgbClr val="FFFFFF"/>
                </a:solidFill>
              </a:rPr>
              <a:t>Cybersicherheit und Betriebsstabilität, die Microsoft 365 als das einzigartig sensible, kritische und komplexe System behandeln, das es ist.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254528-58F3-775A-167C-3D36462C8A9D}"/>
              </a:ext>
            </a:extLst>
          </p:cNvPr>
          <p:cNvSpPr txBox="1"/>
          <p:nvPr/>
        </p:nvSpPr>
        <p:spPr>
          <a:xfrm>
            <a:off x="452455" y="1749690"/>
            <a:ext cx="5570138" cy="34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de-DE" b="1" dirty="0">
                <a:solidFill>
                  <a:srgbClr val="FFFFFF"/>
                </a:solidFill>
                <a:latin typeface="Aptos Display" panose="02110004020202020204"/>
              </a:rPr>
              <a:t>Aus diesem Grund hat CoreView Folgendes entwickelt: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D20CA9C-AEB5-BF15-4D06-B2F4B75B0B08}"/>
              </a:ext>
            </a:extLst>
          </p:cNvPr>
          <p:cNvSpPr>
            <a:spLocks noChangeAspect="1"/>
          </p:cNvSpPr>
          <p:nvPr/>
        </p:nvSpPr>
        <p:spPr>
          <a:xfrm>
            <a:off x="7006590" y="1920240"/>
            <a:ext cx="3017520" cy="30175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0A8E7A-A90A-1ED9-6A5B-11FFD7D385DB}"/>
              </a:ext>
            </a:extLst>
          </p:cNvPr>
          <p:cNvGrpSpPr/>
          <p:nvPr/>
        </p:nvGrpSpPr>
        <p:grpSpPr>
          <a:xfrm>
            <a:off x="6124491" y="1332901"/>
            <a:ext cx="5219339" cy="4286793"/>
            <a:chOff x="3609891" y="941378"/>
            <a:chExt cx="5219339" cy="4286793"/>
          </a:xfrm>
        </p:grpSpPr>
        <p:pic>
          <p:nvPicPr>
            <p:cNvPr id="7" name="Picture 6" descr="A graphic of a server with a shield&#10;&#10;AI-generated content may be incorrect.">
              <a:extLst>
                <a:ext uri="{FF2B5EF4-FFF2-40B4-BE49-F238E27FC236}">
                  <a16:creationId xmlns:a16="http://schemas.microsoft.com/office/drawing/2014/main" id="{B1A735E3-9D2F-3C66-8012-2090FC1F1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025" r="59008" b="86197"/>
            <a:stretch>
              <a:fillRect/>
            </a:stretch>
          </p:blipFill>
          <p:spPr>
            <a:xfrm>
              <a:off x="4603805" y="941378"/>
              <a:ext cx="993913" cy="593224"/>
            </a:xfrm>
            <a:prstGeom prst="rect">
              <a:avLst/>
            </a:prstGeom>
          </p:spPr>
        </p:pic>
        <p:pic>
          <p:nvPicPr>
            <p:cNvPr id="8" name="Picture 7" descr="A graphic of a server with a shield&#10;&#10;AI-generated content may be incorrect.">
              <a:extLst>
                <a:ext uri="{FF2B5EF4-FFF2-40B4-BE49-F238E27FC236}">
                  <a16:creationId xmlns:a16="http://schemas.microsoft.com/office/drawing/2014/main" id="{786292A3-745B-5842-9689-94A404DD0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3702" r="28331" b="86197"/>
            <a:stretch>
              <a:fillRect/>
            </a:stretch>
          </p:blipFill>
          <p:spPr>
            <a:xfrm>
              <a:off x="6300788" y="941378"/>
              <a:ext cx="993913" cy="593224"/>
            </a:xfrm>
            <a:prstGeom prst="rect">
              <a:avLst/>
            </a:prstGeom>
          </p:spPr>
        </p:pic>
        <p:pic>
          <p:nvPicPr>
            <p:cNvPr id="10" name="Picture 9" descr="A graphic of a server with a shield&#10;&#10;AI-generated content may be incorrect.">
              <a:extLst>
                <a:ext uri="{FF2B5EF4-FFF2-40B4-BE49-F238E27FC236}">
                  <a16:creationId xmlns:a16="http://schemas.microsoft.com/office/drawing/2014/main" id="{2FA8AB8C-06D3-3680-0274-977AAFE70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947" t="51234" b="40173"/>
            <a:stretch>
              <a:fillRect/>
            </a:stretch>
          </p:blipFill>
          <p:spPr>
            <a:xfrm>
              <a:off x="7554005" y="3143250"/>
              <a:ext cx="1275225" cy="369332"/>
            </a:xfrm>
            <a:prstGeom prst="rect">
              <a:avLst/>
            </a:prstGeom>
          </p:spPr>
        </p:pic>
        <p:pic>
          <p:nvPicPr>
            <p:cNvPr id="11" name="Picture 10" descr="A graphic of a server with a shield&#10;&#10;AI-generated content may be incorrect.">
              <a:extLst>
                <a:ext uri="{FF2B5EF4-FFF2-40B4-BE49-F238E27FC236}">
                  <a16:creationId xmlns:a16="http://schemas.microsoft.com/office/drawing/2014/main" id="{E68C9B9C-6178-29AC-9D6C-559C240DE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1234" r="82033" b="42117"/>
            <a:stretch>
              <a:fillRect/>
            </a:stretch>
          </p:blipFill>
          <p:spPr>
            <a:xfrm>
              <a:off x="3609891" y="3826683"/>
              <a:ext cx="993914" cy="285750"/>
            </a:xfrm>
            <a:prstGeom prst="rect">
              <a:avLst/>
            </a:prstGeom>
          </p:spPr>
        </p:pic>
        <p:pic>
          <p:nvPicPr>
            <p:cNvPr id="12" name="Picture 11" descr="A graphic of a server with a shield&#10;&#10;AI-generated content may be incorrect.">
              <a:extLst>
                <a:ext uri="{FF2B5EF4-FFF2-40B4-BE49-F238E27FC236}">
                  <a16:creationId xmlns:a16="http://schemas.microsoft.com/office/drawing/2014/main" id="{61A26C3A-A2F6-6191-9095-547682C69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025" t="86197" r="59008"/>
            <a:stretch>
              <a:fillRect/>
            </a:stretch>
          </p:blipFill>
          <p:spPr>
            <a:xfrm>
              <a:off x="4603805" y="4634947"/>
              <a:ext cx="993914" cy="593224"/>
            </a:xfrm>
            <a:prstGeom prst="rect">
              <a:avLst/>
            </a:prstGeom>
          </p:spPr>
        </p:pic>
        <p:pic>
          <p:nvPicPr>
            <p:cNvPr id="13" name="Picture 12" descr="A graphic of a server with a shield&#10;&#10;AI-generated content may be incorrect.">
              <a:extLst>
                <a:ext uri="{FF2B5EF4-FFF2-40B4-BE49-F238E27FC236}">
                  <a16:creationId xmlns:a16="http://schemas.microsoft.com/office/drawing/2014/main" id="{80127AC7-0603-7FFD-9E02-FADB46E99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3702" t="86197" r="27090"/>
            <a:stretch>
              <a:fillRect/>
            </a:stretch>
          </p:blipFill>
          <p:spPr>
            <a:xfrm>
              <a:off x="6300788" y="4624060"/>
              <a:ext cx="1062538" cy="593225"/>
            </a:xfrm>
            <a:prstGeom prst="rect">
              <a:avLst/>
            </a:prstGeom>
          </p:spPr>
        </p:pic>
        <p:pic>
          <p:nvPicPr>
            <p:cNvPr id="14" name="Picture 13" descr="A graphic of a server with a shield&#10;&#10;AI-generated content may be incorrect.">
              <a:extLst>
                <a:ext uri="{FF2B5EF4-FFF2-40B4-BE49-F238E27FC236}">
                  <a16:creationId xmlns:a16="http://schemas.microsoft.com/office/drawing/2014/main" id="{7B0C51DE-05BE-219E-A08F-A013AD772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8386" t="12374" r="22877" b="12448"/>
            <a:stretch>
              <a:fillRect/>
            </a:stretch>
          </p:blipFill>
          <p:spPr>
            <a:xfrm>
              <a:off x="4324026" y="1463891"/>
              <a:ext cx="3249168" cy="3230880"/>
            </a:xfrm>
            <a:prstGeom prst="ellipse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932A03F-9BC0-1EFD-4B25-3E83DDABC10A}"/>
              </a:ext>
            </a:extLst>
          </p:cNvPr>
          <p:cNvSpPr txBox="1"/>
          <p:nvPr/>
        </p:nvSpPr>
        <p:spPr>
          <a:xfrm>
            <a:off x="5984293" y="1206149"/>
            <a:ext cx="1134112" cy="481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Tenant </a:t>
            </a:r>
          </a:p>
          <a:p>
            <a:pPr lvl="0" algn="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1400" b="1" dirty="0" err="1">
                <a:solidFill>
                  <a:srgbClr val="FFFFFF"/>
                </a:solidFill>
                <a:latin typeface="Aptos Display" panose="02110004020202020204"/>
              </a:rPr>
              <a:t>Absicherung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92D526-15DB-559D-64C6-E949B2486251}"/>
              </a:ext>
            </a:extLst>
          </p:cNvPr>
          <p:cNvSpPr txBox="1"/>
          <p:nvPr/>
        </p:nvSpPr>
        <p:spPr>
          <a:xfrm>
            <a:off x="5159824" y="4236241"/>
            <a:ext cx="1369776" cy="287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Segmenttenant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0FBB16-8068-DCC4-ED4D-4FA6CBE5FDC2}"/>
              </a:ext>
            </a:extLst>
          </p:cNvPr>
          <p:cNvSpPr txBox="1"/>
          <p:nvPr/>
        </p:nvSpPr>
        <p:spPr>
          <a:xfrm>
            <a:off x="5285328" y="5226990"/>
            <a:ext cx="1916618" cy="481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1400" b="1" dirty="0" err="1">
                <a:solidFill>
                  <a:srgbClr val="FFFFFF"/>
                </a:solidFill>
                <a:latin typeface="Aptos Display" panose="02110004020202020204"/>
              </a:rPr>
              <a:t>Prinzip</a:t>
            </a:r>
            <a:r>
              <a:rPr lang="en-US" sz="1400" b="1" dirty="0">
                <a:solidFill>
                  <a:srgbClr val="FFFFFF"/>
                </a:solidFill>
                <a:latin typeface="Aptos Display" panose="02110004020202020204"/>
              </a:rPr>
              <a:t> der </a:t>
            </a:r>
            <a:r>
              <a:rPr lang="en-US" sz="1400" b="1" dirty="0" err="1">
                <a:solidFill>
                  <a:srgbClr val="FFFFFF"/>
                </a:solidFill>
                <a:latin typeface="Aptos Display" panose="02110004020202020204"/>
              </a:rPr>
              <a:t>geringsten</a:t>
            </a:r>
            <a:r>
              <a:rPr lang="en-US" sz="1400" b="1" dirty="0">
                <a:solidFill>
                  <a:srgbClr val="FFFFFF"/>
                </a:solidFill>
                <a:latin typeface="Aptos Display" panose="02110004020202020204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Aptos Display" panose="02110004020202020204"/>
              </a:rPr>
              <a:t>Berechtigungen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84EE9F-0451-2881-24AD-15C08535AC4D}"/>
              </a:ext>
            </a:extLst>
          </p:cNvPr>
          <p:cNvSpPr txBox="1"/>
          <p:nvPr/>
        </p:nvSpPr>
        <p:spPr>
          <a:xfrm>
            <a:off x="9809301" y="5230514"/>
            <a:ext cx="1359784" cy="481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1400" b="1" dirty="0">
                <a:solidFill>
                  <a:srgbClr val="FFFFFF"/>
                </a:solidFill>
                <a:latin typeface="Aptos Display" panose="02110004020202020204"/>
              </a:rPr>
              <a:t>Manipulation </a:t>
            </a:r>
            <a:r>
              <a:rPr lang="en-US" sz="1400" b="1" dirty="0" err="1">
                <a:solidFill>
                  <a:srgbClr val="FFFFFF"/>
                </a:solidFill>
                <a:latin typeface="Aptos Display" panose="02110004020202020204"/>
              </a:rPr>
              <a:t>erkennen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09DF8C-C8F1-D525-35AF-96BE86563218}"/>
              </a:ext>
            </a:extLst>
          </p:cNvPr>
          <p:cNvSpPr txBox="1"/>
          <p:nvPr/>
        </p:nvSpPr>
        <p:spPr>
          <a:xfrm>
            <a:off x="10707132" y="3422691"/>
            <a:ext cx="1513838" cy="481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1400" b="1" dirty="0" err="1">
                <a:solidFill>
                  <a:srgbClr val="FFFFFF"/>
                </a:solidFill>
                <a:latin typeface="Aptos Display" panose="02110004020202020204"/>
              </a:rPr>
              <a:t>Konfigurationen</a:t>
            </a:r>
            <a:r>
              <a:rPr lang="en-US" sz="1400" b="1" dirty="0">
                <a:solidFill>
                  <a:srgbClr val="FFFFFF"/>
                </a:solidFill>
                <a:latin typeface="Aptos Display" panose="02110004020202020204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Aptos Display" panose="02110004020202020204"/>
              </a:rPr>
              <a:t>wiederherstellen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F26517-C54A-3212-E922-56EDE273AE94}"/>
              </a:ext>
            </a:extLst>
          </p:cNvPr>
          <p:cNvSpPr txBox="1"/>
          <p:nvPr/>
        </p:nvSpPr>
        <p:spPr>
          <a:xfrm>
            <a:off x="9809301" y="1301081"/>
            <a:ext cx="1654750" cy="287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1400" b="1" dirty="0" err="1">
                <a:solidFill>
                  <a:srgbClr val="FFFFFF"/>
                </a:solidFill>
                <a:latin typeface="Aptos Display" panose="02110004020202020204"/>
              </a:rPr>
              <a:t>Betriebskontinuität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9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27D9F-6034-99B6-CB83-7982506C1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CBCAFC3-2FD9-EE7A-7B45-66DEB2754563}"/>
              </a:ext>
            </a:extLst>
          </p:cNvPr>
          <p:cNvSpPr/>
          <p:nvPr/>
        </p:nvSpPr>
        <p:spPr>
          <a:xfrm>
            <a:off x="329186" y="1818281"/>
            <a:ext cx="2213676" cy="2702816"/>
          </a:xfrm>
          <a:prstGeom prst="roundRect">
            <a:avLst>
              <a:gd name="adj" fmla="val 5404"/>
            </a:avLst>
          </a:prstGeom>
          <a:gradFill flip="none" rotWithShape="1">
            <a:gsLst>
              <a:gs pos="0">
                <a:schemeClr val="bg2">
                  <a:alpha val="5000"/>
                  <a:lumMod val="9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2" name="Title 6">
            <a:extLst>
              <a:ext uri="{FF2B5EF4-FFF2-40B4-BE49-F238E27FC236}">
                <a16:creationId xmlns:a16="http://schemas.microsoft.com/office/drawing/2014/main" id="{C13524AE-FB14-A04E-4AB4-D3E7E2D56D7D}"/>
              </a:ext>
            </a:extLst>
          </p:cNvPr>
          <p:cNvSpPr txBox="1">
            <a:spLocks/>
          </p:cNvSpPr>
          <p:nvPr/>
        </p:nvSpPr>
        <p:spPr>
          <a:xfrm>
            <a:off x="515724" y="3098098"/>
            <a:ext cx="1955581" cy="106182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18293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Roll out CIS baseline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Push out “gold image”</a:t>
            </a:r>
            <a:endParaRPr lang="en-US" sz="1200" b="0">
              <a:solidFill>
                <a:srgbClr val="FFFFFF"/>
              </a:solidFill>
              <a:latin typeface="Aptos" panose="020B0004020202020204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Dev &amp; Test tenants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>
                <a:solidFill>
                  <a:srgbClr val="FFFFFF"/>
                </a:solidFill>
                <a:latin typeface="Aptos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Detect high risk access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8" name="Title 6">
            <a:extLst>
              <a:ext uri="{FF2B5EF4-FFF2-40B4-BE49-F238E27FC236}">
                <a16:creationId xmlns:a16="http://schemas.microsoft.com/office/drawing/2014/main" id="{EF1C94BF-0261-3F68-5636-E62FF4A18BCF}"/>
              </a:ext>
            </a:extLst>
          </p:cNvPr>
          <p:cNvSpPr txBox="1">
            <a:spLocks/>
          </p:cNvSpPr>
          <p:nvPr/>
        </p:nvSpPr>
        <p:spPr>
          <a:xfrm>
            <a:off x="458234" y="2468771"/>
            <a:ext cx="1955581" cy="537006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18293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Harden your Tenants against attacks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C4F95B9-70AC-6C08-AC64-A5C94A1FF24C}"/>
              </a:ext>
            </a:extLst>
          </p:cNvPr>
          <p:cNvSpPr/>
          <p:nvPr/>
        </p:nvSpPr>
        <p:spPr>
          <a:xfrm>
            <a:off x="2688214" y="1818281"/>
            <a:ext cx="2213676" cy="2702816"/>
          </a:xfrm>
          <a:prstGeom prst="roundRect">
            <a:avLst>
              <a:gd name="adj" fmla="val 5404"/>
            </a:avLst>
          </a:prstGeom>
          <a:gradFill flip="none" rotWithShape="1">
            <a:gsLst>
              <a:gs pos="0">
                <a:schemeClr val="bg2">
                  <a:alpha val="5000"/>
                  <a:lumMod val="9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414AB560-1F87-3585-267E-D7BA4350B534}"/>
              </a:ext>
            </a:extLst>
          </p:cNvPr>
          <p:cNvSpPr txBox="1">
            <a:spLocks/>
          </p:cNvSpPr>
          <p:nvPr/>
        </p:nvSpPr>
        <p:spPr>
          <a:xfrm>
            <a:off x="2729400" y="3098098"/>
            <a:ext cx="2172490" cy="116955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18293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Segment tenants.</a:t>
            </a:r>
            <a:r>
              <a:rPr kumimoji="0" lang="en-US" sz="1200" b="0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 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elegate “just enough” access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Remove M365 privileged accounts entirely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>
                <a:solidFill>
                  <a:srgbClr val="FFFFFF"/>
                </a:solidFill>
                <a:latin typeface="Aptos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Reduce breach blast radius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97893D0-B0EB-B412-F34B-038151304BEB}"/>
              </a:ext>
            </a:extLst>
          </p:cNvPr>
          <p:cNvSpPr txBox="1">
            <a:spLocks/>
          </p:cNvSpPr>
          <p:nvPr/>
        </p:nvSpPr>
        <p:spPr>
          <a:xfrm>
            <a:off x="2817262" y="2468771"/>
            <a:ext cx="1955581" cy="53700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18293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j-ea"/>
                <a:cs typeface="+mj-cs"/>
              </a:rPr>
              <a:t>Segment Tenants</a:t>
            </a:r>
            <a:r>
              <a:rPr lang="en-US" sz="1600">
                <a:solidFill>
                  <a:srgbClr val="FFFFFF"/>
                </a:solidFill>
                <a:latin typeface="Aptos"/>
              </a:rPr>
              <a:t>. Remove Privilege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j-ea"/>
              <a:cs typeface="+mj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C140146-5CDD-E08D-AF71-9DAC15761C12}"/>
              </a:ext>
            </a:extLst>
          </p:cNvPr>
          <p:cNvSpPr/>
          <p:nvPr/>
        </p:nvSpPr>
        <p:spPr>
          <a:xfrm>
            <a:off x="5047242" y="1818281"/>
            <a:ext cx="2213676" cy="2702816"/>
          </a:xfrm>
          <a:prstGeom prst="roundRect">
            <a:avLst>
              <a:gd name="adj" fmla="val 5404"/>
            </a:avLst>
          </a:prstGeom>
          <a:gradFill flip="none" rotWithShape="1">
            <a:gsLst>
              <a:gs pos="0">
                <a:schemeClr val="bg2">
                  <a:alpha val="5000"/>
                  <a:lumMod val="9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13829B3F-4DBC-88FA-4B3F-51401E3F854F}"/>
              </a:ext>
            </a:extLst>
          </p:cNvPr>
          <p:cNvSpPr txBox="1">
            <a:spLocks/>
          </p:cNvSpPr>
          <p:nvPr/>
        </p:nvSpPr>
        <p:spPr>
          <a:xfrm>
            <a:off x="5061097" y="3098098"/>
            <a:ext cx="2331166" cy="98488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18293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Detect tampering across</a:t>
            </a:r>
            <a:r>
              <a:rPr kumimoji="0" lang="en-US" sz="1200" b="0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 8000+ policy details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>
                <a:solidFill>
                  <a:srgbClr val="FFFFFF"/>
                </a:solidFill>
                <a:latin typeface="Aptos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Detect 100+ tenant threats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Detect new Entra apps</a:t>
            </a:r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A4E27378-F739-66EE-F4FD-988E6C28704B}"/>
              </a:ext>
            </a:extLst>
          </p:cNvPr>
          <p:cNvSpPr txBox="1">
            <a:spLocks/>
          </p:cNvSpPr>
          <p:nvPr/>
        </p:nvSpPr>
        <p:spPr>
          <a:xfrm>
            <a:off x="5176290" y="2468771"/>
            <a:ext cx="1955581" cy="537006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18293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Detect Configuration Tampering</a:t>
            </a:r>
            <a:r>
              <a:rPr kumimoji="0" lang="en-US" sz="1600" b="1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 Attacks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E209807-2CA1-0DA5-F40F-39AA875F968F}"/>
              </a:ext>
            </a:extLst>
          </p:cNvPr>
          <p:cNvSpPr/>
          <p:nvPr/>
        </p:nvSpPr>
        <p:spPr>
          <a:xfrm>
            <a:off x="7406270" y="1818281"/>
            <a:ext cx="2213676" cy="2702816"/>
          </a:xfrm>
          <a:prstGeom prst="roundRect">
            <a:avLst>
              <a:gd name="adj" fmla="val 5404"/>
            </a:avLst>
          </a:prstGeom>
          <a:gradFill flip="none" rotWithShape="1">
            <a:gsLst>
              <a:gs pos="0">
                <a:schemeClr val="bg2">
                  <a:alpha val="5000"/>
                  <a:lumMod val="9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447249F1-74A6-A89E-7BFD-2B79B4298814}"/>
              </a:ext>
            </a:extLst>
          </p:cNvPr>
          <p:cNvSpPr txBox="1">
            <a:spLocks/>
          </p:cNvSpPr>
          <p:nvPr/>
        </p:nvSpPr>
        <p:spPr>
          <a:xfrm>
            <a:off x="7406270" y="3098098"/>
            <a:ext cx="2185814" cy="98488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18293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Audit who changed what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Instant tenant “rewind”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Restore tenant configs</a:t>
            </a:r>
            <a:r>
              <a:rPr kumimoji="0" lang="en-US" sz="1200" b="0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 in minutes not weeks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E0A017B6-8F3A-CE62-F236-63963D49EA44}"/>
              </a:ext>
            </a:extLst>
          </p:cNvPr>
          <p:cNvSpPr txBox="1">
            <a:spLocks/>
          </p:cNvSpPr>
          <p:nvPr/>
        </p:nvSpPr>
        <p:spPr>
          <a:xfrm>
            <a:off x="7406270" y="2468771"/>
            <a:ext cx="2084629" cy="53700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18293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Restore Tenant Configurations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AA861D3-2D4F-3FF9-1791-6D61E819C627}"/>
              </a:ext>
            </a:extLst>
          </p:cNvPr>
          <p:cNvSpPr/>
          <p:nvPr/>
        </p:nvSpPr>
        <p:spPr>
          <a:xfrm>
            <a:off x="9765298" y="1818281"/>
            <a:ext cx="2213676" cy="2702816"/>
          </a:xfrm>
          <a:prstGeom prst="roundRect">
            <a:avLst>
              <a:gd name="adj" fmla="val 5404"/>
            </a:avLst>
          </a:prstGeom>
          <a:gradFill flip="none" rotWithShape="1">
            <a:gsLst>
              <a:gs pos="0">
                <a:schemeClr val="bg2">
                  <a:alpha val="5000"/>
                  <a:lumMod val="9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3AC9755C-2DCF-6B66-22FA-42A9815113CB}"/>
              </a:ext>
            </a:extLst>
          </p:cNvPr>
          <p:cNvSpPr txBox="1">
            <a:spLocks/>
          </p:cNvSpPr>
          <p:nvPr/>
        </p:nvSpPr>
        <p:spPr>
          <a:xfrm>
            <a:off x="9765298" y="3098098"/>
            <a:ext cx="2185814" cy="106182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18293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Roboto"/>
                <a:cs typeface="Roboto"/>
              </a:rPr>
              <a:t>Automate JML</a:t>
            </a:r>
            <a:r>
              <a:rPr kumimoji="0" lang="en-US" sz="1200" b="0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Roboto"/>
                <a:cs typeface="Roboto"/>
              </a:rPr>
              <a:t> processes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Roboto"/>
                <a:cs typeface="Roboto"/>
              </a:rPr>
              <a:t>Enable</a:t>
            </a:r>
            <a:r>
              <a:rPr kumimoji="0" lang="en-US" sz="1200" b="0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Roboto"/>
                <a:cs typeface="Roboto"/>
              </a:rPr>
              <a:t> self-service admin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baseline="0">
                <a:solidFill>
                  <a:srgbClr val="FFFFFF"/>
                </a:solidFill>
                <a:latin typeface="Aptos"/>
                <a:ea typeface="Roboto"/>
                <a:cs typeface="Roboto"/>
              </a:rPr>
              <a:t>Rapid</a:t>
            </a:r>
            <a:r>
              <a:rPr lang="en-US" sz="1200" b="0">
                <a:solidFill>
                  <a:srgbClr val="FFFFFF"/>
                </a:solidFill>
                <a:latin typeface="Aptos"/>
                <a:ea typeface="Roboto"/>
                <a:cs typeface="Roboto"/>
              </a:rPr>
              <a:t> user troubleshooting</a:t>
            </a:r>
          </a:p>
          <a:p>
            <a:pPr marL="171450" indent="-1714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b="0">
                <a:solidFill>
                  <a:srgbClr val="FFFFFF"/>
                </a:solidFill>
                <a:latin typeface="Aptos"/>
                <a:ea typeface="Roboto"/>
                <a:cs typeface="Roboto"/>
              </a:rPr>
              <a:t>Offload tasks to </a:t>
            </a:r>
            <a:r>
              <a:rPr lang="en-US" sz="1200" b="0" err="1">
                <a:solidFill>
                  <a:srgbClr val="FFFFFF"/>
                </a:solidFill>
                <a:latin typeface="Aptos"/>
                <a:ea typeface="Roboto"/>
                <a:cs typeface="Roboto"/>
              </a:rPr>
              <a:t>CoreyAI</a:t>
            </a:r>
            <a:endParaRPr lang="en-US" sz="1200" b="0">
              <a:solidFill>
                <a:srgbClr val="FFFFFF"/>
              </a:solidFill>
              <a:latin typeface="Aptos"/>
              <a:ea typeface="Roboto"/>
              <a:cs typeface="Roboto"/>
            </a:endParaRP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AC9C014B-8F8C-FE9E-BA9D-344D1B01CE7F}"/>
              </a:ext>
            </a:extLst>
          </p:cNvPr>
          <p:cNvSpPr txBox="1">
            <a:spLocks/>
          </p:cNvSpPr>
          <p:nvPr/>
        </p:nvSpPr>
        <p:spPr>
          <a:xfrm>
            <a:off x="9894346" y="2468771"/>
            <a:ext cx="1955581" cy="53700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18293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Build Operational Resilience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C778716-7EA7-F39C-F51A-F9E9AF653346}"/>
              </a:ext>
            </a:extLst>
          </p:cNvPr>
          <p:cNvSpPr txBox="1">
            <a:spLocks/>
          </p:cNvSpPr>
          <p:nvPr/>
        </p:nvSpPr>
        <p:spPr>
          <a:xfrm flipH="1">
            <a:off x="1333269" y="1946181"/>
            <a:ext cx="205510" cy="53841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BB007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1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6355D9D-D1E8-2D40-2B69-ECA44B882E56}"/>
              </a:ext>
            </a:extLst>
          </p:cNvPr>
          <p:cNvSpPr txBox="1">
            <a:spLocks/>
          </p:cNvSpPr>
          <p:nvPr/>
        </p:nvSpPr>
        <p:spPr>
          <a:xfrm flipH="1">
            <a:off x="3692297" y="1946181"/>
            <a:ext cx="205510" cy="53841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BB007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2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13CE62B-BE14-FACE-44CE-DA0B4031DD92}"/>
              </a:ext>
            </a:extLst>
          </p:cNvPr>
          <p:cNvSpPr txBox="1">
            <a:spLocks/>
          </p:cNvSpPr>
          <p:nvPr/>
        </p:nvSpPr>
        <p:spPr>
          <a:xfrm flipH="1">
            <a:off x="6051325" y="1946181"/>
            <a:ext cx="205510" cy="53841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BB007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3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45D511A3-D1A5-F13E-DE03-68C36AAA0E12}"/>
              </a:ext>
            </a:extLst>
          </p:cNvPr>
          <p:cNvSpPr txBox="1">
            <a:spLocks/>
          </p:cNvSpPr>
          <p:nvPr/>
        </p:nvSpPr>
        <p:spPr>
          <a:xfrm flipH="1">
            <a:off x="8410353" y="1946181"/>
            <a:ext cx="205510" cy="53841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BB007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4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7EDF5AC3-7E9F-4026-5DD3-DCFBF5DD8A00}"/>
              </a:ext>
            </a:extLst>
          </p:cNvPr>
          <p:cNvSpPr txBox="1">
            <a:spLocks/>
          </p:cNvSpPr>
          <p:nvPr/>
        </p:nvSpPr>
        <p:spPr>
          <a:xfrm flipH="1">
            <a:off x="10769381" y="1946181"/>
            <a:ext cx="205510" cy="53841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BB007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D7D1BA1-4853-BE9E-8279-A5A9118DCFDA}"/>
              </a:ext>
            </a:extLst>
          </p:cNvPr>
          <p:cNvSpPr txBox="1"/>
          <p:nvPr/>
        </p:nvSpPr>
        <p:spPr>
          <a:xfrm>
            <a:off x="3363731" y="5192952"/>
            <a:ext cx="5786206" cy="537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By deploying CoreView, enterprises gain </a:t>
            </a: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robust tenant resilience </a:t>
            </a: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and compliance solutions that </a:t>
            </a: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strengthen their security posture</a:t>
            </a:r>
            <a:endParaRPr kumimoji="0" lang="en-US" sz="1600" b="1" i="1" u="none" strike="noStrike" kern="1200" cap="none" spc="0" normalizeH="0" baseline="0" noProof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A77F92F-9079-1507-25DC-2662A97BED1E}"/>
              </a:ext>
            </a:extLst>
          </p:cNvPr>
          <p:cNvSpPr txBox="1">
            <a:spLocks/>
          </p:cNvSpPr>
          <p:nvPr/>
        </p:nvSpPr>
        <p:spPr>
          <a:xfrm>
            <a:off x="329186" y="463839"/>
            <a:ext cx="5388326" cy="48263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Microsoft 365 Tenant Resilience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8CDBB73-AF9A-63F7-436D-CB5E07D6E1B4}"/>
              </a:ext>
            </a:extLst>
          </p:cNvPr>
          <p:cNvSpPr txBox="1">
            <a:spLocks/>
          </p:cNvSpPr>
          <p:nvPr/>
        </p:nvSpPr>
        <p:spPr>
          <a:xfrm>
            <a:off x="329186" y="1013299"/>
            <a:ext cx="8626078" cy="37112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40000">
                      <a:srgbClr val="4A8FE2"/>
                    </a:gs>
                    <a:gs pos="0">
                      <a:srgbClr val="6D6ABC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Anticipate, withstand, and recover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8283B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40000">
                      <a:srgbClr val="4A8FE2"/>
                    </a:gs>
                    <a:gs pos="0">
                      <a:srgbClr val="6D6ABC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from attacks in M365 &amp; Entra</a:t>
            </a:r>
          </a:p>
        </p:txBody>
      </p:sp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DEF6D31F-48B5-A3A6-1F12-BC3D6EB47ADD}"/>
              </a:ext>
            </a:extLst>
          </p:cNvPr>
          <p:cNvSpPr/>
          <p:nvPr/>
        </p:nvSpPr>
        <p:spPr>
          <a:xfrm>
            <a:off x="3269124" y="5017028"/>
            <a:ext cx="5975421" cy="921825"/>
          </a:xfrm>
          <a:prstGeom prst="roundRect">
            <a:avLst>
              <a:gd name="adj" fmla="val 1206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0" bIns="0" rtlCol="0" anchor="ctr"/>
          <a:lstStyle/>
          <a:p>
            <a:pPr marL="0" marR="0" lvl="0" indent="0" algn="l" defTabSz="1108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7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493A49-1495-1F78-0A50-4BD3202EA584}"/>
              </a:ext>
            </a:extLst>
          </p:cNvPr>
          <p:cNvGrpSpPr/>
          <p:nvPr/>
        </p:nvGrpSpPr>
        <p:grpSpPr>
          <a:xfrm>
            <a:off x="3034218" y="4800288"/>
            <a:ext cx="480592" cy="470188"/>
            <a:chOff x="6820256" y="3642662"/>
            <a:chExt cx="281671" cy="28167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C91ED7E-AC80-51F4-A95D-0D60BFC90332}"/>
                </a:ext>
              </a:extLst>
            </p:cNvPr>
            <p:cNvSpPr/>
            <p:nvPr/>
          </p:nvSpPr>
          <p:spPr>
            <a:xfrm>
              <a:off x="6820256" y="3642662"/>
              <a:ext cx="281671" cy="2816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1FAB3D9A-DC06-D881-7D82-C18E6EC5CEA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872851" y="3705062"/>
              <a:ext cx="176480" cy="15687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51D7A3B-4371-5A61-6FBA-F366492708FF}"/>
              </a:ext>
            </a:extLst>
          </p:cNvPr>
          <p:cNvGrpSpPr/>
          <p:nvPr/>
        </p:nvGrpSpPr>
        <p:grpSpPr>
          <a:xfrm>
            <a:off x="8298377" y="5776423"/>
            <a:ext cx="1606050" cy="433475"/>
            <a:chOff x="5292975" y="5828138"/>
            <a:chExt cx="1606050" cy="433475"/>
          </a:xfrm>
        </p:grpSpPr>
        <p:sp>
          <p:nvSpPr>
            <p:cNvPr id="3" name="Rounded Rectangle 61">
              <a:extLst>
                <a:ext uri="{FF2B5EF4-FFF2-40B4-BE49-F238E27FC236}">
                  <a16:creationId xmlns:a16="http://schemas.microsoft.com/office/drawing/2014/main" id="{0BDDDBF9-4021-30D8-F128-D56F474B0638}"/>
                </a:ext>
              </a:extLst>
            </p:cNvPr>
            <p:cNvSpPr/>
            <p:nvPr/>
          </p:nvSpPr>
          <p:spPr>
            <a:xfrm>
              <a:off x="5292975" y="5828138"/>
              <a:ext cx="1606050" cy="433475"/>
            </a:xfrm>
            <a:prstGeom prst="roundRect">
              <a:avLst>
                <a:gd name="adj" fmla="val 16716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1"/>
            </a:gradFill>
            <a:ln>
              <a:gradFill flip="none" rotWithShape="1"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0" scaled="1"/>
                <a:tileRect/>
              </a:gradFill>
            </a:ln>
            <a:effectLst>
              <a:outerShdw blurRad="633906" sx="102000" sy="102000" algn="ctr" rotWithShape="0">
                <a:schemeClr val="bg1">
                  <a:alpha val="708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5B10F1FF-D5E9-4139-F3C4-8D9BB4325053}"/>
                </a:ext>
              </a:extLst>
            </p:cNvPr>
            <p:cNvGrpSpPr/>
            <p:nvPr/>
          </p:nvGrpSpPr>
          <p:grpSpPr>
            <a:xfrm>
              <a:off x="5481438" y="5882443"/>
              <a:ext cx="1229125" cy="324865"/>
              <a:chOff x="2505260" y="2231038"/>
              <a:chExt cx="7798676" cy="2078203"/>
            </a:xfrm>
          </p:grpSpPr>
          <p:pic>
            <p:nvPicPr>
              <p:cNvPr id="58" name="Picture 57" descr="A black background with grey text&#10;&#10;AI-generated content may be incorrect.">
                <a:extLst>
                  <a:ext uri="{FF2B5EF4-FFF2-40B4-BE49-F238E27FC236}">
                    <a16:creationId xmlns:a16="http://schemas.microsoft.com/office/drawing/2014/main" id="{DCEEB789-E957-3C93-94B7-08ADAFCFC3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25083" r="75843" b="27383"/>
              <a:stretch>
                <a:fillRect/>
              </a:stretch>
            </p:blipFill>
            <p:spPr>
              <a:xfrm>
                <a:off x="2505260" y="2231038"/>
                <a:ext cx="1877554" cy="2078203"/>
              </a:xfrm>
              <a:prstGeom prst="rect">
                <a:avLst/>
              </a:prstGeom>
            </p:spPr>
          </p:pic>
          <p:pic>
            <p:nvPicPr>
              <p:cNvPr id="61" name="Picture 60" descr="A black background with grey text&#10;&#10;AI-generated content may be incorrect.">
                <a:extLst>
                  <a:ext uri="{FF2B5EF4-FFF2-40B4-BE49-F238E27FC236}">
                    <a16:creationId xmlns:a16="http://schemas.microsoft.com/office/drawing/2014/main" id="{AF31968C-6DCC-6460-DBB2-569084A1AB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biLevel thresh="25000"/>
              </a:blip>
              <a:srcRect l="23819" t="32701" b="34955"/>
              <a:stretch>
                <a:fillRect/>
              </a:stretch>
            </p:blipFill>
            <p:spPr>
              <a:xfrm>
                <a:off x="4382814" y="2563107"/>
                <a:ext cx="5921122" cy="141406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6547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2" grpId="0"/>
      <p:bldP spid="38" grpId="0"/>
      <p:bldP spid="5" grpId="0" animBg="1"/>
      <p:bldP spid="6" grpId="0"/>
      <p:bldP spid="7" grpId="0"/>
      <p:bldP spid="13" grpId="0" animBg="1"/>
      <p:bldP spid="14" grpId="0"/>
      <p:bldP spid="15" grpId="0"/>
      <p:bldP spid="17" grpId="0" animBg="1"/>
      <p:bldP spid="18" grpId="0"/>
      <p:bldP spid="19" grpId="0"/>
      <p:bldP spid="21" grpId="0" animBg="1"/>
      <p:bldP spid="22" grpId="0"/>
      <p:bldP spid="23" grpId="0"/>
      <p:bldP spid="25" grpId="0"/>
      <p:bldP spid="26" grpId="0"/>
      <p:bldP spid="27" grpId="0"/>
      <p:bldP spid="28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27D9F-6034-99B6-CB83-7982506C1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CBCAFC3-2FD9-EE7A-7B45-66DEB2754563}"/>
              </a:ext>
            </a:extLst>
          </p:cNvPr>
          <p:cNvSpPr/>
          <p:nvPr/>
        </p:nvSpPr>
        <p:spPr>
          <a:xfrm>
            <a:off x="329186" y="1818280"/>
            <a:ext cx="2213676" cy="3026603"/>
          </a:xfrm>
          <a:prstGeom prst="roundRect">
            <a:avLst>
              <a:gd name="adj" fmla="val 5404"/>
            </a:avLst>
          </a:prstGeom>
          <a:gradFill flip="none" rotWithShape="1">
            <a:gsLst>
              <a:gs pos="0">
                <a:schemeClr val="bg2">
                  <a:alpha val="5000"/>
                  <a:lumMod val="9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2" name="Title 6">
            <a:extLst>
              <a:ext uri="{FF2B5EF4-FFF2-40B4-BE49-F238E27FC236}">
                <a16:creationId xmlns:a16="http://schemas.microsoft.com/office/drawing/2014/main" id="{C13524AE-FB14-A04E-4AB4-D3E7E2D56D7D}"/>
              </a:ext>
            </a:extLst>
          </p:cNvPr>
          <p:cNvSpPr txBox="1">
            <a:spLocks/>
          </p:cNvSpPr>
          <p:nvPr/>
        </p:nvSpPr>
        <p:spPr>
          <a:xfrm>
            <a:off x="515724" y="3098098"/>
            <a:ext cx="1955581" cy="1338828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18293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lvl="0" indent="-1714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100" b="0" dirty="0">
                <a:solidFill>
                  <a:srgbClr val="FFFFFF"/>
                </a:solidFill>
                <a:ea typeface="Roboto" panose="02000000000000000000" pitchFamily="2" charset="0"/>
                <a:cs typeface="Roboto" panose="02000000000000000000" pitchFamily="2" charset="0"/>
              </a:rPr>
              <a:t>CIS-Baseline einführen</a:t>
            </a:r>
          </a:p>
          <a:p>
            <a:pPr marL="171450" lvl="0" indent="-1714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100" b="0" dirty="0">
                <a:solidFill>
                  <a:srgbClr val="FFFFFF"/>
                </a:solidFill>
                <a:ea typeface="Roboto" panose="02000000000000000000" pitchFamily="2" charset="0"/>
                <a:cs typeface="Roboto" panose="02000000000000000000" pitchFamily="2" charset="0"/>
              </a:rPr>
              <a:t>„Gold Image“ bereitstellen</a:t>
            </a:r>
          </a:p>
          <a:p>
            <a:pPr marL="171450" lvl="0" indent="-1714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100" b="0" dirty="0">
                <a:solidFill>
                  <a:srgbClr val="FFFFFF"/>
                </a:solidFill>
                <a:ea typeface="Roboto" panose="02000000000000000000" pitchFamily="2" charset="0"/>
                <a:cs typeface="Roboto" panose="02000000000000000000" pitchFamily="2" charset="0"/>
              </a:rPr>
              <a:t>Entwicklungs- und Test-</a:t>
            </a:r>
            <a:r>
              <a:rPr lang="de-DE" sz="1100" b="0" dirty="0" err="1">
                <a:solidFill>
                  <a:srgbClr val="FFFFFF"/>
                </a:solidFill>
                <a:ea typeface="Roboto" panose="02000000000000000000" pitchFamily="2" charset="0"/>
                <a:cs typeface="Roboto" panose="02000000000000000000" pitchFamily="2" charset="0"/>
              </a:rPr>
              <a:t>Tenants</a:t>
            </a:r>
            <a:endParaRPr lang="de-DE" sz="1100" b="0" dirty="0">
              <a:solidFill>
                <a:srgbClr val="FFFFFF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lvl="0" indent="-1714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100" b="0" dirty="0">
                <a:solidFill>
                  <a:srgbClr val="FFFFFF"/>
                </a:solidFill>
                <a:ea typeface="Roboto" panose="02000000000000000000" pitchFamily="2" charset="0"/>
                <a:cs typeface="Roboto" panose="02000000000000000000" pitchFamily="2" charset="0"/>
              </a:rPr>
              <a:t>Zugriffe mit hohem Risiko erkennen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8" name="Title 6">
            <a:extLst>
              <a:ext uri="{FF2B5EF4-FFF2-40B4-BE49-F238E27FC236}">
                <a16:creationId xmlns:a16="http://schemas.microsoft.com/office/drawing/2014/main" id="{EF1C94BF-0261-3F68-5636-E62FF4A18BCF}"/>
              </a:ext>
            </a:extLst>
          </p:cNvPr>
          <p:cNvSpPr txBox="1">
            <a:spLocks/>
          </p:cNvSpPr>
          <p:nvPr/>
        </p:nvSpPr>
        <p:spPr>
          <a:xfrm>
            <a:off x="458234" y="2468771"/>
            <a:ext cx="1955581" cy="453650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18293A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de-DE" sz="1300" dirty="0">
                <a:solidFill>
                  <a:srgbClr val="FFFFFF"/>
                </a:solidFill>
                <a:latin typeface="Aptos" panose="020B0004020202020204" pitchFamily="34" charset="0"/>
              </a:rPr>
              <a:t>Schützen Sie Ihre Tenant vor Angriffen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C4F95B9-70AC-6C08-AC64-A5C94A1FF24C}"/>
              </a:ext>
            </a:extLst>
          </p:cNvPr>
          <p:cNvSpPr/>
          <p:nvPr/>
        </p:nvSpPr>
        <p:spPr>
          <a:xfrm>
            <a:off x="2688214" y="1818281"/>
            <a:ext cx="2213676" cy="3026602"/>
          </a:xfrm>
          <a:prstGeom prst="roundRect">
            <a:avLst>
              <a:gd name="adj" fmla="val 5404"/>
            </a:avLst>
          </a:prstGeom>
          <a:gradFill flip="none" rotWithShape="1">
            <a:gsLst>
              <a:gs pos="0">
                <a:schemeClr val="bg2">
                  <a:alpha val="5000"/>
                  <a:lumMod val="9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414AB560-1F87-3585-267E-D7BA4350B534}"/>
              </a:ext>
            </a:extLst>
          </p:cNvPr>
          <p:cNvSpPr txBox="1">
            <a:spLocks/>
          </p:cNvSpPr>
          <p:nvPr/>
        </p:nvSpPr>
        <p:spPr>
          <a:xfrm>
            <a:off x="2729400" y="3098098"/>
            <a:ext cx="2172490" cy="143116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18293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lvl="0" indent="-1714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100" b="0" dirty="0">
                <a:solidFill>
                  <a:srgbClr val="FFFFFF"/>
                </a:solidFill>
                <a:ea typeface="Roboto" panose="02000000000000000000" pitchFamily="2" charset="0"/>
                <a:cs typeface="Roboto" panose="02000000000000000000" pitchFamily="2" charset="0"/>
              </a:rPr>
              <a:t>Mieter segmentieren. „Gerade genug“ Zugriffsrechte vergeben</a:t>
            </a:r>
          </a:p>
          <a:p>
            <a:pPr marL="171450" lvl="0" indent="-1714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100" b="0" dirty="0">
                <a:solidFill>
                  <a:srgbClr val="FFFFFF"/>
                </a:solidFill>
                <a:ea typeface="Roboto" panose="02000000000000000000" pitchFamily="2" charset="0"/>
                <a:cs typeface="Roboto" panose="02000000000000000000" pitchFamily="2" charset="0"/>
              </a:rPr>
              <a:t>Privilegierte M365-Konten vollständig entfernen</a:t>
            </a:r>
          </a:p>
          <a:p>
            <a:pPr marL="171450" lvl="0" indent="-1714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100" b="0" dirty="0">
                <a:solidFill>
                  <a:srgbClr val="FFFFFF"/>
                </a:solidFill>
                <a:ea typeface="Roboto" panose="02000000000000000000" pitchFamily="2" charset="0"/>
                <a:cs typeface="Roboto" panose="02000000000000000000" pitchFamily="2" charset="0"/>
              </a:rPr>
              <a:t>Auswirkungsbereich bei Sicherheitsverletzungen verringern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97893D0-B0EB-B412-F34B-038151304BEB}"/>
              </a:ext>
            </a:extLst>
          </p:cNvPr>
          <p:cNvSpPr txBox="1">
            <a:spLocks/>
          </p:cNvSpPr>
          <p:nvPr/>
        </p:nvSpPr>
        <p:spPr>
          <a:xfrm>
            <a:off x="2817262" y="2468771"/>
            <a:ext cx="1955581" cy="45365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18293A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300" dirty="0">
                <a:solidFill>
                  <a:srgbClr val="FFFFFF"/>
                </a:solidFill>
                <a:latin typeface="Aptos"/>
              </a:rPr>
              <a:t>Segment-Tenant. </a:t>
            </a:r>
            <a:r>
              <a:rPr lang="en-US" sz="1300" dirty="0" err="1">
                <a:solidFill>
                  <a:srgbClr val="FFFFFF"/>
                </a:solidFill>
                <a:latin typeface="Aptos"/>
              </a:rPr>
              <a:t>Berechtigung</a:t>
            </a:r>
            <a:r>
              <a:rPr lang="en-US" sz="1300" dirty="0">
                <a:solidFill>
                  <a:srgbClr val="FFFFFF"/>
                </a:solidFill>
                <a:latin typeface="Aptos"/>
              </a:rPr>
              <a:t> </a:t>
            </a:r>
            <a:r>
              <a:rPr lang="en-US" sz="1300" dirty="0" err="1">
                <a:solidFill>
                  <a:srgbClr val="FFFFFF"/>
                </a:solidFill>
                <a:latin typeface="Aptos"/>
              </a:rPr>
              <a:t>entziehen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C140146-5CDD-E08D-AF71-9DAC15761C12}"/>
              </a:ext>
            </a:extLst>
          </p:cNvPr>
          <p:cNvSpPr/>
          <p:nvPr/>
        </p:nvSpPr>
        <p:spPr>
          <a:xfrm>
            <a:off x="5047242" y="1818281"/>
            <a:ext cx="2213676" cy="3026602"/>
          </a:xfrm>
          <a:prstGeom prst="roundRect">
            <a:avLst>
              <a:gd name="adj" fmla="val 5404"/>
            </a:avLst>
          </a:prstGeom>
          <a:gradFill flip="none" rotWithShape="1">
            <a:gsLst>
              <a:gs pos="0">
                <a:schemeClr val="bg2">
                  <a:alpha val="5000"/>
                  <a:lumMod val="9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13829B3F-4DBC-88FA-4B3F-51401E3F854F}"/>
              </a:ext>
            </a:extLst>
          </p:cNvPr>
          <p:cNvSpPr txBox="1">
            <a:spLocks/>
          </p:cNvSpPr>
          <p:nvPr/>
        </p:nvSpPr>
        <p:spPr>
          <a:xfrm>
            <a:off x="5061097" y="3098098"/>
            <a:ext cx="2331166" cy="109260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18293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lvl="0" indent="-1714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100" b="0" dirty="0">
                <a:solidFill>
                  <a:srgbClr val="FFFFFF"/>
                </a:solidFill>
                <a:ea typeface="Roboto" panose="02000000000000000000" pitchFamily="2" charset="0"/>
                <a:cs typeface="Roboto" panose="02000000000000000000" pitchFamily="2" charset="0"/>
              </a:rPr>
              <a:t>Erkennung von Manipulationen bei 8.000+ Richtlinienangaben</a:t>
            </a:r>
          </a:p>
          <a:p>
            <a:pPr marL="171450" lvl="0" indent="-1714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100" b="0" dirty="0">
                <a:solidFill>
                  <a:srgbClr val="FFFFFF"/>
                </a:solidFill>
                <a:ea typeface="Roboto" panose="02000000000000000000" pitchFamily="2" charset="0"/>
                <a:cs typeface="Roboto" panose="02000000000000000000" pitchFamily="2" charset="0"/>
              </a:rPr>
              <a:t>Erkennung von 100+ Mandantenbedrohungen</a:t>
            </a:r>
          </a:p>
          <a:p>
            <a:pPr marL="171450" lvl="0" indent="-1714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100" b="0" dirty="0">
                <a:solidFill>
                  <a:srgbClr val="FFFFFF"/>
                </a:solidFill>
                <a:ea typeface="Roboto" panose="02000000000000000000" pitchFamily="2" charset="0"/>
                <a:cs typeface="Roboto" panose="02000000000000000000" pitchFamily="2" charset="0"/>
              </a:rPr>
              <a:t>•Erkennung neuer Entra-Apps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A4E27378-F739-66EE-F4FD-988E6C28704B}"/>
              </a:ext>
            </a:extLst>
          </p:cNvPr>
          <p:cNvSpPr txBox="1">
            <a:spLocks/>
          </p:cNvSpPr>
          <p:nvPr/>
        </p:nvSpPr>
        <p:spPr>
          <a:xfrm>
            <a:off x="5118693" y="2463258"/>
            <a:ext cx="2070774" cy="453650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18293A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de-DE" sz="1300" dirty="0">
                <a:solidFill>
                  <a:srgbClr val="FFFFFF"/>
                </a:solidFill>
                <a:latin typeface="Aptos" panose="020B0004020202020204" pitchFamily="34" charset="0"/>
              </a:rPr>
              <a:t>Angriffe zur Manipulation der Konfiguration erkennen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E209807-2CA1-0DA5-F40F-39AA875F968F}"/>
              </a:ext>
            </a:extLst>
          </p:cNvPr>
          <p:cNvSpPr/>
          <p:nvPr/>
        </p:nvSpPr>
        <p:spPr>
          <a:xfrm>
            <a:off x="7406270" y="1818281"/>
            <a:ext cx="2213676" cy="3026602"/>
          </a:xfrm>
          <a:prstGeom prst="roundRect">
            <a:avLst>
              <a:gd name="adj" fmla="val 5404"/>
            </a:avLst>
          </a:prstGeom>
          <a:gradFill flip="none" rotWithShape="1">
            <a:gsLst>
              <a:gs pos="0">
                <a:schemeClr val="bg2">
                  <a:alpha val="5000"/>
                  <a:lumMod val="9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447249F1-74A6-A89E-7BFD-2B79B4298814}"/>
              </a:ext>
            </a:extLst>
          </p:cNvPr>
          <p:cNvSpPr txBox="1">
            <a:spLocks/>
          </p:cNvSpPr>
          <p:nvPr/>
        </p:nvSpPr>
        <p:spPr>
          <a:xfrm>
            <a:off x="7406270" y="3098098"/>
            <a:ext cx="2185814" cy="143116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18293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lvl="0" indent="-1714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100" b="0" dirty="0">
                <a:solidFill>
                  <a:srgbClr val="FFFFFF"/>
                </a:solidFill>
                <a:ea typeface="Roboto" panose="02000000000000000000" pitchFamily="2" charset="0"/>
                <a:cs typeface="Roboto" panose="02000000000000000000" pitchFamily="2" charset="0"/>
              </a:rPr>
              <a:t>Nachverfolgen, wer welche Änderungen vorgenommen hat</a:t>
            </a:r>
          </a:p>
          <a:p>
            <a:pPr marL="171450" lvl="0" indent="-1714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100" b="0" dirty="0">
                <a:solidFill>
                  <a:srgbClr val="FFFFFF"/>
                </a:solidFill>
                <a:ea typeface="Roboto" panose="02000000000000000000" pitchFamily="2" charset="0"/>
                <a:cs typeface="Roboto" panose="02000000000000000000" pitchFamily="2" charset="0"/>
              </a:rPr>
              <a:t>Sofortiges „Zurücksetzen“ des Mandanten</a:t>
            </a:r>
          </a:p>
          <a:p>
            <a:pPr marL="171450" lvl="0" indent="-1714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100" b="0" dirty="0">
                <a:solidFill>
                  <a:srgbClr val="FFFFFF"/>
                </a:solidFill>
                <a:ea typeface="Roboto" panose="02000000000000000000" pitchFamily="2" charset="0"/>
                <a:cs typeface="Roboto" panose="02000000000000000000" pitchFamily="2" charset="0"/>
              </a:rPr>
              <a:t>Wiederherstellung von </a:t>
            </a:r>
            <a:r>
              <a:rPr lang="de-DE" sz="1100" b="0" dirty="0" err="1">
                <a:solidFill>
                  <a:srgbClr val="FFFFFF"/>
                </a:solidFill>
                <a:ea typeface="Roboto" panose="02000000000000000000" pitchFamily="2" charset="0"/>
                <a:cs typeface="Roboto" panose="02000000000000000000" pitchFamily="2" charset="0"/>
              </a:rPr>
              <a:t>Tenantkonfigurationen</a:t>
            </a:r>
            <a:r>
              <a:rPr lang="de-DE" sz="1100" b="0" dirty="0">
                <a:solidFill>
                  <a:srgbClr val="FFFFFF"/>
                </a:solidFill>
                <a:ea typeface="Roboto" panose="02000000000000000000" pitchFamily="2" charset="0"/>
                <a:cs typeface="Roboto" panose="02000000000000000000" pitchFamily="2" charset="0"/>
              </a:rPr>
              <a:t> in wenigen Minuten statt Wochen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E0A017B6-8F3A-CE62-F236-63963D49EA44}"/>
              </a:ext>
            </a:extLst>
          </p:cNvPr>
          <p:cNvSpPr txBox="1">
            <a:spLocks/>
          </p:cNvSpPr>
          <p:nvPr/>
        </p:nvSpPr>
        <p:spPr>
          <a:xfrm>
            <a:off x="7480745" y="2463258"/>
            <a:ext cx="2036863" cy="45365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18293A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300" dirty="0" err="1">
                <a:solidFill>
                  <a:srgbClr val="FFFFFF"/>
                </a:solidFill>
                <a:latin typeface="Aptos" panose="020B0004020202020204" pitchFamily="34" charset="0"/>
              </a:rPr>
              <a:t>Tenantkonfigurationen</a:t>
            </a:r>
            <a:r>
              <a:rPr lang="en-US" sz="1300" dirty="0">
                <a:solidFill>
                  <a:srgbClr val="FFFFFF"/>
                </a:solidFill>
                <a:latin typeface="Aptos" panose="020B0004020202020204" pitchFamily="34" charset="0"/>
              </a:rPr>
              <a:t> </a:t>
            </a:r>
            <a:r>
              <a:rPr lang="en-US" sz="1300" dirty="0" err="1">
                <a:solidFill>
                  <a:srgbClr val="FFFFFF"/>
                </a:solidFill>
                <a:latin typeface="Aptos" panose="020B0004020202020204" pitchFamily="34" charset="0"/>
              </a:rPr>
              <a:t>wiederherstellen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AA861D3-2D4F-3FF9-1791-6D61E819C627}"/>
              </a:ext>
            </a:extLst>
          </p:cNvPr>
          <p:cNvSpPr/>
          <p:nvPr/>
        </p:nvSpPr>
        <p:spPr>
          <a:xfrm>
            <a:off x="9765298" y="1818280"/>
            <a:ext cx="2213676" cy="3026601"/>
          </a:xfrm>
          <a:prstGeom prst="roundRect">
            <a:avLst>
              <a:gd name="adj" fmla="val 5404"/>
            </a:avLst>
          </a:prstGeom>
          <a:gradFill flip="none" rotWithShape="1">
            <a:gsLst>
              <a:gs pos="0">
                <a:schemeClr val="bg2">
                  <a:alpha val="5000"/>
                  <a:lumMod val="9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3AC9755C-2DCF-6B66-22FA-42A9815113CB}"/>
              </a:ext>
            </a:extLst>
          </p:cNvPr>
          <p:cNvSpPr txBox="1">
            <a:spLocks/>
          </p:cNvSpPr>
          <p:nvPr/>
        </p:nvSpPr>
        <p:spPr>
          <a:xfrm>
            <a:off x="9765298" y="3098098"/>
            <a:ext cx="2185814" cy="1338828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18293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lvl="0" indent="-1714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100" b="0" dirty="0">
                <a:solidFill>
                  <a:srgbClr val="FFFFFF"/>
                </a:solidFill>
                <a:ea typeface="Roboto"/>
                <a:cs typeface="Roboto"/>
              </a:rPr>
              <a:t>JML-Prozesse automatisieren</a:t>
            </a:r>
          </a:p>
          <a:p>
            <a:pPr marL="171450" lvl="0" indent="-1714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100" b="0" dirty="0">
                <a:solidFill>
                  <a:srgbClr val="FFFFFF"/>
                </a:solidFill>
                <a:ea typeface="Roboto"/>
                <a:cs typeface="Roboto"/>
              </a:rPr>
              <a:t>Self-Service-Verwaltung ermöglichen</a:t>
            </a:r>
          </a:p>
          <a:p>
            <a:pPr marL="171450" lvl="0" indent="-1714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100" b="0" dirty="0">
                <a:solidFill>
                  <a:srgbClr val="FFFFFF"/>
                </a:solidFill>
                <a:ea typeface="Roboto"/>
                <a:cs typeface="Roboto"/>
              </a:rPr>
              <a:t>Schnelle Fehlerbehebung für Benutzer</a:t>
            </a:r>
          </a:p>
          <a:p>
            <a:pPr marL="171450" lvl="0" indent="-1714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100" b="0" dirty="0">
                <a:solidFill>
                  <a:srgbClr val="FFFFFF"/>
                </a:solidFill>
                <a:ea typeface="Roboto"/>
                <a:cs typeface="Roboto"/>
              </a:rPr>
              <a:t>Aufgaben an </a:t>
            </a:r>
            <a:r>
              <a:rPr lang="de-DE" sz="1100" b="0" dirty="0" err="1">
                <a:solidFill>
                  <a:srgbClr val="FFFFFF"/>
                </a:solidFill>
                <a:ea typeface="Roboto"/>
                <a:cs typeface="Roboto"/>
              </a:rPr>
              <a:t>CoreyAI</a:t>
            </a:r>
            <a:r>
              <a:rPr lang="de-DE" sz="1100" b="0" dirty="0">
                <a:solidFill>
                  <a:srgbClr val="FFFFFF"/>
                </a:solidFill>
                <a:ea typeface="Roboto"/>
                <a:cs typeface="Roboto"/>
              </a:rPr>
              <a:t> auslagern</a:t>
            </a:r>
            <a:endParaRPr lang="en-US" sz="1100" b="0" dirty="0">
              <a:solidFill>
                <a:srgbClr val="FFFFFF"/>
              </a:solidFill>
              <a:ea typeface="Roboto"/>
              <a:cs typeface="Roboto"/>
            </a:endParaRP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AC9C014B-8F8C-FE9E-BA9D-344D1B01CE7F}"/>
              </a:ext>
            </a:extLst>
          </p:cNvPr>
          <p:cNvSpPr txBox="1">
            <a:spLocks/>
          </p:cNvSpPr>
          <p:nvPr/>
        </p:nvSpPr>
        <p:spPr>
          <a:xfrm>
            <a:off x="9765298" y="2468771"/>
            <a:ext cx="2185814" cy="397994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18293A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100" dirty="0" err="1">
                <a:solidFill>
                  <a:srgbClr val="FFFFFF"/>
                </a:solidFill>
                <a:latin typeface="Aptos" panose="020B0004020202020204" pitchFamily="34" charset="0"/>
              </a:rPr>
              <a:t>Betriebliche</a:t>
            </a:r>
            <a:r>
              <a:rPr lang="en-US" sz="1100" dirty="0">
                <a:solidFill>
                  <a:srgbClr val="FFFFFF"/>
                </a:solidFill>
                <a:latin typeface="Aptos" panose="020B0004020202020204" pitchFamily="34" charset="0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Aptos" panose="020B0004020202020204" pitchFamily="34" charset="0"/>
              </a:rPr>
              <a:t>Widerstandsfähigkeit</a:t>
            </a:r>
            <a:r>
              <a:rPr lang="en-US" sz="1100" dirty="0">
                <a:solidFill>
                  <a:srgbClr val="FFFFFF"/>
                </a:solidFill>
                <a:latin typeface="Aptos" panose="020B0004020202020204" pitchFamily="34" charset="0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Aptos" panose="020B0004020202020204" pitchFamily="34" charset="0"/>
              </a:rPr>
              <a:t>aufbauen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C778716-7EA7-F39C-F51A-F9E9AF653346}"/>
              </a:ext>
            </a:extLst>
          </p:cNvPr>
          <p:cNvSpPr txBox="1">
            <a:spLocks/>
          </p:cNvSpPr>
          <p:nvPr/>
        </p:nvSpPr>
        <p:spPr>
          <a:xfrm flipH="1">
            <a:off x="1333269" y="1946181"/>
            <a:ext cx="205510" cy="53841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BB007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1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6355D9D-D1E8-2D40-2B69-ECA44B882E56}"/>
              </a:ext>
            </a:extLst>
          </p:cNvPr>
          <p:cNvSpPr txBox="1">
            <a:spLocks/>
          </p:cNvSpPr>
          <p:nvPr/>
        </p:nvSpPr>
        <p:spPr>
          <a:xfrm flipH="1">
            <a:off x="3692297" y="1946181"/>
            <a:ext cx="205510" cy="53841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BB007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2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13CE62B-BE14-FACE-44CE-DA0B4031DD92}"/>
              </a:ext>
            </a:extLst>
          </p:cNvPr>
          <p:cNvSpPr txBox="1">
            <a:spLocks/>
          </p:cNvSpPr>
          <p:nvPr/>
        </p:nvSpPr>
        <p:spPr>
          <a:xfrm flipH="1">
            <a:off x="6051325" y="1946181"/>
            <a:ext cx="205510" cy="53841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BB007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3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45D511A3-D1A5-F13E-DE03-68C36AAA0E12}"/>
              </a:ext>
            </a:extLst>
          </p:cNvPr>
          <p:cNvSpPr txBox="1">
            <a:spLocks/>
          </p:cNvSpPr>
          <p:nvPr/>
        </p:nvSpPr>
        <p:spPr>
          <a:xfrm flipH="1">
            <a:off x="8410353" y="1946181"/>
            <a:ext cx="205510" cy="53841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BB007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4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7EDF5AC3-7E9F-4026-5DD3-DCFBF5DD8A00}"/>
              </a:ext>
            </a:extLst>
          </p:cNvPr>
          <p:cNvSpPr txBox="1">
            <a:spLocks/>
          </p:cNvSpPr>
          <p:nvPr/>
        </p:nvSpPr>
        <p:spPr>
          <a:xfrm flipH="1">
            <a:off x="10769381" y="1946181"/>
            <a:ext cx="205510" cy="53841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BB007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D7D1BA1-4853-BE9E-8279-A5A9118DCFDA}"/>
              </a:ext>
            </a:extLst>
          </p:cNvPr>
          <p:cNvSpPr txBox="1"/>
          <p:nvPr/>
        </p:nvSpPr>
        <p:spPr>
          <a:xfrm>
            <a:off x="2838770" y="5192952"/>
            <a:ext cx="6678838" cy="758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de-DE" sz="1600" b="1" i="1" dirty="0">
                <a:solidFill>
                  <a:schemeClr val="bg1"/>
                </a:solidFill>
                <a:latin typeface="Aptos Display" panose="02110004020202020204"/>
              </a:rPr>
              <a:t>Durch den Einsatz von CoreView erhalten Unternehmen </a:t>
            </a:r>
            <a:r>
              <a:rPr lang="de-DE" sz="1600" b="1" i="1" dirty="0">
                <a:solidFill>
                  <a:schemeClr val="accent3"/>
                </a:solidFill>
                <a:latin typeface="Aptos Display" panose="02110004020202020204"/>
              </a:rPr>
              <a:t>robuste Lösungen für die Ausfallsicherheit von Tenant</a:t>
            </a:r>
            <a:r>
              <a:rPr lang="de-DE" sz="1600" b="1" i="1" dirty="0">
                <a:solidFill>
                  <a:schemeClr val="bg1"/>
                </a:solidFill>
                <a:latin typeface="Aptos Display" panose="02110004020202020204"/>
              </a:rPr>
              <a:t> und die Einhaltung von Vorschriften, die </a:t>
            </a:r>
            <a:r>
              <a:rPr lang="de-DE" sz="1600" b="1" i="1" dirty="0">
                <a:solidFill>
                  <a:schemeClr val="accent3"/>
                </a:solidFill>
                <a:latin typeface="Aptos Display" panose="02110004020202020204"/>
              </a:rPr>
              <a:t>ihre Sicherheitslage stärken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A77F92F-9079-1507-25DC-2662A97BED1E}"/>
              </a:ext>
            </a:extLst>
          </p:cNvPr>
          <p:cNvSpPr txBox="1">
            <a:spLocks/>
          </p:cNvSpPr>
          <p:nvPr/>
        </p:nvSpPr>
        <p:spPr>
          <a:xfrm>
            <a:off x="329186" y="463839"/>
            <a:ext cx="5388326" cy="48263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Microsoft 365 Tenant Resilience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8CDBB73-AF9A-63F7-436D-CB5E07D6E1B4}"/>
              </a:ext>
            </a:extLst>
          </p:cNvPr>
          <p:cNvSpPr txBox="1">
            <a:spLocks/>
          </p:cNvSpPr>
          <p:nvPr/>
        </p:nvSpPr>
        <p:spPr>
          <a:xfrm>
            <a:off x="329186" y="1013299"/>
            <a:ext cx="8626078" cy="37112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de-DE" sz="2000" dirty="0">
                <a:gradFill flip="none" rotWithShape="1">
                  <a:gsLst>
                    <a:gs pos="40000">
                      <a:srgbClr val="4A8FE2"/>
                    </a:gs>
                    <a:gs pos="0">
                      <a:srgbClr val="6D6ABC"/>
                    </a:gs>
                  </a:gsLst>
                  <a:lin ang="0" scaled="1"/>
                  <a:tileRect/>
                </a:gradFill>
              </a:rPr>
              <a:t>Angriffe in M365 und Entra vorhersehen, abwehren und sich davon erholen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40000">
                    <a:srgbClr val="4A8FE2"/>
                  </a:gs>
                  <a:gs pos="0">
                    <a:srgbClr val="6D6ABC"/>
                  </a:gs>
                </a:gsLst>
                <a:lin ang="0" scaled="1"/>
                <a:tileRect/>
              </a:gra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DEF6D31F-48B5-A3A6-1F12-BC3D6EB47ADD}"/>
              </a:ext>
            </a:extLst>
          </p:cNvPr>
          <p:cNvSpPr/>
          <p:nvPr/>
        </p:nvSpPr>
        <p:spPr>
          <a:xfrm>
            <a:off x="2688214" y="5017028"/>
            <a:ext cx="6931732" cy="921825"/>
          </a:xfrm>
          <a:prstGeom prst="roundRect">
            <a:avLst>
              <a:gd name="adj" fmla="val 1206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0" bIns="0" rtlCol="0" anchor="ctr"/>
          <a:lstStyle/>
          <a:p>
            <a:pPr marL="0" marR="0" lvl="0" indent="0" algn="l" defTabSz="1108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7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493A49-1495-1F78-0A50-4BD3202EA584}"/>
              </a:ext>
            </a:extLst>
          </p:cNvPr>
          <p:cNvGrpSpPr/>
          <p:nvPr/>
        </p:nvGrpSpPr>
        <p:grpSpPr>
          <a:xfrm>
            <a:off x="2447918" y="4722764"/>
            <a:ext cx="480592" cy="470188"/>
            <a:chOff x="6820256" y="3642662"/>
            <a:chExt cx="281671" cy="28167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C91ED7E-AC80-51F4-A95D-0D60BFC90332}"/>
                </a:ext>
              </a:extLst>
            </p:cNvPr>
            <p:cNvSpPr/>
            <p:nvPr/>
          </p:nvSpPr>
          <p:spPr>
            <a:xfrm>
              <a:off x="6820256" y="3642662"/>
              <a:ext cx="281671" cy="2816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1FAB3D9A-DC06-D881-7D82-C18E6EC5CEA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872851" y="3705062"/>
              <a:ext cx="176480" cy="15687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51D7A3B-4371-5A61-6FBA-F366492708FF}"/>
              </a:ext>
            </a:extLst>
          </p:cNvPr>
          <p:cNvGrpSpPr/>
          <p:nvPr/>
        </p:nvGrpSpPr>
        <p:grpSpPr>
          <a:xfrm>
            <a:off x="8298377" y="5776423"/>
            <a:ext cx="1606050" cy="433475"/>
            <a:chOff x="5292975" y="5828138"/>
            <a:chExt cx="1606050" cy="433475"/>
          </a:xfrm>
        </p:grpSpPr>
        <p:sp>
          <p:nvSpPr>
            <p:cNvPr id="3" name="Rounded Rectangle 61">
              <a:extLst>
                <a:ext uri="{FF2B5EF4-FFF2-40B4-BE49-F238E27FC236}">
                  <a16:creationId xmlns:a16="http://schemas.microsoft.com/office/drawing/2014/main" id="{0BDDDBF9-4021-30D8-F128-D56F474B0638}"/>
                </a:ext>
              </a:extLst>
            </p:cNvPr>
            <p:cNvSpPr/>
            <p:nvPr/>
          </p:nvSpPr>
          <p:spPr>
            <a:xfrm>
              <a:off x="5292975" y="5828138"/>
              <a:ext cx="1606050" cy="433475"/>
            </a:xfrm>
            <a:prstGeom prst="roundRect">
              <a:avLst>
                <a:gd name="adj" fmla="val 16716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1"/>
            </a:gradFill>
            <a:ln>
              <a:gradFill flip="none" rotWithShape="1"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0" scaled="1"/>
                <a:tileRect/>
              </a:gradFill>
            </a:ln>
            <a:effectLst>
              <a:outerShdw blurRad="633906" sx="102000" sy="102000" algn="ctr" rotWithShape="0">
                <a:schemeClr val="bg1">
                  <a:alpha val="708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5B10F1FF-D5E9-4139-F3C4-8D9BB4325053}"/>
                </a:ext>
              </a:extLst>
            </p:cNvPr>
            <p:cNvGrpSpPr/>
            <p:nvPr/>
          </p:nvGrpSpPr>
          <p:grpSpPr>
            <a:xfrm>
              <a:off x="5481438" y="5882443"/>
              <a:ext cx="1229125" cy="324865"/>
              <a:chOff x="2505260" y="2231038"/>
              <a:chExt cx="7798676" cy="2078203"/>
            </a:xfrm>
          </p:grpSpPr>
          <p:pic>
            <p:nvPicPr>
              <p:cNvPr id="58" name="Picture 57" descr="A black background with grey text&#10;&#10;AI-generated content may be incorrect.">
                <a:extLst>
                  <a:ext uri="{FF2B5EF4-FFF2-40B4-BE49-F238E27FC236}">
                    <a16:creationId xmlns:a16="http://schemas.microsoft.com/office/drawing/2014/main" id="{DCEEB789-E957-3C93-94B7-08ADAFCFC3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25083" r="75843" b="27383"/>
              <a:stretch>
                <a:fillRect/>
              </a:stretch>
            </p:blipFill>
            <p:spPr>
              <a:xfrm>
                <a:off x="2505260" y="2231038"/>
                <a:ext cx="1877554" cy="2078203"/>
              </a:xfrm>
              <a:prstGeom prst="rect">
                <a:avLst/>
              </a:prstGeom>
            </p:spPr>
          </p:pic>
          <p:pic>
            <p:nvPicPr>
              <p:cNvPr id="61" name="Picture 60" descr="A black background with grey text&#10;&#10;AI-generated content may be incorrect.">
                <a:extLst>
                  <a:ext uri="{FF2B5EF4-FFF2-40B4-BE49-F238E27FC236}">
                    <a16:creationId xmlns:a16="http://schemas.microsoft.com/office/drawing/2014/main" id="{AF31968C-6DCC-6460-DBB2-569084A1AB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biLevel thresh="25000"/>
              </a:blip>
              <a:srcRect l="23819" t="32701" b="34955"/>
              <a:stretch>
                <a:fillRect/>
              </a:stretch>
            </p:blipFill>
            <p:spPr>
              <a:xfrm>
                <a:off x="4382814" y="2563107"/>
                <a:ext cx="5921122" cy="141406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3746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2" grpId="0"/>
      <p:bldP spid="38" grpId="0"/>
      <p:bldP spid="5" grpId="0" animBg="1"/>
      <p:bldP spid="6" grpId="0"/>
      <p:bldP spid="7" grpId="0"/>
      <p:bldP spid="13" grpId="0" animBg="1"/>
      <p:bldP spid="14" grpId="0"/>
      <p:bldP spid="15" grpId="0"/>
      <p:bldP spid="17" grpId="0" animBg="1"/>
      <p:bldP spid="18" grpId="0"/>
      <p:bldP spid="19" grpId="0"/>
      <p:bldP spid="21" grpId="0" animBg="1"/>
      <p:bldP spid="22" grpId="0"/>
      <p:bldP spid="23" grpId="0"/>
      <p:bldP spid="25" grpId="0"/>
      <p:bldP spid="26" grpId="0"/>
      <p:bldP spid="27" grpId="0"/>
      <p:bldP spid="28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Freeform 1">
            <a:extLst>
              <a:ext uri="{FF2B5EF4-FFF2-40B4-BE49-F238E27FC236}">
                <a16:creationId xmlns:a16="http://schemas.microsoft.com/office/drawing/2014/main" id="{6DC3826A-9177-1788-5BE3-427EE1EF4296}"/>
              </a:ext>
            </a:extLst>
          </p:cNvPr>
          <p:cNvSpPr/>
          <p:nvPr/>
        </p:nvSpPr>
        <p:spPr>
          <a:xfrm>
            <a:off x="514429" y="6135558"/>
            <a:ext cx="11163141" cy="372946"/>
          </a:xfrm>
          <a:custGeom>
            <a:avLst/>
            <a:gdLst>
              <a:gd name="connsiteX0" fmla="*/ 580810 w 10029451"/>
              <a:gd name="connsiteY0" fmla="*/ 234835 h 469672"/>
              <a:gd name="connsiteX1" fmla="*/ 580809 w 10029451"/>
              <a:gd name="connsiteY1" fmla="*/ 234836 h 469672"/>
              <a:gd name="connsiteX2" fmla="*/ 580810 w 10029451"/>
              <a:gd name="connsiteY2" fmla="*/ 234838 h 469672"/>
              <a:gd name="connsiteX3" fmla="*/ 9698312 w 10029451"/>
              <a:gd name="connsiteY3" fmla="*/ 0 h 469672"/>
              <a:gd name="connsiteX4" fmla="*/ 9863882 w 10029451"/>
              <a:gd name="connsiteY4" fmla="*/ 0 h 469672"/>
              <a:gd name="connsiteX5" fmla="*/ 10029451 w 10029451"/>
              <a:gd name="connsiteY5" fmla="*/ 234836 h 469672"/>
              <a:gd name="connsiteX6" fmla="*/ 9863882 w 10029451"/>
              <a:gd name="connsiteY6" fmla="*/ 469672 h 469672"/>
              <a:gd name="connsiteX7" fmla="*/ 9698312 w 10029451"/>
              <a:gd name="connsiteY7" fmla="*/ 469672 h 469672"/>
              <a:gd name="connsiteX8" fmla="*/ 9863882 w 10029451"/>
              <a:gd name="connsiteY8" fmla="*/ 234836 h 469672"/>
              <a:gd name="connsiteX9" fmla="*/ 9490692 w 10029451"/>
              <a:gd name="connsiteY9" fmla="*/ 0 h 469672"/>
              <a:gd name="connsiteX10" fmla="*/ 9656262 w 10029451"/>
              <a:gd name="connsiteY10" fmla="*/ 0 h 469672"/>
              <a:gd name="connsiteX11" fmla="*/ 9821831 w 10029451"/>
              <a:gd name="connsiteY11" fmla="*/ 234836 h 469672"/>
              <a:gd name="connsiteX12" fmla="*/ 9656262 w 10029451"/>
              <a:gd name="connsiteY12" fmla="*/ 469672 h 469672"/>
              <a:gd name="connsiteX13" fmla="*/ 9490692 w 10029451"/>
              <a:gd name="connsiteY13" fmla="*/ 469672 h 469672"/>
              <a:gd name="connsiteX14" fmla="*/ 9656262 w 10029451"/>
              <a:gd name="connsiteY14" fmla="*/ 234836 h 469672"/>
              <a:gd name="connsiteX15" fmla="*/ 580809 w 10029451"/>
              <a:gd name="connsiteY15" fmla="*/ 0 h 469672"/>
              <a:gd name="connsiteX16" fmla="*/ 580810 w 10029451"/>
              <a:gd name="connsiteY16" fmla="*/ 0 h 469672"/>
              <a:gd name="connsiteX17" fmla="*/ 746379 w 10029451"/>
              <a:gd name="connsiteY17" fmla="*/ 0 h 469672"/>
              <a:gd name="connsiteX18" fmla="*/ 9283071 w 10029451"/>
              <a:gd name="connsiteY18" fmla="*/ 0 h 469672"/>
              <a:gd name="connsiteX19" fmla="*/ 9448641 w 10029451"/>
              <a:gd name="connsiteY19" fmla="*/ 0 h 469672"/>
              <a:gd name="connsiteX20" fmla="*/ 9614210 w 10029451"/>
              <a:gd name="connsiteY20" fmla="*/ 234836 h 469672"/>
              <a:gd name="connsiteX21" fmla="*/ 9448641 w 10029451"/>
              <a:gd name="connsiteY21" fmla="*/ 469672 h 469672"/>
              <a:gd name="connsiteX22" fmla="*/ 9283071 w 10029451"/>
              <a:gd name="connsiteY22" fmla="*/ 469672 h 469672"/>
              <a:gd name="connsiteX23" fmla="*/ 746379 w 10029451"/>
              <a:gd name="connsiteY23" fmla="*/ 469672 h 469672"/>
              <a:gd name="connsiteX24" fmla="*/ 580810 w 10029451"/>
              <a:gd name="connsiteY24" fmla="*/ 469672 h 469672"/>
              <a:gd name="connsiteX25" fmla="*/ 580809 w 10029451"/>
              <a:gd name="connsiteY25" fmla="*/ 469672 h 469672"/>
              <a:gd name="connsiteX26" fmla="*/ 415240 w 10029451"/>
              <a:gd name="connsiteY26" fmla="*/ 234836 h 469672"/>
              <a:gd name="connsiteX27" fmla="*/ 373189 w 10029451"/>
              <a:gd name="connsiteY27" fmla="*/ 0 h 469672"/>
              <a:gd name="connsiteX28" fmla="*/ 538759 w 10029451"/>
              <a:gd name="connsiteY28" fmla="*/ 0 h 469672"/>
              <a:gd name="connsiteX29" fmla="*/ 373189 w 10029451"/>
              <a:gd name="connsiteY29" fmla="*/ 234836 h 469672"/>
              <a:gd name="connsiteX30" fmla="*/ 538759 w 10029451"/>
              <a:gd name="connsiteY30" fmla="*/ 469672 h 469672"/>
              <a:gd name="connsiteX31" fmla="*/ 373189 w 10029451"/>
              <a:gd name="connsiteY31" fmla="*/ 469672 h 469672"/>
              <a:gd name="connsiteX32" fmla="*/ 207620 w 10029451"/>
              <a:gd name="connsiteY32" fmla="*/ 234836 h 469672"/>
              <a:gd name="connsiteX33" fmla="*/ 165569 w 10029451"/>
              <a:gd name="connsiteY33" fmla="*/ 0 h 469672"/>
              <a:gd name="connsiteX34" fmla="*/ 331139 w 10029451"/>
              <a:gd name="connsiteY34" fmla="*/ 0 h 469672"/>
              <a:gd name="connsiteX35" fmla="*/ 165569 w 10029451"/>
              <a:gd name="connsiteY35" fmla="*/ 234836 h 469672"/>
              <a:gd name="connsiteX36" fmla="*/ 331139 w 10029451"/>
              <a:gd name="connsiteY36" fmla="*/ 469672 h 469672"/>
              <a:gd name="connsiteX37" fmla="*/ 165569 w 10029451"/>
              <a:gd name="connsiteY37" fmla="*/ 469672 h 469672"/>
              <a:gd name="connsiteX38" fmla="*/ 0 w 10029451"/>
              <a:gd name="connsiteY38" fmla="*/ 234836 h 46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029451" h="469672">
                <a:moveTo>
                  <a:pt x="580810" y="234835"/>
                </a:moveTo>
                <a:lnTo>
                  <a:pt x="580809" y="234836"/>
                </a:lnTo>
                <a:lnTo>
                  <a:pt x="580810" y="234838"/>
                </a:lnTo>
                <a:close/>
                <a:moveTo>
                  <a:pt x="9698312" y="0"/>
                </a:moveTo>
                <a:lnTo>
                  <a:pt x="9863882" y="0"/>
                </a:lnTo>
                <a:lnTo>
                  <a:pt x="10029451" y="234836"/>
                </a:lnTo>
                <a:lnTo>
                  <a:pt x="9863882" y="469672"/>
                </a:lnTo>
                <a:lnTo>
                  <a:pt x="9698312" y="469672"/>
                </a:lnTo>
                <a:lnTo>
                  <a:pt x="9863882" y="234836"/>
                </a:lnTo>
                <a:close/>
                <a:moveTo>
                  <a:pt x="9490692" y="0"/>
                </a:moveTo>
                <a:lnTo>
                  <a:pt x="9656262" y="0"/>
                </a:lnTo>
                <a:lnTo>
                  <a:pt x="9821831" y="234836"/>
                </a:lnTo>
                <a:lnTo>
                  <a:pt x="9656262" y="469672"/>
                </a:lnTo>
                <a:lnTo>
                  <a:pt x="9490692" y="469672"/>
                </a:lnTo>
                <a:lnTo>
                  <a:pt x="9656262" y="234836"/>
                </a:lnTo>
                <a:close/>
                <a:moveTo>
                  <a:pt x="580809" y="0"/>
                </a:moveTo>
                <a:lnTo>
                  <a:pt x="580810" y="0"/>
                </a:lnTo>
                <a:lnTo>
                  <a:pt x="746379" y="0"/>
                </a:lnTo>
                <a:lnTo>
                  <a:pt x="9283071" y="0"/>
                </a:lnTo>
                <a:lnTo>
                  <a:pt x="9448641" y="0"/>
                </a:lnTo>
                <a:lnTo>
                  <a:pt x="9614210" y="234836"/>
                </a:lnTo>
                <a:lnTo>
                  <a:pt x="9448641" y="469672"/>
                </a:lnTo>
                <a:lnTo>
                  <a:pt x="9283071" y="469672"/>
                </a:lnTo>
                <a:lnTo>
                  <a:pt x="746379" y="469672"/>
                </a:lnTo>
                <a:lnTo>
                  <a:pt x="580810" y="469672"/>
                </a:lnTo>
                <a:lnTo>
                  <a:pt x="580809" y="469672"/>
                </a:lnTo>
                <a:lnTo>
                  <a:pt x="415240" y="234836"/>
                </a:lnTo>
                <a:close/>
                <a:moveTo>
                  <a:pt x="373189" y="0"/>
                </a:moveTo>
                <a:lnTo>
                  <a:pt x="538759" y="0"/>
                </a:lnTo>
                <a:lnTo>
                  <a:pt x="373189" y="234836"/>
                </a:lnTo>
                <a:lnTo>
                  <a:pt x="538759" y="469672"/>
                </a:lnTo>
                <a:lnTo>
                  <a:pt x="373189" y="469672"/>
                </a:lnTo>
                <a:lnTo>
                  <a:pt x="207620" y="234836"/>
                </a:lnTo>
                <a:close/>
                <a:moveTo>
                  <a:pt x="165569" y="0"/>
                </a:moveTo>
                <a:lnTo>
                  <a:pt x="331139" y="0"/>
                </a:lnTo>
                <a:lnTo>
                  <a:pt x="165569" y="234836"/>
                </a:lnTo>
                <a:lnTo>
                  <a:pt x="331139" y="469672"/>
                </a:lnTo>
                <a:lnTo>
                  <a:pt x="165569" y="469672"/>
                </a:lnTo>
                <a:lnTo>
                  <a:pt x="0" y="234836"/>
                </a:lnTo>
                <a:close/>
              </a:path>
            </a:pathLst>
          </a:cu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Delivered through the console and via the AI Agent</a:t>
            </a:r>
          </a:p>
        </p:txBody>
      </p:sp>
      <p:sp>
        <p:nvSpPr>
          <p:cNvPr id="120" name="Rounded Rectangle 119">
            <a:extLst>
              <a:ext uri="{FF2B5EF4-FFF2-40B4-BE49-F238E27FC236}">
                <a16:creationId xmlns:a16="http://schemas.microsoft.com/office/drawing/2014/main" id="{C90DFED7-0F0F-D2A3-D93C-C1CD694BC8D1}"/>
              </a:ext>
            </a:extLst>
          </p:cNvPr>
          <p:cNvSpPr/>
          <p:nvPr/>
        </p:nvSpPr>
        <p:spPr>
          <a:xfrm>
            <a:off x="4030558" y="4972898"/>
            <a:ext cx="4130884" cy="530232"/>
          </a:xfrm>
          <a:prstGeom prst="roundRect">
            <a:avLst>
              <a:gd name="adj" fmla="val 32752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2">
                  <a:lumMod val="9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301583" dist="58130" dir="3719976" algn="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21" name="Graphic 120">
            <a:extLst>
              <a:ext uri="{FF2B5EF4-FFF2-40B4-BE49-F238E27FC236}">
                <a16:creationId xmlns:a16="http://schemas.microsoft.com/office/drawing/2014/main" id="{4577C8CD-0C18-4C22-0279-3DAB13E561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355474" y="5100854"/>
            <a:ext cx="1653863" cy="274320"/>
          </a:xfrm>
          <a:prstGeom prst="rect">
            <a:avLst/>
          </a:prstGeom>
        </p:spPr>
      </p:pic>
      <p:pic>
        <p:nvPicPr>
          <p:cNvPr id="122" name="Graphic 121">
            <a:extLst>
              <a:ext uri="{FF2B5EF4-FFF2-40B4-BE49-F238E27FC236}">
                <a16:creationId xmlns:a16="http://schemas.microsoft.com/office/drawing/2014/main" id="{BB0BAB83-0438-B6EE-A82A-CAA4C697AB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97027" y="5085333"/>
            <a:ext cx="1381398" cy="305362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5D36F69A-BF3F-E24D-D184-7002F98B8208}"/>
              </a:ext>
            </a:extLst>
          </p:cNvPr>
          <p:cNvSpPr txBox="1"/>
          <p:nvPr/>
        </p:nvSpPr>
        <p:spPr>
          <a:xfrm>
            <a:off x="6947284" y="5300588"/>
            <a:ext cx="9424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D6BC2"/>
              </a:buClr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8293A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Calibri Light" panose="020F0302020204030204" pitchFamily="34" charset="0"/>
              </a:rPr>
              <a:t>On-Premise</a:t>
            </a:r>
          </a:p>
        </p:txBody>
      </p:sp>
      <p:sp>
        <p:nvSpPr>
          <p:cNvPr id="141" name="Rounded Rectangle 140">
            <a:extLst>
              <a:ext uri="{FF2B5EF4-FFF2-40B4-BE49-F238E27FC236}">
                <a16:creationId xmlns:a16="http://schemas.microsoft.com/office/drawing/2014/main" id="{44FCDD27-8B59-78ED-847C-C808264E50D3}"/>
              </a:ext>
            </a:extLst>
          </p:cNvPr>
          <p:cNvSpPr/>
          <p:nvPr/>
        </p:nvSpPr>
        <p:spPr>
          <a:xfrm>
            <a:off x="4220826" y="3701271"/>
            <a:ext cx="860073" cy="794660"/>
          </a:xfrm>
          <a:prstGeom prst="roundRect">
            <a:avLst>
              <a:gd name="adj" fmla="val 20750"/>
            </a:avLst>
          </a:prstGeom>
          <a:solidFill>
            <a:srgbClr val="FFFFFF"/>
          </a:solidFill>
          <a:ln>
            <a:noFill/>
          </a:ln>
          <a:effectLst>
            <a:outerShdw blurRad="301583" dist="58130" dir="3719976" algn="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2" name="Rounded Rectangle 141">
            <a:extLst>
              <a:ext uri="{FF2B5EF4-FFF2-40B4-BE49-F238E27FC236}">
                <a16:creationId xmlns:a16="http://schemas.microsoft.com/office/drawing/2014/main" id="{009F366B-279B-E8AE-A177-F64D452BC9DD}"/>
              </a:ext>
            </a:extLst>
          </p:cNvPr>
          <p:cNvSpPr/>
          <p:nvPr/>
        </p:nvSpPr>
        <p:spPr>
          <a:xfrm>
            <a:off x="5193286" y="3700227"/>
            <a:ext cx="860073" cy="794660"/>
          </a:xfrm>
          <a:prstGeom prst="roundRect">
            <a:avLst>
              <a:gd name="adj" fmla="val 20750"/>
            </a:avLst>
          </a:prstGeom>
          <a:solidFill>
            <a:srgbClr val="FFFFFF"/>
          </a:solidFill>
          <a:ln>
            <a:noFill/>
          </a:ln>
          <a:effectLst>
            <a:outerShdw blurRad="301583" dist="58130" dir="3719976" algn="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3" name="Rounded Rectangle 142">
            <a:extLst>
              <a:ext uri="{FF2B5EF4-FFF2-40B4-BE49-F238E27FC236}">
                <a16:creationId xmlns:a16="http://schemas.microsoft.com/office/drawing/2014/main" id="{13F6A4E7-F7CC-64D3-78B5-17C2F39387C6}"/>
              </a:ext>
            </a:extLst>
          </p:cNvPr>
          <p:cNvSpPr/>
          <p:nvPr/>
        </p:nvSpPr>
        <p:spPr>
          <a:xfrm>
            <a:off x="6162494" y="3700227"/>
            <a:ext cx="860073" cy="794660"/>
          </a:xfrm>
          <a:prstGeom prst="roundRect">
            <a:avLst>
              <a:gd name="adj" fmla="val 20750"/>
            </a:avLst>
          </a:prstGeom>
          <a:solidFill>
            <a:srgbClr val="FFFFFF"/>
          </a:solidFill>
          <a:ln>
            <a:noFill/>
          </a:ln>
          <a:effectLst>
            <a:outerShdw blurRad="301583" dist="58130" dir="3719976" algn="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4" name="Rounded Rectangle 143">
            <a:extLst>
              <a:ext uri="{FF2B5EF4-FFF2-40B4-BE49-F238E27FC236}">
                <a16:creationId xmlns:a16="http://schemas.microsoft.com/office/drawing/2014/main" id="{431071E3-5C14-F047-3A13-EC852D33FC1D}"/>
              </a:ext>
            </a:extLst>
          </p:cNvPr>
          <p:cNvSpPr/>
          <p:nvPr/>
        </p:nvSpPr>
        <p:spPr>
          <a:xfrm>
            <a:off x="7132453" y="3700227"/>
            <a:ext cx="860073" cy="794660"/>
          </a:xfrm>
          <a:prstGeom prst="roundRect">
            <a:avLst>
              <a:gd name="adj" fmla="val 20750"/>
            </a:avLst>
          </a:prstGeom>
          <a:solidFill>
            <a:srgbClr val="FFFFFF"/>
          </a:solidFill>
          <a:ln>
            <a:noFill/>
          </a:ln>
          <a:effectLst>
            <a:outerShdw blurRad="301583" dist="58130" dir="3719976" algn="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DA632C3D-89EE-17A8-F44B-950CD7386216}"/>
              </a:ext>
            </a:extLst>
          </p:cNvPr>
          <p:cNvSpPr txBox="1"/>
          <p:nvPr/>
        </p:nvSpPr>
        <p:spPr>
          <a:xfrm>
            <a:off x="7185829" y="4243784"/>
            <a:ext cx="768579" cy="23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D6BC2"/>
              </a:buClr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8293A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Calibri" panose="020F0502020204030204" pitchFamily="34" charset="0"/>
              </a:rPr>
              <a:t>Defender</a:t>
            </a:r>
          </a:p>
        </p:txBody>
      </p:sp>
      <p:pic>
        <p:nvPicPr>
          <p:cNvPr id="146" name="Picture 26">
            <a:extLst>
              <a:ext uri="{FF2B5EF4-FFF2-40B4-BE49-F238E27FC236}">
                <a16:creationId xmlns:a16="http://schemas.microsoft.com/office/drawing/2014/main" id="{69580823-C499-91F4-4494-8071DBA2B9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361349" y="3818446"/>
            <a:ext cx="382801" cy="404366"/>
          </a:xfrm>
          <a:prstGeom prst="rect">
            <a:avLst/>
          </a:prstGeom>
        </p:spPr>
      </p:pic>
      <p:sp>
        <p:nvSpPr>
          <p:cNvPr id="147" name="Rounded Rectangle 146">
            <a:extLst>
              <a:ext uri="{FF2B5EF4-FFF2-40B4-BE49-F238E27FC236}">
                <a16:creationId xmlns:a16="http://schemas.microsoft.com/office/drawing/2014/main" id="{A7D2A95B-0818-C4AD-AF2F-BB014016A931}"/>
              </a:ext>
            </a:extLst>
          </p:cNvPr>
          <p:cNvSpPr/>
          <p:nvPr/>
        </p:nvSpPr>
        <p:spPr>
          <a:xfrm>
            <a:off x="4215597" y="2545923"/>
            <a:ext cx="860073" cy="794660"/>
          </a:xfrm>
          <a:prstGeom prst="roundRect">
            <a:avLst>
              <a:gd name="adj" fmla="val 20750"/>
            </a:avLst>
          </a:prstGeom>
          <a:solidFill>
            <a:srgbClr val="FFFFFF"/>
          </a:solidFill>
          <a:ln>
            <a:noFill/>
          </a:ln>
          <a:effectLst>
            <a:outerShdw blurRad="301583" dist="58130" dir="3719976" algn="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8" name="Rounded Rectangle 147">
            <a:extLst>
              <a:ext uri="{FF2B5EF4-FFF2-40B4-BE49-F238E27FC236}">
                <a16:creationId xmlns:a16="http://schemas.microsoft.com/office/drawing/2014/main" id="{75F1E9B2-5003-64C2-3D09-0AE7EA8B0224}"/>
              </a:ext>
            </a:extLst>
          </p:cNvPr>
          <p:cNvSpPr/>
          <p:nvPr/>
        </p:nvSpPr>
        <p:spPr>
          <a:xfrm>
            <a:off x="5184004" y="2549503"/>
            <a:ext cx="860073" cy="794660"/>
          </a:xfrm>
          <a:prstGeom prst="roundRect">
            <a:avLst>
              <a:gd name="adj" fmla="val 20750"/>
            </a:avLst>
          </a:prstGeom>
          <a:solidFill>
            <a:srgbClr val="FFFFFF"/>
          </a:solidFill>
          <a:ln>
            <a:noFill/>
          </a:ln>
          <a:effectLst>
            <a:outerShdw blurRad="301583" dist="58130" dir="3719976" algn="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9" name="Rounded Rectangle 148">
            <a:extLst>
              <a:ext uri="{FF2B5EF4-FFF2-40B4-BE49-F238E27FC236}">
                <a16:creationId xmlns:a16="http://schemas.microsoft.com/office/drawing/2014/main" id="{25F717ED-8636-C1E2-57F0-F8911E0A922D}"/>
              </a:ext>
            </a:extLst>
          </p:cNvPr>
          <p:cNvSpPr/>
          <p:nvPr/>
        </p:nvSpPr>
        <p:spPr>
          <a:xfrm>
            <a:off x="6151293" y="2545923"/>
            <a:ext cx="860073" cy="794660"/>
          </a:xfrm>
          <a:prstGeom prst="roundRect">
            <a:avLst>
              <a:gd name="adj" fmla="val 20750"/>
            </a:avLst>
          </a:prstGeom>
          <a:solidFill>
            <a:srgbClr val="FFFFFF"/>
          </a:solidFill>
          <a:ln>
            <a:noFill/>
          </a:ln>
          <a:effectLst>
            <a:outerShdw blurRad="301583" dist="58130" dir="3719976" algn="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50" name="Rounded Rectangle 149">
            <a:extLst>
              <a:ext uri="{FF2B5EF4-FFF2-40B4-BE49-F238E27FC236}">
                <a16:creationId xmlns:a16="http://schemas.microsoft.com/office/drawing/2014/main" id="{405035F5-A55D-96B3-CB21-AFE9EDEFE150}"/>
              </a:ext>
            </a:extLst>
          </p:cNvPr>
          <p:cNvSpPr/>
          <p:nvPr/>
        </p:nvSpPr>
        <p:spPr>
          <a:xfrm>
            <a:off x="7124498" y="2543418"/>
            <a:ext cx="860073" cy="794660"/>
          </a:xfrm>
          <a:prstGeom prst="roundRect">
            <a:avLst>
              <a:gd name="adj" fmla="val 20750"/>
            </a:avLst>
          </a:prstGeom>
          <a:solidFill>
            <a:srgbClr val="FFFFFF"/>
          </a:solidFill>
          <a:ln>
            <a:noFill/>
          </a:ln>
          <a:effectLst>
            <a:outerShdw blurRad="301583" dist="58130" dir="3719976" algn="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51" name="Picture 76">
            <a:extLst>
              <a:ext uri="{FF2B5EF4-FFF2-40B4-BE49-F238E27FC236}">
                <a16:creationId xmlns:a16="http://schemas.microsoft.com/office/drawing/2014/main" id="{351E001B-528D-E062-7941-8DFC4A3378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425939" y="2689618"/>
            <a:ext cx="412095" cy="375607"/>
          </a:xfrm>
          <a:prstGeom prst="rect">
            <a:avLst/>
          </a:prstGeom>
        </p:spPr>
      </p:pic>
      <p:pic>
        <p:nvPicPr>
          <p:cNvPr id="152" name="Picture 151" descr="A blue and white logo&#10;&#10;Description automatically generated">
            <a:extLst>
              <a:ext uri="{FF2B5EF4-FFF2-40B4-BE49-F238E27FC236}">
                <a16:creationId xmlns:a16="http://schemas.microsoft.com/office/drawing/2014/main" id="{917C5664-D5DB-2592-0000-CA1A09E447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6537" y="2669353"/>
            <a:ext cx="433413" cy="433413"/>
          </a:xfrm>
          <a:prstGeom prst="rect">
            <a:avLst/>
          </a:prstGeom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id="{401D6846-ED56-A70B-D638-435DF51976D7}"/>
              </a:ext>
            </a:extLst>
          </p:cNvPr>
          <p:cNvSpPr txBox="1"/>
          <p:nvPr/>
        </p:nvSpPr>
        <p:spPr>
          <a:xfrm>
            <a:off x="4223327" y="4241233"/>
            <a:ext cx="860073" cy="23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D6BC2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8293A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Calibri" panose="020F0502020204030204" pitchFamily="34" charset="0"/>
              </a:rPr>
              <a:t>Entra ID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4DDB7D85-10AF-B7F0-6151-E79844B83649}"/>
              </a:ext>
            </a:extLst>
          </p:cNvPr>
          <p:cNvSpPr txBox="1"/>
          <p:nvPr/>
        </p:nvSpPr>
        <p:spPr>
          <a:xfrm>
            <a:off x="5222606" y="4240237"/>
            <a:ext cx="8032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D6BC2"/>
              </a:buClr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8293A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Calibri" panose="020F0502020204030204" pitchFamily="34" charset="0"/>
              </a:rPr>
              <a:t>Purview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D4D78240-C59D-CB16-79E7-BEE785DC6BFC}"/>
              </a:ext>
            </a:extLst>
          </p:cNvPr>
          <p:cNvSpPr txBox="1"/>
          <p:nvPr/>
        </p:nvSpPr>
        <p:spPr>
          <a:xfrm>
            <a:off x="6247541" y="4237266"/>
            <a:ext cx="669226" cy="23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D6BC2"/>
              </a:buClr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8293A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Calibri" panose="020F0502020204030204" pitchFamily="34" charset="0"/>
              </a:rPr>
              <a:t>Intune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B67F69A1-65E6-59A7-0017-00DA5DE7C9AE}"/>
              </a:ext>
            </a:extLst>
          </p:cNvPr>
          <p:cNvSpPr txBox="1"/>
          <p:nvPr/>
        </p:nvSpPr>
        <p:spPr>
          <a:xfrm>
            <a:off x="4266903" y="3072404"/>
            <a:ext cx="768579" cy="23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D6BC2"/>
              </a:buClr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8293A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Calibri" panose="020F0502020204030204" pitchFamily="34" charset="0"/>
              </a:rPr>
              <a:t>Exchange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181AD864-FFB8-353B-65F5-62CF2EE2FD56}"/>
              </a:ext>
            </a:extLst>
          </p:cNvPr>
          <p:cNvSpPr txBox="1"/>
          <p:nvPr/>
        </p:nvSpPr>
        <p:spPr>
          <a:xfrm>
            <a:off x="6300870" y="3085038"/>
            <a:ext cx="560759" cy="23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D6BC2"/>
              </a:buClr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8293A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Calibri" panose="020F0502020204030204" pitchFamily="34" charset="0"/>
              </a:rPr>
              <a:t>Apps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324484B0-D671-3C1C-2A8E-91EDFC4F0D90}"/>
              </a:ext>
            </a:extLst>
          </p:cNvPr>
          <p:cNvSpPr txBox="1"/>
          <p:nvPr/>
        </p:nvSpPr>
        <p:spPr>
          <a:xfrm>
            <a:off x="7130754" y="3083442"/>
            <a:ext cx="847921" cy="23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D6BC2"/>
              </a:buClr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8293A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Calibri" panose="020F0502020204030204" pitchFamily="34" charset="0"/>
              </a:rPr>
              <a:t>Apps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CD4910E5-7602-46EB-B067-B236B1BFFEE7}"/>
              </a:ext>
            </a:extLst>
          </p:cNvPr>
          <p:cNvSpPr txBox="1"/>
          <p:nvPr/>
        </p:nvSpPr>
        <p:spPr>
          <a:xfrm>
            <a:off x="5311961" y="3074410"/>
            <a:ext cx="598025" cy="23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D6BC2"/>
              </a:buClr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8293A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Calibri" panose="020F0502020204030204" pitchFamily="34" charset="0"/>
              </a:rPr>
              <a:t>Phone</a:t>
            </a:r>
          </a:p>
        </p:txBody>
      </p:sp>
      <p:sp>
        <p:nvSpPr>
          <p:cNvPr id="163" name="Rounded Rectangle 162">
            <a:extLst>
              <a:ext uri="{FF2B5EF4-FFF2-40B4-BE49-F238E27FC236}">
                <a16:creationId xmlns:a16="http://schemas.microsoft.com/office/drawing/2014/main" id="{CD586E25-9C31-BD11-C051-50F3E6656940}"/>
              </a:ext>
            </a:extLst>
          </p:cNvPr>
          <p:cNvSpPr/>
          <p:nvPr/>
        </p:nvSpPr>
        <p:spPr>
          <a:xfrm>
            <a:off x="7124498" y="1432500"/>
            <a:ext cx="860073" cy="794660"/>
          </a:xfrm>
          <a:prstGeom prst="roundRect">
            <a:avLst>
              <a:gd name="adj" fmla="val 20750"/>
            </a:avLst>
          </a:prstGeom>
          <a:solidFill>
            <a:srgbClr val="FFFFFF"/>
          </a:solidFill>
          <a:ln>
            <a:noFill/>
          </a:ln>
          <a:effectLst>
            <a:outerShdw blurRad="301583" dist="58130" dir="3719976" algn="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64" name="Picture 163" descr="A rainbow colored logo on a black background&#10;&#10;Description automatically generated">
            <a:extLst>
              <a:ext uri="{FF2B5EF4-FFF2-40B4-BE49-F238E27FC236}">
                <a16:creationId xmlns:a16="http://schemas.microsoft.com/office/drawing/2014/main" id="{2B41D506-50A3-1338-2918-90984B73E3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478" y="1540168"/>
            <a:ext cx="440811" cy="440811"/>
          </a:xfrm>
          <a:prstGeom prst="rect">
            <a:avLst/>
          </a:prstGeom>
        </p:spPr>
      </p:pic>
      <p:sp>
        <p:nvSpPr>
          <p:cNvPr id="165" name="TextBox 164">
            <a:extLst>
              <a:ext uri="{FF2B5EF4-FFF2-40B4-BE49-F238E27FC236}">
                <a16:creationId xmlns:a16="http://schemas.microsoft.com/office/drawing/2014/main" id="{BD97D750-581C-EC37-AEB6-0EDC3F9EFE61}"/>
              </a:ext>
            </a:extLst>
          </p:cNvPr>
          <p:cNvSpPr txBox="1"/>
          <p:nvPr/>
        </p:nvSpPr>
        <p:spPr>
          <a:xfrm>
            <a:off x="7184364" y="1965833"/>
            <a:ext cx="768579" cy="23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D6BC2"/>
              </a:buClr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8293A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Calibri" panose="020F0502020204030204" pitchFamily="34" charset="0"/>
              </a:rPr>
              <a:t>Copilot</a:t>
            </a:r>
          </a:p>
        </p:txBody>
      </p:sp>
      <p:sp>
        <p:nvSpPr>
          <p:cNvPr id="168" name="Rounded Rectangle 167">
            <a:extLst>
              <a:ext uri="{FF2B5EF4-FFF2-40B4-BE49-F238E27FC236}">
                <a16:creationId xmlns:a16="http://schemas.microsoft.com/office/drawing/2014/main" id="{A06D8DBA-7C70-860B-48C9-616FF18D1142}"/>
              </a:ext>
            </a:extLst>
          </p:cNvPr>
          <p:cNvSpPr/>
          <p:nvPr/>
        </p:nvSpPr>
        <p:spPr>
          <a:xfrm>
            <a:off x="4215599" y="1429305"/>
            <a:ext cx="860073" cy="794660"/>
          </a:xfrm>
          <a:prstGeom prst="roundRect">
            <a:avLst>
              <a:gd name="adj" fmla="val 20750"/>
            </a:avLst>
          </a:prstGeom>
          <a:solidFill>
            <a:srgbClr val="FFFFFF"/>
          </a:solidFill>
          <a:ln>
            <a:noFill/>
          </a:ln>
          <a:effectLst>
            <a:outerShdw blurRad="301583" dist="58130" dir="3719976" algn="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69" name="Rounded Rectangle 168">
            <a:extLst>
              <a:ext uri="{FF2B5EF4-FFF2-40B4-BE49-F238E27FC236}">
                <a16:creationId xmlns:a16="http://schemas.microsoft.com/office/drawing/2014/main" id="{9B59E4BC-9AA9-766F-2138-D8FACA5A01DB}"/>
              </a:ext>
            </a:extLst>
          </p:cNvPr>
          <p:cNvSpPr/>
          <p:nvPr/>
        </p:nvSpPr>
        <p:spPr>
          <a:xfrm>
            <a:off x="5186922" y="1429305"/>
            <a:ext cx="860073" cy="794660"/>
          </a:xfrm>
          <a:prstGeom prst="roundRect">
            <a:avLst>
              <a:gd name="adj" fmla="val 20750"/>
            </a:avLst>
          </a:prstGeom>
          <a:solidFill>
            <a:srgbClr val="FFFFFF"/>
          </a:solidFill>
          <a:ln>
            <a:noFill/>
          </a:ln>
          <a:effectLst>
            <a:outerShdw blurRad="301583" dist="58130" dir="3719976" algn="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70" name="Rounded Rectangle 169">
            <a:extLst>
              <a:ext uri="{FF2B5EF4-FFF2-40B4-BE49-F238E27FC236}">
                <a16:creationId xmlns:a16="http://schemas.microsoft.com/office/drawing/2014/main" id="{17C726C8-A7EC-86BD-8D3C-866FF6B951EC}"/>
              </a:ext>
            </a:extLst>
          </p:cNvPr>
          <p:cNvSpPr/>
          <p:nvPr/>
        </p:nvSpPr>
        <p:spPr>
          <a:xfrm>
            <a:off x="6158245" y="1432935"/>
            <a:ext cx="860073" cy="794660"/>
          </a:xfrm>
          <a:prstGeom prst="roundRect">
            <a:avLst>
              <a:gd name="adj" fmla="val 20750"/>
            </a:avLst>
          </a:prstGeom>
          <a:solidFill>
            <a:srgbClr val="FFFFFF"/>
          </a:solidFill>
          <a:ln>
            <a:noFill/>
          </a:ln>
          <a:effectLst>
            <a:outerShdw blurRad="301583" dist="58130" dir="3719976" algn="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71" name="Picture 170" descr="A logo with circles and a letter s&#10;&#10;Description automatically generated">
            <a:extLst>
              <a:ext uri="{FF2B5EF4-FFF2-40B4-BE49-F238E27FC236}">
                <a16:creationId xmlns:a16="http://schemas.microsoft.com/office/drawing/2014/main" id="{52E00AC5-B0F9-D3D0-0A24-522CBB6552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921" y="1570753"/>
            <a:ext cx="401956" cy="392913"/>
          </a:xfrm>
          <a:prstGeom prst="rect">
            <a:avLst/>
          </a:prstGeom>
        </p:spPr>
      </p:pic>
      <p:pic>
        <p:nvPicPr>
          <p:cNvPr id="172" name="Picture 171" descr="A logo of a company&#10;&#10;Description automatically generated">
            <a:extLst>
              <a:ext uri="{FF2B5EF4-FFF2-40B4-BE49-F238E27FC236}">
                <a16:creationId xmlns:a16="http://schemas.microsoft.com/office/drawing/2014/main" id="{28474AD7-6CF5-6A0B-B521-FAFF9BEFCE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4659" y="1589803"/>
            <a:ext cx="411412" cy="382613"/>
          </a:xfrm>
          <a:prstGeom prst="rect">
            <a:avLst/>
          </a:prstGeom>
        </p:spPr>
      </p:pic>
      <p:pic>
        <p:nvPicPr>
          <p:cNvPr id="173" name="Picture 172" descr="A picture containing accessory, seat, vector graphics, clipart&#10;&#10;Description automatically generated">
            <a:extLst>
              <a:ext uri="{FF2B5EF4-FFF2-40B4-BE49-F238E27FC236}">
                <a16:creationId xmlns:a16="http://schemas.microsoft.com/office/drawing/2014/main" id="{629A0C7F-F849-8195-46A4-168DD3961A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42" b="95055" l="1083" r="96029">
                        <a14:foregroundMark x1="45487" y1="8242" x2="53069" y2="9341"/>
                        <a14:foregroundMark x1="38628" y1="71978" x2="71480" y2="82418"/>
                        <a14:foregroundMark x1="81588" y1="52747" x2="86643" y2="65385"/>
                        <a14:foregroundMark x1="79061" y1="91209" x2="15884" y2="79670"/>
                        <a14:foregroundMark x1="2527" y1="56593" x2="2527" y2="74725"/>
                        <a14:foregroundMark x1="8303" y1="80769" x2="66426" y2="68132"/>
                        <a14:foregroundMark x1="66426" y1="68132" x2="74729" y2="51648"/>
                        <a14:foregroundMark x1="69675" y1="55495" x2="83394" y2="83516"/>
                        <a14:foregroundMark x1="72202" y1="47802" x2="89892" y2="64286"/>
                        <a14:foregroundMark x1="80866" y1="50549" x2="91697" y2="74725"/>
                        <a14:foregroundMark x1="87365" y1="52747" x2="85921" y2="95055"/>
                        <a14:foregroundMark x1="93502" y1="69231" x2="92419" y2="73077"/>
                        <a14:foregroundMark x1="89170" y1="56593" x2="96029" y2="730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9687" y="1623761"/>
            <a:ext cx="448791" cy="295941"/>
          </a:xfrm>
          <a:prstGeom prst="rect">
            <a:avLst/>
          </a:prstGeom>
        </p:spPr>
      </p:pic>
      <p:sp>
        <p:nvSpPr>
          <p:cNvPr id="174" name="TextBox 173">
            <a:extLst>
              <a:ext uri="{FF2B5EF4-FFF2-40B4-BE49-F238E27FC236}">
                <a16:creationId xmlns:a16="http://schemas.microsoft.com/office/drawing/2014/main" id="{5C3DF8DB-A04D-1242-855C-2E4F2FE0D64A}"/>
              </a:ext>
            </a:extLst>
          </p:cNvPr>
          <p:cNvSpPr txBox="1"/>
          <p:nvPr/>
        </p:nvSpPr>
        <p:spPr>
          <a:xfrm>
            <a:off x="5207474" y="1952970"/>
            <a:ext cx="836606" cy="23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D6BC2"/>
              </a:buClr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8293A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Calibri" panose="020F0502020204030204" pitchFamily="34" charset="0"/>
              </a:rPr>
              <a:t>SharePoint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AA33AE00-2C03-4C92-6C08-26FA22B3FA37}"/>
              </a:ext>
            </a:extLst>
          </p:cNvPr>
          <p:cNvSpPr txBox="1"/>
          <p:nvPr/>
        </p:nvSpPr>
        <p:spPr>
          <a:xfrm>
            <a:off x="6163165" y="1951375"/>
            <a:ext cx="847921" cy="23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D6BC2"/>
              </a:buClr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8293A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Calibri" panose="020F0502020204030204" pitchFamily="34" charset="0"/>
              </a:rPr>
              <a:t>OneDrive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03B73709-3A34-D2CE-9613-7131BB7BAF7D}"/>
              </a:ext>
            </a:extLst>
          </p:cNvPr>
          <p:cNvSpPr txBox="1"/>
          <p:nvPr/>
        </p:nvSpPr>
        <p:spPr>
          <a:xfrm>
            <a:off x="4262751" y="1959501"/>
            <a:ext cx="768753" cy="23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D6BC2"/>
              </a:buClr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8293A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Calibri" panose="020F0502020204030204" pitchFamily="34" charset="0"/>
              </a:rPr>
              <a:t>Teams</a:t>
            </a:r>
          </a:p>
        </p:txBody>
      </p:sp>
      <p:sp>
        <p:nvSpPr>
          <p:cNvPr id="179" name="Rounded Rectangle 178">
            <a:extLst>
              <a:ext uri="{FF2B5EF4-FFF2-40B4-BE49-F238E27FC236}">
                <a16:creationId xmlns:a16="http://schemas.microsoft.com/office/drawing/2014/main" id="{93BBD93E-7F0E-38FD-854E-FFF1381C6DAE}"/>
              </a:ext>
            </a:extLst>
          </p:cNvPr>
          <p:cNvSpPr/>
          <p:nvPr/>
        </p:nvSpPr>
        <p:spPr>
          <a:xfrm>
            <a:off x="3951335" y="1215715"/>
            <a:ext cx="4271116" cy="3484476"/>
          </a:xfrm>
          <a:prstGeom prst="roundRect">
            <a:avLst>
              <a:gd name="adj" fmla="val 6719"/>
            </a:avLst>
          </a:prstGeom>
          <a:noFill/>
          <a:ln w="28575">
            <a:solidFill>
              <a:srgbClr val="00B9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81" name="Picture 180" descr="A blue and white triangle with a black background&#10;&#10;Description automatically generated">
            <a:extLst>
              <a:ext uri="{FF2B5EF4-FFF2-40B4-BE49-F238E27FC236}">
                <a16:creationId xmlns:a16="http://schemas.microsoft.com/office/drawing/2014/main" id="{A0F2C3E0-3D2C-4D3C-4CF8-3322BD8C2E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15919" y="3819539"/>
            <a:ext cx="461136" cy="461136"/>
          </a:xfrm>
          <a:prstGeom prst="rect">
            <a:avLst/>
          </a:prstGeom>
        </p:spPr>
      </p:pic>
      <p:pic>
        <p:nvPicPr>
          <p:cNvPr id="182" name="Picture 181" descr="A computer screen with a arrow pointing to the screen&#10;&#10;Description automatically generated">
            <a:extLst>
              <a:ext uri="{FF2B5EF4-FFF2-40B4-BE49-F238E27FC236}">
                <a16:creationId xmlns:a16="http://schemas.microsoft.com/office/drawing/2014/main" id="{B03CE25E-A547-8806-5AEA-AE03DBB894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7377" y="3712631"/>
            <a:ext cx="814185" cy="677668"/>
          </a:xfrm>
          <a:prstGeom prst="rect">
            <a:avLst/>
          </a:prstGeom>
        </p:spPr>
      </p:pic>
      <p:pic>
        <p:nvPicPr>
          <p:cNvPr id="184" name="Picture 183" descr="A logo of a gear on top of a stack of squares&#10;&#10;Description automatically generated">
            <a:extLst>
              <a:ext uri="{FF2B5EF4-FFF2-40B4-BE49-F238E27FC236}">
                <a16:creationId xmlns:a16="http://schemas.microsoft.com/office/drawing/2014/main" id="{16E4809B-C560-3E27-D259-3B84F9F278A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61434" y="2680020"/>
            <a:ext cx="432892" cy="434563"/>
          </a:xfrm>
          <a:prstGeom prst="rect">
            <a:avLst/>
          </a:prstGeom>
        </p:spPr>
      </p:pic>
      <p:pic>
        <p:nvPicPr>
          <p:cNvPr id="185" name="Picture 184" descr="A blue and white triangle with a black background&#10;&#10;Description automatically generated">
            <a:extLst>
              <a:ext uri="{FF2B5EF4-FFF2-40B4-BE49-F238E27FC236}">
                <a16:creationId xmlns:a16="http://schemas.microsoft.com/office/drawing/2014/main" id="{0DBDBC82-A078-19C8-B55A-BA22646702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4504" y="2604147"/>
            <a:ext cx="326742" cy="328003"/>
          </a:xfrm>
          <a:prstGeom prst="rect">
            <a:avLst/>
          </a:prstGeom>
        </p:spPr>
      </p:pic>
      <p:pic>
        <p:nvPicPr>
          <p:cNvPr id="187" name="Picture 186" descr="A logo of a gear on top of a stack of squares&#10;&#10;Description automatically generated">
            <a:extLst>
              <a:ext uri="{FF2B5EF4-FFF2-40B4-BE49-F238E27FC236}">
                <a16:creationId xmlns:a16="http://schemas.microsoft.com/office/drawing/2014/main" id="{C61880CF-E162-D96A-65C3-7961BC714C5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4377" y="2668824"/>
            <a:ext cx="432892" cy="434563"/>
          </a:xfrm>
          <a:prstGeom prst="rect">
            <a:avLst/>
          </a:prstGeom>
        </p:spPr>
      </p:pic>
      <p:pic>
        <p:nvPicPr>
          <p:cNvPr id="188" name="Picture 187" descr="A blue and white triangle with a black background&#10;&#10;Description automatically generated">
            <a:extLst>
              <a:ext uri="{FF2B5EF4-FFF2-40B4-BE49-F238E27FC236}">
                <a16:creationId xmlns:a16="http://schemas.microsoft.com/office/drawing/2014/main" id="{ED61B1B5-C5B8-199B-8F16-E14EFD73B9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7447" y="2592951"/>
            <a:ext cx="326742" cy="328003"/>
          </a:xfrm>
          <a:prstGeom prst="rect">
            <a:avLst/>
          </a:prstGeom>
        </p:spPr>
      </p:pic>
      <p:pic>
        <p:nvPicPr>
          <p:cNvPr id="189" name="Picture 188" descr="A blue eye with a black background&#10;&#10;Description automatically generated">
            <a:extLst>
              <a:ext uri="{FF2B5EF4-FFF2-40B4-BE49-F238E27FC236}">
                <a16:creationId xmlns:a16="http://schemas.microsoft.com/office/drawing/2014/main" id="{068AFA01-5B54-4CC7-F0DA-DF4DA4205B2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8" t="22297" r="31104" b="30124"/>
          <a:stretch/>
        </p:blipFill>
        <p:spPr>
          <a:xfrm>
            <a:off x="5317199" y="3854455"/>
            <a:ext cx="607899" cy="393201"/>
          </a:xfrm>
          <a:prstGeom prst="rect">
            <a:avLst/>
          </a:prstGeom>
        </p:spPr>
      </p:pic>
      <p:sp>
        <p:nvSpPr>
          <p:cNvPr id="205" name="Title 6">
            <a:extLst>
              <a:ext uri="{FF2B5EF4-FFF2-40B4-BE49-F238E27FC236}">
                <a16:creationId xmlns:a16="http://schemas.microsoft.com/office/drawing/2014/main" id="{FEF1001A-C551-3BE9-CDBB-3F6FE9B08274}"/>
              </a:ext>
            </a:extLst>
          </p:cNvPr>
          <p:cNvSpPr txBox="1">
            <a:spLocks/>
          </p:cNvSpPr>
          <p:nvPr/>
        </p:nvSpPr>
        <p:spPr>
          <a:xfrm>
            <a:off x="4246460" y="309529"/>
            <a:ext cx="3680865" cy="75924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18293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EF1F5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What YOU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100000">
                      <a:schemeClr val="accent4"/>
                    </a:gs>
                    <a:gs pos="0">
                      <a:schemeClr val="accent5"/>
                    </a:gs>
                  </a:gsLst>
                  <a:lin ang="18000000" scaled="0"/>
                </a:gra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can do with CoreView</a:t>
            </a:r>
          </a:p>
        </p:txBody>
      </p:sp>
      <p:sp>
        <p:nvSpPr>
          <p:cNvPr id="206" name="Title 1">
            <a:extLst>
              <a:ext uri="{FF2B5EF4-FFF2-40B4-BE49-F238E27FC236}">
                <a16:creationId xmlns:a16="http://schemas.microsoft.com/office/drawing/2014/main" id="{CAE568B8-EBD1-EB42-5F07-7BDAC5B9DF2D}"/>
              </a:ext>
            </a:extLst>
          </p:cNvPr>
          <p:cNvSpPr txBox="1">
            <a:spLocks/>
          </p:cNvSpPr>
          <p:nvPr/>
        </p:nvSpPr>
        <p:spPr>
          <a:xfrm>
            <a:off x="187115" y="4699638"/>
            <a:ext cx="2735553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1600">
                <a:solidFill>
                  <a:srgbClr val="EEF1F5"/>
                </a:solidFill>
                <a:latin typeface="Aptos Display" panose="020B0004020202020204" pitchFamily="34" charset="0"/>
              </a:rPr>
              <a:t>Config Change Management</a:t>
            </a:r>
          </a:p>
        </p:txBody>
      </p:sp>
      <p:sp>
        <p:nvSpPr>
          <p:cNvPr id="207" name="Title 1">
            <a:extLst>
              <a:ext uri="{FF2B5EF4-FFF2-40B4-BE49-F238E27FC236}">
                <a16:creationId xmlns:a16="http://schemas.microsoft.com/office/drawing/2014/main" id="{D6B9708E-5345-8FA0-AD17-567F60D92FF8}"/>
              </a:ext>
            </a:extLst>
          </p:cNvPr>
          <p:cNvSpPr txBox="1">
            <a:spLocks/>
          </p:cNvSpPr>
          <p:nvPr/>
        </p:nvSpPr>
        <p:spPr>
          <a:xfrm>
            <a:off x="169530" y="1184839"/>
            <a:ext cx="1502636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EF1F5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Stop Sprawl</a:t>
            </a:r>
          </a:p>
        </p:txBody>
      </p:sp>
      <p:sp>
        <p:nvSpPr>
          <p:cNvPr id="208" name="Title 1">
            <a:extLst>
              <a:ext uri="{FF2B5EF4-FFF2-40B4-BE49-F238E27FC236}">
                <a16:creationId xmlns:a16="http://schemas.microsoft.com/office/drawing/2014/main" id="{7C433511-2E0B-38B4-1BD8-6C4C89B25C19}"/>
              </a:ext>
            </a:extLst>
          </p:cNvPr>
          <p:cNvSpPr txBox="1">
            <a:spLocks/>
          </p:cNvSpPr>
          <p:nvPr/>
        </p:nvSpPr>
        <p:spPr>
          <a:xfrm>
            <a:off x="169530" y="1511666"/>
            <a:ext cx="2766523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EF1F5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Detect suspicious mailboxes</a:t>
            </a:r>
          </a:p>
        </p:txBody>
      </p:sp>
      <p:sp>
        <p:nvSpPr>
          <p:cNvPr id="209" name="Title 1">
            <a:extLst>
              <a:ext uri="{FF2B5EF4-FFF2-40B4-BE49-F238E27FC236}">
                <a16:creationId xmlns:a16="http://schemas.microsoft.com/office/drawing/2014/main" id="{784D285E-DE9F-7540-F3E1-4F98388B6E94}"/>
              </a:ext>
            </a:extLst>
          </p:cNvPr>
          <p:cNvSpPr txBox="1">
            <a:spLocks/>
          </p:cNvSpPr>
          <p:nvPr/>
        </p:nvSpPr>
        <p:spPr>
          <a:xfrm>
            <a:off x="169530" y="188636"/>
            <a:ext cx="2637595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A8FE2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Collaboration Security</a:t>
            </a:r>
          </a:p>
        </p:txBody>
      </p:sp>
      <p:sp>
        <p:nvSpPr>
          <p:cNvPr id="210" name="Title 1">
            <a:extLst>
              <a:ext uri="{FF2B5EF4-FFF2-40B4-BE49-F238E27FC236}">
                <a16:creationId xmlns:a16="http://schemas.microsoft.com/office/drawing/2014/main" id="{E13CAD9F-C201-BEDE-3839-5DFFABD1ECFB}"/>
              </a:ext>
            </a:extLst>
          </p:cNvPr>
          <p:cNvSpPr txBox="1">
            <a:spLocks/>
          </p:cNvSpPr>
          <p:nvPr/>
        </p:nvSpPr>
        <p:spPr>
          <a:xfrm>
            <a:off x="184278" y="2329965"/>
            <a:ext cx="2589974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EF1F5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Identity Risk</a:t>
            </a:r>
            <a:r>
              <a:rPr kumimoji="0" lang="en-US" sz="1600" b="1" i="0" u="none" strike="noStrike" kern="1200" cap="none" spc="0" normalizeH="0" noProof="0">
                <a:ln>
                  <a:noFill/>
                </a:ln>
                <a:solidFill>
                  <a:srgbClr val="EEF1F5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 Exposure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18" name="Title 1">
            <a:extLst>
              <a:ext uri="{FF2B5EF4-FFF2-40B4-BE49-F238E27FC236}">
                <a16:creationId xmlns:a16="http://schemas.microsoft.com/office/drawing/2014/main" id="{0ABEDB45-6B5D-F97A-F01A-E7B50EE3B24B}"/>
              </a:ext>
            </a:extLst>
          </p:cNvPr>
          <p:cNvSpPr txBox="1">
            <a:spLocks/>
          </p:cNvSpPr>
          <p:nvPr/>
        </p:nvSpPr>
        <p:spPr>
          <a:xfrm>
            <a:off x="154782" y="842513"/>
            <a:ext cx="2505751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EF1F5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Detect External access</a:t>
            </a:r>
          </a:p>
        </p:txBody>
      </p:sp>
      <p:sp>
        <p:nvSpPr>
          <p:cNvPr id="219" name="Title 1">
            <a:extLst>
              <a:ext uri="{FF2B5EF4-FFF2-40B4-BE49-F238E27FC236}">
                <a16:creationId xmlns:a16="http://schemas.microsoft.com/office/drawing/2014/main" id="{7EA3C789-EB97-5BF0-7AF9-342C94688526}"/>
              </a:ext>
            </a:extLst>
          </p:cNvPr>
          <p:cNvSpPr txBox="1">
            <a:spLocks/>
          </p:cNvSpPr>
          <p:nvPr/>
        </p:nvSpPr>
        <p:spPr>
          <a:xfrm>
            <a:off x="157478" y="495748"/>
            <a:ext cx="1700364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EF1F5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High risk sharing</a:t>
            </a:r>
          </a:p>
        </p:txBody>
      </p:sp>
      <p:sp>
        <p:nvSpPr>
          <p:cNvPr id="220" name="Title 1">
            <a:extLst>
              <a:ext uri="{FF2B5EF4-FFF2-40B4-BE49-F238E27FC236}">
                <a16:creationId xmlns:a16="http://schemas.microsoft.com/office/drawing/2014/main" id="{445E08E0-D2A1-8F8A-6191-77F061921C0C}"/>
              </a:ext>
            </a:extLst>
          </p:cNvPr>
          <p:cNvSpPr txBox="1">
            <a:spLocks/>
          </p:cNvSpPr>
          <p:nvPr/>
        </p:nvSpPr>
        <p:spPr>
          <a:xfrm>
            <a:off x="169530" y="1960099"/>
            <a:ext cx="3026692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A8FE2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Automation &amp; ID Security</a:t>
            </a:r>
          </a:p>
        </p:txBody>
      </p:sp>
      <p:sp>
        <p:nvSpPr>
          <p:cNvPr id="221" name="Title 1">
            <a:extLst>
              <a:ext uri="{FF2B5EF4-FFF2-40B4-BE49-F238E27FC236}">
                <a16:creationId xmlns:a16="http://schemas.microsoft.com/office/drawing/2014/main" id="{5B33AC2A-0038-6B38-692B-FCFD19BB4969}"/>
              </a:ext>
            </a:extLst>
          </p:cNvPr>
          <p:cNvSpPr txBox="1">
            <a:spLocks/>
          </p:cNvSpPr>
          <p:nvPr/>
        </p:nvSpPr>
        <p:spPr>
          <a:xfrm>
            <a:off x="189316" y="2666970"/>
            <a:ext cx="2861854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EF1F5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Identity Security Enforcement</a:t>
            </a:r>
          </a:p>
        </p:txBody>
      </p:sp>
      <p:sp>
        <p:nvSpPr>
          <p:cNvPr id="222" name="Title 1">
            <a:extLst>
              <a:ext uri="{FF2B5EF4-FFF2-40B4-BE49-F238E27FC236}">
                <a16:creationId xmlns:a16="http://schemas.microsoft.com/office/drawing/2014/main" id="{CB1A2D08-66E1-A4B7-FE20-56DA303CB563}"/>
              </a:ext>
            </a:extLst>
          </p:cNvPr>
          <p:cNvSpPr txBox="1">
            <a:spLocks/>
          </p:cNvSpPr>
          <p:nvPr/>
        </p:nvSpPr>
        <p:spPr>
          <a:xfrm>
            <a:off x="182445" y="3017756"/>
            <a:ext cx="2861854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EEF1F5"/>
                </a:solidFill>
                <a:latin typeface="Aptos Display" panose="020B0004020202020204" pitchFamily="34" charset="0"/>
              </a:rPr>
              <a:t>Automate user on/offboarding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23" name="Title 1">
            <a:extLst>
              <a:ext uri="{FF2B5EF4-FFF2-40B4-BE49-F238E27FC236}">
                <a16:creationId xmlns:a16="http://schemas.microsoft.com/office/drawing/2014/main" id="{751E8526-D875-4573-D68C-65DE565713F8}"/>
              </a:ext>
            </a:extLst>
          </p:cNvPr>
          <p:cNvSpPr txBox="1">
            <a:spLocks/>
          </p:cNvSpPr>
          <p:nvPr/>
        </p:nvSpPr>
        <p:spPr>
          <a:xfrm>
            <a:off x="184278" y="3335694"/>
            <a:ext cx="2861854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EEF1F5"/>
                </a:solidFill>
                <a:latin typeface="Aptos Display" panose="020B0004020202020204" pitchFamily="34" charset="0"/>
              </a:rPr>
              <a:t>User configuration drift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24" name="Title 1">
            <a:extLst>
              <a:ext uri="{FF2B5EF4-FFF2-40B4-BE49-F238E27FC236}">
                <a16:creationId xmlns:a16="http://schemas.microsoft.com/office/drawing/2014/main" id="{F83AF450-0542-F99A-115B-5908B237FC4F}"/>
              </a:ext>
            </a:extLst>
          </p:cNvPr>
          <p:cNvSpPr txBox="1">
            <a:spLocks/>
          </p:cNvSpPr>
          <p:nvPr/>
        </p:nvSpPr>
        <p:spPr>
          <a:xfrm>
            <a:off x="189316" y="3662439"/>
            <a:ext cx="2861854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EEF1F5"/>
                </a:solidFill>
                <a:latin typeface="Aptos Display" panose="020B0004020202020204" pitchFamily="34" charset="0"/>
              </a:rPr>
              <a:t>User rewind/change audit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25" name="Title 1">
            <a:extLst>
              <a:ext uri="{FF2B5EF4-FFF2-40B4-BE49-F238E27FC236}">
                <a16:creationId xmlns:a16="http://schemas.microsoft.com/office/drawing/2014/main" id="{24B3429B-ED99-0C98-0C1C-90993B0D4A69}"/>
              </a:ext>
            </a:extLst>
          </p:cNvPr>
          <p:cNvSpPr txBox="1">
            <a:spLocks/>
          </p:cNvSpPr>
          <p:nvPr/>
        </p:nvSpPr>
        <p:spPr>
          <a:xfrm>
            <a:off x="176405" y="4387704"/>
            <a:ext cx="3026692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A8FE2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Complex</a:t>
            </a:r>
            <a:r>
              <a:rPr kumimoji="0" lang="en-US" sz="1600" b="1" i="0" u="none" strike="noStrike" kern="1200" cap="none" spc="0" normalizeH="0" noProof="0">
                <a:ln>
                  <a:noFill/>
                </a:ln>
                <a:solidFill>
                  <a:srgbClr val="4A8FE2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 Environments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A8FE2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26" name="Title 1">
            <a:extLst>
              <a:ext uri="{FF2B5EF4-FFF2-40B4-BE49-F238E27FC236}">
                <a16:creationId xmlns:a16="http://schemas.microsoft.com/office/drawing/2014/main" id="{0B8227A1-8B13-02D3-85FB-20F2AADB84E5}"/>
              </a:ext>
            </a:extLst>
          </p:cNvPr>
          <p:cNvSpPr txBox="1">
            <a:spLocks/>
          </p:cNvSpPr>
          <p:nvPr/>
        </p:nvSpPr>
        <p:spPr>
          <a:xfrm>
            <a:off x="174219" y="5666187"/>
            <a:ext cx="2360119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EF1F5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Hybrid Management</a:t>
            </a:r>
          </a:p>
        </p:txBody>
      </p:sp>
      <p:sp>
        <p:nvSpPr>
          <p:cNvPr id="227" name="Title 1">
            <a:extLst>
              <a:ext uri="{FF2B5EF4-FFF2-40B4-BE49-F238E27FC236}">
                <a16:creationId xmlns:a16="http://schemas.microsoft.com/office/drawing/2014/main" id="{63A12F20-A041-E700-C2B3-02FEDAE558ED}"/>
              </a:ext>
            </a:extLst>
          </p:cNvPr>
          <p:cNvSpPr txBox="1">
            <a:spLocks/>
          </p:cNvSpPr>
          <p:nvPr/>
        </p:nvSpPr>
        <p:spPr>
          <a:xfrm>
            <a:off x="170600" y="5028790"/>
            <a:ext cx="2506835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EF1F5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Multi-Tenant</a:t>
            </a:r>
            <a:r>
              <a:rPr kumimoji="0" lang="en-US" sz="1600" b="1" i="0" u="none" strike="noStrike" kern="1200" cap="none" spc="0" normalizeH="0" noProof="0">
                <a:ln>
                  <a:noFill/>
                </a:ln>
                <a:solidFill>
                  <a:srgbClr val="EEF1F5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 Configuration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28" name="Title 1">
            <a:extLst>
              <a:ext uri="{FF2B5EF4-FFF2-40B4-BE49-F238E27FC236}">
                <a16:creationId xmlns:a16="http://schemas.microsoft.com/office/drawing/2014/main" id="{B24A6232-019C-8AA6-19E5-25918D10A66E}"/>
              </a:ext>
            </a:extLst>
          </p:cNvPr>
          <p:cNvSpPr txBox="1">
            <a:spLocks/>
          </p:cNvSpPr>
          <p:nvPr/>
        </p:nvSpPr>
        <p:spPr>
          <a:xfrm>
            <a:off x="170600" y="5358952"/>
            <a:ext cx="2506835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EF1F5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Tenant Consolidation</a:t>
            </a:r>
          </a:p>
        </p:txBody>
      </p:sp>
      <p:sp>
        <p:nvSpPr>
          <p:cNvPr id="229" name="Title 1">
            <a:extLst>
              <a:ext uri="{FF2B5EF4-FFF2-40B4-BE49-F238E27FC236}">
                <a16:creationId xmlns:a16="http://schemas.microsoft.com/office/drawing/2014/main" id="{84BD5F69-9E63-0E98-B031-425A0BC358C2}"/>
              </a:ext>
            </a:extLst>
          </p:cNvPr>
          <p:cNvSpPr txBox="1">
            <a:spLocks/>
          </p:cNvSpPr>
          <p:nvPr/>
        </p:nvSpPr>
        <p:spPr>
          <a:xfrm>
            <a:off x="193694" y="3977750"/>
            <a:ext cx="2861854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EEF1F5"/>
                </a:solidFill>
                <a:latin typeface="Aptos Display" panose="020B0004020202020204" pitchFamily="34" charset="0"/>
              </a:rPr>
              <a:t>User Access Reviews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30" name="Title 1">
            <a:extLst>
              <a:ext uri="{FF2B5EF4-FFF2-40B4-BE49-F238E27FC236}">
                <a16:creationId xmlns:a16="http://schemas.microsoft.com/office/drawing/2014/main" id="{B08DE196-476F-C607-DC0A-FC65B417C68D}"/>
              </a:ext>
            </a:extLst>
          </p:cNvPr>
          <p:cNvSpPr txBox="1">
            <a:spLocks/>
          </p:cNvSpPr>
          <p:nvPr/>
        </p:nvSpPr>
        <p:spPr>
          <a:xfrm>
            <a:off x="9233182" y="5258712"/>
            <a:ext cx="2699577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EF1F5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Internal Entra App Security</a:t>
            </a:r>
          </a:p>
        </p:txBody>
      </p:sp>
      <p:sp>
        <p:nvSpPr>
          <p:cNvPr id="231" name="Title 1">
            <a:extLst>
              <a:ext uri="{FF2B5EF4-FFF2-40B4-BE49-F238E27FC236}">
                <a16:creationId xmlns:a16="http://schemas.microsoft.com/office/drawing/2014/main" id="{ED86B03C-3199-D080-B4EE-8167F995F40F}"/>
              </a:ext>
            </a:extLst>
          </p:cNvPr>
          <p:cNvSpPr txBox="1">
            <a:spLocks/>
          </p:cNvSpPr>
          <p:nvPr/>
        </p:nvSpPr>
        <p:spPr>
          <a:xfrm>
            <a:off x="9233180" y="5583632"/>
            <a:ext cx="2806397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EF1F5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3</a:t>
            </a:r>
            <a:r>
              <a:rPr kumimoji="0" lang="en-US" sz="1600" b="1" i="0" u="none" strike="noStrike" kern="1200" cap="none" spc="0" normalizeH="0" baseline="30000" noProof="0">
                <a:ln>
                  <a:noFill/>
                </a:ln>
                <a:solidFill>
                  <a:srgbClr val="EEF1F5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rd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EF1F5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 Party App Security</a:t>
            </a:r>
          </a:p>
        </p:txBody>
      </p:sp>
      <p:sp>
        <p:nvSpPr>
          <p:cNvPr id="232" name="Title 1">
            <a:extLst>
              <a:ext uri="{FF2B5EF4-FFF2-40B4-BE49-F238E27FC236}">
                <a16:creationId xmlns:a16="http://schemas.microsoft.com/office/drawing/2014/main" id="{74DD32E1-15F3-96E4-DD38-252AE399838E}"/>
              </a:ext>
            </a:extLst>
          </p:cNvPr>
          <p:cNvSpPr txBox="1">
            <a:spLocks/>
          </p:cNvSpPr>
          <p:nvPr/>
        </p:nvSpPr>
        <p:spPr>
          <a:xfrm>
            <a:off x="9177247" y="1191246"/>
            <a:ext cx="2806395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EF1F5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Config Drift Detection</a:t>
            </a:r>
          </a:p>
        </p:txBody>
      </p:sp>
      <p:sp>
        <p:nvSpPr>
          <p:cNvPr id="233" name="Title 1">
            <a:extLst>
              <a:ext uri="{FF2B5EF4-FFF2-40B4-BE49-F238E27FC236}">
                <a16:creationId xmlns:a16="http://schemas.microsoft.com/office/drawing/2014/main" id="{0942C8F0-6A40-465B-0F39-C8E76FE3DCE0}"/>
              </a:ext>
            </a:extLst>
          </p:cNvPr>
          <p:cNvSpPr txBox="1">
            <a:spLocks/>
          </p:cNvSpPr>
          <p:nvPr/>
        </p:nvSpPr>
        <p:spPr>
          <a:xfrm>
            <a:off x="9177247" y="841640"/>
            <a:ext cx="2806397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EF1F5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Config Backup &amp; Restore</a:t>
            </a:r>
          </a:p>
        </p:txBody>
      </p:sp>
      <p:sp>
        <p:nvSpPr>
          <p:cNvPr id="234" name="Title 1">
            <a:extLst>
              <a:ext uri="{FF2B5EF4-FFF2-40B4-BE49-F238E27FC236}">
                <a16:creationId xmlns:a16="http://schemas.microsoft.com/office/drawing/2014/main" id="{926A6193-05EC-EDB7-9BED-DFF3159A41E6}"/>
              </a:ext>
            </a:extLst>
          </p:cNvPr>
          <p:cNvSpPr txBox="1">
            <a:spLocks/>
          </p:cNvSpPr>
          <p:nvPr/>
        </p:nvSpPr>
        <p:spPr>
          <a:xfrm>
            <a:off x="9191366" y="2667866"/>
            <a:ext cx="2806394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EF1F5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Task based privileged access</a:t>
            </a:r>
          </a:p>
        </p:txBody>
      </p:sp>
      <p:sp>
        <p:nvSpPr>
          <p:cNvPr id="235" name="Title 1">
            <a:extLst>
              <a:ext uri="{FF2B5EF4-FFF2-40B4-BE49-F238E27FC236}">
                <a16:creationId xmlns:a16="http://schemas.microsoft.com/office/drawing/2014/main" id="{C8F4A0F9-1C70-41AC-C45B-295287844AF9}"/>
              </a:ext>
            </a:extLst>
          </p:cNvPr>
          <p:cNvSpPr txBox="1">
            <a:spLocks/>
          </p:cNvSpPr>
          <p:nvPr/>
        </p:nvSpPr>
        <p:spPr>
          <a:xfrm>
            <a:off x="9177247" y="1551096"/>
            <a:ext cx="2992202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EF1F5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Config Change Auditing</a:t>
            </a:r>
          </a:p>
        </p:txBody>
      </p:sp>
      <p:sp>
        <p:nvSpPr>
          <p:cNvPr id="236" name="Title 1">
            <a:extLst>
              <a:ext uri="{FF2B5EF4-FFF2-40B4-BE49-F238E27FC236}">
                <a16:creationId xmlns:a16="http://schemas.microsoft.com/office/drawing/2014/main" id="{8B31B492-2BB3-D3B6-B3CD-6B66378A90F2}"/>
              </a:ext>
            </a:extLst>
          </p:cNvPr>
          <p:cNvSpPr txBox="1">
            <a:spLocks/>
          </p:cNvSpPr>
          <p:nvPr/>
        </p:nvSpPr>
        <p:spPr>
          <a:xfrm>
            <a:off x="9191374" y="2329983"/>
            <a:ext cx="2806389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EF1F5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Virtual Tenant Segmentation</a:t>
            </a:r>
          </a:p>
        </p:txBody>
      </p:sp>
      <p:sp>
        <p:nvSpPr>
          <p:cNvPr id="237" name="Title 1">
            <a:extLst>
              <a:ext uri="{FF2B5EF4-FFF2-40B4-BE49-F238E27FC236}">
                <a16:creationId xmlns:a16="http://schemas.microsoft.com/office/drawing/2014/main" id="{E4287ED7-4D5D-2567-FA25-B339E1CD414F}"/>
              </a:ext>
            </a:extLst>
          </p:cNvPr>
          <p:cNvSpPr txBox="1">
            <a:spLocks/>
          </p:cNvSpPr>
          <p:nvPr/>
        </p:nvSpPr>
        <p:spPr>
          <a:xfrm>
            <a:off x="9167570" y="171050"/>
            <a:ext cx="3026692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4A8FE2"/>
                </a:solidFill>
                <a:latin typeface="Aptos Display" panose="020B0004020202020204" pitchFamily="34" charset="0"/>
              </a:rPr>
              <a:t>Tenant Configuration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A8FE2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38" name="Title 1">
            <a:extLst>
              <a:ext uri="{FF2B5EF4-FFF2-40B4-BE49-F238E27FC236}">
                <a16:creationId xmlns:a16="http://schemas.microsoft.com/office/drawing/2014/main" id="{747C9320-B6F6-2E93-5BED-88C4122B4245}"/>
              </a:ext>
            </a:extLst>
          </p:cNvPr>
          <p:cNvSpPr txBox="1">
            <a:spLocks/>
          </p:cNvSpPr>
          <p:nvPr/>
        </p:nvSpPr>
        <p:spPr>
          <a:xfrm>
            <a:off x="9182909" y="500796"/>
            <a:ext cx="2992202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EF1F5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CIS Configuration Baseline</a:t>
            </a:r>
          </a:p>
        </p:txBody>
      </p:sp>
      <p:sp>
        <p:nvSpPr>
          <p:cNvPr id="239" name="Title 1">
            <a:extLst>
              <a:ext uri="{FF2B5EF4-FFF2-40B4-BE49-F238E27FC236}">
                <a16:creationId xmlns:a16="http://schemas.microsoft.com/office/drawing/2014/main" id="{56ABC04C-FAD5-5E08-A972-29858DEA36F7}"/>
              </a:ext>
            </a:extLst>
          </p:cNvPr>
          <p:cNvSpPr txBox="1">
            <a:spLocks/>
          </p:cNvSpPr>
          <p:nvPr/>
        </p:nvSpPr>
        <p:spPr>
          <a:xfrm>
            <a:off x="9191366" y="3013724"/>
            <a:ext cx="2806394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EEF1F5"/>
                </a:solidFill>
                <a:latin typeface="Aptos Display" panose="020B0004020202020204" pitchFamily="34" charset="0"/>
              </a:rPr>
              <a:t>Deprovision privileges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40" name="Title 1">
            <a:extLst>
              <a:ext uri="{FF2B5EF4-FFF2-40B4-BE49-F238E27FC236}">
                <a16:creationId xmlns:a16="http://schemas.microsoft.com/office/drawing/2014/main" id="{0655A996-34EA-400C-8245-BC66DAA1BCC2}"/>
              </a:ext>
            </a:extLst>
          </p:cNvPr>
          <p:cNvSpPr txBox="1">
            <a:spLocks/>
          </p:cNvSpPr>
          <p:nvPr/>
        </p:nvSpPr>
        <p:spPr>
          <a:xfrm>
            <a:off x="9189722" y="3475559"/>
            <a:ext cx="3026692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4A8FE2"/>
                </a:solidFill>
                <a:latin typeface="Aptos Display" panose="020B0004020202020204" pitchFamily="34" charset="0"/>
              </a:rPr>
              <a:t>Admin Productivity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A8FE2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41" name="Title 1">
            <a:extLst>
              <a:ext uri="{FF2B5EF4-FFF2-40B4-BE49-F238E27FC236}">
                <a16:creationId xmlns:a16="http://schemas.microsoft.com/office/drawing/2014/main" id="{9C124D83-8A9C-C52D-DE3E-638514066B10}"/>
              </a:ext>
            </a:extLst>
          </p:cNvPr>
          <p:cNvSpPr txBox="1">
            <a:spLocks/>
          </p:cNvSpPr>
          <p:nvPr/>
        </p:nvSpPr>
        <p:spPr>
          <a:xfrm>
            <a:off x="9192792" y="4123731"/>
            <a:ext cx="2806394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rgbClr val="EEF1F5"/>
                </a:solidFill>
                <a:latin typeface="Aptos Display" panose="020B0004020202020204" pitchFamily="34" charset="0"/>
              </a:rPr>
              <a:t>Unified Portal/Dashboards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42" name="Title 1">
            <a:extLst>
              <a:ext uri="{FF2B5EF4-FFF2-40B4-BE49-F238E27FC236}">
                <a16:creationId xmlns:a16="http://schemas.microsoft.com/office/drawing/2014/main" id="{5BD27681-820C-DAD9-BFCC-3E79F0E29AAB}"/>
              </a:ext>
            </a:extLst>
          </p:cNvPr>
          <p:cNvSpPr txBox="1">
            <a:spLocks/>
          </p:cNvSpPr>
          <p:nvPr/>
        </p:nvSpPr>
        <p:spPr>
          <a:xfrm>
            <a:off x="9192800" y="3785848"/>
            <a:ext cx="2806389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EF1F5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Corey AI +</a:t>
            </a:r>
            <a:r>
              <a:rPr kumimoji="0" lang="en-US" sz="1600" b="1" i="0" u="none" strike="noStrike" kern="1200" cap="none" spc="0" normalizeH="0" noProof="0">
                <a:ln>
                  <a:noFill/>
                </a:ln>
                <a:solidFill>
                  <a:srgbClr val="EEF1F5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 V-Tenants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43" name="Title 1">
            <a:extLst>
              <a:ext uri="{FF2B5EF4-FFF2-40B4-BE49-F238E27FC236}">
                <a16:creationId xmlns:a16="http://schemas.microsoft.com/office/drawing/2014/main" id="{FA94999C-6560-D482-1594-2D843988A44F}"/>
              </a:ext>
            </a:extLst>
          </p:cNvPr>
          <p:cNvSpPr txBox="1">
            <a:spLocks/>
          </p:cNvSpPr>
          <p:nvPr/>
        </p:nvSpPr>
        <p:spPr>
          <a:xfrm>
            <a:off x="9192791" y="4452004"/>
            <a:ext cx="2847859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rgbClr val="EEF1F5"/>
                </a:solidFill>
                <a:latin typeface="Aptos Display" panose="020B0004020202020204" pitchFamily="34" charset="0"/>
              </a:rPr>
              <a:t>130+ reports &amp; custom reports 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44" name="Title 1">
            <a:extLst>
              <a:ext uri="{FF2B5EF4-FFF2-40B4-BE49-F238E27FC236}">
                <a16:creationId xmlns:a16="http://schemas.microsoft.com/office/drawing/2014/main" id="{CD63A022-BD8E-B948-6F26-3630D4ACFF14}"/>
              </a:ext>
            </a:extLst>
          </p:cNvPr>
          <p:cNvSpPr txBox="1">
            <a:spLocks/>
          </p:cNvSpPr>
          <p:nvPr/>
        </p:nvSpPr>
        <p:spPr>
          <a:xfrm>
            <a:off x="9219295" y="4931295"/>
            <a:ext cx="3026692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4A8FE2"/>
                </a:solidFill>
                <a:latin typeface="Aptos Display" panose="020B0004020202020204" pitchFamily="34" charset="0"/>
              </a:rPr>
              <a:t>Entra App Governance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A8FE2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45" name="Title 1">
            <a:extLst>
              <a:ext uri="{FF2B5EF4-FFF2-40B4-BE49-F238E27FC236}">
                <a16:creationId xmlns:a16="http://schemas.microsoft.com/office/drawing/2014/main" id="{8B7E0450-2C39-5A48-C8A8-44B29AFB288F}"/>
              </a:ext>
            </a:extLst>
          </p:cNvPr>
          <p:cNvSpPr txBox="1">
            <a:spLocks/>
          </p:cNvSpPr>
          <p:nvPr/>
        </p:nvSpPr>
        <p:spPr>
          <a:xfrm>
            <a:off x="9164844" y="1985291"/>
            <a:ext cx="3026692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4A8FE2"/>
                </a:solidFill>
                <a:latin typeface="Aptos Display" panose="020B0004020202020204" pitchFamily="34" charset="0"/>
              </a:rPr>
              <a:t>Least Privilege Administration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A8FE2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08AC6F23-D39D-A31D-BCC5-6B6AC05C9A42}"/>
              </a:ext>
            </a:extLst>
          </p:cNvPr>
          <p:cNvCxnSpPr>
            <a:cxnSpLocks/>
          </p:cNvCxnSpPr>
          <p:nvPr/>
        </p:nvCxnSpPr>
        <p:spPr>
          <a:xfrm>
            <a:off x="3372744" y="652021"/>
            <a:ext cx="0" cy="888147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Rounded Rectangle 248">
            <a:extLst>
              <a:ext uri="{FF2B5EF4-FFF2-40B4-BE49-F238E27FC236}">
                <a16:creationId xmlns:a16="http://schemas.microsoft.com/office/drawing/2014/main" id="{31B1F19A-6782-B1EF-71DA-93A829DA4807}"/>
              </a:ext>
            </a:extLst>
          </p:cNvPr>
          <p:cNvSpPr/>
          <p:nvPr/>
        </p:nvSpPr>
        <p:spPr>
          <a:xfrm>
            <a:off x="4145952" y="1357152"/>
            <a:ext cx="3896677" cy="963514"/>
          </a:xfrm>
          <a:prstGeom prst="roundRect">
            <a:avLst>
              <a:gd name="adj" fmla="val 13624"/>
            </a:avLst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</a:endParaRPr>
          </a:p>
        </p:txBody>
      </p: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EDB6C443-A4D1-EF78-901A-5257FD070D5F}"/>
              </a:ext>
            </a:extLst>
          </p:cNvPr>
          <p:cNvCxnSpPr>
            <a:cxnSpLocks/>
          </p:cNvCxnSpPr>
          <p:nvPr/>
        </p:nvCxnSpPr>
        <p:spPr>
          <a:xfrm>
            <a:off x="1857842" y="661405"/>
            <a:ext cx="1474081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FF151AC8-0F3F-842C-7578-56DFD700FE75}"/>
              </a:ext>
            </a:extLst>
          </p:cNvPr>
          <p:cNvCxnSpPr>
            <a:cxnSpLocks/>
          </p:cNvCxnSpPr>
          <p:nvPr/>
        </p:nvCxnSpPr>
        <p:spPr>
          <a:xfrm>
            <a:off x="2340796" y="1018285"/>
            <a:ext cx="991127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9C283ED8-F479-A336-0CBA-4CF489EC0ECD}"/>
              </a:ext>
            </a:extLst>
          </p:cNvPr>
          <p:cNvCxnSpPr>
            <a:cxnSpLocks/>
          </p:cNvCxnSpPr>
          <p:nvPr/>
        </p:nvCxnSpPr>
        <p:spPr>
          <a:xfrm>
            <a:off x="1431411" y="1366675"/>
            <a:ext cx="1900512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0FEF8D31-6CED-BD94-7158-80795944BC84}"/>
              </a:ext>
            </a:extLst>
          </p:cNvPr>
          <p:cNvCxnSpPr>
            <a:cxnSpLocks/>
          </p:cNvCxnSpPr>
          <p:nvPr/>
        </p:nvCxnSpPr>
        <p:spPr>
          <a:xfrm>
            <a:off x="2882861" y="1697788"/>
            <a:ext cx="449062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D3F6FF5F-22BC-CFF9-2A12-233262EEB298}"/>
              </a:ext>
            </a:extLst>
          </p:cNvPr>
          <p:cNvCxnSpPr>
            <a:cxnSpLocks/>
          </p:cNvCxnSpPr>
          <p:nvPr/>
        </p:nvCxnSpPr>
        <p:spPr>
          <a:xfrm>
            <a:off x="3392638" y="2498055"/>
            <a:ext cx="0" cy="1418813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52E0D61F-6F6E-0A2C-4EB9-015547385B06}"/>
              </a:ext>
            </a:extLst>
          </p:cNvPr>
          <p:cNvCxnSpPr>
            <a:cxnSpLocks/>
          </p:cNvCxnSpPr>
          <p:nvPr/>
        </p:nvCxnSpPr>
        <p:spPr>
          <a:xfrm>
            <a:off x="2304789" y="2507439"/>
            <a:ext cx="1056359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03B4023D-9C88-7BAD-4D6E-52F0E0672998}"/>
              </a:ext>
            </a:extLst>
          </p:cNvPr>
          <p:cNvCxnSpPr>
            <a:cxnSpLocks/>
          </p:cNvCxnSpPr>
          <p:nvPr/>
        </p:nvCxnSpPr>
        <p:spPr>
          <a:xfrm>
            <a:off x="2995806" y="2851793"/>
            <a:ext cx="361170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6A2811C6-F768-0962-84FE-B4D2F43F7BEC}"/>
              </a:ext>
            </a:extLst>
          </p:cNvPr>
          <p:cNvCxnSpPr>
            <a:cxnSpLocks/>
          </p:cNvCxnSpPr>
          <p:nvPr/>
        </p:nvCxnSpPr>
        <p:spPr>
          <a:xfrm>
            <a:off x="2461237" y="3534491"/>
            <a:ext cx="918573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>
            <a:extLst>
              <a:ext uri="{FF2B5EF4-FFF2-40B4-BE49-F238E27FC236}">
                <a16:creationId xmlns:a16="http://schemas.microsoft.com/office/drawing/2014/main" id="{6741D32C-7328-82A8-856C-8498A719ADAE}"/>
              </a:ext>
            </a:extLst>
          </p:cNvPr>
          <p:cNvCxnSpPr>
            <a:cxnSpLocks/>
          </p:cNvCxnSpPr>
          <p:nvPr/>
        </p:nvCxnSpPr>
        <p:spPr>
          <a:xfrm>
            <a:off x="3016456" y="3204700"/>
            <a:ext cx="361170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1FE6A94B-9C21-4426-8F25-0218194B4680}"/>
              </a:ext>
            </a:extLst>
          </p:cNvPr>
          <p:cNvCxnSpPr>
            <a:cxnSpLocks/>
          </p:cNvCxnSpPr>
          <p:nvPr/>
        </p:nvCxnSpPr>
        <p:spPr>
          <a:xfrm>
            <a:off x="2286000" y="4164093"/>
            <a:ext cx="1095954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339EED20-4CE6-DFEB-AF9F-3E9E0A7F88CD}"/>
              </a:ext>
            </a:extLst>
          </p:cNvPr>
          <p:cNvCxnSpPr>
            <a:cxnSpLocks/>
          </p:cNvCxnSpPr>
          <p:nvPr/>
        </p:nvCxnSpPr>
        <p:spPr>
          <a:xfrm>
            <a:off x="2677435" y="3853804"/>
            <a:ext cx="690916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9E7D7F91-8754-9196-6CDA-8747C4F3824F}"/>
              </a:ext>
            </a:extLst>
          </p:cNvPr>
          <p:cNvCxnSpPr>
            <a:cxnSpLocks/>
          </p:cNvCxnSpPr>
          <p:nvPr/>
        </p:nvCxnSpPr>
        <p:spPr>
          <a:xfrm>
            <a:off x="3366524" y="4866133"/>
            <a:ext cx="0" cy="524562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>
            <a:extLst>
              <a:ext uri="{FF2B5EF4-FFF2-40B4-BE49-F238E27FC236}">
                <a16:creationId xmlns:a16="http://schemas.microsoft.com/office/drawing/2014/main" id="{B83DF112-0BF4-FBF3-C353-789B470C0422}"/>
              </a:ext>
            </a:extLst>
          </p:cNvPr>
          <p:cNvCxnSpPr>
            <a:cxnSpLocks/>
          </p:cNvCxnSpPr>
          <p:nvPr/>
        </p:nvCxnSpPr>
        <p:spPr>
          <a:xfrm>
            <a:off x="2807125" y="4875517"/>
            <a:ext cx="518578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C02BAA67-4C95-9780-E2A9-ADC1F0507FBE}"/>
              </a:ext>
            </a:extLst>
          </p:cNvPr>
          <p:cNvCxnSpPr>
            <a:cxnSpLocks/>
          </p:cNvCxnSpPr>
          <p:nvPr/>
        </p:nvCxnSpPr>
        <p:spPr>
          <a:xfrm>
            <a:off x="2677435" y="5217276"/>
            <a:ext cx="672255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>
            <a:extLst>
              <a:ext uri="{FF2B5EF4-FFF2-40B4-BE49-F238E27FC236}">
                <a16:creationId xmlns:a16="http://schemas.microsoft.com/office/drawing/2014/main" id="{6855BC98-BE0D-5C65-C9D0-2A4BE1B00BC9}"/>
              </a:ext>
            </a:extLst>
          </p:cNvPr>
          <p:cNvCxnSpPr>
            <a:cxnSpLocks/>
          </p:cNvCxnSpPr>
          <p:nvPr/>
        </p:nvCxnSpPr>
        <p:spPr>
          <a:xfrm>
            <a:off x="2183363" y="5550082"/>
            <a:ext cx="1141166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>
            <a:extLst>
              <a:ext uri="{FF2B5EF4-FFF2-40B4-BE49-F238E27FC236}">
                <a16:creationId xmlns:a16="http://schemas.microsoft.com/office/drawing/2014/main" id="{2118038B-B1A9-BE6B-8D26-3A33E1F8AE11}"/>
              </a:ext>
            </a:extLst>
          </p:cNvPr>
          <p:cNvCxnSpPr>
            <a:cxnSpLocks/>
          </p:cNvCxnSpPr>
          <p:nvPr/>
        </p:nvCxnSpPr>
        <p:spPr>
          <a:xfrm>
            <a:off x="2093626" y="5861934"/>
            <a:ext cx="1278048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>
            <a:extLst>
              <a:ext uri="{FF2B5EF4-FFF2-40B4-BE49-F238E27FC236}">
                <a16:creationId xmlns:a16="http://schemas.microsoft.com/office/drawing/2014/main" id="{23D82BCC-6A36-7878-85FE-14166F4E3F6A}"/>
              </a:ext>
            </a:extLst>
          </p:cNvPr>
          <p:cNvCxnSpPr>
            <a:cxnSpLocks/>
          </p:cNvCxnSpPr>
          <p:nvPr/>
        </p:nvCxnSpPr>
        <p:spPr>
          <a:xfrm flipH="1">
            <a:off x="3401771" y="1551096"/>
            <a:ext cx="701878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id="{C3399CCC-1941-D1A7-CFD9-40EE58904E5B}"/>
              </a:ext>
            </a:extLst>
          </p:cNvPr>
          <p:cNvCxnSpPr>
            <a:cxnSpLocks/>
          </p:cNvCxnSpPr>
          <p:nvPr/>
        </p:nvCxnSpPr>
        <p:spPr>
          <a:xfrm flipH="1">
            <a:off x="3390795" y="4007880"/>
            <a:ext cx="701878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" name="Rounded Rectangle 306">
            <a:extLst>
              <a:ext uri="{FF2B5EF4-FFF2-40B4-BE49-F238E27FC236}">
                <a16:creationId xmlns:a16="http://schemas.microsoft.com/office/drawing/2014/main" id="{B38B3E5D-A8D9-26DD-C4EB-F4AB2898E197}"/>
              </a:ext>
            </a:extLst>
          </p:cNvPr>
          <p:cNvSpPr/>
          <p:nvPr/>
        </p:nvSpPr>
        <p:spPr>
          <a:xfrm>
            <a:off x="4138553" y="2470035"/>
            <a:ext cx="1013269" cy="2106881"/>
          </a:xfrm>
          <a:prstGeom prst="roundRect">
            <a:avLst>
              <a:gd name="adj" fmla="val 13624"/>
            </a:avLst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</a:endParaRPr>
          </a:p>
        </p:txBody>
      </p:sp>
      <p:cxnSp>
        <p:nvCxnSpPr>
          <p:cNvPr id="308" name="Straight Connector 307">
            <a:extLst>
              <a:ext uri="{FF2B5EF4-FFF2-40B4-BE49-F238E27FC236}">
                <a16:creationId xmlns:a16="http://schemas.microsoft.com/office/drawing/2014/main" id="{77CCEDB4-823C-63A9-63CC-A58158BFD294}"/>
              </a:ext>
            </a:extLst>
          </p:cNvPr>
          <p:cNvCxnSpPr>
            <a:cxnSpLocks/>
          </p:cNvCxnSpPr>
          <p:nvPr/>
        </p:nvCxnSpPr>
        <p:spPr>
          <a:xfrm flipH="1">
            <a:off x="3698240" y="4419059"/>
            <a:ext cx="412843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804BBE66-5503-CEFD-16AC-E2C27433118B}"/>
              </a:ext>
            </a:extLst>
          </p:cNvPr>
          <p:cNvCxnSpPr>
            <a:cxnSpLocks/>
          </p:cNvCxnSpPr>
          <p:nvPr/>
        </p:nvCxnSpPr>
        <p:spPr>
          <a:xfrm flipH="1">
            <a:off x="3355703" y="5395827"/>
            <a:ext cx="304800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id="{5C48E444-0946-5B90-0EBE-19021E201D70}"/>
              </a:ext>
            </a:extLst>
          </p:cNvPr>
          <p:cNvCxnSpPr>
            <a:cxnSpLocks/>
          </p:cNvCxnSpPr>
          <p:nvPr/>
        </p:nvCxnSpPr>
        <p:spPr>
          <a:xfrm flipH="1">
            <a:off x="3725758" y="5125304"/>
            <a:ext cx="225577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4" name="Rounded Rectangle 313">
            <a:extLst>
              <a:ext uri="{FF2B5EF4-FFF2-40B4-BE49-F238E27FC236}">
                <a16:creationId xmlns:a16="http://schemas.microsoft.com/office/drawing/2014/main" id="{B3F41DD2-473C-D839-2E71-587F59A889B6}"/>
              </a:ext>
            </a:extLst>
          </p:cNvPr>
          <p:cNvSpPr/>
          <p:nvPr/>
        </p:nvSpPr>
        <p:spPr>
          <a:xfrm>
            <a:off x="3970590" y="4922744"/>
            <a:ext cx="4271116" cy="649035"/>
          </a:xfrm>
          <a:prstGeom prst="roundRect">
            <a:avLst>
              <a:gd name="adj" fmla="val 23016"/>
            </a:avLst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</a:endParaRPr>
          </a:p>
        </p:txBody>
      </p:sp>
      <p:cxnSp>
        <p:nvCxnSpPr>
          <p:cNvPr id="315" name="Straight Connector 314">
            <a:extLst>
              <a:ext uri="{FF2B5EF4-FFF2-40B4-BE49-F238E27FC236}">
                <a16:creationId xmlns:a16="http://schemas.microsoft.com/office/drawing/2014/main" id="{7F4F1D09-FC3E-920E-3BB8-C85B4995ADB6}"/>
              </a:ext>
            </a:extLst>
          </p:cNvPr>
          <p:cNvCxnSpPr>
            <a:cxnSpLocks/>
          </p:cNvCxnSpPr>
          <p:nvPr/>
        </p:nvCxnSpPr>
        <p:spPr>
          <a:xfrm flipV="1">
            <a:off x="3712781" y="4419059"/>
            <a:ext cx="0" cy="971636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>
            <a:extLst>
              <a:ext uri="{FF2B5EF4-FFF2-40B4-BE49-F238E27FC236}">
                <a16:creationId xmlns:a16="http://schemas.microsoft.com/office/drawing/2014/main" id="{2FC5369E-3BE7-6AA6-B4D1-E4F0FF8453EA}"/>
              </a:ext>
            </a:extLst>
          </p:cNvPr>
          <p:cNvCxnSpPr>
            <a:cxnSpLocks/>
          </p:cNvCxnSpPr>
          <p:nvPr/>
        </p:nvCxnSpPr>
        <p:spPr>
          <a:xfrm>
            <a:off x="8760173" y="694413"/>
            <a:ext cx="0" cy="1042947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>
            <a:extLst>
              <a:ext uri="{FF2B5EF4-FFF2-40B4-BE49-F238E27FC236}">
                <a16:creationId xmlns:a16="http://schemas.microsoft.com/office/drawing/2014/main" id="{06446C91-E6D7-E7D6-0535-67F808133B5A}"/>
              </a:ext>
            </a:extLst>
          </p:cNvPr>
          <p:cNvCxnSpPr>
            <a:cxnSpLocks/>
          </p:cNvCxnSpPr>
          <p:nvPr/>
        </p:nvCxnSpPr>
        <p:spPr>
          <a:xfrm>
            <a:off x="8817429" y="658326"/>
            <a:ext cx="371395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B8AA8065-1D98-3AA8-A2D5-A978F5BC127E}"/>
              </a:ext>
            </a:extLst>
          </p:cNvPr>
          <p:cNvCxnSpPr>
            <a:cxnSpLocks/>
          </p:cNvCxnSpPr>
          <p:nvPr/>
        </p:nvCxnSpPr>
        <p:spPr>
          <a:xfrm>
            <a:off x="8814298" y="1008678"/>
            <a:ext cx="361170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E2FDF9EF-EA2E-5AE3-CE96-3435F3C8F132}"/>
              </a:ext>
            </a:extLst>
          </p:cNvPr>
          <p:cNvCxnSpPr>
            <a:cxnSpLocks/>
          </p:cNvCxnSpPr>
          <p:nvPr/>
        </p:nvCxnSpPr>
        <p:spPr>
          <a:xfrm>
            <a:off x="8222451" y="1540168"/>
            <a:ext cx="490475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50962B88-D1A9-4AAB-B3AA-76F269EBB874}"/>
              </a:ext>
            </a:extLst>
          </p:cNvPr>
          <p:cNvCxnSpPr>
            <a:cxnSpLocks/>
          </p:cNvCxnSpPr>
          <p:nvPr/>
        </p:nvCxnSpPr>
        <p:spPr>
          <a:xfrm>
            <a:off x="8813075" y="1347518"/>
            <a:ext cx="371395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>
            <a:extLst>
              <a:ext uri="{FF2B5EF4-FFF2-40B4-BE49-F238E27FC236}">
                <a16:creationId xmlns:a16="http://schemas.microsoft.com/office/drawing/2014/main" id="{B44ADAF8-2F30-97C7-5804-A5DAB42A0909}"/>
              </a:ext>
            </a:extLst>
          </p:cNvPr>
          <p:cNvCxnSpPr>
            <a:cxnSpLocks/>
          </p:cNvCxnSpPr>
          <p:nvPr/>
        </p:nvCxnSpPr>
        <p:spPr>
          <a:xfrm>
            <a:off x="8809944" y="1697870"/>
            <a:ext cx="361170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>
            <a:extLst>
              <a:ext uri="{FF2B5EF4-FFF2-40B4-BE49-F238E27FC236}">
                <a16:creationId xmlns:a16="http://schemas.microsoft.com/office/drawing/2014/main" id="{F9C54D88-AD0A-CBD5-0355-8CCA60517998}"/>
              </a:ext>
            </a:extLst>
          </p:cNvPr>
          <p:cNvCxnSpPr>
            <a:cxnSpLocks/>
          </p:cNvCxnSpPr>
          <p:nvPr/>
        </p:nvCxnSpPr>
        <p:spPr>
          <a:xfrm>
            <a:off x="8757679" y="2472102"/>
            <a:ext cx="0" cy="637073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>
            <a:extLst>
              <a:ext uri="{FF2B5EF4-FFF2-40B4-BE49-F238E27FC236}">
                <a16:creationId xmlns:a16="http://schemas.microsoft.com/office/drawing/2014/main" id="{32AA30C7-ADD2-27DA-3AAD-BF13DDF2D3E8}"/>
              </a:ext>
            </a:extLst>
          </p:cNvPr>
          <p:cNvCxnSpPr>
            <a:cxnSpLocks/>
          </p:cNvCxnSpPr>
          <p:nvPr/>
        </p:nvCxnSpPr>
        <p:spPr>
          <a:xfrm>
            <a:off x="8814935" y="2436015"/>
            <a:ext cx="371395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>
            <a:extLst>
              <a:ext uri="{FF2B5EF4-FFF2-40B4-BE49-F238E27FC236}">
                <a16:creationId xmlns:a16="http://schemas.microsoft.com/office/drawing/2014/main" id="{A465D304-0E29-8CE3-EE80-1D40C4D524AD}"/>
              </a:ext>
            </a:extLst>
          </p:cNvPr>
          <p:cNvCxnSpPr>
            <a:cxnSpLocks/>
          </p:cNvCxnSpPr>
          <p:nvPr/>
        </p:nvCxnSpPr>
        <p:spPr>
          <a:xfrm>
            <a:off x="8811804" y="2786367"/>
            <a:ext cx="361170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>
            <a:extLst>
              <a:ext uri="{FF2B5EF4-FFF2-40B4-BE49-F238E27FC236}">
                <a16:creationId xmlns:a16="http://schemas.microsoft.com/office/drawing/2014/main" id="{C3EA987F-5EA2-69F6-6350-3C014B547326}"/>
              </a:ext>
            </a:extLst>
          </p:cNvPr>
          <p:cNvCxnSpPr>
            <a:cxnSpLocks/>
          </p:cNvCxnSpPr>
          <p:nvPr/>
        </p:nvCxnSpPr>
        <p:spPr>
          <a:xfrm>
            <a:off x="8222451" y="2689618"/>
            <a:ext cx="490475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>
            <a:extLst>
              <a:ext uri="{FF2B5EF4-FFF2-40B4-BE49-F238E27FC236}">
                <a16:creationId xmlns:a16="http://schemas.microsoft.com/office/drawing/2014/main" id="{EEAA4FE6-35BB-E3DD-98FA-B5EB1385A553}"/>
              </a:ext>
            </a:extLst>
          </p:cNvPr>
          <p:cNvCxnSpPr>
            <a:cxnSpLocks/>
          </p:cNvCxnSpPr>
          <p:nvPr/>
        </p:nvCxnSpPr>
        <p:spPr>
          <a:xfrm>
            <a:off x="8810581" y="3125207"/>
            <a:ext cx="371395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2898FB17-1651-5132-3F37-ADAA03A36768}"/>
              </a:ext>
            </a:extLst>
          </p:cNvPr>
          <p:cNvCxnSpPr>
            <a:cxnSpLocks/>
          </p:cNvCxnSpPr>
          <p:nvPr/>
        </p:nvCxnSpPr>
        <p:spPr>
          <a:xfrm>
            <a:off x="8798496" y="3929519"/>
            <a:ext cx="0" cy="637073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>
            <a:extLst>
              <a:ext uri="{FF2B5EF4-FFF2-40B4-BE49-F238E27FC236}">
                <a16:creationId xmlns:a16="http://schemas.microsoft.com/office/drawing/2014/main" id="{D7040DF5-A290-F915-33F2-0F6842708222}"/>
              </a:ext>
            </a:extLst>
          </p:cNvPr>
          <p:cNvCxnSpPr>
            <a:cxnSpLocks/>
          </p:cNvCxnSpPr>
          <p:nvPr/>
        </p:nvCxnSpPr>
        <p:spPr>
          <a:xfrm>
            <a:off x="8855752" y="3893432"/>
            <a:ext cx="371395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FC07FA0D-A4D7-E69C-7895-861429A28331}"/>
              </a:ext>
            </a:extLst>
          </p:cNvPr>
          <p:cNvCxnSpPr>
            <a:cxnSpLocks/>
          </p:cNvCxnSpPr>
          <p:nvPr/>
        </p:nvCxnSpPr>
        <p:spPr>
          <a:xfrm>
            <a:off x="8852621" y="4243784"/>
            <a:ext cx="361170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>
            <a:extLst>
              <a:ext uri="{FF2B5EF4-FFF2-40B4-BE49-F238E27FC236}">
                <a16:creationId xmlns:a16="http://schemas.microsoft.com/office/drawing/2014/main" id="{BEE2D410-1AC2-1AEB-E125-009841C24A76}"/>
              </a:ext>
            </a:extLst>
          </p:cNvPr>
          <p:cNvCxnSpPr>
            <a:cxnSpLocks/>
          </p:cNvCxnSpPr>
          <p:nvPr/>
        </p:nvCxnSpPr>
        <p:spPr>
          <a:xfrm>
            <a:off x="8331586" y="4147035"/>
            <a:ext cx="422157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>
            <a:extLst>
              <a:ext uri="{FF2B5EF4-FFF2-40B4-BE49-F238E27FC236}">
                <a16:creationId xmlns:a16="http://schemas.microsoft.com/office/drawing/2014/main" id="{EEAE9C0F-108F-9C79-A73D-3F3A567A4AE2}"/>
              </a:ext>
            </a:extLst>
          </p:cNvPr>
          <p:cNvCxnSpPr>
            <a:cxnSpLocks/>
          </p:cNvCxnSpPr>
          <p:nvPr/>
        </p:nvCxnSpPr>
        <p:spPr>
          <a:xfrm>
            <a:off x="8851398" y="4582624"/>
            <a:ext cx="371395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4" name="Rounded Rectangle 343">
            <a:extLst>
              <a:ext uri="{FF2B5EF4-FFF2-40B4-BE49-F238E27FC236}">
                <a16:creationId xmlns:a16="http://schemas.microsoft.com/office/drawing/2014/main" id="{F56D9D92-A7F3-D696-96A8-9949733381DC}"/>
              </a:ext>
            </a:extLst>
          </p:cNvPr>
          <p:cNvSpPr/>
          <p:nvPr/>
        </p:nvSpPr>
        <p:spPr>
          <a:xfrm>
            <a:off x="6126082" y="2462687"/>
            <a:ext cx="1905634" cy="963514"/>
          </a:xfrm>
          <a:prstGeom prst="roundRect">
            <a:avLst>
              <a:gd name="adj" fmla="val 13624"/>
            </a:avLst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</a:endParaRPr>
          </a:p>
        </p:txBody>
      </p:sp>
      <p:cxnSp>
        <p:nvCxnSpPr>
          <p:cNvPr id="346" name="Straight Connector 345">
            <a:extLst>
              <a:ext uri="{FF2B5EF4-FFF2-40B4-BE49-F238E27FC236}">
                <a16:creationId xmlns:a16="http://schemas.microsoft.com/office/drawing/2014/main" id="{6E1350E7-CD3F-E045-8B5F-AF94D62B1A69}"/>
              </a:ext>
            </a:extLst>
          </p:cNvPr>
          <p:cNvCxnSpPr>
            <a:cxnSpLocks/>
          </p:cNvCxnSpPr>
          <p:nvPr/>
        </p:nvCxnSpPr>
        <p:spPr>
          <a:xfrm>
            <a:off x="8823289" y="5470099"/>
            <a:ext cx="0" cy="307337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Connector 347">
            <a:extLst>
              <a:ext uri="{FF2B5EF4-FFF2-40B4-BE49-F238E27FC236}">
                <a16:creationId xmlns:a16="http://schemas.microsoft.com/office/drawing/2014/main" id="{BE2986D8-4A05-2B7B-3B4B-6BA16BBB48B5}"/>
              </a:ext>
            </a:extLst>
          </p:cNvPr>
          <p:cNvCxnSpPr>
            <a:cxnSpLocks/>
          </p:cNvCxnSpPr>
          <p:nvPr/>
        </p:nvCxnSpPr>
        <p:spPr>
          <a:xfrm>
            <a:off x="8877414" y="5454628"/>
            <a:ext cx="361170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Connector 348">
            <a:extLst>
              <a:ext uri="{FF2B5EF4-FFF2-40B4-BE49-F238E27FC236}">
                <a16:creationId xmlns:a16="http://schemas.microsoft.com/office/drawing/2014/main" id="{784FD700-A4CF-A4F9-035E-BEDF1561D060}"/>
              </a:ext>
            </a:extLst>
          </p:cNvPr>
          <p:cNvCxnSpPr>
            <a:cxnSpLocks/>
          </p:cNvCxnSpPr>
          <p:nvPr/>
        </p:nvCxnSpPr>
        <p:spPr>
          <a:xfrm>
            <a:off x="8876191" y="5793468"/>
            <a:ext cx="371395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>
            <a:extLst>
              <a:ext uri="{FF2B5EF4-FFF2-40B4-BE49-F238E27FC236}">
                <a16:creationId xmlns:a16="http://schemas.microsoft.com/office/drawing/2014/main" id="{63BE04C8-0BF0-B188-2A40-344825EE451F}"/>
              </a:ext>
            </a:extLst>
          </p:cNvPr>
          <p:cNvCxnSpPr>
            <a:cxnSpLocks/>
          </p:cNvCxnSpPr>
          <p:nvPr/>
        </p:nvCxnSpPr>
        <p:spPr>
          <a:xfrm>
            <a:off x="8222451" y="4522861"/>
            <a:ext cx="333720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>
            <a:extLst>
              <a:ext uri="{FF2B5EF4-FFF2-40B4-BE49-F238E27FC236}">
                <a16:creationId xmlns:a16="http://schemas.microsoft.com/office/drawing/2014/main" id="{AFEEA57B-6E23-F5F1-67B6-DAEE8ADD76A0}"/>
              </a:ext>
            </a:extLst>
          </p:cNvPr>
          <p:cNvCxnSpPr>
            <a:cxnSpLocks/>
          </p:cNvCxnSpPr>
          <p:nvPr/>
        </p:nvCxnSpPr>
        <p:spPr>
          <a:xfrm flipV="1">
            <a:off x="8564879" y="4508955"/>
            <a:ext cx="0" cy="1088745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>
            <a:extLst>
              <a:ext uri="{FF2B5EF4-FFF2-40B4-BE49-F238E27FC236}">
                <a16:creationId xmlns:a16="http://schemas.microsoft.com/office/drawing/2014/main" id="{5BE7EE85-4E0A-F9DC-DC9D-5F0BE2F31C20}"/>
              </a:ext>
            </a:extLst>
          </p:cNvPr>
          <p:cNvCxnSpPr>
            <a:cxnSpLocks/>
          </p:cNvCxnSpPr>
          <p:nvPr/>
        </p:nvCxnSpPr>
        <p:spPr>
          <a:xfrm>
            <a:off x="8560525" y="5626998"/>
            <a:ext cx="269966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>
            <a:extLst>
              <a:ext uri="{FF2B5EF4-FFF2-40B4-BE49-F238E27FC236}">
                <a16:creationId xmlns:a16="http://schemas.microsoft.com/office/drawing/2014/main" id="{B7D4DDD3-A7BC-249B-31A7-D460B80044FB}"/>
              </a:ext>
            </a:extLst>
          </p:cNvPr>
          <p:cNvCxnSpPr>
            <a:cxnSpLocks/>
          </p:cNvCxnSpPr>
          <p:nvPr/>
        </p:nvCxnSpPr>
        <p:spPr>
          <a:xfrm>
            <a:off x="3374315" y="1589803"/>
            <a:ext cx="0" cy="116449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>
            <a:extLst>
              <a:ext uri="{FF2B5EF4-FFF2-40B4-BE49-F238E27FC236}">
                <a16:creationId xmlns:a16="http://schemas.microsoft.com/office/drawing/2014/main" id="{820A57C8-DF73-BCDE-984A-F70D4E1E42F1}"/>
              </a:ext>
            </a:extLst>
          </p:cNvPr>
          <p:cNvCxnSpPr>
            <a:cxnSpLocks/>
          </p:cNvCxnSpPr>
          <p:nvPr/>
        </p:nvCxnSpPr>
        <p:spPr>
          <a:xfrm>
            <a:off x="3397057" y="3977750"/>
            <a:ext cx="0" cy="154051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Connector 371">
            <a:extLst>
              <a:ext uri="{FF2B5EF4-FFF2-40B4-BE49-F238E27FC236}">
                <a16:creationId xmlns:a16="http://schemas.microsoft.com/office/drawing/2014/main" id="{768008F8-F8F7-BE1C-1FC4-6EA2A74CE6FB}"/>
              </a:ext>
            </a:extLst>
          </p:cNvPr>
          <p:cNvCxnSpPr>
            <a:cxnSpLocks/>
          </p:cNvCxnSpPr>
          <p:nvPr/>
        </p:nvCxnSpPr>
        <p:spPr>
          <a:xfrm>
            <a:off x="3365501" y="5437740"/>
            <a:ext cx="0" cy="435286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14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8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5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00"/>
                            </p:stCondLst>
                            <p:childTnLst>
                              <p:par>
                                <p:cTn id="2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3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6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6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3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000"/>
                            </p:stCondLst>
                            <p:childTnLst>
                              <p:par>
                                <p:cTn id="2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7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1500"/>
                            </p:stCondLst>
                            <p:childTnLst>
                              <p:par>
                                <p:cTn id="2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5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8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/>
      <p:bldP spid="207" grpId="0"/>
      <p:bldP spid="208" grpId="0"/>
      <p:bldP spid="209" grpId="0"/>
      <p:bldP spid="210" grpId="0"/>
      <p:bldP spid="218" grpId="0"/>
      <p:bldP spid="219" grpId="0"/>
      <p:bldP spid="220" grpId="0"/>
      <p:bldP spid="221" grpId="0"/>
      <p:bldP spid="222" grpId="0"/>
      <p:bldP spid="223" grpId="0"/>
      <p:bldP spid="224" grpId="0"/>
      <p:bldP spid="225" grpId="0"/>
      <p:bldP spid="226" grpId="0"/>
      <p:bldP spid="227" grpId="0"/>
      <p:bldP spid="228" grpId="0"/>
      <p:bldP spid="229" grpId="0"/>
      <p:bldP spid="230" grpId="0"/>
      <p:bldP spid="231" grpId="0"/>
      <p:bldP spid="232" grpId="0"/>
      <p:bldP spid="233" grpId="0"/>
      <p:bldP spid="234" grpId="0"/>
      <p:bldP spid="235" grpId="0"/>
      <p:bldP spid="236" grpId="0"/>
      <p:bldP spid="237" grpId="0"/>
      <p:bldP spid="238" grpId="0"/>
      <p:bldP spid="239" grpId="0"/>
      <p:bldP spid="240" grpId="0"/>
      <p:bldP spid="241" grpId="0"/>
      <p:bldP spid="242" grpId="0"/>
      <p:bldP spid="243" grpId="0"/>
      <p:bldP spid="244" grpId="0"/>
      <p:bldP spid="245" grpId="0"/>
      <p:bldP spid="249" grpId="0" animBg="1"/>
      <p:bldP spid="307" grpId="0" animBg="1"/>
      <p:bldP spid="314" grpId="0" animBg="1"/>
      <p:bldP spid="3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Freeform 1">
            <a:extLst>
              <a:ext uri="{FF2B5EF4-FFF2-40B4-BE49-F238E27FC236}">
                <a16:creationId xmlns:a16="http://schemas.microsoft.com/office/drawing/2014/main" id="{6DC3826A-9177-1788-5BE3-427EE1EF4296}"/>
              </a:ext>
            </a:extLst>
          </p:cNvPr>
          <p:cNvSpPr/>
          <p:nvPr/>
        </p:nvSpPr>
        <p:spPr>
          <a:xfrm>
            <a:off x="514429" y="6135558"/>
            <a:ext cx="11163141" cy="372946"/>
          </a:xfrm>
          <a:custGeom>
            <a:avLst/>
            <a:gdLst>
              <a:gd name="connsiteX0" fmla="*/ 580810 w 10029451"/>
              <a:gd name="connsiteY0" fmla="*/ 234835 h 469672"/>
              <a:gd name="connsiteX1" fmla="*/ 580809 w 10029451"/>
              <a:gd name="connsiteY1" fmla="*/ 234836 h 469672"/>
              <a:gd name="connsiteX2" fmla="*/ 580810 w 10029451"/>
              <a:gd name="connsiteY2" fmla="*/ 234838 h 469672"/>
              <a:gd name="connsiteX3" fmla="*/ 9698312 w 10029451"/>
              <a:gd name="connsiteY3" fmla="*/ 0 h 469672"/>
              <a:gd name="connsiteX4" fmla="*/ 9863882 w 10029451"/>
              <a:gd name="connsiteY4" fmla="*/ 0 h 469672"/>
              <a:gd name="connsiteX5" fmla="*/ 10029451 w 10029451"/>
              <a:gd name="connsiteY5" fmla="*/ 234836 h 469672"/>
              <a:gd name="connsiteX6" fmla="*/ 9863882 w 10029451"/>
              <a:gd name="connsiteY6" fmla="*/ 469672 h 469672"/>
              <a:gd name="connsiteX7" fmla="*/ 9698312 w 10029451"/>
              <a:gd name="connsiteY7" fmla="*/ 469672 h 469672"/>
              <a:gd name="connsiteX8" fmla="*/ 9863882 w 10029451"/>
              <a:gd name="connsiteY8" fmla="*/ 234836 h 469672"/>
              <a:gd name="connsiteX9" fmla="*/ 9490692 w 10029451"/>
              <a:gd name="connsiteY9" fmla="*/ 0 h 469672"/>
              <a:gd name="connsiteX10" fmla="*/ 9656262 w 10029451"/>
              <a:gd name="connsiteY10" fmla="*/ 0 h 469672"/>
              <a:gd name="connsiteX11" fmla="*/ 9821831 w 10029451"/>
              <a:gd name="connsiteY11" fmla="*/ 234836 h 469672"/>
              <a:gd name="connsiteX12" fmla="*/ 9656262 w 10029451"/>
              <a:gd name="connsiteY12" fmla="*/ 469672 h 469672"/>
              <a:gd name="connsiteX13" fmla="*/ 9490692 w 10029451"/>
              <a:gd name="connsiteY13" fmla="*/ 469672 h 469672"/>
              <a:gd name="connsiteX14" fmla="*/ 9656262 w 10029451"/>
              <a:gd name="connsiteY14" fmla="*/ 234836 h 469672"/>
              <a:gd name="connsiteX15" fmla="*/ 580809 w 10029451"/>
              <a:gd name="connsiteY15" fmla="*/ 0 h 469672"/>
              <a:gd name="connsiteX16" fmla="*/ 580810 w 10029451"/>
              <a:gd name="connsiteY16" fmla="*/ 0 h 469672"/>
              <a:gd name="connsiteX17" fmla="*/ 746379 w 10029451"/>
              <a:gd name="connsiteY17" fmla="*/ 0 h 469672"/>
              <a:gd name="connsiteX18" fmla="*/ 9283071 w 10029451"/>
              <a:gd name="connsiteY18" fmla="*/ 0 h 469672"/>
              <a:gd name="connsiteX19" fmla="*/ 9448641 w 10029451"/>
              <a:gd name="connsiteY19" fmla="*/ 0 h 469672"/>
              <a:gd name="connsiteX20" fmla="*/ 9614210 w 10029451"/>
              <a:gd name="connsiteY20" fmla="*/ 234836 h 469672"/>
              <a:gd name="connsiteX21" fmla="*/ 9448641 w 10029451"/>
              <a:gd name="connsiteY21" fmla="*/ 469672 h 469672"/>
              <a:gd name="connsiteX22" fmla="*/ 9283071 w 10029451"/>
              <a:gd name="connsiteY22" fmla="*/ 469672 h 469672"/>
              <a:gd name="connsiteX23" fmla="*/ 746379 w 10029451"/>
              <a:gd name="connsiteY23" fmla="*/ 469672 h 469672"/>
              <a:gd name="connsiteX24" fmla="*/ 580810 w 10029451"/>
              <a:gd name="connsiteY24" fmla="*/ 469672 h 469672"/>
              <a:gd name="connsiteX25" fmla="*/ 580809 w 10029451"/>
              <a:gd name="connsiteY25" fmla="*/ 469672 h 469672"/>
              <a:gd name="connsiteX26" fmla="*/ 415240 w 10029451"/>
              <a:gd name="connsiteY26" fmla="*/ 234836 h 469672"/>
              <a:gd name="connsiteX27" fmla="*/ 373189 w 10029451"/>
              <a:gd name="connsiteY27" fmla="*/ 0 h 469672"/>
              <a:gd name="connsiteX28" fmla="*/ 538759 w 10029451"/>
              <a:gd name="connsiteY28" fmla="*/ 0 h 469672"/>
              <a:gd name="connsiteX29" fmla="*/ 373189 w 10029451"/>
              <a:gd name="connsiteY29" fmla="*/ 234836 h 469672"/>
              <a:gd name="connsiteX30" fmla="*/ 538759 w 10029451"/>
              <a:gd name="connsiteY30" fmla="*/ 469672 h 469672"/>
              <a:gd name="connsiteX31" fmla="*/ 373189 w 10029451"/>
              <a:gd name="connsiteY31" fmla="*/ 469672 h 469672"/>
              <a:gd name="connsiteX32" fmla="*/ 207620 w 10029451"/>
              <a:gd name="connsiteY32" fmla="*/ 234836 h 469672"/>
              <a:gd name="connsiteX33" fmla="*/ 165569 w 10029451"/>
              <a:gd name="connsiteY33" fmla="*/ 0 h 469672"/>
              <a:gd name="connsiteX34" fmla="*/ 331139 w 10029451"/>
              <a:gd name="connsiteY34" fmla="*/ 0 h 469672"/>
              <a:gd name="connsiteX35" fmla="*/ 165569 w 10029451"/>
              <a:gd name="connsiteY35" fmla="*/ 234836 h 469672"/>
              <a:gd name="connsiteX36" fmla="*/ 331139 w 10029451"/>
              <a:gd name="connsiteY36" fmla="*/ 469672 h 469672"/>
              <a:gd name="connsiteX37" fmla="*/ 165569 w 10029451"/>
              <a:gd name="connsiteY37" fmla="*/ 469672 h 469672"/>
              <a:gd name="connsiteX38" fmla="*/ 0 w 10029451"/>
              <a:gd name="connsiteY38" fmla="*/ 234836 h 46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029451" h="469672">
                <a:moveTo>
                  <a:pt x="580810" y="234835"/>
                </a:moveTo>
                <a:lnTo>
                  <a:pt x="580809" y="234836"/>
                </a:lnTo>
                <a:lnTo>
                  <a:pt x="580810" y="234838"/>
                </a:lnTo>
                <a:close/>
                <a:moveTo>
                  <a:pt x="9698312" y="0"/>
                </a:moveTo>
                <a:lnTo>
                  <a:pt x="9863882" y="0"/>
                </a:lnTo>
                <a:lnTo>
                  <a:pt x="10029451" y="234836"/>
                </a:lnTo>
                <a:lnTo>
                  <a:pt x="9863882" y="469672"/>
                </a:lnTo>
                <a:lnTo>
                  <a:pt x="9698312" y="469672"/>
                </a:lnTo>
                <a:lnTo>
                  <a:pt x="9863882" y="234836"/>
                </a:lnTo>
                <a:close/>
                <a:moveTo>
                  <a:pt x="9490692" y="0"/>
                </a:moveTo>
                <a:lnTo>
                  <a:pt x="9656262" y="0"/>
                </a:lnTo>
                <a:lnTo>
                  <a:pt x="9821831" y="234836"/>
                </a:lnTo>
                <a:lnTo>
                  <a:pt x="9656262" y="469672"/>
                </a:lnTo>
                <a:lnTo>
                  <a:pt x="9490692" y="469672"/>
                </a:lnTo>
                <a:lnTo>
                  <a:pt x="9656262" y="234836"/>
                </a:lnTo>
                <a:close/>
                <a:moveTo>
                  <a:pt x="580809" y="0"/>
                </a:moveTo>
                <a:lnTo>
                  <a:pt x="580810" y="0"/>
                </a:lnTo>
                <a:lnTo>
                  <a:pt x="746379" y="0"/>
                </a:lnTo>
                <a:lnTo>
                  <a:pt x="9283071" y="0"/>
                </a:lnTo>
                <a:lnTo>
                  <a:pt x="9448641" y="0"/>
                </a:lnTo>
                <a:lnTo>
                  <a:pt x="9614210" y="234836"/>
                </a:lnTo>
                <a:lnTo>
                  <a:pt x="9448641" y="469672"/>
                </a:lnTo>
                <a:lnTo>
                  <a:pt x="9283071" y="469672"/>
                </a:lnTo>
                <a:lnTo>
                  <a:pt x="746379" y="469672"/>
                </a:lnTo>
                <a:lnTo>
                  <a:pt x="580810" y="469672"/>
                </a:lnTo>
                <a:lnTo>
                  <a:pt x="580809" y="469672"/>
                </a:lnTo>
                <a:lnTo>
                  <a:pt x="415240" y="234836"/>
                </a:lnTo>
                <a:close/>
                <a:moveTo>
                  <a:pt x="373189" y="0"/>
                </a:moveTo>
                <a:lnTo>
                  <a:pt x="538759" y="0"/>
                </a:lnTo>
                <a:lnTo>
                  <a:pt x="373189" y="234836"/>
                </a:lnTo>
                <a:lnTo>
                  <a:pt x="538759" y="469672"/>
                </a:lnTo>
                <a:lnTo>
                  <a:pt x="373189" y="469672"/>
                </a:lnTo>
                <a:lnTo>
                  <a:pt x="207620" y="234836"/>
                </a:lnTo>
                <a:close/>
                <a:moveTo>
                  <a:pt x="165569" y="0"/>
                </a:moveTo>
                <a:lnTo>
                  <a:pt x="331139" y="0"/>
                </a:lnTo>
                <a:lnTo>
                  <a:pt x="165569" y="234836"/>
                </a:lnTo>
                <a:lnTo>
                  <a:pt x="331139" y="469672"/>
                </a:lnTo>
                <a:lnTo>
                  <a:pt x="165569" y="469672"/>
                </a:lnTo>
                <a:lnTo>
                  <a:pt x="0" y="234836"/>
                </a:lnTo>
                <a:close/>
              </a:path>
            </a:pathLst>
          </a:cu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>
              <a:defRPr/>
            </a:pPr>
            <a:r>
              <a:rPr lang="de-DE" sz="2000" b="1" dirty="0">
                <a:solidFill>
                  <a:srgbClr val="FFFFFF"/>
                </a:solidFill>
              </a:rPr>
              <a:t>Bereitgestellt über die Konsole und über den KI-Agenten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0" name="Rounded Rectangle 119">
            <a:extLst>
              <a:ext uri="{FF2B5EF4-FFF2-40B4-BE49-F238E27FC236}">
                <a16:creationId xmlns:a16="http://schemas.microsoft.com/office/drawing/2014/main" id="{C90DFED7-0F0F-D2A3-D93C-C1CD694BC8D1}"/>
              </a:ext>
            </a:extLst>
          </p:cNvPr>
          <p:cNvSpPr/>
          <p:nvPr/>
        </p:nvSpPr>
        <p:spPr>
          <a:xfrm>
            <a:off x="4030558" y="4972898"/>
            <a:ext cx="4130884" cy="530232"/>
          </a:xfrm>
          <a:prstGeom prst="roundRect">
            <a:avLst>
              <a:gd name="adj" fmla="val 32752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2">
                  <a:lumMod val="9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301583" dist="58130" dir="3719976" algn="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21" name="Graphic 120">
            <a:extLst>
              <a:ext uri="{FF2B5EF4-FFF2-40B4-BE49-F238E27FC236}">
                <a16:creationId xmlns:a16="http://schemas.microsoft.com/office/drawing/2014/main" id="{4577C8CD-0C18-4C22-0279-3DAB13E561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355474" y="5100854"/>
            <a:ext cx="1653863" cy="274320"/>
          </a:xfrm>
          <a:prstGeom prst="rect">
            <a:avLst/>
          </a:prstGeom>
        </p:spPr>
      </p:pic>
      <p:pic>
        <p:nvPicPr>
          <p:cNvPr id="122" name="Graphic 121">
            <a:extLst>
              <a:ext uri="{FF2B5EF4-FFF2-40B4-BE49-F238E27FC236}">
                <a16:creationId xmlns:a16="http://schemas.microsoft.com/office/drawing/2014/main" id="{BB0BAB83-0438-B6EE-A82A-CAA4C697AB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97027" y="5085333"/>
            <a:ext cx="1381398" cy="305362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5D36F69A-BF3F-E24D-D184-7002F98B8208}"/>
              </a:ext>
            </a:extLst>
          </p:cNvPr>
          <p:cNvSpPr txBox="1"/>
          <p:nvPr/>
        </p:nvSpPr>
        <p:spPr>
          <a:xfrm>
            <a:off x="6947284" y="5300588"/>
            <a:ext cx="9424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D6BC2"/>
              </a:buClr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8293A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Calibri Light" panose="020F0302020204030204" pitchFamily="34" charset="0"/>
              </a:rPr>
              <a:t>On-Premise</a:t>
            </a:r>
          </a:p>
        </p:txBody>
      </p:sp>
      <p:sp>
        <p:nvSpPr>
          <p:cNvPr id="141" name="Rounded Rectangle 140">
            <a:extLst>
              <a:ext uri="{FF2B5EF4-FFF2-40B4-BE49-F238E27FC236}">
                <a16:creationId xmlns:a16="http://schemas.microsoft.com/office/drawing/2014/main" id="{44FCDD27-8B59-78ED-847C-C808264E50D3}"/>
              </a:ext>
            </a:extLst>
          </p:cNvPr>
          <p:cNvSpPr/>
          <p:nvPr/>
        </p:nvSpPr>
        <p:spPr>
          <a:xfrm>
            <a:off x="4220826" y="3701271"/>
            <a:ext cx="860073" cy="794660"/>
          </a:xfrm>
          <a:prstGeom prst="roundRect">
            <a:avLst>
              <a:gd name="adj" fmla="val 20750"/>
            </a:avLst>
          </a:prstGeom>
          <a:solidFill>
            <a:srgbClr val="FFFFFF"/>
          </a:solidFill>
          <a:ln>
            <a:noFill/>
          </a:ln>
          <a:effectLst>
            <a:outerShdw blurRad="301583" dist="58130" dir="3719976" algn="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2" name="Rounded Rectangle 141">
            <a:extLst>
              <a:ext uri="{FF2B5EF4-FFF2-40B4-BE49-F238E27FC236}">
                <a16:creationId xmlns:a16="http://schemas.microsoft.com/office/drawing/2014/main" id="{009F366B-279B-E8AE-A177-F64D452BC9DD}"/>
              </a:ext>
            </a:extLst>
          </p:cNvPr>
          <p:cNvSpPr/>
          <p:nvPr/>
        </p:nvSpPr>
        <p:spPr>
          <a:xfrm>
            <a:off x="5193286" y="3700227"/>
            <a:ext cx="860073" cy="794660"/>
          </a:xfrm>
          <a:prstGeom prst="roundRect">
            <a:avLst>
              <a:gd name="adj" fmla="val 20750"/>
            </a:avLst>
          </a:prstGeom>
          <a:solidFill>
            <a:srgbClr val="FFFFFF"/>
          </a:solidFill>
          <a:ln>
            <a:noFill/>
          </a:ln>
          <a:effectLst>
            <a:outerShdw blurRad="301583" dist="58130" dir="3719976" algn="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3" name="Rounded Rectangle 142">
            <a:extLst>
              <a:ext uri="{FF2B5EF4-FFF2-40B4-BE49-F238E27FC236}">
                <a16:creationId xmlns:a16="http://schemas.microsoft.com/office/drawing/2014/main" id="{13F6A4E7-F7CC-64D3-78B5-17C2F39387C6}"/>
              </a:ext>
            </a:extLst>
          </p:cNvPr>
          <p:cNvSpPr/>
          <p:nvPr/>
        </p:nvSpPr>
        <p:spPr>
          <a:xfrm>
            <a:off x="6162494" y="3700227"/>
            <a:ext cx="860073" cy="794660"/>
          </a:xfrm>
          <a:prstGeom prst="roundRect">
            <a:avLst>
              <a:gd name="adj" fmla="val 20750"/>
            </a:avLst>
          </a:prstGeom>
          <a:solidFill>
            <a:srgbClr val="FFFFFF"/>
          </a:solidFill>
          <a:ln>
            <a:noFill/>
          </a:ln>
          <a:effectLst>
            <a:outerShdw blurRad="301583" dist="58130" dir="3719976" algn="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4" name="Rounded Rectangle 143">
            <a:extLst>
              <a:ext uri="{FF2B5EF4-FFF2-40B4-BE49-F238E27FC236}">
                <a16:creationId xmlns:a16="http://schemas.microsoft.com/office/drawing/2014/main" id="{431071E3-5C14-F047-3A13-EC852D33FC1D}"/>
              </a:ext>
            </a:extLst>
          </p:cNvPr>
          <p:cNvSpPr/>
          <p:nvPr/>
        </p:nvSpPr>
        <p:spPr>
          <a:xfrm>
            <a:off x="7132453" y="3700227"/>
            <a:ext cx="860073" cy="794660"/>
          </a:xfrm>
          <a:prstGeom prst="roundRect">
            <a:avLst>
              <a:gd name="adj" fmla="val 20750"/>
            </a:avLst>
          </a:prstGeom>
          <a:solidFill>
            <a:srgbClr val="FFFFFF"/>
          </a:solidFill>
          <a:ln>
            <a:noFill/>
          </a:ln>
          <a:effectLst>
            <a:outerShdw blurRad="301583" dist="58130" dir="3719976" algn="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DA632C3D-89EE-17A8-F44B-950CD7386216}"/>
              </a:ext>
            </a:extLst>
          </p:cNvPr>
          <p:cNvSpPr txBox="1"/>
          <p:nvPr/>
        </p:nvSpPr>
        <p:spPr>
          <a:xfrm>
            <a:off x="7185829" y="4243784"/>
            <a:ext cx="768579" cy="23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D6BC2"/>
              </a:buClr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8293A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Calibri" panose="020F0502020204030204" pitchFamily="34" charset="0"/>
              </a:rPr>
              <a:t>Defender</a:t>
            </a:r>
          </a:p>
        </p:txBody>
      </p:sp>
      <p:pic>
        <p:nvPicPr>
          <p:cNvPr id="146" name="Picture 26">
            <a:extLst>
              <a:ext uri="{FF2B5EF4-FFF2-40B4-BE49-F238E27FC236}">
                <a16:creationId xmlns:a16="http://schemas.microsoft.com/office/drawing/2014/main" id="{69580823-C499-91F4-4494-8071DBA2B9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361349" y="3818446"/>
            <a:ext cx="382801" cy="404366"/>
          </a:xfrm>
          <a:prstGeom prst="rect">
            <a:avLst/>
          </a:prstGeom>
        </p:spPr>
      </p:pic>
      <p:sp>
        <p:nvSpPr>
          <p:cNvPr id="147" name="Rounded Rectangle 146">
            <a:extLst>
              <a:ext uri="{FF2B5EF4-FFF2-40B4-BE49-F238E27FC236}">
                <a16:creationId xmlns:a16="http://schemas.microsoft.com/office/drawing/2014/main" id="{A7D2A95B-0818-C4AD-AF2F-BB014016A931}"/>
              </a:ext>
            </a:extLst>
          </p:cNvPr>
          <p:cNvSpPr/>
          <p:nvPr/>
        </p:nvSpPr>
        <p:spPr>
          <a:xfrm>
            <a:off x="4215597" y="2545923"/>
            <a:ext cx="860073" cy="794660"/>
          </a:xfrm>
          <a:prstGeom prst="roundRect">
            <a:avLst>
              <a:gd name="adj" fmla="val 20750"/>
            </a:avLst>
          </a:prstGeom>
          <a:solidFill>
            <a:srgbClr val="FFFFFF"/>
          </a:solidFill>
          <a:ln>
            <a:noFill/>
          </a:ln>
          <a:effectLst>
            <a:outerShdw blurRad="301583" dist="58130" dir="3719976" algn="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8" name="Rounded Rectangle 147">
            <a:extLst>
              <a:ext uri="{FF2B5EF4-FFF2-40B4-BE49-F238E27FC236}">
                <a16:creationId xmlns:a16="http://schemas.microsoft.com/office/drawing/2014/main" id="{75F1E9B2-5003-64C2-3D09-0AE7EA8B0224}"/>
              </a:ext>
            </a:extLst>
          </p:cNvPr>
          <p:cNvSpPr/>
          <p:nvPr/>
        </p:nvSpPr>
        <p:spPr>
          <a:xfrm>
            <a:off x="5184004" y="2549503"/>
            <a:ext cx="860073" cy="794660"/>
          </a:xfrm>
          <a:prstGeom prst="roundRect">
            <a:avLst>
              <a:gd name="adj" fmla="val 20750"/>
            </a:avLst>
          </a:prstGeom>
          <a:solidFill>
            <a:srgbClr val="FFFFFF"/>
          </a:solidFill>
          <a:ln>
            <a:noFill/>
          </a:ln>
          <a:effectLst>
            <a:outerShdw blurRad="301583" dist="58130" dir="3719976" algn="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9" name="Rounded Rectangle 148">
            <a:extLst>
              <a:ext uri="{FF2B5EF4-FFF2-40B4-BE49-F238E27FC236}">
                <a16:creationId xmlns:a16="http://schemas.microsoft.com/office/drawing/2014/main" id="{25F717ED-8636-C1E2-57F0-F8911E0A922D}"/>
              </a:ext>
            </a:extLst>
          </p:cNvPr>
          <p:cNvSpPr/>
          <p:nvPr/>
        </p:nvSpPr>
        <p:spPr>
          <a:xfrm>
            <a:off x="6151293" y="2545923"/>
            <a:ext cx="860073" cy="794660"/>
          </a:xfrm>
          <a:prstGeom prst="roundRect">
            <a:avLst>
              <a:gd name="adj" fmla="val 20750"/>
            </a:avLst>
          </a:prstGeom>
          <a:solidFill>
            <a:srgbClr val="FFFFFF"/>
          </a:solidFill>
          <a:ln>
            <a:noFill/>
          </a:ln>
          <a:effectLst>
            <a:outerShdw blurRad="301583" dist="58130" dir="3719976" algn="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50" name="Rounded Rectangle 149">
            <a:extLst>
              <a:ext uri="{FF2B5EF4-FFF2-40B4-BE49-F238E27FC236}">
                <a16:creationId xmlns:a16="http://schemas.microsoft.com/office/drawing/2014/main" id="{405035F5-A55D-96B3-CB21-AFE9EDEFE150}"/>
              </a:ext>
            </a:extLst>
          </p:cNvPr>
          <p:cNvSpPr/>
          <p:nvPr/>
        </p:nvSpPr>
        <p:spPr>
          <a:xfrm>
            <a:off x="7124498" y="2543418"/>
            <a:ext cx="860073" cy="794660"/>
          </a:xfrm>
          <a:prstGeom prst="roundRect">
            <a:avLst>
              <a:gd name="adj" fmla="val 20750"/>
            </a:avLst>
          </a:prstGeom>
          <a:solidFill>
            <a:srgbClr val="FFFFFF"/>
          </a:solidFill>
          <a:ln>
            <a:noFill/>
          </a:ln>
          <a:effectLst>
            <a:outerShdw blurRad="301583" dist="58130" dir="3719976" algn="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51" name="Picture 76">
            <a:extLst>
              <a:ext uri="{FF2B5EF4-FFF2-40B4-BE49-F238E27FC236}">
                <a16:creationId xmlns:a16="http://schemas.microsoft.com/office/drawing/2014/main" id="{351E001B-528D-E062-7941-8DFC4A3378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425939" y="2689618"/>
            <a:ext cx="412095" cy="375607"/>
          </a:xfrm>
          <a:prstGeom prst="rect">
            <a:avLst/>
          </a:prstGeom>
        </p:spPr>
      </p:pic>
      <p:pic>
        <p:nvPicPr>
          <p:cNvPr id="152" name="Picture 151" descr="A blue and white logo&#10;&#10;Description automatically generated">
            <a:extLst>
              <a:ext uri="{FF2B5EF4-FFF2-40B4-BE49-F238E27FC236}">
                <a16:creationId xmlns:a16="http://schemas.microsoft.com/office/drawing/2014/main" id="{917C5664-D5DB-2592-0000-CA1A09E447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6537" y="2669353"/>
            <a:ext cx="433413" cy="433413"/>
          </a:xfrm>
          <a:prstGeom prst="rect">
            <a:avLst/>
          </a:prstGeom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id="{401D6846-ED56-A70B-D638-435DF51976D7}"/>
              </a:ext>
            </a:extLst>
          </p:cNvPr>
          <p:cNvSpPr txBox="1"/>
          <p:nvPr/>
        </p:nvSpPr>
        <p:spPr>
          <a:xfrm>
            <a:off x="4223327" y="4241233"/>
            <a:ext cx="860073" cy="23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D6BC2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8293A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Calibri" panose="020F0502020204030204" pitchFamily="34" charset="0"/>
              </a:rPr>
              <a:t>Entra ID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4DDB7D85-10AF-B7F0-6151-E79844B83649}"/>
              </a:ext>
            </a:extLst>
          </p:cNvPr>
          <p:cNvSpPr txBox="1"/>
          <p:nvPr/>
        </p:nvSpPr>
        <p:spPr>
          <a:xfrm>
            <a:off x="5222606" y="4240237"/>
            <a:ext cx="8032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D6BC2"/>
              </a:buClr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8293A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Calibri" panose="020F0502020204030204" pitchFamily="34" charset="0"/>
              </a:rPr>
              <a:t>Purview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D4D78240-C59D-CB16-79E7-BEE785DC6BFC}"/>
              </a:ext>
            </a:extLst>
          </p:cNvPr>
          <p:cNvSpPr txBox="1"/>
          <p:nvPr/>
        </p:nvSpPr>
        <p:spPr>
          <a:xfrm>
            <a:off x="6247541" y="4237266"/>
            <a:ext cx="669226" cy="23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D6BC2"/>
              </a:buClr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8293A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Calibri" panose="020F0502020204030204" pitchFamily="34" charset="0"/>
              </a:rPr>
              <a:t>Intune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B67F69A1-65E6-59A7-0017-00DA5DE7C9AE}"/>
              </a:ext>
            </a:extLst>
          </p:cNvPr>
          <p:cNvSpPr txBox="1"/>
          <p:nvPr/>
        </p:nvSpPr>
        <p:spPr>
          <a:xfrm>
            <a:off x="4266903" y="3072404"/>
            <a:ext cx="768579" cy="23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D6BC2"/>
              </a:buClr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8293A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Calibri" panose="020F0502020204030204" pitchFamily="34" charset="0"/>
              </a:rPr>
              <a:t>Exchange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181AD864-FFB8-353B-65F5-62CF2EE2FD56}"/>
              </a:ext>
            </a:extLst>
          </p:cNvPr>
          <p:cNvSpPr txBox="1"/>
          <p:nvPr/>
        </p:nvSpPr>
        <p:spPr>
          <a:xfrm>
            <a:off x="6300870" y="3085038"/>
            <a:ext cx="560759" cy="23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D6BC2"/>
              </a:buClr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8293A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Calibri" panose="020F0502020204030204" pitchFamily="34" charset="0"/>
              </a:rPr>
              <a:t>Apps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324484B0-D671-3C1C-2A8E-91EDFC4F0D90}"/>
              </a:ext>
            </a:extLst>
          </p:cNvPr>
          <p:cNvSpPr txBox="1"/>
          <p:nvPr/>
        </p:nvSpPr>
        <p:spPr>
          <a:xfrm>
            <a:off x="7130754" y="3083442"/>
            <a:ext cx="847921" cy="23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D6BC2"/>
              </a:buClr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8293A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Calibri" panose="020F0502020204030204" pitchFamily="34" charset="0"/>
              </a:rPr>
              <a:t>Apps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CD4910E5-7602-46EB-B067-B236B1BFFEE7}"/>
              </a:ext>
            </a:extLst>
          </p:cNvPr>
          <p:cNvSpPr txBox="1"/>
          <p:nvPr/>
        </p:nvSpPr>
        <p:spPr>
          <a:xfrm>
            <a:off x="5311961" y="3074410"/>
            <a:ext cx="598025" cy="23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D6BC2"/>
              </a:buClr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8293A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Calibri" panose="020F0502020204030204" pitchFamily="34" charset="0"/>
              </a:rPr>
              <a:t>Phone</a:t>
            </a:r>
          </a:p>
        </p:txBody>
      </p:sp>
      <p:sp>
        <p:nvSpPr>
          <p:cNvPr id="163" name="Rounded Rectangle 162">
            <a:extLst>
              <a:ext uri="{FF2B5EF4-FFF2-40B4-BE49-F238E27FC236}">
                <a16:creationId xmlns:a16="http://schemas.microsoft.com/office/drawing/2014/main" id="{CD586E25-9C31-BD11-C051-50F3E6656940}"/>
              </a:ext>
            </a:extLst>
          </p:cNvPr>
          <p:cNvSpPr/>
          <p:nvPr/>
        </p:nvSpPr>
        <p:spPr>
          <a:xfrm>
            <a:off x="7124498" y="1432500"/>
            <a:ext cx="860073" cy="794660"/>
          </a:xfrm>
          <a:prstGeom prst="roundRect">
            <a:avLst>
              <a:gd name="adj" fmla="val 20750"/>
            </a:avLst>
          </a:prstGeom>
          <a:solidFill>
            <a:srgbClr val="FFFFFF"/>
          </a:solidFill>
          <a:ln>
            <a:noFill/>
          </a:ln>
          <a:effectLst>
            <a:outerShdw blurRad="301583" dist="58130" dir="3719976" algn="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64" name="Picture 163" descr="A rainbow colored logo on a black background&#10;&#10;Description automatically generated">
            <a:extLst>
              <a:ext uri="{FF2B5EF4-FFF2-40B4-BE49-F238E27FC236}">
                <a16:creationId xmlns:a16="http://schemas.microsoft.com/office/drawing/2014/main" id="{2B41D506-50A3-1338-2918-90984B73E3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478" y="1540168"/>
            <a:ext cx="440811" cy="440811"/>
          </a:xfrm>
          <a:prstGeom prst="rect">
            <a:avLst/>
          </a:prstGeom>
        </p:spPr>
      </p:pic>
      <p:sp>
        <p:nvSpPr>
          <p:cNvPr id="165" name="TextBox 164">
            <a:extLst>
              <a:ext uri="{FF2B5EF4-FFF2-40B4-BE49-F238E27FC236}">
                <a16:creationId xmlns:a16="http://schemas.microsoft.com/office/drawing/2014/main" id="{BD97D750-581C-EC37-AEB6-0EDC3F9EFE61}"/>
              </a:ext>
            </a:extLst>
          </p:cNvPr>
          <p:cNvSpPr txBox="1"/>
          <p:nvPr/>
        </p:nvSpPr>
        <p:spPr>
          <a:xfrm>
            <a:off x="7184364" y="1965833"/>
            <a:ext cx="768579" cy="23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D6BC2"/>
              </a:buClr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8293A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Calibri" panose="020F0502020204030204" pitchFamily="34" charset="0"/>
              </a:rPr>
              <a:t>Copilot</a:t>
            </a:r>
          </a:p>
        </p:txBody>
      </p:sp>
      <p:sp>
        <p:nvSpPr>
          <p:cNvPr id="168" name="Rounded Rectangle 167">
            <a:extLst>
              <a:ext uri="{FF2B5EF4-FFF2-40B4-BE49-F238E27FC236}">
                <a16:creationId xmlns:a16="http://schemas.microsoft.com/office/drawing/2014/main" id="{A06D8DBA-7C70-860B-48C9-616FF18D1142}"/>
              </a:ext>
            </a:extLst>
          </p:cNvPr>
          <p:cNvSpPr/>
          <p:nvPr/>
        </p:nvSpPr>
        <p:spPr>
          <a:xfrm>
            <a:off x="4215599" y="1429305"/>
            <a:ext cx="860073" cy="794660"/>
          </a:xfrm>
          <a:prstGeom prst="roundRect">
            <a:avLst>
              <a:gd name="adj" fmla="val 20750"/>
            </a:avLst>
          </a:prstGeom>
          <a:solidFill>
            <a:srgbClr val="FFFFFF"/>
          </a:solidFill>
          <a:ln>
            <a:noFill/>
          </a:ln>
          <a:effectLst>
            <a:outerShdw blurRad="301583" dist="58130" dir="3719976" algn="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69" name="Rounded Rectangle 168">
            <a:extLst>
              <a:ext uri="{FF2B5EF4-FFF2-40B4-BE49-F238E27FC236}">
                <a16:creationId xmlns:a16="http://schemas.microsoft.com/office/drawing/2014/main" id="{9B59E4BC-9AA9-766F-2138-D8FACA5A01DB}"/>
              </a:ext>
            </a:extLst>
          </p:cNvPr>
          <p:cNvSpPr/>
          <p:nvPr/>
        </p:nvSpPr>
        <p:spPr>
          <a:xfrm>
            <a:off x="5186922" y="1429305"/>
            <a:ext cx="860073" cy="794660"/>
          </a:xfrm>
          <a:prstGeom prst="roundRect">
            <a:avLst>
              <a:gd name="adj" fmla="val 20750"/>
            </a:avLst>
          </a:prstGeom>
          <a:solidFill>
            <a:srgbClr val="FFFFFF"/>
          </a:solidFill>
          <a:ln>
            <a:noFill/>
          </a:ln>
          <a:effectLst>
            <a:outerShdw blurRad="301583" dist="58130" dir="3719976" algn="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70" name="Rounded Rectangle 169">
            <a:extLst>
              <a:ext uri="{FF2B5EF4-FFF2-40B4-BE49-F238E27FC236}">
                <a16:creationId xmlns:a16="http://schemas.microsoft.com/office/drawing/2014/main" id="{17C726C8-A7EC-86BD-8D3C-866FF6B951EC}"/>
              </a:ext>
            </a:extLst>
          </p:cNvPr>
          <p:cNvSpPr/>
          <p:nvPr/>
        </p:nvSpPr>
        <p:spPr>
          <a:xfrm>
            <a:off x="6158245" y="1432935"/>
            <a:ext cx="860073" cy="794660"/>
          </a:xfrm>
          <a:prstGeom prst="roundRect">
            <a:avLst>
              <a:gd name="adj" fmla="val 20750"/>
            </a:avLst>
          </a:prstGeom>
          <a:solidFill>
            <a:srgbClr val="FFFFFF"/>
          </a:solidFill>
          <a:ln>
            <a:noFill/>
          </a:ln>
          <a:effectLst>
            <a:outerShdw blurRad="301583" dist="58130" dir="3719976" algn="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71" name="Picture 170" descr="A logo with circles and a letter s&#10;&#10;Description automatically generated">
            <a:extLst>
              <a:ext uri="{FF2B5EF4-FFF2-40B4-BE49-F238E27FC236}">
                <a16:creationId xmlns:a16="http://schemas.microsoft.com/office/drawing/2014/main" id="{52E00AC5-B0F9-D3D0-0A24-522CBB6552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921" y="1570753"/>
            <a:ext cx="401956" cy="392913"/>
          </a:xfrm>
          <a:prstGeom prst="rect">
            <a:avLst/>
          </a:prstGeom>
        </p:spPr>
      </p:pic>
      <p:pic>
        <p:nvPicPr>
          <p:cNvPr id="172" name="Picture 171" descr="A logo of a company&#10;&#10;Description automatically generated">
            <a:extLst>
              <a:ext uri="{FF2B5EF4-FFF2-40B4-BE49-F238E27FC236}">
                <a16:creationId xmlns:a16="http://schemas.microsoft.com/office/drawing/2014/main" id="{28474AD7-6CF5-6A0B-B521-FAFF9BEFCE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4659" y="1589803"/>
            <a:ext cx="411412" cy="382613"/>
          </a:xfrm>
          <a:prstGeom prst="rect">
            <a:avLst/>
          </a:prstGeom>
        </p:spPr>
      </p:pic>
      <p:pic>
        <p:nvPicPr>
          <p:cNvPr id="173" name="Picture 172" descr="A picture containing accessory, seat, vector graphics, clipart&#10;&#10;Description automatically generated">
            <a:extLst>
              <a:ext uri="{FF2B5EF4-FFF2-40B4-BE49-F238E27FC236}">
                <a16:creationId xmlns:a16="http://schemas.microsoft.com/office/drawing/2014/main" id="{629A0C7F-F849-8195-46A4-168DD3961A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42" b="95055" l="1083" r="96029">
                        <a14:foregroundMark x1="45487" y1="8242" x2="53069" y2="9341"/>
                        <a14:foregroundMark x1="38628" y1="71978" x2="71480" y2="82418"/>
                        <a14:foregroundMark x1="81588" y1="52747" x2="86643" y2="65385"/>
                        <a14:foregroundMark x1="79061" y1="91209" x2="15884" y2="79670"/>
                        <a14:foregroundMark x1="2527" y1="56593" x2="2527" y2="74725"/>
                        <a14:foregroundMark x1="8303" y1="80769" x2="66426" y2="68132"/>
                        <a14:foregroundMark x1="66426" y1="68132" x2="74729" y2="51648"/>
                        <a14:foregroundMark x1="69675" y1="55495" x2="83394" y2="83516"/>
                        <a14:foregroundMark x1="72202" y1="47802" x2="89892" y2="64286"/>
                        <a14:foregroundMark x1="80866" y1="50549" x2="91697" y2="74725"/>
                        <a14:foregroundMark x1="87365" y1="52747" x2="85921" y2="95055"/>
                        <a14:foregroundMark x1="93502" y1="69231" x2="92419" y2="73077"/>
                        <a14:foregroundMark x1="89170" y1="56593" x2="96029" y2="730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9687" y="1623761"/>
            <a:ext cx="448791" cy="295941"/>
          </a:xfrm>
          <a:prstGeom prst="rect">
            <a:avLst/>
          </a:prstGeom>
        </p:spPr>
      </p:pic>
      <p:sp>
        <p:nvSpPr>
          <p:cNvPr id="174" name="TextBox 173">
            <a:extLst>
              <a:ext uri="{FF2B5EF4-FFF2-40B4-BE49-F238E27FC236}">
                <a16:creationId xmlns:a16="http://schemas.microsoft.com/office/drawing/2014/main" id="{5C3DF8DB-A04D-1242-855C-2E4F2FE0D64A}"/>
              </a:ext>
            </a:extLst>
          </p:cNvPr>
          <p:cNvSpPr txBox="1"/>
          <p:nvPr/>
        </p:nvSpPr>
        <p:spPr>
          <a:xfrm>
            <a:off x="5207474" y="1952970"/>
            <a:ext cx="836606" cy="23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D6BC2"/>
              </a:buClr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8293A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Calibri" panose="020F0502020204030204" pitchFamily="34" charset="0"/>
              </a:rPr>
              <a:t>SharePoint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AA33AE00-2C03-4C92-6C08-26FA22B3FA37}"/>
              </a:ext>
            </a:extLst>
          </p:cNvPr>
          <p:cNvSpPr txBox="1"/>
          <p:nvPr/>
        </p:nvSpPr>
        <p:spPr>
          <a:xfrm>
            <a:off x="6163165" y="1951375"/>
            <a:ext cx="847921" cy="23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D6BC2"/>
              </a:buClr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8293A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Calibri" panose="020F0502020204030204" pitchFamily="34" charset="0"/>
              </a:rPr>
              <a:t>OneDrive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03B73709-3A34-D2CE-9613-7131BB7BAF7D}"/>
              </a:ext>
            </a:extLst>
          </p:cNvPr>
          <p:cNvSpPr txBox="1"/>
          <p:nvPr/>
        </p:nvSpPr>
        <p:spPr>
          <a:xfrm>
            <a:off x="4262751" y="1959501"/>
            <a:ext cx="768753" cy="23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D6BC2"/>
              </a:buClr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8293A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Calibri" panose="020F0502020204030204" pitchFamily="34" charset="0"/>
              </a:rPr>
              <a:t>Teams</a:t>
            </a:r>
          </a:p>
        </p:txBody>
      </p:sp>
      <p:sp>
        <p:nvSpPr>
          <p:cNvPr id="179" name="Rounded Rectangle 178">
            <a:extLst>
              <a:ext uri="{FF2B5EF4-FFF2-40B4-BE49-F238E27FC236}">
                <a16:creationId xmlns:a16="http://schemas.microsoft.com/office/drawing/2014/main" id="{93BBD93E-7F0E-38FD-854E-FFF1381C6DAE}"/>
              </a:ext>
            </a:extLst>
          </p:cNvPr>
          <p:cNvSpPr/>
          <p:nvPr/>
        </p:nvSpPr>
        <p:spPr>
          <a:xfrm>
            <a:off x="3951335" y="1215715"/>
            <a:ext cx="4271116" cy="3484476"/>
          </a:xfrm>
          <a:prstGeom prst="roundRect">
            <a:avLst>
              <a:gd name="adj" fmla="val 6719"/>
            </a:avLst>
          </a:prstGeom>
          <a:noFill/>
          <a:ln w="28575">
            <a:solidFill>
              <a:srgbClr val="00B9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81" name="Picture 180" descr="A blue and white triangle with a black background&#10;&#10;Description automatically generated">
            <a:extLst>
              <a:ext uri="{FF2B5EF4-FFF2-40B4-BE49-F238E27FC236}">
                <a16:creationId xmlns:a16="http://schemas.microsoft.com/office/drawing/2014/main" id="{A0F2C3E0-3D2C-4D3C-4CF8-3322BD8C2E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15919" y="3819539"/>
            <a:ext cx="461136" cy="461136"/>
          </a:xfrm>
          <a:prstGeom prst="rect">
            <a:avLst/>
          </a:prstGeom>
        </p:spPr>
      </p:pic>
      <p:pic>
        <p:nvPicPr>
          <p:cNvPr id="182" name="Picture 181" descr="A computer screen with a arrow pointing to the screen&#10;&#10;Description automatically generated">
            <a:extLst>
              <a:ext uri="{FF2B5EF4-FFF2-40B4-BE49-F238E27FC236}">
                <a16:creationId xmlns:a16="http://schemas.microsoft.com/office/drawing/2014/main" id="{B03CE25E-A547-8806-5AEA-AE03DBB894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7377" y="3712631"/>
            <a:ext cx="814185" cy="677668"/>
          </a:xfrm>
          <a:prstGeom prst="rect">
            <a:avLst/>
          </a:prstGeom>
        </p:spPr>
      </p:pic>
      <p:pic>
        <p:nvPicPr>
          <p:cNvPr id="184" name="Picture 183" descr="A logo of a gear on top of a stack of squares&#10;&#10;Description automatically generated">
            <a:extLst>
              <a:ext uri="{FF2B5EF4-FFF2-40B4-BE49-F238E27FC236}">
                <a16:creationId xmlns:a16="http://schemas.microsoft.com/office/drawing/2014/main" id="{16E4809B-C560-3E27-D259-3B84F9F278A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61434" y="2680020"/>
            <a:ext cx="432892" cy="434563"/>
          </a:xfrm>
          <a:prstGeom prst="rect">
            <a:avLst/>
          </a:prstGeom>
        </p:spPr>
      </p:pic>
      <p:pic>
        <p:nvPicPr>
          <p:cNvPr id="185" name="Picture 184" descr="A blue and white triangle with a black background&#10;&#10;Description automatically generated">
            <a:extLst>
              <a:ext uri="{FF2B5EF4-FFF2-40B4-BE49-F238E27FC236}">
                <a16:creationId xmlns:a16="http://schemas.microsoft.com/office/drawing/2014/main" id="{0DBDBC82-A078-19C8-B55A-BA22646702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4504" y="2604147"/>
            <a:ext cx="326742" cy="328003"/>
          </a:xfrm>
          <a:prstGeom prst="rect">
            <a:avLst/>
          </a:prstGeom>
        </p:spPr>
      </p:pic>
      <p:pic>
        <p:nvPicPr>
          <p:cNvPr id="187" name="Picture 186" descr="A logo of a gear on top of a stack of squares&#10;&#10;Description automatically generated">
            <a:extLst>
              <a:ext uri="{FF2B5EF4-FFF2-40B4-BE49-F238E27FC236}">
                <a16:creationId xmlns:a16="http://schemas.microsoft.com/office/drawing/2014/main" id="{C61880CF-E162-D96A-65C3-7961BC714C5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4377" y="2668824"/>
            <a:ext cx="432892" cy="434563"/>
          </a:xfrm>
          <a:prstGeom prst="rect">
            <a:avLst/>
          </a:prstGeom>
        </p:spPr>
      </p:pic>
      <p:pic>
        <p:nvPicPr>
          <p:cNvPr id="188" name="Picture 187" descr="A blue and white triangle with a black background&#10;&#10;Description automatically generated">
            <a:extLst>
              <a:ext uri="{FF2B5EF4-FFF2-40B4-BE49-F238E27FC236}">
                <a16:creationId xmlns:a16="http://schemas.microsoft.com/office/drawing/2014/main" id="{ED61B1B5-C5B8-199B-8F16-E14EFD73B9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7447" y="2592951"/>
            <a:ext cx="326742" cy="328003"/>
          </a:xfrm>
          <a:prstGeom prst="rect">
            <a:avLst/>
          </a:prstGeom>
        </p:spPr>
      </p:pic>
      <p:pic>
        <p:nvPicPr>
          <p:cNvPr id="189" name="Picture 188" descr="A blue eye with a black background&#10;&#10;Description automatically generated">
            <a:extLst>
              <a:ext uri="{FF2B5EF4-FFF2-40B4-BE49-F238E27FC236}">
                <a16:creationId xmlns:a16="http://schemas.microsoft.com/office/drawing/2014/main" id="{068AFA01-5B54-4CC7-F0DA-DF4DA4205B2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8" t="22297" r="31104" b="30124"/>
          <a:stretch/>
        </p:blipFill>
        <p:spPr>
          <a:xfrm>
            <a:off x="5317199" y="3854455"/>
            <a:ext cx="607899" cy="393201"/>
          </a:xfrm>
          <a:prstGeom prst="rect">
            <a:avLst/>
          </a:prstGeom>
        </p:spPr>
      </p:pic>
      <p:sp>
        <p:nvSpPr>
          <p:cNvPr id="205" name="Title 6">
            <a:extLst>
              <a:ext uri="{FF2B5EF4-FFF2-40B4-BE49-F238E27FC236}">
                <a16:creationId xmlns:a16="http://schemas.microsoft.com/office/drawing/2014/main" id="{FEF1001A-C551-3BE9-CDBB-3F6FE9B08274}"/>
              </a:ext>
            </a:extLst>
          </p:cNvPr>
          <p:cNvSpPr txBox="1">
            <a:spLocks/>
          </p:cNvSpPr>
          <p:nvPr/>
        </p:nvSpPr>
        <p:spPr>
          <a:xfrm>
            <a:off x="4246460" y="309529"/>
            <a:ext cx="3680865" cy="75924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18293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EF1F5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Was SIE </a:t>
            </a:r>
          </a:p>
          <a:p>
            <a:pPr lvl="0">
              <a:defRPr/>
            </a:pPr>
            <a:r>
              <a:rPr lang="en-US" sz="2400" dirty="0" err="1">
                <a:gradFill>
                  <a:gsLst>
                    <a:gs pos="100000">
                      <a:schemeClr val="accent4"/>
                    </a:gs>
                    <a:gs pos="0">
                      <a:schemeClr val="accent5"/>
                    </a:gs>
                  </a:gsLst>
                  <a:lin ang="18000000" scaled="0"/>
                </a:gradFill>
                <a:latin typeface="Aptos Display" panose="020B0004020202020204" pitchFamily="34" charset="0"/>
              </a:rPr>
              <a:t>mit</a:t>
            </a:r>
            <a:r>
              <a:rPr lang="en-US" sz="2400" dirty="0">
                <a:gradFill>
                  <a:gsLst>
                    <a:gs pos="100000">
                      <a:schemeClr val="accent4"/>
                    </a:gs>
                    <a:gs pos="0">
                      <a:schemeClr val="accent5"/>
                    </a:gs>
                  </a:gsLst>
                  <a:lin ang="18000000" scaled="0"/>
                </a:gradFill>
                <a:latin typeface="Aptos Display" panose="020B0004020202020204" pitchFamily="34" charset="0"/>
              </a:rPr>
              <a:t> CoreView tun </a:t>
            </a:r>
            <a:r>
              <a:rPr lang="en-US" sz="2400" dirty="0" err="1">
                <a:gradFill>
                  <a:gsLst>
                    <a:gs pos="100000">
                      <a:schemeClr val="accent4"/>
                    </a:gs>
                    <a:gs pos="0">
                      <a:schemeClr val="accent5"/>
                    </a:gs>
                  </a:gsLst>
                  <a:lin ang="18000000" scaled="0"/>
                </a:gradFill>
                <a:latin typeface="Aptos Display" panose="020B0004020202020204" pitchFamily="34" charset="0"/>
              </a:rPr>
              <a:t>können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chemeClr val="accent4"/>
                  </a:gs>
                  <a:gs pos="0">
                    <a:schemeClr val="accent5"/>
                  </a:gs>
                </a:gsLst>
                <a:lin ang="18000000" scaled="0"/>
              </a:gra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06" name="Title 1">
            <a:extLst>
              <a:ext uri="{FF2B5EF4-FFF2-40B4-BE49-F238E27FC236}">
                <a16:creationId xmlns:a16="http://schemas.microsoft.com/office/drawing/2014/main" id="{CAE568B8-EBD1-EB42-5F07-7BDAC5B9DF2D}"/>
              </a:ext>
            </a:extLst>
          </p:cNvPr>
          <p:cNvSpPr txBox="1">
            <a:spLocks/>
          </p:cNvSpPr>
          <p:nvPr/>
        </p:nvSpPr>
        <p:spPr>
          <a:xfrm>
            <a:off x="187115" y="4699638"/>
            <a:ext cx="3548173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160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Verändermanagement</a:t>
            </a:r>
            <a:endParaRPr lang="en-US" sz="1600" dirty="0">
              <a:solidFill>
                <a:srgbClr val="EEF1F5"/>
              </a:solidFill>
              <a:latin typeface="Aptos Display" panose="020B0004020202020204" pitchFamily="34" charset="0"/>
            </a:endParaRPr>
          </a:p>
        </p:txBody>
      </p:sp>
      <p:sp>
        <p:nvSpPr>
          <p:cNvPr id="207" name="Title 1">
            <a:extLst>
              <a:ext uri="{FF2B5EF4-FFF2-40B4-BE49-F238E27FC236}">
                <a16:creationId xmlns:a16="http://schemas.microsoft.com/office/drawing/2014/main" id="{D6B9708E-5345-8FA0-AD17-567F60D92FF8}"/>
              </a:ext>
            </a:extLst>
          </p:cNvPr>
          <p:cNvSpPr txBox="1">
            <a:spLocks/>
          </p:cNvSpPr>
          <p:nvPr/>
        </p:nvSpPr>
        <p:spPr>
          <a:xfrm>
            <a:off x="169530" y="1184839"/>
            <a:ext cx="2147588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1600" dirty="0">
                <a:solidFill>
                  <a:srgbClr val="EEF1F5"/>
                </a:solidFill>
                <a:latin typeface="Aptos Display" panose="020B0004020202020204" pitchFamily="34" charset="0"/>
              </a:rPr>
              <a:t>Wildwuchs </a:t>
            </a:r>
            <a:r>
              <a:rPr lang="en-US" sz="160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vermeiden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08" name="Title 1">
            <a:extLst>
              <a:ext uri="{FF2B5EF4-FFF2-40B4-BE49-F238E27FC236}">
                <a16:creationId xmlns:a16="http://schemas.microsoft.com/office/drawing/2014/main" id="{7C433511-2E0B-38B4-1BD8-6C4C89B25C19}"/>
              </a:ext>
            </a:extLst>
          </p:cNvPr>
          <p:cNvSpPr txBox="1">
            <a:spLocks/>
          </p:cNvSpPr>
          <p:nvPr/>
        </p:nvSpPr>
        <p:spPr>
          <a:xfrm>
            <a:off x="169530" y="1511666"/>
            <a:ext cx="3040996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1600" dirty="0">
                <a:solidFill>
                  <a:srgbClr val="EEF1F5"/>
                </a:solidFill>
                <a:latin typeface="Aptos Display" panose="020B0004020202020204" pitchFamily="34" charset="0"/>
              </a:rPr>
              <a:t>Verdächtige Postfächer </a:t>
            </a:r>
            <a:r>
              <a:rPr lang="en-US" sz="160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erkennen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09" name="Title 1">
            <a:extLst>
              <a:ext uri="{FF2B5EF4-FFF2-40B4-BE49-F238E27FC236}">
                <a16:creationId xmlns:a16="http://schemas.microsoft.com/office/drawing/2014/main" id="{784D285E-DE9F-7540-F3E1-4F98388B6E94}"/>
              </a:ext>
            </a:extLst>
          </p:cNvPr>
          <p:cNvSpPr txBox="1">
            <a:spLocks/>
          </p:cNvSpPr>
          <p:nvPr/>
        </p:nvSpPr>
        <p:spPr>
          <a:xfrm>
            <a:off x="169530" y="188636"/>
            <a:ext cx="3234336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1600" dirty="0">
                <a:solidFill>
                  <a:srgbClr val="4A8FE2"/>
                </a:solidFill>
                <a:latin typeface="Aptos Display" panose="020B0004020202020204" pitchFamily="34" charset="0"/>
              </a:rPr>
              <a:t>Sicherheit </a:t>
            </a:r>
            <a:r>
              <a:rPr lang="en-US" sz="1600" dirty="0" err="1">
                <a:solidFill>
                  <a:srgbClr val="4A8FE2"/>
                </a:solidFill>
                <a:latin typeface="Aptos Display" panose="020B0004020202020204" pitchFamily="34" charset="0"/>
              </a:rPr>
              <a:t>bei</a:t>
            </a:r>
            <a:r>
              <a:rPr lang="en-US" sz="1600" dirty="0">
                <a:solidFill>
                  <a:srgbClr val="4A8FE2"/>
                </a:solidFill>
                <a:latin typeface="Aptos Display" panose="020B0004020202020204" pitchFamily="34" charset="0"/>
              </a:rPr>
              <a:t> der Zusammenarbeit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A8FE2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10" name="Title 1">
            <a:extLst>
              <a:ext uri="{FF2B5EF4-FFF2-40B4-BE49-F238E27FC236}">
                <a16:creationId xmlns:a16="http://schemas.microsoft.com/office/drawing/2014/main" id="{E13CAD9F-C201-BEDE-3839-5DFFABD1ECFB}"/>
              </a:ext>
            </a:extLst>
          </p:cNvPr>
          <p:cNvSpPr txBox="1">
            <a:spLocks/>
          </p:cNvSpPr>
          <p:nvPr/>
        </p:nvSpPr>
        <p:spPr>
          <a:xfrm>
            <a:off x="184278" y="2329965"/>
            <a:ext cx="2589974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160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Risiken</a:t>
            </a:r>
            <a:r>
              <a:rPr lang="en-US" sz="1600" dirty="0">
                <a:solidFill>
                  <a:srgbClr val="EEF1F5"/>
                </a:solidFill>
                <a:latin typeface="Aptos Display" panose="020B0004020202020204" pitchFamily="34" charset="0"/>
              </a:rPr>
              <a:t> für </a:t>
            </a:r>
            <a:r>
              <a:rPr lang="en-US" sz="160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Identitäten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18" name="Title 1">
            <a:extLst>
              <a:ext uri="{FF2B5EF4-FFF2-40B4-BE49-F238E27FC236}">
                <a16:creationId xmlns:a16="http://schemas.microsoft.com/office/drawing/2014/main" id="{0ABEDB45-6B5D-F97A-F01A-E7B50EE3B24B}"/>
              </a:ext>
            </a:extLst>
          </p:cNvPr>
          <p:cNvSpPr txBox="1">
            <a:spLocks/>
          </p:cNvSpPr>
          <p:nvPr/>
        </p:nvSpPr>
        <p:spPr>
          <a:xfrm>
            <a:off x="154782" y="842513"/>
            <a:ext cx="2505751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1600" dirty="0">
                <a:solidFill>
                  <a:srgbClr val="EEF1F5"/>
                </a:solidFill>
                <a:latin typeface="Aptos Display" panose="020B0004020202020204" pitchFamily="34" charset="0"/>
              </a:rPr>
              <a:t>Externe </a:t>
            </a:r>
            <a:r>
              <a:rPr lang="en-US" sz="160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Zugriffe</a:t>
            </a:r>
            <a:r>
              <a:rPr lang="en-US" sz="1600" dirty="0">
                <a:solidFill>
                  <a:srgbClr val="EEF1F5"/>
                </a:solidFill>
                <a:latin typeface="Aptos Display" panose="020B0004020202020204" pitchFamily="34" charset="0"/>
              </a:rPr>
              <a:t> </a:t>
            </a:r>
            <a:r>
              <a:rPr lang="en-US" sz="160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erkennen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19" name="Title 1">
            <a:extLst>
              <a:ext uri="{FF2B5EF4-FFF2-40B4-BE49-F238E27FC236}">
                <a16:creationId xmlns:a16="http://schemas.microsoft.com/office/drawing/2014/main" id="{7EA3C789-EB97-5BF0-7AF9-342C94688526}"/>
              </a:ext>
            </a:extLst>
          </p:cNvPr>
          <p:cNvSpPr txBox="1">
            <a:spLocks/>
          </p:cNvSpPr>
          <p:nvPr/>
        </p:nvSpPr>
        <p:spPr>
          <a:xfrm>
            <a:off x="157477" y="495748"/>
            <a:ext cx="1848457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1600" dirty="0">
                <a:solidFill>
                  <a:srgbClr val="EEF1F5"/>
                </a:solidFill>
                <a:latin typeface="Aptos Display" panose="020B0004020202020204" pitchFamily="34" charset="0"/>
              </a:rPr>
              <a:t>Hohe </a:t>
            </a:r>
            <a:r>
              <a:rPr lang="en-US" sz="160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Risikoteilung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20" name="Title 1">
            <a:extLst>
              <a:ext uri="{FF2B5EF4-FFF2-40B4-BE49-F238E27FC236}">
                <a16:creationId xmlns:a16="http://schemas.microsoft.com/office/drawing/2014/main" id="{445E08E0-D2A1-8F8A-6191-77F061921C0C}"/>
              </a:ext>
            </a:extLst>
          </p:cNvPr>
          <p:cNvSpPr txBox="1">
            <a:spLocks/>
          </p:cNvSpPr>
          <p:nvPr/>
        </p:nvSpPr>
        <p:spPr>
          <a:xfrm>
            <a:off x="169530" y="1960099"/>
            <a:ext cx="3550602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1600" dirty="0" err="1">
                <a:solidFill>
                  <a:srgbClr val="4A8FE2"/>
                </a:solidFill>
                <a:latin typeface="Aptos Display" panose="020B0004020202020204" pitchFamily="34" charset="0"/>
              </a:rPr>
              <a:t>Automatisierung</a:t>
            </a:r>
            <a:r>
              <a:rPr lang="en-US" sz="1600" dirty="0">
                <a:solidFill>
                  <a:srgbClr val="4A8FE2"/>
                </a:solidFill>
                <a:latin typeface="Aptos Display" panose="020B0004020202020204" pitchFamily="34" charset="0"/>
              </a:rPr>
              <a:t> &amp; </a:t>
            </a:r>
            <a:r>
              <a:rPr lang="en-US" sz="1600" dirty="0" err="1">
                <a:solidFill>
                  <a:srgbClr val="4A8FE2"/>
                </a:solidFill>
                <a:latin typeface="Aptos Display" panose="020B0004020202020204" pitchFamily="34" charset="0"/>
              </a:rPr>
              <a:t>Identitätssicherheit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A8FE2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21" name="Title 1">
            <a:extLst>
              <a:ext uri="{FF2B5EF4-FFF2-40B4-BE49-F238E27FC236}">
                <a16:creationId xmlns:a16="http://schemas.microsoft.com/office/drawing/2014/main" id="{5B33AC2A-0038-6B38-692B-FCFD19BB4969}"/>
              </a:ext>
            </a:extLst>
          </p:cNvPr>
          <p:cNvSpPr txBox="1">
            <a:spLocks/>
          </p:cNvSpPr>
          <p:nvPr/>
        </p:nvSpPr>
        <p:spPr>
          <a:xfrm>
            <a:off x="189315" y="2666970"/>
            <a:ext cx="3553851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160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Identitätsschutz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22" name="Title 1">
            <a:extLst>
              <a:ext uri="{FF2B5EF4-FFF2-40B4-BE49-F238E27FC236}">
                <a16:creationId xmlns:a16="http://schemas.microsoft.com/office/drawing/2014/main" id="{CB1A2D08-66E1-A4B7-FE20-56DA303CB563}"/>
              </a:ext>
            </a:extLst>
          </p:cNvPr>
          <p:cNvSpPr txBox="1">
            <a:spLocks/>
          </p:cNvSpPr>
          <p:nvPr/>
        </p:nvSpPr>
        <p:spPr>
          <a:xfrm>
            <a:off x="182445" y="3017756"/>
            <a:ext cx="2868725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160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Lebenszyklus-Automatisierung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23" name="Title 1">
            <a:extLst>
              <a:ext uri="{FF2B5EF4-FFF2-40B4-BE49-F238E27FC236}">
                <a16:creationId xmlns:a16="http://schemas.microsoft.com/office/drawing/2014/main" id="{751E8526-D875-4573-D68C-65DE565713F8}"/>
              </a:ext>
            </a:extLst>
          </p:cNvPr>
          <p:cNvSpPr txBox="1">
            <a:spLocks/>
          </p:cNvSpPr>
          <p:nvPr/>
        </p:nvSpPr>
        <p:spPr>
          <a:xfrm>
            <a:off x="184278" y="3335694"/>
            <a:ext cx="2861854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1600" dirty="0">
                <a:solidFill>
                  <a:srgbClr val="EEF1F5"/>
                </a:solidFill>
                <a:latin typeface="Aptos Display" panose="020B0004020202020204" pitchFamily="34" charset="0"/>
              </a:rPr>
              <a:t>Benutzer configuration drift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24" name="Title 1">
            <a:extLst>
              <a:ext uri="{FF2B5EF4-FFF2-40B4-BE49-F238E27FC236}">
                <a16:creationId xmlns:a16="http://schemas.microsoft.com/office/drawing/2014/main" id="{F83AF450-0542-F99A-115B-5908B237FC4F}"/>
              </a:ext>
            </a:extLst>
          </p:cNvPr>
          <p:cNvSpPr txBox="1">
            <a:spLocks/>
          </p:cNvSpPr>
          <p:nvPr/>
        </p:nvSpPr>
        <p:spPr>
          <a:xfrm>
            <a:off x="189316" y="3662439"/>
            <a:ext cx="2861854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160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Zurück</a:t>
            </a:r>
            <a:r>
              <a:rPr lang="en-US" sz="1600" dirty="0">
                <a:solidFill>
                  <a:srgbClr val="EEF1F5"/>
                </a:solidFill>
                <a:latin typeface="Aptos Display" panose="020B0004020202020204" pitchFamily="34" charset="0"/>
              </a:rPr>
              <a:t> </a:t>
            </a:r>
            <a:r>
              <a:rPr lang="en-US" sz="160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zum</a:t>
            </a:r>
            <a:r>
              <a:rPr lang="en-US" sz="1600" dirty="0">
                <a:solidFill>
                  <a:srgbClr val="EEF1F5"/>
                </a:solidFill>
                <a:latin typeface="Aptos Display" panose="020B0004020202020204" pitchFamily="34" charset="0"/>
              </a:rPr>
              <a:t> </a:t>
            </a:r>
            <a:r>
              <a:rPr lang="en-US" sz="160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Benutzer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25" name="Title 1">
            <a:extLst>
              <a:ext uri="{FF2B5EF4-FFF2-40B4-BE49-F238E27FC236}">
                <a16:creationId xmlns:a16="http://schemas.microsoft.com/office/drawing/2014/main" id="{24B3429B-ED99-0C98-0C1C-90993B0D4A69}"/>
              </a:ext>
            </a:extLst>
          </p:cNvPr>
          <p:cNvSpPr txBox="1">
            <a:spLocks/>
          </p:cNvSpPr>
          <p:nvPr/>
        </p:nvSpPr>
        <p:spPr>
          <a:xfrm>
            <a:off x="176405" y="4387704"/>
            <a:ext cx="3026692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1600" dirty="0" err="1">
                <a:solidFill>
                  <a:srgbClr val="4A8FE2"/>
                </a:solidFill>
                <a:latin typeface="Aptos Display" panose="020B0004020202020204" pitchFamily="34" charset="0"/>
              </a:rPr>
              <a:t>Komplexe</a:t>
            </a:r>
            <a:r>
              <a:rPr lang="en-US" sz="1600" dirty="0">
                <a:solidFill>
                  <a:srgbClr val="4A8FE2"/>
                </a:solidFill>
                <a:latin typeface="Aptos Display" panose="020B0004020202020204" pitchFamily="34" charset="0"/>
              </a:rPr>
              <a:t> </a:t>
            </a:r>
            <a:r>
              <a:rPr lang="en-US" sz="1600" dirty="0" err="1">
                <a:solidFill>
                  <a:srgbClr val="4A8FE2"/>
                </a:solidFill>
                <a:latin typeface="Aptos Display" panose="020B0004020202020204" pitchFamily="34" charset="0"/>
              </a:rPr>
              <a:t>Umgebungen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A8FE2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26" name="Title 1">
            <a:extLst>
              <a:ext uri="{FF2B5EF4-FFF2-40B4-BE49-F238E27FC236}">
                <a16:creationId xmlns:a16="http://schemas.microsoft.com/office/drawing/2014/main" id="{0B8227A1-8B13-02D3-85FB-20F2AADB84E5}"/>
              </a:ext>
            </a:extLst>
          </p:cNvPr>
          <p:cNvSpPr txBox="1">
            <a:spLocks/>
          </p:cNvSpPr>
          <p:nvPr/>
        </p:nvSpPr>
        <p:spPr>
          <a:xfrm>
            <a:off x="174219" y="5666187"/>
            <a:ext cx="2360119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EF1F5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Hybrid-Management</a:t>
            </a:r>
          </a:p>
        </p:txBody>
      </p:sp>
      <p:sp>
        <p:nvSpPr>
          <p:cNvPr id="227" name="Title 1">
            <a:extLst>
              <a:ext uri="{FF2B5EF4-FFF2-40B4-BE49-F238E27FC236}">
                <a16:creationId xmlns:a16="http://schemas.microsoft.com/office/drawing/2014/main" id="{63A12F20-A041-E700-C2B3-02FEDAE558ED}"/>
              </a:ext>
            </a:extLst>
          </p:cNvPr>
          <p:cNvSpPr txBox="1">
            <a:spLocks/>
          </p:cNvSpPr>
          <p:nvPr/>
        </p:nvSpPr>
        <p:spPr>
          <a:xfrm>
            <a:off x="170600" y="5028790"/>
            <a:ext cx="3089643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160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Konfiguration</a:t>
            </a:r>
            <a:r>
              <a:rPr lang="en-US" sz="1600" dirty="0">
                <a:solidFill>
                  <a:srgbClr val="EEF1F5"/>
                </a:solidFill>
                <a:latin typeface="Aptos Display" panose="020B0004020202020204" pitchFamily="34" charset="0"/>
              </a:rPr>
              <a:t> für </a:t>
            </a:r>
            <a:r>
              <a:rPr lang="en-US" sz="160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mehrere</a:t>
            </a:r>
            <a:r>
              <a:rPr lang="en-US" sz="1600" dirty="0">
                <a:solidFill>
                  <a:srgbClr val="EEF1F5"/>
                </a:solidFill>
                <a:latin typeface="Aptos Display" panose="020B0004020202020204" pitchFamily="34" charset="0"/>
              </a:rPr>
              <a:t> Tenant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28" name="Title 1">
            <a:extLst>
              <a:ext uri="{FF2B5EF4-FFF2-40B4-BE49-F238E27FC236}">
                <a16:creationId xmlns:a16="http://schemas.microsoft.com/office/drawing/2014/main" id="{B24A6232-019C-8AA6-19E5-25918D10A66E}"/>
              </a:ext>
            </a:extLst>
          </p:cNvPr>
          <p:cNvSpPr txBox="1">
            <a:spLocks/>
          </p:cNvSpPr>
          <p:nvPr/>
        </p:nvSpPr>
        <p:spPr>
          <a:xfrm>
            <a:off x="170600" y="5358952"/>
            <a:ext cx="2788218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160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Zusammenlegung</a:t>
            </a:r>
            <a:r>
              <a:rPr lang="en-US" sz="1600" dirty="0">
                <a:solidFill>
                  <a:srgbClr val="EEF1F5"/>
                </a:solidFill>
                <a:latin typeface="Aptos Display" panose="020B0004020202020204" pitchFamily="34" charset="0"/>
              </a:rPr>
              <a:t> von Tenant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29" name="Title 1">
            <a:extLst>
              <a:ext uri="{FF2B5EF4-FFF2-40B4-BE49-F238E27FC236}">
                <a16:creationId xmlns:a16="http://schemas.microsoft.com/office/drawing/2014/main" id="{84BD5F69-9E63-0E98-B031-425A0BC358C2}"/>
              </a:ext>
            </a:extLst>
          </p:cNvPr>
          <p:cNvSpPr txBox="1">
            <a:spLocks/>
          </p:cNvSpPr>
          <p:nvPr/>
        </p:nvSpPr>
        <p:spPr>
          <a:xfrm>
            <a:off x="193694" y="3977750"/>
            <a:ext cx="2861854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160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Benutzerzugriffsrechte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30" name="Title 1">
            <a:extLst>
              <a:ext uri="{FF2B5EF4-FFF2-40B4-BE49-F238E27FC236}">
                <a16:creationId xmlns:a16="http://schemas.microsoft.com/office/drawing/2014/main" id="{B08DE196-476F-C607-DC0A-FC65B417C68D}"/>
              </a:ext>
            </a:extLst>
          </p:cNvPr>
          <p:cNvSpPr txBox="1">
            <a:spLocks/>
          </p:cNvSpPr>
          <p:nvPr/>
        </p:nvSpPr>
        <p:spPr>
          <a:xfrm>
            <a:off x="9219295" y="5301829"/>
            <a:ext cx="2958354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1300" dirty="0">
                <a:solidFill>
                  <a:srgbClr val="EEF1F5"/>
                </a:solidFill>
                <a:latin typeface="Aptos Display" panose="020B0004020202020204" pitchFamily="34" charset="0"/>
              </a:rPr>
              <a:t>Sicherheit der </a:t>
            </a:r>
            <a:r>
              <a:rPr lang="en-US" sz="130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internen</a:t>
            </a:r>
            <a:r>
              <a:rPr lang="en-US" sz="1300" dirty="0">
                <a:solidFill>
                  <a:srgbClr val="EEF1F5"/>
                </a:solidFill>
                <a:latin typeface="Aptos Display" panose="020B0004020202020204" pitchFamily="34" charset="0"/>
              </a:rPr>
              <a:t> Entra-App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</a:endParaRPr>
          </a:p>
        </p:txBody>
      </p:sp>
      <p:sp>
        <p:nvSpPr>
          <p:cNvPr id="231" name="Title 1">
            <a:extLst>
              <a:ext uri="{FF2B5EF4-FFF2-40B4-BE49-F238E27FC236}">
                <a16:creationId xmlns:a16="http://schemas.microsoft.com/office/drawing/2014/main" id="{ED86B03C-3199-D080-B4EE-8167F995F40F}"/>
              </a:ext>
            </a:extLst>
          </p:cNvPr>
          <p:cNvSpPr txBox="1">
            <a:spLocks/>
          </p:cNvSpPr>
          <p:nvPr/>
        </p:nvSpPr>
        <p:spPr>
          <a:xfrm>
            <a:off x="9219295" y="5656267"/>
            <a:ext cx="2958354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de-DE" sz="1300" dirty="0">
                <a:solidFill>
                  <a:srgbClr val="EEF1F5"/>
                </a:solidFill>
                <a:latin typeface="Aptos Display" panose="020B0004020202020204" pitchFamily="34" charset="0"/>
              </a:rPr>
              <a:t>Sicherheit von Apps von Drittanbietern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</a:endParaRPr>
          </a:p>
        </p:txBody>
      </p:sp>
      <p:sp>
        <p:nvSpPr>
          <p:cNvPr id="232" name="Title 1">
            <a:extLst>
              <a:ext uri="{FF2B5EF4-FFF2-40B4-BE49-F238E27FC236}">
                <a16:creationId xmlns:a16="http://schemas.microsoft.com/office/drawing/2014/main" id="{74DD32E1-15F3-96E4-DD38-252AE399838E}"/>
              </a:ext>
            </a:extLst>
          </p:cNvPr>
          <p:cNvSpPr txBox="1">
            <a:spLocks/>
          </p:cNvSpPr>
          <p:nvPr/>
        </p:nvSpPr>
        <p:spPr>
          <a:xfrm>
            <a:off x="9177247" y="1191246"/>
            <a:ext cx="3136035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150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Konfigurationsänderung</a:t>
            </a:r>
            <a:r>
              <a:rPr lang="en-US" sz="1500" dirty="0">
                <a:solidFill>
                  <a:srgbClr val="EEF1F5"/>
                </a:solidFill>
                <a:latin typeface="Aptos Display" panose="020B0004020202020204" pitchFamily="34" charset="0"/>
              </a:rPr>
              <a:t> </a:t>
            </a:r>
            <a:r>
              <a:rPr lang="en-US" sz="150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erkennen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</a:endParaRPr>
          </a:p>
        </p:txBody>
      </p:sp>
      <p:sp>
        <p:nvSpPr>
          <p:cNvPr id="233" name="Title 1">
            <a:extLst>
              <a:ext uri="{FF2B5EF4-FFF2-40B4-BE49-F238E27FC236}">
                <a16:creationId xmlns:a16="http://schemas.microsoft.com/office/drawing/2014/main" id="{0942C8F0-6A40-465B-0F39-C8E76FE3DCE0}"/>
              </a:ext>
            </a:extLst>
          </p:cNvPr>
          <p:cNvSpPr txBox="1">
            <a:spLocks/>
          </p:cNvSpPr>
          <p:nvPr/>
        </p:nvSpPr>
        <p:spPr>
          <a:xfrm>
            <a:off x="9177247" y="841640"/>
            <a:ext cx="2806397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160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Konfigurationssicherung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34" name="Title 1">
            <a:extLst>
              <a:ext uri="{FF2B5EF4-FFF2-40B4-BE49-F238E27FC236}">
                <a16:creationId xmlns:a16="http://schemas.microsoft.com/office/drawing/2014/main" id="{926A6193-05EC-EDB7-9BED-DFF3159A41E6}"/>
              </a:ext>
            </a:extLst>
          </p:cNvPr>
          <p:cNvSpPr txBox="1">
            <a:spLocks/>
          </p:cNvSpPr>
          <p:nvPr/>
        </p:nvSpPr>
        <p:spPr>
          <a:xfrm>
            <a:off x="9191366" y="2645625"/>
            <a:ext cx="3000170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130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Aufgabenbasierter</a:t>
            </a:r>
            <a:r>
              <a:rPr lang="en-US" sz="1300" dirty="0">
                <a:solidFill>
                  <a:srgbClr val="EEF1F5"/>
                </a:solidFill>
                <a:latin typeface="Aptos Display" panose="020B0004020202020204" pitchFamily="34" charset="0"/>
              </a:rPr>
              <a:t> </a:t>
            </a:r>
            <a:r>
              <a:rPr lang="en-US" sz="130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privilegierter</a:t>
            </a:r>
            <a:r>
              <a:rPr lang="en-US" sz="1300" dirty="0">
                <a:solidFill>
                  <a:srgbClr val="EEF1F5"/>
                </a:solidFill>
                <a:latin typeface="Aptos Display" panose="020B0004020202020204" pitchFamily="34" charset="0"/>
              </a:rPr>
              <a:t> </a:t>
            </a:r>
            <a:r>
              <a:rPr lang="en-US" sz="130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Zugriff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</a:endParaRPr>
          </a:p>
        </p:txBody>
      </p:sp>
      <p:sp>
        <p:nvSpPr>
          <p:cNvPr id="235" name="Title 1">
            <a:extLst>
              <a:ext uri="{FF2B5EF4-FFF2-40B4-BE49-F238E27FC236}">
                <a16:creationId xmlns:a16="http://schemas.microsoft.com/office/drawing/2014/main" id="{C8F4A0F9-1C70-41AC-C45B-295287844AF9}"/>
              </a:ext>
            </a:extLst>
          </p:cNvPr>
          <p:cNvSpPr txBox="1">
            <a:spLocks/>
          </p:cNvSpPr>
          <p:nvPr/>
        </p:nvSpPr>
        <p:spPr>
          <a:xfrm>
            <a:off x="9177247" y="1551096"/>
            <a:ext cx="2992202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150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Änderung</a:t>
            </a:r>
            <a:r>
              <a:rPr lang="en-US" sz="1500" dirty="0">
                <a:solidFill>
                  <a:srgbClr val="EEF1F5"/>
                </a:solidFill>
                <a:latin typeface="Aptos Display" panose="020B0004020202020204" pitchFamily="34" charset="0"/>
              </a:rPr>
              <a:t> der Audit-</a:t>
            </a:r>
            <a:r>
              <a:rPr lang="en-US" sz="150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Konfiguration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</a:endParaRPr>
          </a:p>
        </p:txBody>
      </p:sp>
      <p:sp>
        <p:nvSpPr>
          <p:cNvPr id="236" name="Title 1">
            <a:extLst>
              <a:ext uri="{FF2B5EF4-FFF2-40B4-BE49-F238E27FC236}">
                <a16:creationId xmlns:a16="http://schemas.microsoft.com/office/drawing/2014/main" id="{8B31B492-2BB3-D3B6-B3CD-6B66378A90F2}"/>
              </a:ext>
            </a:extLst>
          </p:cNvPr>
          <p:cNvSpPr txBox="1">
            <a:spLocks/>
          </p:cNvSpPr>
          <p:nvPr/>
        </p:nvSpPr>
        <p:spPr>
          <a:xfrm>
            <a:off x="9191371" y="2283075"/>
            <a:ext cx="2935201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130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Segmentierung</a:t>
            </a:r>
            <a:r>
              <a:rPr lang="en-US" sz="1300" dirty="0">
                <a:solidFill>
                  <a:srgbClr val="EEF1F5"/>
                </a:solidFill>
                <a:latin typeface="Aptos Display" panose="020B0004020202020204" pitchFamily="34" charset="0"/>
              </a:rPr>
              <a:t> </a:t>
            </a:r>
            <a:r>
              <a:rPr lang="en-US" sz="130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virtueller</a:t>
            </a:r>
            <a:r>
              <a:rPr lang="en-US" sz="1300" dirty="0">
                <a:solidFill>
                  <a:srgbClr val="EEF1F5"/>
                </a:solidFill>
                <a:latin typeface="Aptos Display" panose="020B0004020202020204" pitchFamily="34" charset="0"/>
              </a:rPr>
              <a:t> Tenant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</a:endParaRPr>
          </a:p>
        </p:txBody>
      </p:sp>
      <p:sp>
        <p:nvSpPr>
          <p:cNvPr id="237" name="Title 1">
            <a:extLst>
              <a:ext uri="{FF2B5EF4-FFF2-40B4-BE49-F238E27FC236}">
                <a16:creationId xmlns:a16="http://schemas.microsoft.com/office/drawing/2014/main" id="{E4287ED7-4D5D-2567-FA25-B339E1CD414F}"/>
              </a:ext>
            </a:extLst>
          </p:cNvPr>
          <p:cNvSpPr txBox="1">
            <a:spLocks/>
          </p:cNvSpPr>
          <p:nvPr/>
        </p:nvSpPr>
        <p:spPr>
          <a:xfrm>
            <a:off x="9167570" y="171050"/>
            <a:ext cx="3026692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4A8FE2"/>
                </a:solidFill>
                <a:latin typeface="Aptos Display" panose="020B0004020202020204" pitchFamily="34" charset="0"/>
              </a:rPr>
              <a:t>Tenant </a:t>
            </a:r>
            <a:r>
              <a:rPr lang="en-US" sz="1600" dirty="0" err="1">
                <a:solidFill>
                  <a:srgbClr val="4A8FE2"/>
                </a:solidFill>
                <a:latin typeface="Aptos Display" panose="020B0004020202020204" pitchFamily="34" charset="0"/>
              </a:rPr>
              <a:t>Konfiguration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A8FE2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38" name="Title 1">
            <a:extLst>
              <a:ext uri="{FF2B5EF4-FFF2-40B4-BE49-F238E27FC236}">
                <a16:creationId xmlns:a16="http://schemas.microsoft.com/office/drawing/2014/main" id="{747C9320-B6F6-2E93-5BED-88C4122B4245}"/>
              </a:ext>
            </a:extLst>
          </p:cNvPr>
          <p:cNvSpPr txBox="1">
            <a:spLocks/>
          </p:cNvSpPr>
          <p:nvPr/>
        </p:nvSpPr>
        <p:spPr>
          <a:xfrm>
            <a:off x="9182909" y="500796"/>
            <a:ext cx="2992202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EF1F5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CIS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EF1F5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Konfigurations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EF1F5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-Baseline</a:t>
            </a:r>
          </a:p>
        </p:txBody>
      </p:sp>
      <p:sp>
        <p:nvSpPr>
          <p:cNvPr id="239" name="Title 1">
            <a:extLst>
              <a:ext uri="{FF2B5EF4-FFF2-40B4-BE49-F238E27FC236}">
                <a16:creationId xmlns:a16="http://schemas.microsoft.com/office/drawing/2014/main" id="{56ABC04C-FAD5-5E08-A972-29858DEA36F7}"/>
              </a:ext>
            </a:extLst>
          </p:cNvPr>
          <p:cNvSpPr txBox="1">
            <a:spLocks/>
          </p:cNvSpPr>
          <p:nvPr/>
        </p:nvSpPr>
        <p:spPr>
          <a:xfrm>
            <a:off x="9191366" y="2962245"/>
            <a:ext cx="2806394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130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Berechtigungen</a:t>
            </a:r>
            <a:r>
              <a:rPr lang="en-US" sz="1300" dirty="0">
                <a:solidFill>
                  <a:srgbClr val="EEF1F5"/>
                </a:solidFill>
                <a:latin typeface="Aptos Display" panose="020B0004020202020204" pitchFamily="34" charset="0"/>
              </a:rPr>
              <a:t> </a:t>
            </a:r>
            <a:r>
              <a:rPr lang="en-US" sz="130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widerrufen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</a:endParaRPr>
          </a:p>
        </p:txBody>
      </p:sp>
      <p:sp>
        <p:nvSpPr>
          <p:cNvPr id="240" name="Title 1">
            <a:extLst>
              <a:ext uri="{FF2B5EF4-FFF2-40B4-BE49-F238E27FC236}">
                <a16:creationId xmlns:a16="http://schemas.microsoft.com/office/drawing/2014/main" id="{0655A996-34EA-400C-8245-BC66DAA1BCC2}"/>
              </a:ext>
            </a:extLst>
          </p:cNvPr>
          <p:cNvSpPr txBox="1">
            <a:spLocks/>
          </p:cNvSpPr>
          <p:nvPr/>
        </p:nvSpPr>
        <p:spPr>
          <a:xfrm>
            <a:off x="9189722" y="3475559"/>
            <a:ext cx="3026692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1600" dirty="0">
                <a:solidFill>
                  <a:srgbClr val="4A8FE2"/>
                </a:solidFill>
                <a:latin typeface="Aptos Display" panose="020B0004020202020204" pitchFamily="34" charset="0"/>
              </a:rPr>
              <a:t>Administrative </a:t>
            </a:r>
            <a:r>
              <a:rPr lang="en-US" sz="1600" dirty="0" err="1">
                <a:solidFill>
                  <a:srgbClr val="4A8FE2"/>
                </a:solidFill>
                <a:latin typeface="Aptos Display" panose="020B0004020202020204" pitchFamily="34" charset="0"/>
              </a:rPr>
              <a:t>Produktivität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A8FE2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41" name="Title 1">
            <a:extLst>
              <a:ext uri="{FF2B5EF4-FFF2-40B4-BE49-F238E27FC236}">
                <a16:creationId xmlns:a16="http://schemas.microsoft.com/office/drawing/2014/main" id="{9C124D83-8A9C-C52D-DE3E-638514066B10}"/>
              </a:ext>
            </a:extLst>
          </p:cNvPr>
          <p:cNvSpPr txBox="1">
            <a:spLocks/>
          </p:cNvSpPr>
          <p:nvPr/>
        </p:nvSpPr>
        <p:spPr>
          <a:xfrm>
            <a:off x="9192792" y="4123731"/>
            <a:ext cx="2806394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Zentrales</a:t>
            </a:r>
            <a:r>
              <a:rPr lang="en-US" sz="1600" noProof="0" dirty="0">
                <a:solidFill>
                  <a:srgbClr val="EEF1F5"/>
                </a:solidFill>
                <a:latin typeface="Aptos Display" panose="020B0004020202020204" pitchFamily="34" charset="0"/>
              </a:rPr>
              <a:t> Portal/Dashboards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42" name="Title 1">
            <a:extLst>
              <a:ext uri="{FF2B5EF4-FFF2-40B4-BE49-F238E27FC236}">
                <a16:creationId xmlns:a16="http://schemas.microsoft.com/office/drawing/2014/main" id="{5BD27681-820C-DAD9-BFCC-3E79F0E29AAB}"/>
              </a:ext>
            </a:extLst>
          </p:cNvPr>
          <p:cNvSpPr txBox="1">
            <a:spLocks/>
          </p:cNvSpPr>
          <p:nvPr/>
        </p:nvSpPr>
        <p:spPr>
          <a:xfrm>
            <a:off x="9192800" y="3785848"/>
            <a:ext cx="2806389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EF1F5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Corey KI </a:t>
            </a:r>
            <a:r>
              <a:rPr lang="en-US" sz="1600" dirty="0">
                <a:solidFill>
                  <a:srgbClr val="EEF1F5"/>
                </a:solidFill>
                <a:latin typeface="Aptos Display" panose="020B0004020202020204" pitchFamily="34" charset="0"/>
              </a:rPr>
              <a:t>und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EEF1F5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 V-Tenants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43" name="Title 1">
            <a:extLst>
              <a:ext uri="{FF2B5EF4-FFF2-40B4-BE49-F238E27FC236}">
                <a16:creationId xmlns:a16="http://schemas.microsoft.com/office/drawing/2014/main" id="{FA94999C-6560-D482-1594-2D843988A44F}"/>
              </a:ext>
            </a:extLst>
          </p:cNvPr>
          <p:cNvSpPr txBox="1">
            <a:spLocks/>
          </p:cNvSpPr>
          <p:nvPr/>
        </p:nvSpPr>
        <p:spPr>
          <a:xfrm>
            <a:off x="9189722" y="4424763"/>
            <a:ext cx="2847859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1600" dirty="0">
                <a:solidFill>
                  <a:srgbClr val="EEF1F5"/>
                </a:solidFill>
                <a:latin typeface="Aptos Display" panose="020B0004020202020204" pitchFamily="34" charset="0"/>
              </a:rPr>
              <a:t>130+ </a:t>
            </a:r>
            <a:r>
              <a:rPr lang="en-US" sz="160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Berichte</a:t>
            </a:r>
            <a:r>
              <a:rPr lang="en-US" sz="1600" dirty="0">
                <a:solidFill>
                  <a:srgbClr val="EEF1F5"/>
                </a:solidFill>
                <a:latin typeface="Aptos Display" panose="020B0004020202020204" pitchFamily="34" charset="0"/>
              </a:rPr>
              <a:t> </a:t>
            </a:r>
            <a:r>
              <a:rPr lang="en-US" sz="160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nach</a:t>
            </a:r>
            <a:r>
              <a:rPr lang="en-US" sz="1600" dirty="0">
                <a:solidFill>
                  <a:srgbClr val="EEF1F5"/>
                </a:solidFill>
                <a:latin typeface="Aptos Display" panose="020B0004020202020204" pitchFamily="34" charset="0"/>
              </a:rPr>
              <a:t> </a:t>
            </a:r>
            <a:r>
              <a:rPr lang="en-US" sz="1600" dirty="0" err="1">
                <a:solidFill>
                  <a:srgbClr val="EEF1F5"/>
                </a:solidFill>
                <a:latin typeface="Aptos Display" panose="020B0004020202020204" pitchFamily="34" charset="0"/>
              </a:rPr>
              <a:t>Maß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44" name="Title 1">
            <a:extLst>
              <a:ext uri="{FF2B5EF4-FFF2-40B4-BE49-F238E27FC236}">
                <a16:creationId xmlns:a16="http://schemas.microsoft.com/office/drawing/2014/main" id="{CD63A022-BD8E-B948-6F26-3630D4ACFF14}"/>
              </a:ext>
            </a:extLst>
          </p:cNvPr>
          <p:cNvSpPr txBox="1">
            <a:spLocks/>
          </p:cNvSpPr>
          <p:nvPr/>
        </p:nvSpPr>
        <p:spPr>
          <a:xfrm>
            <a:off x="9219295" y="4931295"/>
            <a:ext cx="3026692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4A8FE2"/>
                </a:solidFill>
                <a:latin typeface="Aptos Display" panose="020B0004020202020204" pitchFamily="34" charset="0"/>
              </a:rPr>
              <a:t>Entra App Governance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A8FE2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45" name="Title 1">
            <a:extLst>
              <a:ext uri="{FF2B5EF4-FFF2-40B4-BE49-F238E27FC236}">
                <a16:creationId xmlns:a16="http://schemas.microsoft.com/office/drawing/2014/main" id="{8B7E0450-2C39-5A48-C8A8-44B29AFB288F}"/>
              </a:ext>
            </a:extLst>
          </p:cNvPr>
          <p:cNvSpPr txBox="1">
            <a:spLocks/>
          </p:cNvSpPr>
          <p:nvPr/>
        </p:nvSpPr>
        <p:spPr>
          <a:xfrm>
            <a:off x="9164844" y="1985291"/>
            <a:ext cx="3026692" cy="4413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1400" dirty="0" err="1">
                <a:solidFill>
                  <a:srgbClr val="4A8FE2"/>
                </a:solidFill>
                <a:latin typeface="Aptos Display" panose="020B0004020202020204" pitchFamily="34" charset="0"/>
              </a:rPr>
              <a:t>Prinzip</a:t>
            </a:r>
            <a:r>
              <a:rPr lang="en-US" sz="1400" dirty="0">
                <a:solidFill>
                  <a:srgbClr val="4A8FE2"/>
                </a:solidFill>
                <a:latin typeface="Aptos Display" panose="020B0004020202020204" pitchFamily="34" charset="0"/>
              </a:rPr>
              <a:t> der </a:t>
            </a:r>
            <a:r>
              <a:rPr lang="en-US" sz="1400" dirty="0" err="1">
                <a:solidFill>
                  <a:srgbClr val="4A8FE2"/>
                </a:solidFill>
                <a:latin typeface="Aptos Display" panose="020B0004020202020204" pitchFamily="34" charset="0"/>
              </a:rPr>
              <a:t>geringsten</a:t>
            </a:r>
            <a:r>
              <a:rPr lang="en-US" sz="1400" dirty="0">
                <a:solidFill>
                  <a:srgbClr val="4A8FE2"/>
                </a:solidFill>
                <a:latin typeface="Aptos Display" panose="020B0004020202020204" pitchFamily="34" charset="0"/>
              </a:rPr>
              <a:t> </a:t>
            </a:r>
            <a:r>
              <a:rPr lang="en-US" sz="1400" dirty="0" err="1">
                <a:solidFill>
                  <a:srgbClr val="4A8FE2"/>
                </a:solidFill>
                <a:latin typeface="Aptos Display" panose="020B0004020202020204" pitchFamily="34" charset="0"/>
              </a:rPr>
              <a:t>Berechtigungen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4A8FE2"/>
              </a:solidFill>
              <a:effectLst/>
              <a:uLnTx/>
              <a:uFillTx/>
              <a:latin typeface="Aptos Display" panose="020B0004020202020204" pitchFamily="34" charset="0"/>
            </a:endParaRPr>
          </a:p>
        </p:txBody>
      </p: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08AC6F23-D39D-A31D-BCC5-6B6AC05C9A42}"/>
              </a:ext>
            </a:extLst>
          </p:cNvPr>
          <p:cNvCxnSpPr>
            <a:cxnSpLocks/>
          </p:cNvCxnSpPr>
          <p:nvPr/>
        </p:nvCxnSpPr>
        <p:spPr>
          <a:xfrm>
            <a:off x="3372744" y="652021"/>
            <a:ext cx="0" cy="888147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Rounded Rectangle 248">
            <a:extLst>
              <a:ext uri="{FF2B5EF4-FFF2-40B4-BE49-F238E27FC236}">
                <a16:creationId xmlns:a16="http://schemas.microsoft.com/office/drawing/2014/main" id="{31B1F19A-6782-B1EF-71DA-93A829DA4807}"/>
              </a:ext>
            </a:extLst>
          </p:cNvPr>
          <p:cNvSpPr/>
          <p:nvPr/>
        </p:nvSpPr>
        <p:spPr>
          <a:xfrm>
            <a:off x="4145952" y="1357152"/>
            <a:ext cx="3896677" cy="963514"/>
          </a:xfrm>
          <a:prstGeom prst="roundRect">
            <a:avLst>
              <a:gd name="adj" fmla="val 13624"/>
            </a:avLst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</a:endParaRPr>
          </a:p>
        </p:txBody>
      </p: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EDB6C443-A4D1-EF78-901A-5257FD070D5F}"/>
              </a:ext>
            </a:extLst>
          </p:cNvPr>
          <p:cNvCxnSpPr>
            <a:cxnSpLocks/>
          </p:cNvCxnSpPr>
          <p:nvPr/>
        </p:nvCxnSpPr>
        <p:spPr>
          <a:xfrm>
            <a:off x="1938911" y="661405"/>
            <a:ext cx="1393012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FF151AC8-0F3F-842C-7578-56DFD700FE75}"/>
              </a:ext>
            </a:extLst>
          </p:cNvPr>
          <p:cNvCxnSpPr>
            <a:cxnSpLocks/>
          </p:cNvCxnSpPr>
          <p:nvPr/>
        </p:nvCxnSpPr>
        <p:spPr>
          <a:xfrm>
            <a:off x="2534338" y="1018285"/>
            <a:ext cx="797585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9C283ED8-F479-A336-0CBA-4CF489EC0ECD}"/>
              </a:ext>
            </a:extLst>
          </p:cNvPr>
          <p:cNvCxnSpPr>
            <a:cxnSpLocks/>
          </p:cNvCxnSpPr>
          <p:nvPr/>
        </p:nvCxnSpPr>
        <p:spPr>
          <a:xfrm>
            <a:off x="2240519" y="1366675"/>
            <a:ext cx="1091404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0FEF8D31-6CED-BD94-7158-80795944BC84}"/>
              </a:ext>
            </a:extLst>
          </p:cNvPr>
          <p:cNvCxnSpPr>
            <a:cxnSpLocks/>
          </p:cNvCxnSpPr>
          <p:nvPr/>
        </p:nvCxnSpPr>
        <p:spPr>
          <a:xfrm>
            <a:off x="3138096" y="1697788"/>
            <a:ext cx="193827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D3F6FF5F-22BC-CFF9-2A12-233262EEB298}"/>
              </a:ext>
            </a:extLst>
          </p:cNvPr>
          <p:cNvCxnSpPr>
            <a:cxnSpLocks/>
          </p:cNvCxnSpPr>
          <p:nvPr/>
        </p:nvCxnSpPr>
        <p:spPr>
          <a:xfrm>
            <a:off x="3392638" y="2498055"/>
            <a:ext cx="0" cy="1418813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52E0D61F-6F6E-0A2C-4EB9-015547385B06}"/>
              </a:ext>
            </a:extLst>
          </p:cNvPr>
          <p:cNvCxnSpPr>
            <a:cxnSpLocks/>
          </p:cNvCxnSpPr>
          <p:nvPr/>
        </p:nvCxnSpPr>
        <p:spPr>
          <a:xfrm>
            <a:off x="2304789" y="2507439"/>
            <a:ext cx="1056359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03B4023D-9C88-7BAD-4D6E-52F0E0672998}"/>
              </a:ext>
            </a:extLst>
          </p:cNvPr>
          <p:cNvCxnSpPr>
            <a:cxnSpLocks/>
          </p:cNvCxnSpPr>
          <p:nvPr/>
        </p:nvCxnSpPr>
        <p:spPr>
          <a:xfrm>
            <a:off x="1733051" y="2851793"/>
            <a:ext cx="1623925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6A2811C6-F768-0962-84FE-B4D2F43F7BEC}"/>
              </a:ext>
            </a:extLst>
          </p:cNvPr>
          <p:cNvCxnSpPr>
            <a:cxnSpLocks/>
          </p:cNvCxnSpPr>
          <p:nvPr/>
        </p:nvCxnSpPr>
        <p:spPr>
          <a:xfrm>
            <a:off x="2677435" y="3534491"/>
            <a:ext cx="702375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>
            <a:extLst>
              <a:ext uri="{FF2B5EF4-FFF2-40B4-BE49-F238E27FC236}">
                <a16:creationId xmlns:a16="http://schemas.microsoft.com/office/drawing/2014/main" id="{6741D32C-7328-82A8-856C-8498A719ADAE}"/>
              </a:ext>
            </a:extLst>
          </p:cNvPr>
          <p:cNvCxnSpPr>
            <a:cxnSpLocks/>
          </p:cNvCxnSpPr>
          <p:nvPr/>
        </p:nvCxnSpPr>
        <p:spPr>
          <a:xfrm>
            <a:off x="3016456" y="3204700"/>
            <a:ext cx="361170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1FE6A94B-9C21-4426-8F25-0218194B4680}"/>
              </a:ext>
            </a:extLst>
          </p:cNvPr>
          <p:cNvCxnSpPr>
            <a:cxnSpLocks/>
          </p:cNvCxnSpPr>
          <p:nvPr/>
        </p:nvCxnSpPr>
        <p:spPr>
          <a:xfrm>
            <a:off x="2317118" y="4164093"/>
            <a:ext cx="1064836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339EED20-4CE6-DFEB-AF9F-3E9E0A7F88CD}"/>
              </a:ext>
            </a:extLst>
          </p:cNvPr>
          <p:cNvCxnSpPr>
            <a:cxnSpLocks/>
          </p:cNvCxnSpPr>
          <p:nvPr/>
        </p:nvCxnSpPr>
        <p:spPr>
          <a:xfrm flipV="1">
            <a:off x="2183070" y="3853804"/>
            <a:ext cx="1185281" cy="651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9E7D7F91-8754-9196-6CDA-8747C4F3824F}"/>
              </a:ext>
            </a:extLst>
          </p:cNvPr>
          <p:cNvCxnSpPr>
            <a:cxnSpLocks/>
          </p:cNvCxnSpPr>
          <p:nvPr/>
        </p:nvCxnSpPr>
        <p:spPr>
          <a:xfrm>
            <a:off x="3366524" y="4866133"/>
            <a:ext cx="0" cy="524562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>
            <a:extLst>
              <a:ext uri="{FF2B5EF4-FFF2-40B4-BE49-F238E27FC236}">
                <a16:creationId xmlns:a16="http://schemas.microsoft.com/office/drawing/2014/main" id="{B83DF112-0BF4-FBF3-C353-789B470C0422}"/>
              </a:ext>
            </a:extLst>
          </p:cNvPr>
          <p:cNvCxnSpPr>
            <a:cxnSpLocks/>
          </p:cNvCxnSpPr>
          <p:nvPr/>
        </p:nvCxnSpPr>
        <p:spPr>
          <a:xfrm>
            <a:off x="2278819" y="4875517"/>
            <a:ext cx="1046884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C02BAA67-4C95-9780-E2A9-ADC1F0507FBE}"/>
              </a:ext>
            </a:extLst>
          </p:cNvPr>
          <p:cNvCxnSpPr>
            <a:cxnSpLocks/>
          </p:cNvCxnSpPr>
          <p:nvPr/>
        </p:nvCxnSpPr>
        <p:spPr>
          <a:xfrm>
            <a:off x="3145345" y="5217276"/>
            <a:ext cx="204345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>
            <a:extLst>
              <a:ext uri="{FF2B5EF4-FFF2-40B4-BE49-F238E27FC236}">
                <a16:creationId xmlns:a16="http://schemas.microsoft.com/office/drawing/2014/main" id="{6855BC98-BE0D-5C65-C9D0-2A4BE1B00BC9}"/>
              </a:ext>
            </a:extLst>
          </p:cNvPr>
          <p:cNvCxnSpPr>
            <a:cxnSpLocks/>
          </p:cNvCxnSpPr>
          <p:nvPr/>
        </p:nvCxnSpPr>
        <p:spPr>
          <a:xfrm>
            <a:off x="2834161" y="5550082"/>
            <a:ext cx="490368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>
            <a:extLst>
              <a:ext uri="{FF2B5EF4-FFF2-40B4-BE49-F238E27FC236}">
                <a16:creationId xmlns:a16="http://schemas.microsoft.com/office/drawing/2014/main" id="{2118038B-B1A9-BE6B-8D26-3A33E1F8AE11}"/>
              </a:ext>
            </a:extLst>
          </p:cNvPr>
          <p:cNvCxnSpPr>
            <a:cxnSpLocks/>
          </p:cNvCxnSpPr>
          <p:nvPr/>
        </p:nvCxnSpPr>
        <p:spPr>
          <a:xfrm>
            <a:off x="2093626" y="5861934"/>
            <a:ext cx="1278048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>
            <a:extLst>
              <a:ext uri="{FF2B5EF4-FFF2-40B4-BE49-F238E27FC236}">
                <a16:creationId xmlns:a16="http://schemas.microsoft.com/office/drawing/2014/main" id="{23D82BCC-6A36-7878-85FE-14166F4E3F6A}"/>
              </a:ext>
            </a:extLst>
          </p:cNvPr>
          <p:cNvCxnSpPr>
            <a:cxnSpLocks/>
          </p:cNvCxnSpPr>
          <p:nvPr/>
        </p:nvCxnSpPr>
        <p:spPr>
          <a:xfrm flipH="1">
            <a:off x="3401771" y="1551096"/>
            <a:ext cx="701878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id="{C3399CCC-1941-D1A7-CFD9-40EE58904E5B}"/>
              </a:ext>
            </a:extLst>
          </p:cNvPr>
          <p:cNvCxnSpPr>
            <a:cxnSpLocks/>
          </p:cNvCxnSpPr>
          <p:nvPr/>
        </p:nvCxnSpPr>
        <p:spPr>
          <a:xfrm flipH="1">
            <a:off x="3390795" y="4007880"/>
            <a:ext cx="701878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" name="Rounded Rectangle 306">
            <a:extLst>
              <a:ext uri="{FF2B5EF4-FFF2-40B4-BE49-F238E27FC236}">
                <a16:creationId xmlns:a16="http://schemas.microsoft.com/office/drawing/2014/main" id="{B38B3E5D-A8D9-26DD-C4EB-F4AB2898E197}"/>
              </a:ext>
            </a:extLst>
          </p:cNvPr>
          <p:cNvSpPr/>
          <p:nvPr/>
        </p:nvSpPr>
        <p:spPr>
          <a:xfrm>
            <a:off x="4138553" y="2470035"/>
            <a:ext cx="1013269" cy="2106881"/>
          </a:xfrm>
          <a:prstGeom prst="roundRect">
            <a:avLst>
              <a:gd name="adj" fmla="val 13624"/>
            </a:avLst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</a:endParaRPr>
          </a:p>
        </p:txBody>
      </p:sp>
      <p:cxnSp>
        <p:nvCxnSpPr>
          <p:cNvPr id="308" name="Straight Connector 307">
            <a:extLst>
              <a:ext uri="{FF2B5EF4-FFF2-40B4-BE49-F238E27FC236}">
                <a16:creationId xmlns:a16="http://schemas.microsoft.com/office/drawing/2014/main" id="{77CCEDB4-823C-63A9-63CC-A58158BFD294}"/>
              </a:ext>
            </a:extLst>
          </p:cNvPr>
          <p:cNvCxnSpPr>
            <a:cxnSpLocks/>
          </p:cNvCxnSpPr>
          <p:nvPr/>
        </p:nvCxnSpPr>
        <p:spPr>
          <a:xfrm flipH="1">
            <a:off x="3698240" y="4419059"/>
            <a:ext cx="412843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804BBE66-5503-CEFD-16AC-E2C27433118B}"/>
              </a:ext>
            </a:extLst>
          </p:cNvPr>
          <p:cNvCxnSpPr>
            <a:cxnSpLocks/>
          </p:cNvCxnSpPr>
          <p:nvPr/>
        </p:nvCxnSpPr>
        <p:spPr>
          <a:xfrm flipH="1">
            <a:off x="3355703" y="5395827"/>
            <a:ext cx="304800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id="{5C48E444-0946-5B90-0EBE-19021E201D70}"/>
              </a:ext>
            </a:extLst>
          </p:cNvPr>
          <p:cNvCxnSpPr>
            <a:cxnSpLocks/>
          </p:cNvCxnSpPr>
          <p:nvPr/>
        </p:nvCxnSpPr>
        <p:spPr>
          <a:xfrm flipH="1">
            <a:off x="3725758" y="5125304"/>
            <a:ext cx="225577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4" name="Rounded Rectangle 313">
            <a:extLst>
              <a:ext uri="{FF2B5EF4-FFF2-40B4-BE49-F238E27FC236}">
                <a16:creationId xmlns:a16="http://schemas.microsoft.com/office/drawing/2014/main" id="{B3F41DD2-473C-D839-2E71-587F59A889B6}"/>
              </a:ext>
            </a:extLst>
          </p:cNvPr>
          <p:cNvSpPr/>
          <p:nvPr/>
        </p:nvSpPr>
        <p:spPr>
          <a:xfrm>
            <a:off x="3970590" y="4922744"/>
            <a:ext cx="4271116" cy="649035"/>
          </a:xfrm>
          <a:prstGeom prst="roundRect">
            <a:avLst>
              <a:gd name="adj" fmla="val 23016"/>
            </a:avLst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</a:endParaRPr>
          </a:p>
        </p:txBody>
      </p:sp>
      <p:cxnSp>
        <p:nvCxnSpPr>
          <p:cNvPr id="315" name="Straight Connector 314">
            <a:extLst>
              <a:ext uri="{FF2B5EF4-FFF2-40B4-BE49-F238E27FC236}">
                <a16:creationId xmlns:a16="http://schemas.microsoft.com/office/drawing/2014/main" id="{7F4F1D09-FC3E-920E-3BB8-C85B4995ADB6}"/>
              </a:ext>
            </a:extLst>
          </p:cNvPr>
          <p:cNvCxnSpPr>
            <a:cxnSpLocks/>
          </p:cNvCxnSpPr>
          <p:nvPr/>
        </p:nvCxnSpPr>
        <p:spPr>
          <a:xfrm flipV="1">
            <a:off x="3712781" y="4419059"/>
            <a:ext cx="0" cy="971636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>
            <a:extLst>
              <a:ext uri="{FF2B5EF4-FFF2-40B4-BE49-F238E27FC236}">
                <a16:creationId xmlns:a16="http://schemas.microsoft.com/office/drawing/2014/main" id="{2FC5369E-3BE7-6AA6-B4D1-E4F0FF8453EA}"/>
              </a:ext>
            </a:extLst>
          </p:cNvPr>
          <p:cNvCxnSpPr>
            <a:cxnSpLocks/>
          </p:cNvCxnSpPr>
          <p:nvPr/>
        </p:nvCxnSpPr>
        <p:spPr>
          <a:xfrm>
            <a:off x="8760173" y="694413"/>
            <a:ext cx="0" cy="1042947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>
            <a:extLst>
              <a:ext uri="{FF2B5EF4-FFF2-40B4-BE49-F238E27FC236}">
                <a16:creationId xmlns:a16="http://schemas.microsoft.com/office/drawing/2014/main" id="{06446C91-E6D7-E7D6-0535-67F808133B5A}"/>
              </a:ext>
            </a:extLst>
          </p:cNvPr>
          <p:cNvCxnSpPr>
            <a:cxnSpLocks/>
          </p:cNvCxnSpPr>
          <p:nvPr/>
        </p:nvCxnSpPr>
        <p:spPr>
          <a:xfrm>
            <a:off x="8817429" y="658326"/>
            <a:ext cx="371395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B8AA8065-1D98-3AA8-A2D5-A978F5BC127E}"/>
              </a:ext>
            </a:extLst>
          </p:cNvPr>
          <p:cNvCxnSpPr>
            <a:cxnSpLocks/>
          </p:cNvCxnSpPr>
          <p:nvPr/>
        </p:nvCxnSpPr>
        <p:spPr>
          <a:xfrm>
            <a:off x="8814298" y="1008678"/>
            <a:ext cx="361170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E2FDF9EF-EA2E-5AE3-CE96-3435F3C8F132}"/>
              </a:ext>
            </a:extLst>
          </p:cNvPr>
          <p:cNvCxnSpPr>
            <a:cxnSpLocks/>
          </p:cNvCxnSpPr>
          <p:nvPr/>
        </p:nvCxnSpPr>
        <p:spPr>
          <a:xfrm>
            <a:off x="8222451" y="1540168"/>
            <a:ext cx="490475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50962B88-D1A9-4AAB-B3AA-76F269EBB874}"/>
              </a:ext>
            </a:extLst>
          </p:cNvPr>
          <p:cNvCxnSpPr>
            <a:cxnSpLocks/>
          </p:cNvCxnSpPr>
          <p:nvPr/>
        </p:nvCxnSpPr>
        <p:spPr>
          <a:xfrm>
            <a:off x="8813075" y="1347518"/>
            <a:ext cx="371395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>
            <a:extLst>
              <a:ext uri="{FF2B5EF4-FFF2-40B4-BE49-F238E27FC236}">
                <a16:creationId xmlns:a16="http://schemas.microsoft.com/office/drawing/2014/main" id="{B44ADAF8-2F30-97C7-5804-A5DAB42A0909}"/>
              </a:ext>
            </a:extLst>
          </p:cNvPr>
          <p:cNvCxnSpPr>
            <a:cxnSpLocks/>
          </p:cNvCxnSpPr>
          <p:nvPr/>
        </p:nvCxnSpPr>
        <p:spPr>
          <a:xfrm>
            <a:off x="8809944" y="1697870"/>
            <a:ext cx="361170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>
            <a:extLst>
              <a:ext uri="{FF2B5EF4-FFF2-40B4-BE49-F238E27FC236}">
                <a16:creationId xmlns:a16="http://schemas.microsoft.com/office/drawing/2014/main" id="{F9C54D88-AD0A-CBD5-0355-8CCA60517998}"/>
              </a:ext>
            </a:extLst>
          </p:cNvPr>
          <p:cNvCxnSpPr>
            <a:cxnSpLocks/>
          </p:cNvCxnSpPr>
          <p:nvPr/>
        </p:nvCxnSpPr>
        <p:spPr>
          <a:xfrm>
            <a:off x="8757679" y="2472102"/>
            <a:ext cx="0" cy="637073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>
            <a:extLst>
              <a:ext uri="{FF2B5EF4-FFF2-40B4-BE49-F238E27FC236}">
                <a16:creationId xmlns:a16="http://schemas.microsoft.com/office/drawing/2014/main" id="{32AA30C7-ADD2-27DA-3AAD-BF13DDF2D3E8}"/>
              </a:ext>
            </a:extLst>
          </p:cNvPr>
          <p:cNvCxnSpPr>
            <a:cxnSpLocks/>
          </p:cNvCxnSpPr>
          <p:nvPr/>
        </p:nvCxnSpPr>
        <p:spPr>
          <a:xfrm>
            <a:off x="8814935" y="2436015"/>
            <a:ext cx="371395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>
            <a:extLst>
              <a:ext uri="{FF2B5EF4-FFF2-40B4-BE49-F238E27FC236}">
                <a16:creationId xmlns:a16="http://schemas.microsoft.com/office/drawing/2014/main" id="{A465D304-0E29-8CE3-EE80-1D40C4D524AD}"/>
              </a:ext>
            </a:extLst>
          </p:cNvPr>
          <p:cNvCxnSpPr>
            <a:cxnSpLocks/>
          </p:cNvCxnSpPr>
          <p:nvPr/>
        </p:nvCxnSpPr>
        <p:spPr>
          <a:xfrm>
            <a:off x="8811804" y="2786367"/>
            <a:ext cx="361170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>
            <a:extLst>
              <a:ext uri="{FF2B5EF4-FFF2-40B4-BE49-F238E27FC236}">
                <a16:creationId xmlns:a16="http://schemas.microsoft.com/office/drawing/2014/main" id="{C3EA987F-5EA2-69F6-6350-3C014B547326}"/>
              </a:ext>
            </a:extLst>
          </p:cNvPr>
          <p:cNvCxnSpPr>
            <a:cxnSpLocks/>
          </p:cNvCxnSpPr>
          <p:nvPr/>
        </p:nvCxnSpPr>
        <p:spPr>
          <a:xfrm>
            <a:off x="8222451" y="2689618"/>
            <a:ext cx="490475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>
            <a:extLst>
              <a:ext uri="{FF2B5EF4-FFF2-40B4-BE49-F238E27FC236}">
                <a16:creationId xmlns:a16="http://schemas.microsoft.com/office/drawing/2014/main" id="{EEAA4FE6-35BB-E3DD-98FA-B5EB1385A553}"/>
              </a:ext>
            </a:extLst>
          </p:cNvPr>
          <p:cNvCxnSpPr>
            <a:cxnSpLocks/>
          </p:cNvCxnSpPr>
          <p:nvPr/>
        </p:nvCxnSpPr>
        <p:spPr>
          <a:xfrm>
            <a:off x="8810581" y="3125207"/>
            <a:ext cx="371395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2898FB17-1651-5132-3F37-ADAA03A36768}"/>
              </a:ext>
            </a:extLst>
          </p:cNvPr>
          <p:cNvCxnSpPr>
            <a:cxnSpLocks/>
          </p:cNvCxnSpPr>
          <p:nvPr/>
        </p:nvCxnSpPr>
        <p:spPr>
          <a:xfrm>
            <a:off x="8798496" y="3929519"/>
            <a:ext cx="0" cy="637073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>
            <a:extLst>
              <a:ext uri="{FF2B5EF4-FFF2-40B4-BE49-F238E27FC236}">
                <a16:creationId xmlns:a16="http://schemas.microsoft.com/office/drawing/2014/main" id="{D7040DF5-A290-F915-33F2-0F6842708222}"/>
              </a:ext>
            </a:extLst>
          </p:cNvPr>
          <p:cNvCxnSpPr>
            <a:cxnSpLocks/>
          </p:cNvCxnSpPr>
          <p:nvPr/>
        </p:nvCxnSpPr>
        <p:spPr>
          <a:xfrm>
            <a:off x="8855752" y="3893432"/>
            <a:ext cx="371395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FC07FA0D-A4D7-E69C-7895-861429A28331}"/>
              </a:ext>
            </a:extLst>
          </p:cNvPr>
          <p:cNvCxnSpPr>
            <a:cxnSpLocks/>
          </p:cNvCxnSpPr>
          <p:nvPr/>
        </p:nvCxnSpPr>
        <p:spPr>
          <a:xfrm>
            <a:off x="8852621" y="4243784"/>
            <a:ext cx="361170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>
            <a:extLst>
              <a:ext uri="{FF2B5EF4-FFF2-40B4-BE49-F238E27FC236}">
                <a16:creationId xmlns:a16="http://schemas.microsoft.com/office/drawing/2014/main" id="{BEE2D410-1AC2-1AEB-E125-009841C24A76}"/>
              </a:ext>
            </a:extLst>
          </p:cNvPr>
          <p:cNvCxnSpPr>
            <a:cxnSpLocks/>
          </p:cNvCxnSpPr>
          <p:nvPr/>
        </p:nvCxnSpPr>
        <p:spPr>
          <a:xfrm>
            <a:off x="8331586" y="4147035"/>
            <a:ext cx="422157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>
            <a:extLst>
              <a:ext uri="{FF2B5EF4-FFF2-40B4-BE49-F238E27FC236}">
                <a16:creationId xmlns:a16="http://schemas.microsoft.com/office/drawing/2014/main" id="{EEAE9C0F-108F-9C79-A73D-3F3A567A4AE2}"/>
              </a:ext>
            </a:extLst>
          </p:cNvPr>
          <p:cNvCxnSpPr>
            <a:cxnSpLocks/>
          </p:cNvCxnSpPr>
          <p:nvPr/>
        </p:nvCxnSpPr>
        <p:spPr>
          <a:xfrm>
            <a:off x="8851398" y="4582624"/>
            <a:ext cx="371395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4" name="Rounded Rectangle 343">
            <a:extLst>
              <a:ext uri="{FF2B5EF4-FFF2-40B4-BE49-F238E27FC236}">
                <a16:creationId xmlns:a16="http://schemas.microsoft.com/office/drawing/2014/main" id="{F56D9D92-A7F3-D696-96A8-9949733381DC}"/>
              </a:ext>
            </a:extLst>
          </p:cNvPr>
          <p:cNvSpPr/>
          <p:nvPr/>
        </p:nvSpPr>
        <p:spPr>
          <a:xfrm>
            <a:off x="6126082" y="2462687"/>
            <a:ext cx="1905634" cy="963514"/>
          </a:xfrm>
          <a:prstGeom prst="roundRect">
            <a:avLst>
              <a:gd name="adj" fmla="val 13624"/>
            </a:avLst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EF1F5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</a:endParaRPr>
          </a:p>
        </p:txBody>
      </p:sp>
      <p:cxnSp>
        <p:nvCxnSpPr>
          <p:cNvPr id="346" name="Straight Connector 345">
            <a:extLst>
              <a:ext uri="{FF2B5EF4-FFF2-40B4-BE49-F238E27FC236}">
                <a16:creationId xmlns:a16="http://schemas.microsoft.com/office/drawing/2014/main" id="{6E1350E7-CD3F-E045-8B5F-AF94D62B1A69}"/>
              </a:ext>
            </a:extLst>
          </p:cNvPr>
          <p:cNvCxnSpPr>
            <a:cxnSpLocks/>
          </p:cNvCxnSpPr>
          <p:nvPr/>
        </p:nvCxnSpPr>
        <p:spPr>
          <a:xfrm>
            <a:off x="8823289" y="5470099"/>
            <a:ext cx="0" cy="307337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Connector 347">
            <a:extLst>
              <a:ext uri="{FF2B5EF4-FFF2-40B4-BE49-F238E27FC236}">
                <a16:creationId xmlns:a16="http://schemas.microsoft.com/office/drawing/2014/main" id="{BE2986D8-4A05-2B7B-3B4B-6BA16BBB48B5}"/>
              </a:ext>
            </a:extLst>
          </p:cNvPr>
          <p:cNvCxnSpPr>
            <a:cxnSpLocks/>
          </p:cNvCxnSpPr>
          <p:nvPr/>
        </p:nvCxnSpPr>
        <p:spPr>
          <a:xfrm>
            <a:off x="8877414" y="5454628"/>
            <a:ext cx="361170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Connector 348">
            <a:extLst>
              <a:ext uri="{FF2B5EF4-FFF2-40B4-BE49-F238E27FC236}">
                <a16:creationId xmlns:a16="http://schemas.microsoft.com/office/drawing/2014/main" id="{784FD700-A4CF-A4F9-035E-BEDF1561D060}"/>
              </a:ext>
            </a:extLst>
          </p:cNvPr>
          <p:cNvCxnSpPr>
            <a:cxnSpLocks/>
          </p:cNvCxnSpPr>
          <p:nvPr/>
        </p:nvCxnSpPr>
        <p:spPr>
          <a:xfrm>
            <a:off x="8876191" y="5793468"/>
            <a:ext cx="371395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>
            <a:extLst>
              <a:ext uri="{FF2B5EF4-FFF2-40B4-BE49-F238E27FC236}">
                <a16:creationId xmlns:a16="http://schemas.microsoft.com/office/drawing/2014/main" id="{63BE04C8-0BF0-B188-2A40-344825EE451F}"/>
              </a:ext>
            </a:extLst>
          </p:cNvPr>
          <p:cNvCxnSpPr>
            <a:cxnSpLocks/>
          </p:cNvCxnSpPr>
          <p:nvPr/>
        </p:nvCxnSpPr>
        <p:spPr>
          <a:xfrm>
            <a:off x="8222451" y="4522861"/>
            <a:ext cx="333720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>
            <a:extLst>
              <a:ext uri="{FF2B5EF4-FFF2-40B4-BE49-F238E27FC236}">
                <a16:creationId xmlns:a16="http://schemas.microsoft.com/office/drawing/2014/main" id="{AFEEA57B-6E23-F5F1-67B6-DAEE8ADD76A0}"/>
              </a:ext>
            </a:extLst>
          </p:cNvPr>
          <p:cNvCxnSpPr>
            <a:cxnSpLocks/>
          </p:cNvCxnSpPr>
          <p:nvPr/>
        </p:nvCxnSpPr>
        <p:spPr>
          <a:xfrm flipV="1">
            <a:off x="8564879" y="4508955"/>
            <a:ext cx="0" cy="1088745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>
            <a:extLst>
              <a:ext uri="{FF2B5EF4-FFF2-40B4-BE49-F238E27FC236}">
                <a16:creationId xmlns:a16="http://schemas.microsoft.com/office/drawing/2014/main" id="{5BE7EE85-4E0A-F9DC-DC9D-5F0BE2F31C20}"/>
              </a:ext>
            </a:extLst>
          </p:cNvPr>
          <p:cNvCxnSpPr>
            <a:cxnSpLocks/>
          </p:cNvCxnSpPr>
          <p:nvPr/>
        </p:nvCxnSpPr>
        <p:spPr>
          <a:xfrm>
            <a:off x="8560525" y="5626998"/>
            <a:ext cx="269966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>
            <a:extLst>
              <a:ext uri="{FF2B5EF4-FFF2-40B4-BE49-F238E27FC236}">
                <a16:creationId xmlns:a16="http://schemas.microsoft.com/office/drawing/2014/main" id="{B7D4DDD3-A7BC-249B-31A7-D460B80044FB}"/>
              </a:ext>
            </a:extLst>
          </p:cNvPr>
          <p:cNvCxnSpPr>
            <a:cxnSpLocks/>
          </p:cNvCxnSpPr>
          <p:nvPr/>
        </p:nvCxnSpPr>
        <p:spPr>
          <a:xfrm>
            <a:off x="3374315" y="1589803"/>
            <a:ext cx="0" cy="116449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>
            <a:extLst>
              <a:ext uri="{FF2B5EF4-FFF2-40B4-BE49-F238E27FC236}">
                <a16:creationId xmlns:a16="http://schemas.microsoft.com/office/drawing/2014/main" id="{820A57C8-DF73-BCDE-984A-F70D4E1E42F1}"/>
              </a:ext>
            </a:extLst>
          </p:cNvPr>
          <p:cNvCxnSpPr>
            <a:cxnSpLocks/>
          </p:cNvCxnSpPr>
          <p:nvPr/>
        </p:nvCxnSpPr>
        <p:spPr>
          <a:xfrm>
            <a:off x="3397057" y="3977750"/>
            <a:ext cx="0" cy="154051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Connector 371">
            <a:extLst>
              <a:ext uri="{FF2B5EF4-FFF2-40B4-BE49-F238E27FC236}">
                <a16:creationId xmlns:a16="http://schemas.microsoft.com/office/drawing/2014/main" id="{768008F8-F8F7-BE1C-1FC4-6EA2A74CE6FB}"/>
              </a:ext>
            </a:extLst>
          </p:cNvPr>
          <p:cNvCxnSpPr>
            <a:cxnSpLocks/>
          </p:cNvCxnSpPr>
          <p:nvPr/>
        </p:nvCxnSpPr>
        <p:spPr>
          <a:xfrm>
            <a:off x="3365501" y="5437740"/>
            <a:ext cx="0" cy="435286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84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8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5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00"/>
                            </p:stCondLst>
                            <p:childTnLst>
                              <p:par>
                                <p:cTn id="2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3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6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6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3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000"/>
                            </p:stCondLst>
                            <p:childTnLst>
                              <p:par>
                                <p:cTn id="2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7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1500"/>
                            </p:stCondLst>
                            <p:childTnLst>
                              <p:par>
                                <p:cTn id="2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5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8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/>
      <p:bldP spid="207" grpId="0"/>
      <p:bldP spid="208" grpId="0"/>
      <p:bldP spid="209" grpId="0"/>
      <p:bldP spid="210" grpId="0"/>
      <p:bldP spid="218" grpId="0"/>
      <p:bldP spid="219" grpId="0"/>
      <p:bldP spid="220" grpId="0"/>
      <p:bldP spid="221" grpId="0"/>
      <p:bldP spid="222" grpId="0"/>
      <p:bldP spid="223" grpId="0"/>
      <p:bldP spid="224" grpId="0"/>
      <p:bldP spid="225" grpId="0"/>
      <p:bldP spid="226" grpId="0"/>
      <p:bldP spid="227" grpId="0"/>
      <p:bldP spid="228" grpId="0"/>
      <p:bldP spid="229" grpId="0"/>
      <p:bldP spid="230" grpId="0"/>
      <p:bldP spid="231" grpId="0"/>
      <p:bldP spid="232" grpId="0"/>
      <p:bldP spid="233" grpId="0"/>
      <p:bldP spid="234" grpId="0"/>
      <p:bldP spid="235" grpId="0"/>
      <p:bldP spid="236" grpId="0"/>
      <p:bldP spid="237" grpId="0"/>
      <p:bldP spid="238" grpId="0"/>
      <p:bldP spid="239" grpId="0"/>
      <p:bldP spid="240" grpId="0"/>
      <p:bldP spid="241" grpId="0"/>
      <p:bldP spid="242" grpId="0"/>
      <p:bldP spid="243" grpId="0"/>
      <p:bldP spid="244" grpId="0"/>
      <p:bldP spid="245" grpId="0"/>
      <p:bldP spid="249" grpId="0" animBg="1"/>
      <p:bldP spid="307" grpId="0" animBg="1"/>
      <p:bldP spid="314" grpId="0" animBg="1"/>
      <p:bldP spid="3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EC4C5-91A5-2159-7FD3-6AAE33AF9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4C3C0-6FB9-7B4F-B6EA-6AEF63A52C97}"/>
              </a:ext>
            </a:extLst>
          </p:cNvPr>
          <p:cNvSpPr txBox="1">
            <a:spLocks/>
          </p:cNvSpPr>
          <p:nvPr/>
        </p:nvSpPr>
        <p:spPr>
          <a:xfrm>
            <a:off x="494834" y="2865769"/>
            <a:ext cx="4846362" cy="563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4800" dirty="0">
                <a:solidFill>
                  <a:srgbClr val="FFFFFF"/>
                </a:solidFill>
              </a:rPr>
              <a:t>Demo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5437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97127-4AF5-E1FB-3117-CB3805575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2CA9F-C1DD-F7AA-4244-A96CB7B54E12}"/>
              </a:ext>
            </a:extLst>
          </p:cNvPr>
          <p:cNvSpPr txBox="1">
            <a:spLocks/>
          </p:cNvSpPr>
          <p:nvPr/>
        </p:nvSpPr>
        <p:spPr>
          <a:xfrm>
            <a:off x="494834" y="2865769"/>
            <a:ext cx="4846362" cy="563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4800" dirty="0" err="1">
                <a:solidFill>
                  <a:srgbClr val="FFFFFF"/>
                </a:solidFill>
              </a:rPr>
              <a:t>Vorführung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1378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4617C-5209-8AEB-2366-3CC8411EF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6A10B-F520-F37C-EB36-7A2578102498}"/>
              </a:ext>
            </a:extLst>
          </p:cNvPr>
          <p:cNvSpPr txBox="1">
            <a:spLocks/>
          </p:cNvSpPr>
          <p:nvPr/>
        </p:nvSpPr>
        <p:spPr>
          <a:xfrm>
            <a:off x="499697" y="3147384"/>
            <a:ext cx="4846362" cy="563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Aptos Display" panose="02110004020202020204"/>
              </a:rPr>
              <a:t>The Problem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499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189AB-4B17-20E4-AA9C-228755226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64F60-FEB3-0D03-34D5-88E2CC9A71AF}"/>
              </a:ext>
            </a:extLst>
          </p:cNvPr>
          <p:cNvSpPr txBox="1">
            <a:spLocks/>
          </p:cNvSpPr>
          <p:nvPr/>
        </p:nvSpPr>
        <p:spPr>
          <a:xfrm>
            <a:off x="494833" y="2865769"/>
            <a:ext cx="4846362" cy="563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FFFFFF"/>
                </a:solidFill>
                <a:latin typeface="Aptos Display" panose="02110004020202020204"/>
              </a:rPr>
              <a:t>Das Problem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4466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29B16-792E-BA6F-DBB7-DEE5D2802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74029C8-BA56-1CF7-7641-863C27A1083A}"/>
              </a:ext>
            </a:extLst>
          </p:cNvPr>
          <p:cNvSpPr/>
          <p:nvPr/>
        </p:nvSpPr>
        <p:spPr>
          <a:xfrm>
            <a:off x="597143" y="1280160"/>
            <a:ext cx="5498857" cy="4669536"/>
          </a:xfrm>
          <a:prstGeom prst="roundRect">
            <a:avLst>
              <a:gd name="adj" fmla="val 5404"/>
            </a:avLst>
          </a:prstGeom>
          <a:gradFill flip="none" rotWithShape="1">
            <a:gsLst>
              <a:gs pos="0">
                <a:schemeClr val="bg2">
                  <a:lumMod val="10000"/>
                  <a:alpha val="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CB7AB24-A3A8-9780-B0FE-556798E44DD7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3892"/>
          <a:stretch/>
        </p:blipFill>
        <p:spPr>
          <a:xfrm rot="20331759">
            <a:off x="2357164" y="2681848"/>
            <a:ext cx="1881137" cy="17715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E88D06-CE67-F397-22ED-A5D622C0B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377" y="3002025"/>
            <a:ext cx="156136" cy="144911"/>
          </a:xfrm>
          <a:prstGeom prst="rect">
            <a:avLst/>
          </a:prstGeom>
          <a:effectLst/>
        </p:spPr>
      </p:pic>
      <p:pic>
        <p:nvPicPr>
          <p:cNvPr id="8" name="Picture 22" descr="Calendar (Microsoft service) | Logopedia | Fandom">
            <a:extLst>
              <a:ext uri="{FF2B5EF4-FFF2-40B4-BE49-F238E27FC236}">
                <a16:creationId xmlns:a16="http://schemas.microsoft.com/office/drawing/2014/main" id="{848997E1-89E3-3FC9-4D21-E9FBA1D20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395" y="3248247"/>
            <a:ext cx="142930" cy="14491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Microsoft Digital Contact Center Platform | Microsoft Cloud">
            <a:extLst>
              <a:ext uri="{FF2B5EF4-FFF2-40B4-BE49-F238E27FC236}">
                <a16:creationId xmlns:a16="http://schemas.microsoft.com/office/drawing/2014/main" id="{62E27035-D9DA-BF8C-818B-76198071D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7" t="13604" r="38931" b="13690"/>
          <a:stretch/>
        </p:blipFill>
        <p:spPr bwMode="auto">
          <a:xfrm>
            <a:off x="4333935" y="3479497"/>
            <a:ext cx="177876" cy="1762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1C9C71-5E56-CFB6-2B7C-B25F8A2D8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3123" y="4392587"/>
            <a:ext cx="170843" cy="158562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1F0281-C68A-B201-F49E-7237DB41EC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6890" y="4589492"/>
            <a:ext cx="170843" cy="170484"/>
          </a:xfrm>
          <a:prstGeom prst="rect">
            <a:avLst/>
          </a:prstGeom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F151BE-2B48-E04B-0225-566AD6B8B8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4393" y="4605887"/>
            <a:ext cx="174848" cy="170484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D33DB6-5090-90E2-8953-DDB48414B7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0552" y="4608210"/>
            <a:ext cx="174849" cy="114503"/>
          </a:xfrm>
          <a:prstGeom prst="rect">
            <a:avLst/>
          </a:prstGeom>
          <a:effectLst/>
        </p:spPr>
      </p:pic>
      <p:pic>
        <p:nvPicPr>
          <p:cNvPr id="14" name="Picture 52" descr="Microsoft Power BI Logo and symbol, meaning, history, PNG, brand">
            <a:extLst>
              <a:ext uri="{FF2B5EF4-FFF2-40B4-BE49-F238E27FC236}">
                <a16:creationId xmlns:a16="http://schemas.microsoft.com/office/drawing/2014/main" id="{5A6B1207-B635-A2CD-0B00-1532958B4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8" r="29792"/>
          <a:stretch/>
        </p:blipFill>
        <p:spPr bwMode="auto">
          <a:xfrm>
            <a:off x="2127318" y="3655769"/>
            <a:ext cx="123066" cy="1704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Microsoft PowerApps | Logopedia | Fandom">
            <a:extLst>
              <a:ext uri="{FF2B5EF4-FFF2-40B4-BE49-F238E27FC236}">
                <a16:creationId xmlns:a16="http://schemas.microsoft.com/office/drawing/2014/main" id="{0B1B0891-3253-A634-374E-A20475A9B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748" y="3904570"/>
            <a:ext cx="170844" cy="17048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4" descr="Azure Active Directory Logo PNG Transparent &amp; SVG Vector - Freebie Supply">
            <a:extLst>
              <a:ext uri="{FF2B5EF4-FFF2-40B4-BE49-F238E27FC236}">
                <a16:creationId xmlns:a16="http://schemas.microsoft.com/office/drawing/2014/main" id="{F4D59BFE-B4D8-32AE-C704-DD0E25EA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31" y="2364947"/>
            <a:ext cx="244778" cy="18319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6B4D8950-65B8-DAD8-DB17-85CC93FEB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616" y="2347448"/>
            <a:ext cx="152209" cy="15188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4">
            <a:extLst>
              <a:ext uri="{FF2B5EF4-FFF2-40B4-BE49-F238E27FC236}">
                <a16:creationId xmlns:a16="http://schemas.microsoft.com/office/drawing/2014/main" id="{49008F0A-CCD5-33D3-E036-51AC26FD9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668902" y="2461838"/>
            <a:ext cx="166428" cy="14491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4">
            <a:extLst>
              <a:ext uri="{FF2B5EF4-FFF2-40B4-BE49-F238E27FC236}">
                <a16:creationId xmlns:a16="http://schemas.microsoft.com/office/drawing/2014/main" id="{C1137760-A6E1-59CC-A100-32C0A1BEF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513" y="3963642"/>
            <a:ext cx="234281" cy="2337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8" descr="Collect Log Analytics/OMS Data Across Subscriptions - samcogan.com">
            <a:extLst>
              <a:ext uri="{FF2B5EF4-FFF2-40B4-BE49-F238E27FC236}">
                <a16:creationId xmlns:a16="http://schemas.microsoft.com/office/drawing/2014/main" id="{36E61A2C-E539-A598-83FC-59F04E07E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808" y="4207162"/>
            <a:ext cx="346900" cy="18173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4" descr="People in Microsoft Viva - risual">
            <a:extLst>
              <a:ext uri="{FF2B5EF4-FFF2-40B4-BE49-F238E27FC236}">
                <a16:creationId xmlns:a16="http://schemas.microsoft.com/office/drawing/2014/main" id="{778539E9-1193-CA50-E25C-43DA5618E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024" y="4476079"/>
            <a:ext cx="176755" cy="17638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8" descr="Microsoft 365 — The Source">
            <a:extLst>
              <a:ext uri="{FF2B5EF4-FFF2-40B4-BE49-F238E27FC236}">
                <a16:creationId xmlns:a16="http://schemas.microsoft.com/office/drawing/2014/main" id="{2D0CC3C2-B94E-1DA8-E82E-7A4474E3F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531" y="4138676"/>
            <a:ext cx="128868" cy="15309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blue square with white letters and a logo&#10;&#10;Description automatically generated">
            <a:extLst>
              <a:ext uri="{FF2B5EF4-FFF2-40B4-BE49-F238E27FC236}">
                <a16:creationId xmlns:a16="http://schemas.microsoft.com/office/drawing/2014/main" id="{43589B6C-03A0-64ED-08AC-8AA5B09BFD2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26850" y="3752961"/>
            <a:ext cx="151475" cy="151156"/>
          </a:xfrm>
          <a:prstGeom prst="rect">
            <a:avLst/>
          </a:prstGeom>
          <a:effectLst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4EFE87-0F22-187A-C4C4-D9DF243A9D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98000" y="3399244"/>
            <a:ext cx="145217" cy="144911"/>
          </a:xfrm>
          <a:prstGeom prst="rect">
            <a:avLst/>
          </a:prstGeom>
          <a:effectLst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52E26C6-1642-3FE0-B626-8A11CF2CE25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09867" y="2508082"/>
            <a:ext cx="154255" cy="14491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6E4EB54-B1AF-9921-7B67-76C3A5792E8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34410" y="2424295"/>
            <a:ext cx="173393" cy="144911"/>
          </a:xfrm>
          <a:prstGeom prst="rect">
            <a:avLst/>
          </a:prstGeom>
          <a:effectLst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6FCAF76-755A-4424-E634-7F35A59134B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930395" y="2608436"/>
            <a:ext cx="160933" cy="144911"/>
          </a:xfrm>
          <a:prstGeom prst="rect">
            <a:avLst/>
          </a:prstGeom>
          <a:effectLst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FF8589-1F64-3190-E621-51B9C22D313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104141" y="2788677"/>
            <a:ext cx="149488" cy="119339"/>
          </a:xfrm>
          <a:prstGeom prst="rect">
            <a:avLst/>
          </a:prstGeom>
          <a:effectLst/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E8BCD7C-0594-0708-E0EF-DD2B11C8D80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73168" y="3143684"/>
            <a:ext cx="136141" cy="170484"/>
          </a:xfrm>
          <a:prstGeom prst="rect">
            <a:avLst/>
          </a:prstGeom>
          <a:effectLst/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9E56E4-4E34-B81F-B95C-F4C924CA7E4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245751" y="2899248"/>
            <a:ext cx="127115" cy="161959"/>
          </a:xfrm>
          <a:prstGeom prst="rect">
            <a:avLst/>
          </a:prstGeom>
          <a:effectLst/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265FA8E-ED72-2CAB-1E9E-F08081A633A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419776" y="2680260"/>
            <a:ext cx="168898" cy="161959"/>
          </a:xfrm>
          <a:prstGeom prst="rect">
            <a:avLst/>
          </a:prstGeom>
          <a:effectLst/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9F61E46-3FF6-2C2C-4666-788576C863E6}"/>
              </a:ext>
            </a:extLst>
          </p:cNvPr>
          <p:cNvPicPr>
            <a:picLocks noChangeAspect="1"/>
          </p:cNvPicPr>
          <p:nvPr/>
        </p:nvPicPr>
        <p:blipFill>
          <a:blip r:embed="rId29">
            <a:alphaModFix amt="70000"/>
          </a:blip>
          <a:stretch>
            <a:fillRect/>
          </a:stretch>
        </p:blipFill>
        <p:spPr>
          <a:xfrm>
            <a:off x="2485301" y="4322627"/>
            <a:ext cx="149984" cy="153435"/>
          </a:xfrm>
          <a:prstGeom prst="rect">
            <a:avLst/>
          </a:prstGeom>
          <a:effectLst/>
        </p:spPr>
      </p:pic>
      <p:pic>
        <p:nvPicPr>
          <p:cNvPr id="33" name="Graphic 1">
            <a:extLst>
              <a:ext uri="{FF2B5EF4-FFF2-40B4-BE49-F238E27FC236}">
                <a16:creationId xmlns:a16="http://schemas.microsoft.com/office/drawing/2014/main" id="{C0590DDD-C54C-8568-99DD-C05B935A96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692435" y="4532768"/>
            <a:ext cx="173287" cy="152003"/>
          </a:xfrm>
          <a:prstGeom prst="rect">
            <a:avLst/>
          </a:prstGeom>
          <a:effectLst/>
        </p:spPr>
      </p:pic>
      <p:pic>
        <p:nvPicPr>
          <p:cNvPr id="34" name="Graphic 1">
            <a:extLst>
              <a:ext uri="{FF2B5EF4-FFF2-40B4-BE49-F238E27FC236}">
                <a16:creationId xmlns:a16="http://schemas.microsoft.com/office/drawing/2014/main" id="{CC0B6CA6-BFA3-071F-7F9A-B8C2CB7A7C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697212" y="2927506"/>
            <a:ext cx="1235843" cy="131580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2A8ACA3-C041-CDB5-D717-9E32C99D0A9B}"/>
              </a:ext>
            </a:extLst>
          </p:cNvPr>
          <p:cNvSpPr txBox="1"/>
          <p:nvPr/>
        </p:nvSpPr>
        <p:spPr>
          <a:xfrm>
            <a:off x="4396304" y="4720823"/>
            <a:ext cx="14249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B0004020202020204" pitchFamily="34" charset="0"/>
                <a:ea typeface="Tahoma"/>
                <a:cs typeface="Tahoma"/>
              </a:rPr>
              <a:t>External Sharing &amp; Guests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Tahoma"/>
              <a:cs typeface="Tahoma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551CB9-D843-D9FF-D2FA-3C03146B9C7A}"/>
              </a:ext>
            </a:extLst>
          </p:cNvPr>
          <p:cNvSpPr txBox="1"/>
          <p:nvPr/>
        </p:nvSpPr>
        <p:spPr>
          <a:xfrm>
            <a:off x="2504225" y="5230511"/>
            <a:ext cx="16223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FFFFFF"/>
                </a:solidFill>
                <a:latin typeface="Aptos Display" panose="020B0004020202020204" pitchFamily="34" charset="0"/>
                <a:ea typeface="Tahoma"/>
                <a:cs typeface="Tahoma"/>
              </a:rPr>
              <a:t>12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B0004020202020204" pitchFamily="34" charset="0"/>
                <a:ea typeface="Tahoma"/>
                <a:cs typeface="Tahoma"/>
              </a:rPr>
              <a:t>0+ admin roles 800+ permissions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Tahoma"/>
              <a:cs typeface="Tahoma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BAC3F7-6396-C795-4834-A02F3DDB9A23}"/>
              </a:ext>
            </a:extLst>
          </p:cNvPr>
          <p:cNvSpPr txBox="1"/>
          <p:nvPr/>
        </p:nvSpPr>
        <p:spPr>
          <a:xfrm>
            <a:off x="748570" y="1644780"/>
            <a:ext cx="1771153" cy="6155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/>
                <a:ea typeface="Tahoma"/>
                <a:cs typeface="Tahoma"/>
              </a:rPr>
              <a:t> 10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/>
                <a:ea typeface="Tahoma"/>
                <a:cs typeface="Tahoma"/>
              </a:rPr>
              <a:t>K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/>
                <a:ea typeface="Tahoma"/>
                <a:cs typeface="Tahoma"/>
              </a:rPr>
              <a:t>+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B0004020202020204" pitchFamily="34" charset="0"/>
                <a:ea typeface="Tahoma"/>
                <a:cs typeface="Tahoma"/>
              </a:rPr>
              <a:t>Config Elements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Tahoma"/>
              <a:cs typeface="Tahoma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C0DD421-5167-C3F3-091D-2D09FBA117C2}"/>
              </a:ext>
            </a:extLst>
          </p:cNvPr>
          <p:cNvSpPr txBox="1"/>
          <p:nvPr/>
        </p:nvSpPr>
        <p:spPr>
          <a:xfrm>
            <a:off x="2604370" y="1381673"/>
            <a:ext cx="149433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B0004020202020204" pitchFamily="34" charset="0"/>
                <a:ea typeface="Tahoma"/>
                <a:cs typeface="Tahoma"/>
              </a:rPr>
              <a:t> 18+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B0004020202020204" pitchFamily="34" charset="0"/>
                <a:ea typeface="Tahoma"/>
                <a:cs typeface="Tahoma"/>
              </a:rPr>
              <a:t>Admin UIs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Tahoma"/>
              <a:cs typeface="Tahoma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AD74979-20FA-AE02-184D-CC5407A6933D}"/>
              </a:ext>
            </a:extLst>
          </p:cNvPr>
          <p:cNvSpPr txBox="1"/>
          <p:nvPr/>
        </p:nvSpPr>
        <p:spPr>
          <a:xfrm>
            <a:off x="4291490" y="1697921"/>
            <a:ext cx="1494339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B0004020202020204" pitchFamily="34" charset="0"/>
                <a:ea typeface="Tahoma"/>
                <a:cs typeface="Tahoma"/>
              </a:rPr>
              <a:t>Evolving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B0004020202020204" pitchFamily="34" charset="0"/>
                <a:ea typeface="Tahoma"/>
                <a:cs typeface="Tahoma"/>
              </a:rPr>
              <a:t>APIs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Tahoma"/>
              <a:cs typeface="Tahoma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B72409A-6B50-F8A2-8B91-8D7DB00373C5}"/>
              </a:ext>
            </a:extLst>
          </p:cNvPr>
          <p:cNvSpPr txBox="1"/>
          <p:nvPr/>
        </p:nvSpPr>
        <p:spPr>
          <a:xfrm>
            <a:off x="4680297" y="3294131"/>
            <a:ext cx="1494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B0004020202020204" pitchFamily="34" charset="0"/>
                <a:ea typeface="Tahoma"/>
                <a:cs typeface="Tahoma"/>
              </a:rPr>
              <a:t>PowerShell Complexity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Tahoma"/>
              <a:cs typeface="Tahoma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F8A8D5-D385-1720-66ED-4C29845CDB0B}"/>
              </a:ext>
            </a:extLst>
          </p:cNvPr>
          <p:cNvSpPr txBox="1"/>
          <p:nvPr/>
        </p:nvSpPr>
        <p:spPr>
          <a:xfrm>
            <a:off x="505799" y="3298875"/>
            <a:ext cx="1409369" cy="6155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/>
                <a:ea typeface="Tahoma"/>
                <a:cs typeface="Tahoma"/>
              </a:rPr>
              <a:t> </a:t>
            </a:r>
            <a:r>
              <a:rPr lang="en-US" sz="2000" b="1">
                <a:solidFill>
                  <a:srgbClr val="FFFFFF"/>
                </a:solidFill>
                <a:latin typeface="Aptos Display"/>
                <a:ea typeface="Tahoma"/>
                <a:cs typeface="Tahoma"/>
              </a:rPr>
              <a:t>60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/>
                <a:ea typeface="Tahoma"/>
                <a:cs typeface="Tahoma"/>
              </a:rPr>
              <a:t>+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/>
                <a:ea typeface="Tahoma"/>
                <a:cs typeface="Tahoma"/>
              </a:rPr>
              <a:t>Apps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B0004020202020204" pitchFamily="34" charset="0"/>
                <a:ea typeface="Tahoma"/>
                <a:cs typeface="Tahoma"/>
              </a:rPr>
              <a:t>&amp; Services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Tahoma"/>
              <a:cs typeface="Tahoma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5048229-B94C-4613-0645-6CB5D9630B33}"/>
              </a:ext>
            </a:extLst>
          </p:cNvPr>
          <p:cNvCxnSpPr>
            <a:cxnSpLocks/>
          </p:cNvCxnSpPr>
          <p:nvPr/>
        </p:nvCxnSpPr>
        <p:spPr>
          <a:xfrm>
            <a:off x="3316840" y="2044547"/>
            <a:ext cx="0" cy="275522"/>
          </a:xfrm>
          <a:prstGeom prst="line">
            <a:avLst/>
          </a:prstGeom>
          <a:ln w="19050" cap="rnd">
            <a:solidFill>
              <a:schemeClr val="accent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CF1D2FA-0B4E-DE1C-3E98-0975DE8CAA68}"/>
              </a:ext>
            </a:extLst>
          </p:cNvPr>
          <p:cNvCxnSpPr>
            <a:cxnSpLocks/>
          </p:cNvCxnSpPr>
          <p:nvPr/>
        </p:nvCxnSpPr>
        <p:spPr>
          <a:xfrm>
            <a:off x="3316840" y="4880825"/>
            <a:ext cx="0" cy="299418"/>
          </a:xfrm>
          <a:prstGeom prst="line">
            <a:avLst/>
          </a:prstGeom>
          <a:ln w="19050" cap="rnd">
            <a:solidFill>
              <a:schemeClr val="accent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AE80F1D-D05C-8A94-EB70-E94F40698F0B}"/>
              </a:ext>
            </a:extLst>
          </p:cNvPr>
          <p:cNvCxnSpPr>
            <a:cxnSpLocks/>
          </p:cNvCxnSpPr>
          <p:nvPr/>
        </p:nvCxnSpPr>
        <p:spPr>
          <a:xfrm flipH="1">
            <a:off x="4585508" y="3541916"/>
            <a:ext cx="327183" cy="0"/>
          </a:xfrm>
          <a:prstGeom prst="line">
            <a:avLst/>
          </a:prstGeom>
          <a:ln w="19050" cap="rnd">
            <a:solidFill>
              <a:schemeClr val="accent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2CE2901-6B7A-12E6-1875-72D25645BDA7}"/>
              </a:ext>
            </a:extLst>
          </p:cNvPr>
          <p:cNvCxnSpPr>
            <a:cxnSpLocks/>
          </p:cNvCxnSpPr>
          <p:nvPr/>
        </p:nvCxnSpPr>
        <p:spPr>
          <a:xfrm flipH="1">
            <a:off x="1749342" y="3600363"/>
            <a:ext cx="298194" cy="0"/>
          </a:xfrm>
          <a:prstGeom prst="line">
            <a:avLst/>
          </a:prstGeom>
          <a:ln w="19050" cap="rnd">
            <a:solidFill>
              <a:schemeClr val="accent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EE843EF-81DA-3F64-7A54-56D03CC52513}"/>
              </a:ext>
            </a:extLst>
          </p:cNvPr>
          <p:cNvCxnSpPr>
            <a:cxnSpLocks/>
          </p:cNvCxnSpPr>
          <p:nvPr/>
        </p:nvCxnSpPr>
        <p:spPr>
          <a:xfrm flipH="1">
            <a:off x="4291490" y="2333912"/>
            <a:ext cx="468792" cy="419435"/>
          </a:xfrm>
          <a:prstGeom prst="line">
            <a:avLst/>
          </a:prstGeom>
          <a:ln w="19050" cap="rnd">
            <a:solidFill>
              <a:schemeClr val="accent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7253BF8-2484-34A5-4291-B01DB6EE3908}"/>
              </a:ext>
            </a:extLst>
          </p:cNvPr>
          <p:cNvCxnSpPr>
            <a:cxnSpLocks/>
          </p:cNvCxnSpPr>
          <p:nvPr/>
        </p:nvCxnSpPr>
        <p:spPr>
          <a:xfrm>
            <a:off x="2059916" y="2408597"/>
            <a:ext cx="279029" cy="271663"/>
          </a:xfrm>
          <a:prstGeom prst="line">
            <a:avLst/>
          </a:prstGeom>
          <a:ln w="19050" cap="rnd">
            <a:solidFill>
              <a:schemeClr val="accent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5E989A2-94C5-02D3-03EF-2E63DE1017D3}"/>
              </a:ext>
            </a:extLst>
          </p:cNvPr>
          <p:cNvCxnSpPr>
            <a:cxnSpLocks/>
          </p:cNvCxnSpPr>
          <p:nvPr/>
        </p:nvCxnSpPr>
        <p:spPr>
          <a:xfrm flipH="1" flipV="1">
            <a:off x="4281260" y="4434961"/>
            <a:ext cx="207844" cy="244761"/>
          </a:xfrm>
          <a:prstGeom prst="line">
            <a:avLst/>
          </a:prstGeom>
          <a:ln w="19050" cap="rnd">
            <a:solidFill>
              <a:schemeClr val="accent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4924DE3-38D4-4767-DC6E-AD54C1C7D6D1}"/>
              </a:ext>
            </a:extLst>
          </p:cNvPr>
          <p:cNvCxnSpPr>
            <a:cxnSpLocks/>
          </p:cNvCxnSpPr>
          <p:nvPr/>
        </p:nvCxnSpPr>
        <p:spPr>
          <a:xfrm flipV="1">
            <a:off x="2099941" y="4388901"/>
            <a:ext cx="272925" cy="252372"/>
          </a:xfrm>
          <a:prstGeom prst="line">
            <a:avLst/>
          </a:prstGeom>
          <a:ln w="19050" cap="rnd">
            <a:solidFill>
              <a:schemeClr val="accent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4AB1D2A9-B417-6931-393E-FCEDFC7CBE20}"/>
              </a:ext>
            </a:extLst>
          </p:cNvPr>
          <p:cNvSpPr txBox="1"/>
          <p:nvPr/>
        </p:nvSpPr>
        <p:spPr>
          <a:xfrm>
            <a:off x="1062524" y="4710511"/>
            <a:ext cx="14506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B0004020202020204" pitchFamily="34" charset="0"/>
                <a:ea typeface="Tahoma"/>
                <a:cs typeface="Tahoma"/>
              </a:rPr>
              <a:t>Lack of License Visibility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Tahoma"/>
              <a:cs typeface="Tahom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AB017D6-4981-FF8D-AF35-079DD4715371}"/>
              </a:ext>
            </a:extLst>
          </p:cNvPr>
          <p:cNvSpPr txBox="1">
            <a:spLocks/>
          </p:cNvSpPr>
          <p:nvPr/>
        </p:nvSpPr>
        <p:spPr>
          <a:xfrm>
            <a:off x="1133838" y="462239"/>
            <a:ext cx="10006914" cy="48263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Microsoft 365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40000">
                      <a:srgbClr val="4383CC"/>
                    </a:gs>
                    <a:gs pos="0">
                      <a:srgbClr val="6D6ABC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isn’t an app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. It’s a highly complex cloud environment.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2D4F80-9FC6-FD64-317F-319F0DB1B436}"/>
              </a:ext>
            </a:extLst>
          </p:cNvPr>
          <p:cNvGrpSpPr/>
          <p:nvPr/>
        </p:nvGrpSpPr>
        <p:grpSpPr>
          <a:xfrm>
            <a:off x="6480273" y="1381673"/>
            <a:ext cx="5265607" cy="4438928"/>
            <a:chOff x="1895675" y="1380724"/>
            <a:chExt cx="7620286" cy="454371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E71DB85-F5F8-DC2B-0FB2-5292155F790E}"/>
                </a:ext>
              </a:extLst>
            </p:cNvPr>
            <p:cNvGrpSpPr/>
            <p:nvPr/>
          </p:nvGrpSpPr>
          <p:grpSpPr>
            <a:xfrm>
              <a:off x="1895675" y="1380724"/>
              <a:ext cx="3421328" cy="4543713"/>
              <a:chOff x="1895675" y="1380724"/>
              <a:chExt cx="3421328" cy="4543713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166077F1-C9A7-3A9B-B31F-8B0B278E8E97}"/>
                  </a:ext>
                </a:extLst>
              </p:cNvPr>
              <p:cNvGrpSpPr/>
              <p:nvPr/>
            </p:nvGrpSpPr>
            <p:grpSpPr>
              <a:xfrm rot="10800000">
                <a:off x="1895675" y="3454071"/>
                <a:ext cx="3416660" cy="99603"/>
                <a:chOff x="473254" y="2351199"/>
                <a:chExt cx="3416660" cy="99603"/>
              </a:xfrm>
              <a:solidFill>
                <a:schemeClr val="accent5">
                  <a:lumMod val="50000"/>
                </a:schemeClr>
              </a:solidFill>
            </p:grpSpPr>
            <p:sp>
              <p:nvSpPr>
                <p:cNvPr id="66" name="Triangle 65">
                  <a:extLst>
                    <a:ext uri="{FF2B5EF4-FFF2-40B4-BE49-F238E27FC236}">
                      <a16:creationId xmlns:a16="http://schemas.microsoft.com/office/drawing/2014/main" id="{932CACF1-1D36-A102-C55A-EEA1994729EB}"/>
                    </a:ext>
                  </a:extLst>
                </p:cNvPr>
                <p:cNvSpPr/>
                <p:nvPr/>
              </p:nvSpPr>
              <p:spPr>
                <a:xfrm>
                  <a:off x="473254" y="2351199"/>
                  <a:ext cx="377351" cy="9960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Triangle 66">
                  <a:extLst>
                    <a:ext uri="{FF2B5EF4-FFF2-40B4-BE49-F238E27FC236}">
                      <a16:creationId xmlns:a16="http://schemas.microsoft.com/office/drawing/2014/main" id="{A0BE1677-21BA-5617-4408-0B5C79D6B9DA}"/>
                    </a:ext>
                  </a:extLst>
                </p:cNvPr>
                <p:cNvSpPr/>
                <p:nvPr/>
              </p:nvSpPr>
              <p:spPr>
                <a:xfrm>
                  <a:off x="3512563" y="2351199"/>
                  <a:ext cx="377351" cy="9960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A6BDCAA-554C-4A2C-3BBC-399AED20083E}"/>
                  </a:ext>
                </a:extLst>
              </p:cNvPr>
              <p:cNvSpPr/>
              <p:nvPr/>
            </p:nvSpPr>
            <p:spPr>
              <a:xfrm>
                <a:off x="2095829" y="1380724"/>
                <a:ext cx="3051545" cy="389919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A3841D5-9A1D-6165-789C-96971D9C23CD}"/>
                  </a:ext>
                </a:extLst>
              </p:cNvPr>
              <p:cNvSpPr/>
              <p:nvPr/>
            </p:nvSpPr>
            <p:spPr>
              <a:xfrm>
                <a:off x="1906215" y="1944248"/>
                <a:ext cx="3410788" cy="1509823"/>
              </a:xfrm>
              <a:prstGeom prst="rect">
                <a:avLst/>
              </a:prstGeom>
              <a:gradFill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81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D4C56E24-6716-B309-7ED6-639CD0C926EB}"/>
                  </a:ext>
                </a:extLst>
              </p:cNvPr>
              <p:cNvSpPr/>
              <p:nvPr/>
            </p:nvSpPr>
            <p:spPr>
              <a:xfrm>
                <a:off x="2200028" y="1807817"/>
                <a:ext cx="3108960" cy="1199789"/>
              </a:xfrm>
              <a:prstGeom prst="roundRect">
                <a:avLst>
                  <a:gd name="adj" fmla="val 16001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>
                <a:outerShdw blurRad="301583" dist="58130" dir="3719976" algn="l" rotWithShape="0">
                  <a:prstClr val="black">
                    <a:alpha val="15414"/>
                  </a:prstClr>
                </a:outerShdw>
              </a:effectLst>
            </p:spPr>
            <p:txBody>
              <a:bodyPr rtlCol="0" anchor="t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1" i="0" u="none" strike="noStrike" kern="1200" cap="none" spc="-30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Tahoma"/>
                    <a:cs typeface="Tahoma"/>
                  </a:rPr>
                  <a:t>71</a:t>
                </a:r>
                <a:r>
                  <a:rPr kumimoji="0" lang="en-US" sz="3200" b="1" i="0" u="none" strike="noStrike" kern="1200" cap="none" spc="-30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Tahoma"/>
                    <a:cs typeface="Tahoma"/>
                  </a:rPr>
                  <a:t>%</a:t>
                </a:r>
                <a:endParaRPr kumimoji="0" lang="en-US" sz="2000" b="1" i="0" u="none" strike="noStrike" kern="1200" cap="none" spc="-3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Tahoma"/>
                  <a:cs typeface="Tahoma"/>
                </a:endParaRPr>
              </a:p>
            </p:txBody>
          </p:sp>
          <p:sp>
            <p:nvSpPr>
              <p:cNvPr id="64" name="Chevron 63">
                <a:extLst>
                  <a:ext uri="{FF2B5EF4-FFF2-40B4-BE49-F238E27FC236}">
                    <a16:creationId xmlns:a16="http://schemas.microsoft.com/office/drawing/2014/main" id="{A80CDB01-1ABA-8948-C341-245421EC6B68}"/>
                  </a:ext>
                </a:extLst>
              </p:cNvPr>
              <p:cNvSpPr/>
              <p:nvPr/>
            </p:nvSpPr>
            <p:spPr>
              <a:xfrm rot="5400000" flipV="1">
                <a:off x="2965926" y="3742989"/>
                <a:ext cx="1311351" cy="3051545"/>
              </a:xfrm>
              <a:prstGeom prst="chevron">
                <a:avLst/>
              </a:prstGeom>
              <a:gradFill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81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2C02A3D9-B803-B740-A74F-BAE26C558CE9}"/>
                  </a:ext>
                </a:extLst>
              </p:cNvPr>
              <p:cNvSpPr txBox="1"/>
              <p:nvPr/>
            </p:nvSpPr>
            <p:spPr>
              <a:xfrm>
                <a:off x="2457535" y="3775112"/>
                <a:ext cx="2376609" cy="10396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of Microsoft 365 tenants face 7 successful account takeover attacks per year… 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ECA52F6-7C01-3F53-E5D9-ED8D3D93FBBA}"/>
                </a:ext>
              </a:extLst>
            </p:cNvPr>
            <p:cNvGrpSpPr/>
            <p:nvPr/>
          </p:nvGrpSpPr>
          <p:grpSpPr>
            <a:xfrm>
              <a:off x="6059672" y="1380724"/>
              <a:ext cx="3456289" cy="4543713"/>
              <a:chOff x="6059672" y="1380724"/>
              <a:chExt cx="3456289" cy="4543713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2E54420-FDFD-0CC6-D664-8A2E33149ED5}"/>
                  </a:ext>
                </a:extLst>
              </p:cNvPr>
              <p:cNvGrpSpPr/>
              <p:nvPr/>
            </p:nvGrpSpPr>
            <p:grpSpPr>
              <a:xfrm rot="10800000">
                <a:off x="6322949" y="3454071"/>
                <a:ext cx="3193012" cy="99603"/>
                <a:chOff x="696902" y="2351199"/>
                <a:chExt cx="3193012" cy="99603"/>
              </a:xfrm>
              <a:solidFill>
                <a:schemeClr val="accent5">
                  <a:lumMod val="50000"/>
                </a:schemeClr>
              </a:solidFill>
            </p:grpSpPr>
            <p:sp>
              <p:nvSpPr>
                <p:cNvPr id="58" name="Triangle 57">
                  <a:extLst>
                    <a:ext uri="{FF2B5EF4-FFF2-40B4-BE49-F238E27FC236}">
                      <a16:creationId xmlns:a16="http://schemas.microsoft.com/office/drawing/2014/main" id="{89E55BF9-58C1-460E-D1CB-2047CB543E50}"/>
                    </a:ext>
                  </a:extLst>
                </p:cNvPr>
                <p:cNvSpPr/>
                <p:nvPr/>
              </p:nvSpPr>
              <p:spPr>
                <a:xfrm>
                  <a:off x="696902" y="2351199"/>
                  <a:ext cx="249944" cy="9960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Triangle 58">
                  <a:extLst>
                    <a:ext uri="{FF2B5EF4-FFF2-40B4-BE49-F238E27FC236}">
                      <a16:creationId xmlns:a16="http://schemas.microsoft.com/office/drawing/2014/main" id="{99865B7C-C50F-9F7F-90A3-5BD2104F8A5D}"/>
                    </a:ext>
                  </a:extLst>
                </p:cNvPr>
                <p:cNvSpPr/>
                <p:nvPr/>
              </p:nvSpPr>
              <p:spPr>
                <a:xfrm>
                  <a:off x="3512563" y="2351199"/>
                  <a:ext cx="377351" cy="9960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610ECBE-D096-1D12-2D1B-DA46D3EC3E9E}"/>
                  </a:ext>
                </a:extLst>
              </p:cNvPr>
              <p:cNvSpPr/>
              <p:nvPr/>
            </p:nvSpPr>
            <p:spPr>
              <a:xfrm>
                <a:off x="6218850" y="1380724"/>
                <a:ext cx="3051544" cy="389919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26E19F92-7C35-F715-C598-B99B9090E4F8}"/>
                  </a:ext>
                </a:extLst>
              </p:cNvPr>
              <p:cNvSpPr/>
              <p:nvPr/>
            </p:nvSpPr>
            <p:spPr>
              <a:xfrm>
                <a:off x="6059672" y="1922855"/>
                <a:ext cx="3410788" cy="1509823"/>
              </a:xfrm>
              <a:prstGeom prst="rect">
                <a:avLst/>
              </a:prstGeom>
              <a:gradFill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81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5" name="Chevron 54">
                <a:extLst>
                  <a:ext uri="{FF2B5EF4-FFF2-40B4-BE49-F238E27FC236}">
                    <a16:creationId xmlns:a16="http://schemas.microsoft.com/office/drawing/2014/main" id="{8275E409-1D38-B08E-35E4-56A87DAC1128}"/>
                  </a:ext>
                </a:extLst>
              </p:cNvPr>
              <p:cNvSpPr/>
              <p:nvPr/>
            </p:nvSpPr>
            <p:spPr>
              <a:xfrm rot="5400000" flipV="1">
                <a:off x="7088946" y="3742990"/>
                <a:ext cx="1311351" cy="3051544"/>
              </a:xfrm>
              <a:prstGeom prst="chevron">
                <a:avLst/>
              </a:prstGeom>
              <a:gradFill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81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76B48EAD-6550-85B0-1392-01CD6060C0B8}"/>
                  </a:ext>
                </a:extLst>
              </p:cNvPr>
              <p:cNvSpPr/>
              <p:nvPr/>
            </p:nvSpPr>
            <p:spPr>
              <a:xfrm>
                <a:off x="6323048" y="1760490"/>
                <a:ext cx="3108960" cy="1199789"/>
              </a:xfrm>
              <a:prstGeom prst="roundRect">
                <a:avLst>
                  <a:gd name="adj" fmla="val 16001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>
                <a:outerShdw blurRad="301583" dist="58130" dir="3719976" algn="l" rotWithShape="0">
                  <a:prstClr val="black">
                    <a:alpha val="15414"/>
                  </a:prstClr>
                </a:outerShdw>
              </a:effectLst>
            </p:spPr>
            <p:txBody>
              <a:bodyPr rtlCol="0" anchor="t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1" i="0" u="none" strike="noStrike" kern="1200" cap="none" spc="-30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Tahoma"/>
                    <a:cs typeface="Tahoma"/>
                  </a:rPr>
                  <a:t>85</a:t>
                </a:r>
                <a:r>
                  <a:rPr kumimoji="0" lang="en-US" sz="3200" b="1" i="0" u="none" strike="noStrike" kern="1200" cap="none" spc="-30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Tahoma"/>
                    <a:cs typeface="Tahoma"/>
                  </a:rPr>
                  <a:t>%</a:t>
                </a:r>
                <a:endParaRPr kumimoji="0" lang="en-US" sz="2000" b="1" i="0" u="none" strike="noStrike" kern="1200" cap="none" spc="-3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Tahoma"/>
                  <a:cs typeface="Tahoma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827058A-107F-B43A-A7D1-434B5BFE257B}"/>
                  </a:ext>
                </a:extLst>
              </p:cNvPr>
              <p:cNvSpPr txBox="1"/>
              <p:nvPr/>
            </p:nvSpPr>
            <p:spPr>
              <a:xfrm>
                <a:off x="6570318" y="3775112"/>
                <a:ext cx="2348608" cy="8506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of Microsoft 365 admins admit they were breached due to email attacks…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182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48168-7C72-16CA-B7F4-6C019EE1C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7CE796D-28D9-5F99-1D6B-44509B6DDEEB}"/>
              </a:ext>
            </a:extLst>
          </p:cNvPr>
          <p:cNvSpPr/>
          <p:nvPr/>
        </p:nvSpPr>
        <p:spPr>
          <a:xfrm>
            <a:off x="597143" y="1280160"/>
            <a:ext cx="5498857" cy="4669536"/>
          </a:xfrm>
          <a:prstGeom prst="roundRect">
            <a:avLst>
              <a:gd name="adj" fmla="val 5404"/>
            </a:avLst>
          </a:prstGeom>
          <a:gradFill flip="none" rotWithShape="1">
            <a:gsLst>
              <a:gs pos="0">
                <a:schemeClr val="bg2">
                  <a:lumMod val="10000"/>
                  <a:alpha val="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25FEE5C-410F-762F-05D0-04D951E7B594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3892"/>
          <a:stretch/>
        </p:blipFill>
        <p:spPr>
          <a:xfrm rot="20331759">
            <a:off x="2357164" y="2681848"/>
            <a:ext cx="1881137" cy="17715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A56A75-4385-4343-9740-8F033D39D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377" y="3002025"/>
            <a:ext cx="156136" cy="144911"/>
          </a:xfrm>
          <a:prstGeom prst="rect">
            <a:avLst/>
          </a:prstGeom>
          <a:effectLst/>
        </p:spPr>
      </p:pic>
      <p:pic>
        <p:nvPicPr>
          <p:cNvPr id="8" name="Picture 22" descr="Calendar (Microsoft service) | Logopedia | Fandom">
            <a:extLst>
              <a:ext uri="{FF2B5EF4-FFF2-40B4-BE49-F238E27FC236}">
                <a16:creationId xmlns:a16="http://schemas.microsoft.com/office/drawing/2014/main" id="{919E09EB-070F-AA2D-13C5-44955A92F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395" y="3248247"/>
            <a:ext cx="142930" cy="14491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Microsoft Digital Contact Center Platform | Microsoft Cloud">
            <a:extLst>
              <a:ext uri="{FF2B5EF4-FFF2-40B4-BE49-F238E27FC236}">
                <a16:creationId xmlns:a16="http://schemas.microsoft.com/office/drawing/2014/main" id="{BD1E0134-BEFE-B0DE-CE63-2D9F6B144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7" t="13604" r="38931" b="13690"/>
          <a:stretch/>
        </p:blipFill>
        <p:spPr bwMode="auto">
          <a:xfrm>
            <a:off x="4333935" y="3479497"/>
            <a:ext cx="177876" cy="1762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DBE71F-EA55-5F26-4221-06649BFA63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3123" y="4392587"/>
            <a:ext cx="170843" cy="158562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73D868-4DB9-ADBF-9E65-CB56A29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6890" y="4589492"/>
            <a:ext cx="170843" cy="170484"/>
          </a:xfrm>
          <a:prstGeom prst="rect">
            <a:avLst/>
          </a:prstGeom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2542E4-2A02-118C-A8D9-79868E3DEC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4393" y="4605887"/>
            <a:ext cx="174848" cy="170484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424E61-5AF4-8B43-424B-24460B8588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0552" y="4608210"/>
            <a:ext cx="174849" cy="114503"/>
          </a:xfrm>
          <a:prstGeom prst="rect">
            <a:avLst/>
          </a:prstGeom>
          <a:effectLst/>
        </p:spPr>
      </p:pic>
      <p:pic>
        <p:nvPicPr>
          <p:cNvPr id="14" name="Picture 52" descr="Microsoft Power BI Logo and symbol, meaning, history, PNG, brand">
            <a:extLst>
              <a:ext uri="{FF2B5EF4-FFF2-40B4-BE49-F238E27FC236}">
                <a16:creationId xmlns:a16="http://schemas.microsoft.com/office/drawing/2014/main" id="{E11A503C-28C7-4FF9-CFB4-49F07FB903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8" r="29792"/>
          <a:stretch/>
        </p:blipFill>
        <p:spPr bwMode="auto">
          <a:xfrm>
            <a:off x="2127318" y="3655769"/>
            <a:ext cx="123066" cy="1704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Microsoft PowerApps | Logopedia | Fandom">
            <a:extLst>
              <a:ext uri="{FF2B5EF4-FFF2-40B4-BE49-F238E27FC236}">
                <a16:creationId xmlns:a16="http://schemas.microsoft.com/office/drawing/2014/main" id="{B125EAFB-5EF0-E88D-ADCE-F6DE06F6C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748" y="3904570"/>
            <a:ext cx="170844" cy="17048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4" descr="Azure Active Directory Logo PNG Transparent &amp; SVG Vector - Freebie Supply">
            <a:extLst>
              <a:ext uri="{FF2B5EF4-FFF2-40B4-BE49-F238E27FC236}">
                <a16:creationId xmlns:a16="http://schemas.microsoft.com/office/drawing/2014/main" id="{6F59E582-E35F-6822-7142-F7E2210B2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31" y="2364947"/>
            <a:ext cx="244778" cy="18319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3C787886-A603-972B-EF1E-A4DD4970E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616" y="2347448"/>
            <a:ext cx="152209" cy="15188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4">
            <a:extLst>
              <a:ext uri="{FF2B5EF4-FFF2-40B4-BE49-F238E27FC236}">
                <a16:creationId xmlns:a16="http://schemas.microsoft.com/office/drawing/2014/main" id="{94CE2C62-8B5E-96FD-1CE7-D67F93934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668902" y="2461838"/>
            <a:ext cx="166428" cy="14491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4">
            <a:extLst>
              <a:ext uri="{FF2B5EF4-FFF2-40B4-BE49-F238E27FC236}">
                <a16:creationId xmlns:a16="http://schemas.microsoft.com/office/drawing/2014/main" id="{BBC90281-8E87-3F10-2688-215FA3CA4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513" y="3963642"/>
            <a:ext cx="234281" cy="2337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8" descr="Collect Log Analytics/OMS Data Across Subscriptions - samcogan.com">
            <a:extLst>
              <a:ext uri="{FF2B5EF4-FFF2-40B4-BE49-F238E27FC236}">
                <a16:creationId xmlns:a16="http://schemas.microsoft.com/office/drawing/2014/main" id="{43195DE9-DEB7-8DA4-803C-86BB61DDE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808" y="4207162"/>
            <a:ext cx="346900" cy="18173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4" descr="People in Microsoft Viva - risual">
            <a:extLst>
              <a:ext uri="{FF2B5EF4-FFF2-40B4-BE49-F238E27FC236}">
                <a16:creationId xmlns:a16="http://schemas.microsoft.com/office/drawing/2014/main" id="{480A5B87-5AA5-4CBC-571F-71B092EAC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024" y="4476079"/>
            <a:ext cx="176755" cy="17638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8" descr="Microsoft 365 — The Source">
            <a:extLst>
              <a:ext uri="{FF2B5EF4-FFF2-40B4-BE49-F238E27FC236}">
                <a16:creationId xmlns:a16="http://schemas.microsoft.com/office/drawing/2014/main" id="{883EE797-8209-6DC2-4257-62D6D7E22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531" y="4138676"/>
            <a:ext cx="128868" cy="15309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blue square with white letters and a logo&#10;&#10;Description automatically generated">
            <a:extLst>
              <a:ext uri="{FF2B5EF4-FFF2-40B4-BE49-F238E27FC236}">
                <a16:creationId xmlns:a16="http://schemas.microsoft.com/office/drawing/2014/main" id="{1E329988-9338-1083-8EDC-8173B5A3FCD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26850" y="3752961"/>
            <a:ext cx="151475" cy="151156"/>
          </a:xfrm>
          <a:prstGeom prst="rect">
            <a:avLst/>
          </a:prstGeom>
          <a:effectLst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C69E5BC-E73A-04B3-8D54-2E0C6AB7586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98000" y="3399244"/>
            <a:ext cx="145217" cy="144911"/>
          </a:xfrm>
          <a:prstGeom prst="rect">
            <a:avLst/>
          </a:prstGeom>
          <a:effectLst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F003BC2-EA44-38F0-269F-72ACF73B34D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09867" y="2508082"/>
            <a:ext cx="154255" cy="14491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B1F55DE-FD20-EE62-1C70-7EF42DA3601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34410" y="2424295"/>
            <a:ext cx="173393" cy="144911"/>
          </a:xfrm>
          <a:prstGeom prst="rect">
            <a:avLst/>
          </a:prstGeom>
          <a:effectLst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628AD2-59CF-5CA1-BED8-C7336E35914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930395" y="2608436"/>
            <a:ext cx="160933" cy="144911"/>
          </a:xfrm>
          <a:prstGeom prst="rect">
            <a:avLst/>
          </a:prstGeom>
          <a:effectLst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5B64511-1EA3-EB60-E57B-9B70B928B08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104141" y="2788677"/>
            <a:ext cx="149488" cy="119339"/>
          </a:xfrm>
          <a:prstGeom prst="rect">
            <a:avLst/>
          </a:prstGeom>
          <a:effectLst/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81E3893-410F-276C-7FD0-63780AD69A4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73168" y="3143684"/>
            <a:ext cx="136141" cy="170484"/>
          </a:xfrm>
          <a:prstGeom prst="rect">
            <a:avLst/>
          </a:prstGeom>
          <a:effectLst/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EEC4A6C-2A29-F098-6292-27D9C7A5462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245751" y="2899248"/>
            <a:ext cx="127115" cy="161959"/>
          </a:xfrm>
          <a:prstGeom prst="rect">
            <a:avLst/>
          </a:prstGeom>
          <a:effectLst/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73CF4BF-4E35-4ECE-C614-6A159359FE6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419776" y="2680260"/>
            <a:ext cx="168898" cy="161959"/>
          </a:xfrm>
          <a:prstGeom prst="rect">
            <a:avLst/>
          </a:prstGeom>
          <a:effectLst/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9AEEC77-63C4-25C2-97E9-11F8058C51EC}"/>
              </a:ext>
            </a:extLst>
          </p:cNvPr>
          <p:cNvPicPr>
            <a:picLocks noChangeAspect="1"/>
          </p:cNvPicPr>
          <p:nvPr/>
        </p:nvPicPr>
        <p:blipFill>
          <a:blip r:embed="rId29">
            <a:alphaModFix amt="70000"/>
          </a:blip>
          <a:stretch>
            <a:fillRect/>
          </a:stretch>
        </p:blipFill>
        <p:spPr>
          <a:xfrm>
            <a:off x="2485301" y="4322627"/>
            <a:ext cx="149984" cy="153435"/>
          </a:xfrm>
          <a:prstGeom prst="rect">
            <a:avLst/>
          </a:prstGeom>
          <a:effectLst/>
        </p:spPr>
      </p:pic>
      <p:pic>
        <p:nvPicPr>
          <p:cNvPr id="33" name="Graphic 1">
            <a:extLst>
              <a:ext uri="{FF2B5EF4-FFF2-40B4-BE49-F238E27FC236}">
                <a16:creationId xmlns:a16="http://schemas.microsoft.com/office/drawing/2014/main" id="{6F4B1DE8-51FC-E605-69C4-87C643DF78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692435" y="4532768"/>
            <a:ext cx="173287" cy="152003"/>
          </a:xfrm>
          <a:prstGeom prst="rect">
            <a:avLst/>
          </a:prstGeom>
          <a:effectLst/>
        </p:spPr>
      </p:pic>
      <p:pic>
        <p:nvPicPr>
          <p:cNvPr id="34" name="Graphic 1">
            <a:extLst>
              <a:ext uri="{FF2B5EF4-FFF2-40B4-BE49-F238E27FC236}">
                <a16:creationId xmlns:a16="http://schemas.microsoft.com/office/drawing/2014/main" id="{5B9DEA27-50D1-4EBB-9416-6BD887B677C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697212" y="2927506"/>
            <a:ext cx="1235843" cy="131580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83C10EC-66AA-4D2F-A0D4-490C147F9E32}"/>
              </a:ext>
            </a:extLst>
          </p:cNvPr>
          <p:cNvSpPr txBox="1"/>
          <p:nvPr/>
        </p:nvSpPr>
        <p:spPr>
          <a:xfrm>
            <a:off x="4396304" y="4720823"/>
            <a:ext cx="1424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1200" b="1" dirty="0">
                <a:solidFill>
                  <a:srgbClr val="FFFFFF"/>
                </a:solidFill>
                <a:latin typeface="Aptos Display" panose="020B0004020202020204" pitchFamily="34" charset="0"/>
                <a:ea typeface="Tahoma"/>
                <a:cs typeface="Tahoma"/>
              </a:rPr>
              <a:t>Externe </a:t>
            </a:r>
            <a:r>
              <a:rPr lang="en-US" sz="1200" b="1" dirty="0" err="1">
                <a:solidFill>
                  <a:srgbClr val="FFFFFF"/>
                </a:solidFill>
                <a:latin typeface="Aptos Display" panose="020B0004020202020204" pitchFamily="34" charset="0"/>
                <a:ea typeface="Tahoma"/>
                <a:cs typeface="Tahoma"/>
              </a:rPr>
              <a:t>Freigabe</a:t>
            </a:r>
            <a:r>
              <a:rPr lang="en-US" sz="1200" b="1" dirty="0">
                <a:solidFill>
                  <a:srgbClr val="FFFFFF"/>
                </a:solidFill>
                <a:latin typeface="Aptos Display" panose="020B0004020202020204" pitchFamily="34" charset="0"/>
                <a:ea typeface="Tahoma"/>
                <a:cs typeface="Tahoma"/>
              </a:rPr>
              <a:t> &amp; </a:t>
            </a:r>
            <a:r>
              <a:rPr lang="en-US" sz="1200" b="1" dirty="0" err="1">
                <a:solidFill>
                  <a:srgbClr val="FFFFFF"/>
                </a:solidFill>
                <a:latin typeface="Aptos Display" panose="020B0004020202020204" pitchFamily="34" charset="0"/>
                <a:ea typeface="Tahoma"/>
                <a:cs typeface="Tahoma"/>
              </a:rPr>
              <a:t>Gäste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Tahoma"/>
              <a:cs typeface="Tahoma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904C305-A1C3-0DE9-7505-3310AE6A85C4}"/>
              </a:ext>
            </a:extLst>
          </p:cNvPr>
          <p:cNvSpPr txBox="1"/>
          <p:nvPr/>
        </p:nvSpPr>
        <p:spPr>
          <a:xfrm>
            <a:off x="2273437" y="5238645"/>
            <a:ext cx="20835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b="1" dirty="0">
                <a:solidFill>
                  <a:srgbClr val="FFFFFF"/>
                </a:solidFill>
                <a:latin typeface="Aptos Display" panose="020B0004020202020204" pitchFamily="34" charset="0"/>
                <a:ea typeface="Tahoma"/>
                <a:cs typeface="Tahoma"/>
              </a:rPr>
              <a:t>12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B0004020202020204" pitchFamily="34" charset="0"/>
                <a:ea typeface="Tahoma"/>
                <a:cs typeface="Tahoma"/>
              </a:rPr>
              <a:t>0+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B0004020202020204" pitchFamily="34" charset="0"/>
                <a:ea typeface="Tahoma"/>
                <a:cs typeface="Tahoma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ptos Display" panose="020B0004020202020204" pitchFamily="34" charset="0"/>
                <a:ea typeface="Tahoma"/>
                <a:cs typeface="Tahoma"/>
              </a:rPr>
              <a:t>Administratorrollen</a:t>
            </a:r>
            <a:br>
              <a:rPr lang="en-US" sz="1200" b="1" dirty="0">
                <a:solidFill>
                  <a:srgbClr val="FFFFFF"/>
                </a:solidFill>
                <a:latin typeface="Aptos Display" panose="020B0004020202020204" pitchFamily="34" charset="0"/>
                <a:ea typeface="Tahoma"/>
                <a:cs typeface="Tahoma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B0004020202020204" pitchFamily="34" charset="0"/>
                <a:ea typeface="Tahoma"/>
                <a:cs typeface="Tahoma"/>
              </a:rPr>
              <a:t>800+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B0004020202020204" pitchFamily="34" charset="0"/>
                <a:ea typeface="Tahoma"/>
                <a:cs typeface="Tahoma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ptos Display" panose="020B0004020202020204" pitchFamily="34" charset="0"/>
                <a:ea typeface="Tahoma"/>
                <a:cs typeface="Tahoma"/>
              </a:rPr>
              <a:t>Berechtigungen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Tahoma"/>
              <a:cs typeface="Tahoma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2357AA1-F831-54D5-76BF-87D424A837B0}"/>
              </a:ext>
            </a:extLst>
          </p:cNvPr>
          <p:cNvSpPr txBox="1"/>
          <p:nvPr/>
        </p:nvSpPr>
        <p:spPr>
          <a:xfrm>
            <a:off x="748570" y="1644780"/>
            <a:ext cx="1771153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/>
                <a:ea typeface="Tahoma"/>
                <a:cs typeface="Tahoma"/>
              </a:rPr>
              <a:t> 10.000+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1200" b="1" dirty="0" err="1">
                <a:solidFill>
                  <a:srgbClr val="FFFFFF"/>
                </a:solidFill>
                <a:latin typeface="Aptos Display" panose="020B0004020202020204" pitchFamily="34" charset="0"/>
                <a:ea typeface="Tahoma"/>
                <a:cs typeface="Tahoma"/>
              </a:rPr>
              <a:t>Konfigurationselemente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Tahoma"/>
              <a:cs typeface="Tahoma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F846AC6-FD86-335E-465A-44F4B4911CE0}"/>
              </a:ext>
            </a:extLst>
          </p:cNvPr>
          <p:cNvSpPr txBox="1"/>
          <p:nvPr/>
        </p:nvSpPr>
        <p:spPr>
          <a:xfrm>
            <a:off x="2604370" y="1367960"/>
            <a:ext cx="14943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B0004020202020204" pitchFamily="34" charset="0"/>
                <a:ea typeface="Tahoma"/>
                <a:cs typeface="Tahoma"/>
              </a:rPr>
              <a:t> 18+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1200" b="1" dirty="0">
                <a:solidFill>
                  <a:srgbClr val="FFFFFF"/>
                </a:solidFill>
                <a:latin typeface="Aptos Display" panose="020B0004020202020204" pitchFamily="34" charset="0"/>
                <a:ea typeface="Tahoma"/>
                <a:cs typeface="Tahoma"/>
              </a:rPr>
              <a:t>Admin-</a:t>
            </a:r>
            <a:r>
              <a:rPr lang="en-US" sz="1200" b="1" dirty="0" err="1">
                <a:solidFill>
                  <a:srgbClr val="FFFFFF"/>
                </a:solidFill>
                <a:latin typeface="Aptos Display" panose="020B0004020202020204" pitchFamily="34" charset="0"/>
                <a:ea typeface="Tahoma"/>
                <a:cs typeface="Tahoma"/>
              </a:rPr>
              <a:t>Benutzeroberfläche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Tahoma"/>
              <a:cs typeface="Tahoma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F864F5-2274-CB3C-D56A-DEC4AB1C88C8}"/>
              </a:ext>
            </a:extLst>
          </p:cNvPr>
          <p:cNvSpPr txBox="1"/>
          <p:nvPr/>
        </p:nvSpPr>
        <p:spPr>
          <a:xfrm>
            <a:off x="4291490" y="1697921"/>
            <a:ext cx="1494339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1200" b="1" dirty="0" err="1">
                <a:solidFill>
                  <a:srgbClr val="FFFFFF"/>
                </a:solidFill>
                <a:latin typeface="Aptos Display" panose="020B0004020202020204" pitchFamily="34" charset="0"/>
                <a:ea typeface="Tahoma"/>
                <a:cs typeface="Tahoma"/>
              </a:rPr>
              <a:t>Sich</a:t>
            </a:r>
            <a:r>
              <a:rPr lang="en-US" sz="1200" b="1" dirty="0">
                <a:solidFill>
                  <a:srgbClr val="FFFFFF"/>
                </a:solidFill>
                <a:latin typeface="Aptos Display" panose="020B0004020202020204" pitchFamily="34" charset="0"/>
                <a:ea typeface="Tahoma"/>
                <a:cs typeface="Tahoma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ptos Display" panose="020B0004020202020204" pitchFamily="34" charset="0"/>
                <a:ea typeface="Tahoma"/>
                <a:cs typeface="Tahoma"/>
              </a:rPr>
              <a:t>weiterentwickelnde</a:t>
            </a:r>
            <a:r>
              <a:rPr lang="en-US" sz="1200" b="1" dirty="0">
                <a:solidFill>
                  <a:srgbClr val="FFFFFF"/>
                </a:solidFill>
                <a:latin typeface="Aptos Display" panose="020B0004020202020204" pitchFamily="34" charset="0"/>
                <a:ea typeface="Tahoma"/>
                <a:cs typeface="Tahoma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B0004020202020204" pitchFamily="34" charset="0"/>
                <a:ea typeface="Tahoma"/>
                <a:cs typeface="Tahoma"/>
              </a:rPr>
              <a:t>APIs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D404E54-480A-6D7F-C11F-84894D0935C9}"/>
              </a:ext>
            </a:extLst>
          </p:cNvPr>
          <p:cNvSpPr txBox="1"/>
          <p:nvPr/>
        </p:nvSpPr>
        <p:spPr>
          <a:xfrm>
            <a:off x="4646537" y="3228926"/>
            <a:ext cx="14943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1200" b="1" dirty="0">
                <a:solidFill>
                  <a:srgbClr val="FFFFFF"/>
                </a:solidFill>
                <a:latin typeface="Aptos Display" panose="020B0004020202020204" pitchFamily="34" charset="0"/>
                <a:ea typeface="Tahoma"/>
                <a:cs typeface="Tahoma"/>
              </a:rPr>
              <a:t>Die </a:t>
            </a:r>
            <a:r>
              <a:rPr lang="en-US" sz="1200" b="1" dirty="0" err="1">
                <a:solidFill>
                  <a:srgbClr val="FFFFFF"/>
                </a:solidFill>
                <a:latin typeface="Aptos Display" panose="020B0004020202020204" pitchFamily="34" charset="0"/>
                <a:ea typeface="Tahoma"/>
                <a:cs typeface="Tahoma"/>
              </a:rPr>
              <a:t>Komplexität</a:t>
            </a:r>
            <a:r>
              <a:rPr lang="en-US" sz="1200" b="1" dirty="0">
                <a:solidFill>
                  <a:srgbClr val="FFFFFF"/>
                </a:solidFill>
                <a:latin typeface="Aptos Display" panose="020B0004020202020204" pitchFamily="34" charset="0"/>
                <a:ea typeface="Tahoma"/>
                <a:cs typeface="Tahoma"/>
              </a:rPr>
              <a:t> von PowerShell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Tahoma"/>
              <a:cs typeface="Tahoma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21A9487-0117-5260-8CB0-292AA9FF73CE}"/>
              </a:ext>
            </a:extLst>
          </p:cNvPr>
          <p:cNvSpPr txBox="1"/>
          <p:nvPr/>
        </p:nvSpPr>
        <p:spPr>
          <a:xfrm>
            <a:off x="505799" y="3298875"/>
            <a:ext cx="1409369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/>
                <a:ea typeface="Tahoma"/>
                <a:cs typeface="Tahoma"/>
              </a:rPr>
              <a:t> </a:t>
            </a:r>
            <a:r>
              <a:rPr lang="en-US" sz="2000" b="1" dirty="0">
                <a:solidFill>
                  <a:srgbClr val="FFFFFF"/>
                </a:solidFill>
                <a:latin typeface="Aptos Display"/>
                <a:ea typeface="Tahoma"/>
                <a:cs typeface="Tahoma"/>
              </a:rPr>
              <a:t>60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/>
                <a:ea typeface="Tahoma"/>
                <a:cs typeface="Tahoma"/>
              </a:rPr>
              <a:t>+ </a:t>
            </a:r>
            <a:r>
              <a:rPr lang="en-US" sz="1200" b="1" dirty="0">
                <a:solidFill>
                  <a:srgbClr val="FFFFFF"/>
                </a:solidFill>
                <a:latin typeface="Aptos Display"/>
                <a:ea typeface="Tahoma"/>
                <a:cs typeface="Tahoma"/>
              </a:rPr>
              <a:t>Apps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1200" b="1" dirty="0">
                <a:solidFill>
                  <a:srgbClr val="FFFFFF"/>
                </a:solidFill>
                <a:latin typeface="Aptos Display"/>
                <a:ea typeface="Tahoma"/>
                <a:cs typeface="Tahoma"/>
              </a:rPr>
              <a:t>&amp; </a:t>
            </a:r>
            <a:r>
              <a:rPr lang="en-US" sz="1200" b="1" dirty="0" err="1">
                <a:solidFill>
                  <a:srgbClr val="FFFFFF"/>
                </a:solidFill>
                <a:latin typeface="Aptos Display"/>
                <a:ea typeface="Tahoma"/>
                <a:cs typeface="Tahoma"/>
              </a:rPr>
              <a:t>Dienste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Tahoma"/>
              <a:cs typeface="Tahoma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1F40ED3-DE81-6A7C-78AA-5836BBDA581F}"/>
              </a:ext>
            </a:extLst>
          </p:cNvPr>
          <p:cNvCxnSpPr>
            <a:cxnSpLocks/>
          </p:cNvCxnSpPr>
          <p:nvPr/>
        </p:nvCxnSpPr>
        <p:spPr>
          <a:xfrm>
            <a:off x="3315133" y="2137401"/>
            <a:ext cx="1707" cy="182668"/>
          </a:xfrm>
          <a:prstGeom prst="line">
            <a:avLst/>
          </a:prstGeom>
          <a:ln w="19050" cap="rnd">
            <a:solidFill>
              <a:schemeClr val="accent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917C234-4C77-7751-64C5-BCDA36F4EE21}"/>
              </a:ext>
            </a:extLst>
          </p:cNvPr>
          <p:cNvCxnSpPr>
            <a:cxnSpLocks/>
          </p:cNvCxnSpPr>
          <p:nvPr/>
        </p:nvCxnSpPr>
        <p:spPr>
          <a:xfrm>
            <a:off x="3316840" y="4880825"/>
            <a:ext cx="0" cy="299418"/>
          </a:xfrm>
          <a:prstGeom prst="line">
            <a:avLst/>
          </a:prstGeom>
          <a:ln w="19050" cap="rnd">
            <a:solidFill>
              <a:schemeClr val="accent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615BF6A-07D8-849C-A748-829E98E061CC}"/>
              </a:ext>
            </a:extLst>
          </p:cNvPr>
          <p:cNvCxnSpPr>
            <a:cxnSpLocks/>
          </p:cNvCxnSpPr>
          <p:nvPr/>
        </p:nvCxnSpPr>
        <p:spPr>
          <a:xfrm flipH="1">
            <a:off x="4585508" y="3541916"/>
            <a:ext cx="327183" cy="0"/>
          </a:xfrm>
          <a:prstGeom prst="line">
            <a:avLst/>
          </a:prstGeom>
          <a:ln w="19050" cap="rnd">
            <a:solidFill>
              <a:schemeClr val="accent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4E2200B-B923-EABF-419E-8372A91720A1}"/>
              </a:ext>
            </a:extLst>
          </p:cNvPr>
          <p:cNvCxnSpPr>
            <a:cxnSpLocks/>
          </p:cNvCxnSpPr>
          <p:nvPr/>
        </p:nvCxnSpPr>
        <p:spPr>
          <a:xfrm flipH="1">
            <a:off x="1749342" y="3600363"/>
            <a:ext cx="298194" cy="0"/>
          </a:xfrm>
          <a:prstGeom prst="line">
            <a:avLst/>
          </a:prstGeom>
          <a:ln w="19050" cap="rnd">
            <a:solidFill>
              <a:schemeClr val="accent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1952B23-E0A3-60A5-5B6B-1EFF3C32D944}"/>
              </a:ext>
            </a:extLst>
          </p:cNvPr>
          <p:cNvCxnSpPr>
            <a:cxnSpLocks/>
          </p:cNvCxnSpPr>
          <p:nvPr/>
        </p:nvCxnSpPr>
        <p:spPr>
          <a:xfrm flipH="1">
            <a:off x="4291490" y="2333912"/>
            <a:ext cx="468792" cy="419435"/>
          </a:xfrm>
          <a:prstGeom prst="line">
            <a:avLst/>
          </a:prstGeom>
          <a:ln w="19050" cap="rnd">
            <a:solidFill>
              <a:schemeClr val="accent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E82C13A-D99F-1CED-AFCA-01AF5437B01F}"/>
              </a:ext>
            </a:extLst>
          </p:cNvPr>
          <p:cNvCxnSpPr>
            <a:cxnSpLocks/>
          </p:cNvCxnSpPr>
          <p:nvPr/>
        </p:nvCxnSpPr>
        <p:spPr>
          <a:xfrm>
            <a:off x="2059916" y="2408597"/>
            <a:ext cx="279029" cy="271663"/>
          </a:xfrm>
          <a:prstGeom prst="line">
            <a:avLst/>
          </a:prstGeom>
          <a:ln w="19050" cap="rnd">
            <a:solidFill>
              <a:schemeClr val="accent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D661388-0352-8877-FD9D-AAB855D08A46}"/>
              </a:ext>
            </a:extLst>
          </p:cNvPr>
          <p:cNvCxnSpPr>
            <a:cxnSpLocks/>
          </p:cNvCxnSpPr>
          <p:nvPr/>
        </p:nvCxnSpPr>
        <p:spPr>
          <a:xfrm flipH="1" flipV="1">
            <a:off x="4281260" y="4434961"/>
            <a:ext cx="207844" cy="244761"/>
          </a:xfrm>
          <a:prstGeom prst="line">
            <a:avLst/>
          </a:prstGeom>
          <a:ln w="19050" cap="rnd">
            <a:solidFill>
              <a:schemeClr val="accent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994AE7B-AB03-05EA-C446-618A0F3AC3F6}"/>
              </a:ext>
            </a:extLst>
          </p:cNvPr>
          <p:cNvCxnSpPr>
            <a:cxnSpLocks/>
          </p:cNvCxnSpPr>
          <p:nvPr/>
        </p:nvCxnSpPr>
        <p:spPr>
          <a:xfrm flipV="1">
            <a:off x="2099941" y="4388901"/>
            <a:ext cx="272925" cy="252372"/>
          </a:xfrm>
          <a:prstGeom prst="line">
            <a:avLst/>
          </a:prstGeom>
          <a:ln w="19050" cap="rnd">
            <a:solidFill>
              <a:schemeClr val="accent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BE41A6A9-A9BB-7405-0A1E-B47FFE6E2BCD}"/>
              </a:ext>
            </a:extLst>
          </p:cNvPr>
          <p:cNvSpPr txBox="1"/>
          <p:nvPr/>
        </p:nvSpPr>
        <p:spPr>
          <a:xfrm>
            <a:off x="1062524" y="4710511"/>
            <a:ext cx="1450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1200" b="1" dirty="0" err="1">
                <a:solidFill>
                  <a:srgbClr val="FFFFFF"/>
                </a:solidFill>
                <a:latin typeface="Aptos Display" panose="020B0004020202020204" pitchFamily="34" charset="0"/>
                <a:ea typeface="Tahoma"/>
                <a:cs typeface="Tahoma"/>
              </a:rPr>
              <a:t>Mangelnde</a:t>
            </a:r>
            <a:r>
              <a:rPr lang="en-US" sz="1200" b="1" dirty="0">
                <a:solidFill>
                  <a:srgbClr val="FFFFFF"/>
                </a:solidFill>
                <a:latin typeface="Aptos Display" panose="020B0004020202020204" pitchFamily="34" charset="0"/>
                <a:ea typeface="Tahoma"/>
                <a:cs typeface="Tahoma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ptos Display" panose="020B0004020202020204" pitchFamily="34" charset="0"/>
                <a:ea typeface="Tahoma"/>
                <a:cs typeface="Tahoma"/>
              </a:rPr>
              <a:t>Transparenz</a:t>
            </a:r>
            <a:r>
              <a:rPr lang="en-US" sz="1200" b="1" dirty="0">
                <a:solidFill>
                  <a:srgbClr val="FFFFFF"/>
                </a:solidFill>
                <a:latin typeface="Aptos Display" panose="020B0004020202020204" pitchFamily="34" charset="0"/>
                <a:ea typeface="Tahoma"/>
                <a:cs typeface="Tahoma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ptos Display" panose="020B0004020202020204" pitchFamily="34" charset="0"/>
                <a:ea typeface="Tahoma"/>
                <a:cs typeface="Tahoma"/>
              </a:rPr>
              <a:t>bei</a:t>
            </a:r>
            <a:r>
              <a:rPr lang="en-US" sz="1200" b="1" dirty="0">
                <a:solidFill>
                  <a:srgbClr val="FFFFFF"/>
                </a:solidFill>
                <a:latin typeface="Aptos Display" panose="020B0004020202020204" pitchFamily="34" charset="0"/>
                <a:ea typeface="Tahoma"/>
                <a:cs typeface="Tahoma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ptos Display" panose="020B0004020202020204" pitchFamily="34" charset="0"/>
                <a:ea typeface="Tahoma"/>
                <a:cs typeface="Tahoma"/>
              </a:rPr>
              <a:t>Lizenzen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B0004020202020204" pitchFamily="34" charset="0"/>
              <a:ea typeface="Tahoma"/>
              <a:cs typeface="Tahom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34961FD-0346-C1CE-DC04-F94315D8062E}"/>
              </a:ext>
            </a:extLst>
          </p:cNvPr>
          <p:cNvSpPr txBox="1">
            <a:spLocks/>
          </p:cNvSpPr>
          <p:nvPr/>
        </p:nvSpPr>
        <p:spPr>
          <a:xfrm>
            <a:off x="615806" y="462112"/>
            <a:ext cx="10979051" cy="426848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Microsoft 365</a:t>
            </a:r>
            <a:r>
              <a:rPr lang="en-US" sz="2400" dirty="0">
                <a:gradFill flip="none" rotWithShape="1">
                  <a:gsLst>
                    <a:gs pos="40000">
                      <a:srgbClr val="4383CC"/>
                    </a:gs>
                    <a:gs pos="0">
                      <a:srgbClr val="6D6ABC"/>
                    </a:gs>
                  </a:gsLst>
                  <a:lin ang="0" scaled="1"/>
                  <a:tileRect/>
                </a:gradFill>
              </a:rPr>
              <a:t> </a:t>
            </a:r>
            <a:r>
              <a:rPr lang="en-US" sz="2400" dirty="0" err="1">
                <a:gradFill flip="none" rotWithShape="1">
                  <a:gsLst>
                    <a:gs pos="40000">
                      <a:srgbClr val="4383CC"/>
                    </a:gs>
                    <a:gs pos="0">
                      <a:srgbClr val="6D6ABC"/>
                    </a:gs>
                  </a:gsLst>
                  <a:lin ang="0" scaled="1"/>
                  <a:tileRect/>
                </a:gradFill>
              </a:rPr>
              <a:t>ist</a:t>
            </a:r>
            <a:r>
              <a:rPr lang="en-US" sz="2400" dirty="0">
                <a:gradFill flip="none" rotWithShape="1">
                  <a:gsLst>
                    <a:gs pos="40000">
                      <a:srgbClr val="4383CC"/>
                    </a:gs>
                    <a:gs pos="0">
                      <a:srgbClr val="6D6ABC"/>
                    </a:gs>
                  </a:gsLst>
                  <a:lin ang="0" scaled="1"/>
                  <a:tileRect/>
                </a:gradFill>
              </a:rPr>
              <a:t> </a:t>
            </a:r>
            <a:r>
              <a:rPr lang="en-US" sz="2400" dirty="0" err="1">
                <a:gradFill flip="none" rotWithShape="1">
                  <a:gsLst>
                    <a:gs pos="40000">
                      <a:srgbClr val="4383CC"/>
                    </a:gs>
                    <a:gs pos="0">
                      <a:srgbClr val="6D6ABC"/>
                    </a:gs>
                  </a:gsLst>
                  <a:lin ang="0" scaled="1"/>
                  <a:tileRect/>
                </a:gradFill>
              </a:rPr>
              <a:t>keine</a:t>
            </a:r>
            <a:r>
              <a:rPr lang="en-US" sz="2400" dirty="0">
                <a:gradFill flip="none" rotWithShape="1">
                  <a:gsLst>
                    <a:gs pos="40000">
                      <a:srgbClr val="4383CC"/>
                    </a:gs>
                    <a:gs pos="0">
                      <a:srgbClr val="6D6ABC"/>
                    </a:gs>
                  </a:gsLst>
                  <a:lin ang="0" scaled="1"/>
                  <a:tileRect/>
                </a:gradFill>
              </a:rPr>
              <a:t> App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. </a:t>
            </a:r>
            <a:r>
              <a:rPr lang="de-DE" sz="2400" b="0" dirty="0">
                <a:solidFill>
                  <a:srgbClr val="FFFFFF"/>
                </a:solidFill>
              </a:rPr>
              <a:t>Es handelt sich um eine hochkomplexe Cloud-Umgebung.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B43A51-4A51-2E69-9B43-F3DFC94E217F}"/>
              </a:ext>
            </a:extLst>
          </p:cNvPr>
          <p:cNvGrpSpPr/>
          <p:nvPr/>
        </p:nvGrpSpPr>
        <p:grpSpPr>
          <a:xfrm>
            <a:off x="6480273" y="1381673"/>
            <a:ext cx="5265607" cy="4438928"/>
            <a:chOff x="1895675" y="1380724"/>
            <a:chExt cx="7620286" cy="454371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5275CAE-11FE-8A02-BD00-56DBA86BC815}"/>
                </a:ext>
              </a:extLst>
            </p:cNvPr>
            <p:cNvGrpSpPr/>
            <p:nvPr/>
          </p:nvGrpSpPr>
          <p:grpSpPr>
            <a:xfrm>
              <a:off x="1895675" y="1380724"/>
              <a:ext cx="3421328" cy="4543713"/>
              <a:chOff x="1895675" y="1380724"/>
              <a:chExt cx="3421328" cy="4543713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6C3027AC-4757-FF10-4677-04074E1E6C6E}"/>
                  </a:ext>
                </a:extLst>
              </p:cNvPr>
              <p:cNvGrpSpPr/>
              <p:nvPr/>
            </p:nvGrpSpPr>
            <p:grpSpPr>
              <a:xfrm rot="10800000">
                <a:off x="1895675" y="3454071"/>
                <a:ext cx="3416660" cy="99603"/>
                <a:chOff x="473254" y="2351199"/>
                <a:chExt cx="3416660" cy="99603"/>
              </a:xfrm>
              <a:solidFill>
                <a:schemeClr val="accent5">
                  <a:lumMod val="50000"/>
                </a:schemeClr>
              </a:solidFill>
            </p:grpSpPr>
            <p:sp>
              <p:nvSpPr>
                <p:cNvPr id="66" name="Triangle 65">
                  <a:extLst>
                    <a:ext uri="{FF2B5EF4-FFF2-40B4-BE49-F238E27FC236}">
                      <a16:creationId xmlns:a16="http://schemas.microsoft.com/office/drawing/2014/main" id="{954E6648-D6BE-F61D-8EF3-50056B5279C9}"/>
                    </a:ext>
                  </a:extLst>
                </p:cNvPr>
                <p:cNvSpPr/>
                <p:nvPr/>
              </p:nvSpPr>
              <p:spPr>
                <a:xfrm>
                  <a:off x="473254" y="2351199"/>
                  <a:ext cx="377351" cy="9960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Triangle 66">
                  <a:extLst>
                    <a:ext uri="{FF2B5EF4-FFF2-40B4-BE49-F238E27FC236}">
                      <a16:creationId xmlns:a16="http://schemas.microsoft.com/office/drawing/2014/main" id="{F6AA99EB-9D47-4D00-834F-E56F5AF55D04}"/>
                    </a:ext>
                  </a:extLst>
                </p:cNvPr>
                <p:cNvSpPr/>
                <p:nvPr/>
              </p:nvSpPr>
              <p:spPr>
                <a:xfrm>
                  <a:off x="3512563" y="2351199"/>
                  <a:ext cx="377351" cy="9960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1CE58900-E6BE-B9CD-3611-1DE6F13C4A4A}"/>
                  </a:ext>
                </a:extLst>
              </p:cNvPr>
              <p:cNvSpPr/>
              <p:nvPr/>
            </p:nvSpPr>
            <p:spPr>
              <a:xfrm>
                <a:off x="2095829" y="1380724"/>
                <a:ext cx="3051545" cy="389919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3BE851B-0B26-80D5-9701-2286CDBD7501}"/>
                  </a:ext>
                </a:extLst>
              </p:cNvPr>
              <p:cNvSpPr/>
              <p:nvPr/>
            </p:nvSpPr>
            <p:spPr>
              <a:xfrm>
                <a:off x="1906215" y="1944248"/>
                <a:ext cx="3410788" cy="1509823"/>
              </a:xfrm>
              <a:prstGeom prst="rect">
                <a:avLst/>
              </a:prstGeom>
              <a:gradFill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81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A7753997-81D7-A9B0-9B67-4BF6233368D6}"/>
                  </a:ext>
                </a:extLst>
              </p:cNvPr>
              <p:cNvSpPr/>
              <p:nvPr/>
            </p:nvSpPr>
            <p:spPr>
              <a:xfrm>
                <a:off x="2200028" y="1807817"/>
                <a:ext cx="3108960" cy="1199789"/>
              </a:xfrm>
              <a:prstGeom prst="roundRect">
                <a:avLst>
                  <a:gd name="adj" fmla="val 16001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>
                <a:outerShdw blurRad="301583" dist="58130" dir="3719976" algn="l" rotWithShape="0">
                  <a:prstClr val="black">
                    <a:alpha val="15414"/>
                  </a:prstClr>
                </a:outerShdw>
              </a:effectLst>
            </p:spPr>
            <p:txBody>
              <a:bodyPr rtlCol="0" anchor="t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1" i="0" u="none" strike="noStrike" kern="1200" cap="none" spc="-30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Tahoma"/>
                    <a:cs typeface="Tahoma"/>
                  </a:rPr>
                  <a:t>71 </a:t>
                </a:r>
                <a:r>
                  <a:rPr kumimoji="0" lang="en-US" sz="3200" b="1" i="0" u="none" strike="noStrike" kern="1200" cap="none" spc="-30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Tahoma"/>
                    <a:cs typeface="Tahoma"/>
                  </a:rPr>
                  <a:t>%</a:t>
                </a:r>
                <a:endParaRPr kumimoji="0" lang="en-US" sz="2000" b="1" i="0" u="none" strike="noStrike" kern="1200" cap="none" spc="-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Tahoma"/>
                  <a:cs typeface="Tahoma"/>
                </a:endParaRPr>
              </a:p>
            </p:txBody>
          </p:sp>
          <p:sp>
            <p:nvSpPr>
              <p:cNvPr id="64" name="Chevron 63">
                <a:extLst>
                  <a:ext uri="{FF2B5EF4-FFF2-40B4-BE49-F238E27FC236}">
                    <a16:creationId xmlns:a16="http://schemas.microsoft.com/office/drawing/2014/main" id="{1DF362B0-20AA-48AC-F680-498BE59280E7}"/>
                  </a:ext>
                </a:extLst>
              </p:cNvPr>
              <p:cNvSpPr/>
              <p:nvPr/>
            </p:nvSpPr>
            <p:spPr>
              <a:xfrm rot="5400000" flipV="1">
                <a:off x="2965926" y="3742989"/>
                <a:ext cx="1311351" cy="3051545"/>
              </a:xfrm>
              <a:prstGeom prst="chevron">
                <a:avLst/>
              </a:prstGeom>
              <a:gradFill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81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43324B09-AF5F-1543-B69C-863D00DD59DD}"/>
                  </a:ext>
                </a:extLst>
              </p:cNvPr>
              <p:cNvSpPr txBox="1"/>
              <p:nvPr/>
            </p:nvSpPr>
            <p:spPr>
              <a:xfrm>
                <a:off x="2457534" y="3775112"/>
                <a:ext cx="2376610" cy="11341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de-DE" sz="1100" dirty="0">
                    <a:solidFill>
                      <a:srgbClr val="FFFFFF"/>
                    </a:solidFill>
                    <a:latin typeface="Aptos" panose="020B0004020202020204" pitchFamily="34" charset="0"/>
                  </a:rPr>
                  <a:t>… von den Microsoft 365-Tenants sind jährlich von 7 erfolgreichen Kontoübernahmen betroffen…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A38CA97-AEC0-D8EB-E0C9-BD60844A85DB}"/>
                </a:ext>
              </a:extLst>
            </p:cNvPr>
            <p:cNvGrpSpPr/>
            <p:nvPr/>
          </p:nvGrpSpPr>
          <p:grpSpPr>
            <a:xfrm>
              <a:off x="6059672" y="1380724"/>
              <a:ext cx="3456289" cy="4543713"/>
              <a:chOff x="6059672" y="1380724"/>
              <a:chExt cx="3456289" cy="4543713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B1C0FE4C-C258-9B0F-33F6-DA32E44BCB41}"/>
                  </a:ext>
                </a:extLst>
              </p:cNvPr>
              <p:cNvGrpSpPr/>
              <p:nvPr/>
            </p:nvGrpSpPr>
            <p:grpSpPr>
              <a:xfrm rot="10800000">
                <a:off x="6322949" y="3454071"/>
                <a:ext cx="3193012" cy="99603"/>
                <a:chOff x="696902" y="2351199"/>
                <a:chExt cx="3193012" cy="99603"/>
              </a:xfrm>
              <a:solidFill>
                <a:schemeClr val="accent5">
                  <a:lumMod val="50000"/>
                </a:schemeClr>
              </a:solidFill>
            </p:grpSpPr>
            <p:sp>
              <p:nvSpPr>
                <p:cNvPr id="58" name="Triangle 57">
                  <a:extLst>
                    <a:ext uri="{FF2B5EF4-FFF2-40B4-BE49-F238E27FC236}">
                      <a16:creationId xmlns:a16="http://schemas.microsoft.com/office/drawing/2014/main" id="{62D48E4C-2A8C-E429-C94B-50D7CD89CF72}"/>
                    </a:ext>
                  </a:extLst>
                </p:cNvPr>
                <p:cNvSpPr/>
                <p:nvPr/>
              </p:nvSpPr>
              <p:spPr>
                <a:xfrm>
                  <a:off x="696902" y="2351199"/>
                  <a:ext cx="249944" cy="9960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Triangle 58">
                  <a:extLst>
                    <a:ext uri="{FF2B5EF4-FFF2-40B4-BE49-F238E27FC236}">
                      <a16:creationId xmlns:a16="http://schemas.microsoft.com/office/drawing/2014/main" id="{B839BE11-585D-F7D2-F1EA-E0B01C9E12D4}"/>
                    </a:ext>
                  </a:extLst>
                </p:cNvPr>
                <p:cNvSpPr/>
                <p:nvPr/>
              </p:nvSpPr>
              <p:spPr>
                <a:xfrm>
                  <a:off x="3512563" y="2351199"/>
                  <a:ext cx="377351" cy="9960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C31DA65-AD48-50CC-FD59-1E840E59D7C8}"/>
                  </a:ext>
                </a:extLst>
              </p:cNvPr>
              <p:cNvSpPr/>
              <p:nvPr/>
            </p:nvSpPr>
            <p:spPr>
              <a:xfrm>
                <a:off x="6218850" y="1380724"/>
                <a:ext cx="3051544" cy="389919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574437D4-AFB8-2BC7-16C3-D198026C1187}"/>
                  </a:ext>
                </a:extLst>
              </p:cNvPr>
              <p:cNvSpPr/>
              <p:nvPr/>
            </p:nvSpPr>
            <p:spPr>
              <a:xfrm>
                <a:off x="6059672" y="1922855"/>
                <a:ext cx="3410788" cy="1509823"/>
              </a:xfrm>
              <a:prstGeom prst="rect">
                <a:avLst/>
              </a:prstGeom>
              <a:gradFill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81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5" name="Chevron 54">
                <a:extLst>
                  <a:ext uri="{FF2B5EF4-FFF2-40B4-BE49-F238E27FC236}">
                    <a16:creationId xmlns:a16="http://schemas.microsoft.com/office/drawing/2014/main" id="{83602B1E-D4F1-3852-4747-62801ADD35D6}"/>
                  </a:ext>
                </a:extLst>
              </p:cNvPr>
              <p:cNvSpPr/>
              <p:nvPr/>
            </p:nvSpPr>
            <p:spPr>
              <a:xfrm rot="5400000" flipV="1">
                <a:off x="7088946" y="3742990"/>
                <a:ext cx="1311351" cy="3051544"/>
              </a:xfrm>
              <a:prstGeom prst="chevron">
                <a:avLst/>
              </a:prstGeom>
              <a:gradFill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81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F0A9637E-0848-888A-56D4-010E56055D76}"/>
                  </a:ext>
                </a:extLst>
              </p:cNvPr>
              <p:cNvSpPr/>
              <p:nvPr/>
            </p:nvSpPr>
            <p:spPr>
              <a:xfrm>
                <a:off x="6323048" y="1760490"/>
                <a:ext cx="3108960" cy="1199789"/>
              </a:xfrm>
              <a:prstGeom prst="roundRect">
                <a:avLst>
                  <a:gd name="adj" fmla="val 16001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>
                <a:outerShdw blurRad="301583" dist="58130" dir="3719976" algn="l" rotWithShape="0">
                  <a:prstClr val="black">
                    <a:alpha val="15414"/>
                  </a:prstClr>
                </a:outerShdw>
              </a:effectLst>
            </p:spPr>
            <p:txBody>
              <a:bodyPr rtlCol="0" anchor="t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1" i="0" u="none" strike="noStrike" kern="1200" cap="none" spc="-30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Tahoma"/>
                    <a:cs typeface="Tahoma"/>
                  </a:rPr>
                  <a:t>85 </a:t>
                </a:r>
                <a:r>
                  <a:rPr kumimoji="0" lang="en-US" sz="3200" b="1" i="0" u="none" strike="noStrike" kern="1200" cap="none" spc="-30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Tahoma"/>
                    <a:cs typeface="Tahoma"/>
                  </a:rPr>
                  <a:t>%</a:t>
                </a:r>
                <a:endParaRPr kumimoji="0" lang="en-US" sz="2000" b="1" i="0" u="none" strike="noStrike" kern="1200" cap="none" spc="-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Tahoma"/>
                  <a:cs typeface="Tahoma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7F26F71-8E56-D1FB-9060-1696E7648969}"/>
                  </a:ext>
                </a:extLst>
              </p:cNvPr>
              <p:cNvSpPr txBox="1"/>
              <p:nvPr/>
            </p:nvSpPr>
            <p:spPr>
              <a:xfrm>
                <a:off x="6570318" y="3775112"/>
                <a:ext cx="2348608" cy="1307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de-DE" sz="1100" dirty="0">
                    <a:solidFill>
                      <a:srgbClr val="FFFFFF"/>
                    </a:solidFill>
                    <a:latin typeface="Aptos" panose="020B0004020202020204" pitchFamily="34" charset="0"/>
                  </a:rPr>
                  <a:t>… von den Microsoft 365-Administratoren geben zu, dass sie aufgrund von E-Mail-Angriffen Opfer eines Hackerangriffs wurden…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849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475AA-DB59-6F30-F3A2-812C7C0DE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CFA106D-5219-03D7-4852-55180C0B2778}"/>
              </a:ext>
            </a:extLst>
          </p:cNvPr>
          <p:cNvSpPr/>
          <p:nvPr/>
        </p:nvSpPr>
        <p:spPr>
          <a:xfrm>
            <a:off x="6323293" y="1242554"/>
            <a:ext cx="5278158" cy="831273"/>
          </a:xfrm>
          <a:prstGeom prst="roundRect">
            <a:avLst/>
          </a:prstGeom>
          <a:gradFill flip="none" rotWithShape="1">
            <a:gsLst>
              <a:gs pos="100000">
                <a:srgbClr val="6D6ABC">
                  <a:alpha val="65000"/>
                </a:srgbClr>
              </a:gs>
              <a:gs pos="0">
                <a:srgbClr val="B90066">
                  <a:alpha val="57139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524492" sx="102000" sy="102000" algn="ctr" rotWithShape="0">
              <a:prstClr val="black">
                <a:alpha val="9898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591B9C15-93EB-F102-150F-40B4DDFBA9EF}"/>
              </a:ext>
            </a:extLst>
          </p:cNvPr>
          <p:cNvSpPr/>
          <p:nvPr/>
        </p:nvSpPr>
        <p:spPr>
          <a:xfrm>
            <a:off x="6323293" y="2297671"/>
            <a:ext cx="5278158" cy="831273"/>
          </a:xfrm>
          <a:prstGeom prst="roundRect">
            <a:avLst/>
          </a:prstGeom>
          <a:gradFill flip="none" rotWithShape="1">
            <a:gsLst>
              <a:gs pos="100000">
                <a:srgbClr val="6D6ABC">
                  <a:alpha val="65000"/>
                </a:srgbClr>
              </a:gs>
              <a:gs pos="0">
                <a:srgbClr val="B90066">
                  <a:alpha val="57139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524492" sx="102000" sy="102000" algn="ctr" rotWithShape="0">
              <a:prstClr val="black">
                <a:alpha val="9898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4B3850E6-2CFA-CEEC-60AF-257E73DE7E33}"/>
              </a:ext>
            </a:extLst>
          </p:cNvPr>
          <p:cNvSpPr/>
          <p:nvPr/>
        </p:nvSpPr>
        <p:spPr>
          <a:xfrm>
            <a:off x="6323293" y="3318357"/>
            <a:ext cx="5278158" cy="831273"/>
          </a:xfrm>
          <a:prstGeom prst="roundRect">
            <a:avLst/>
          </a:prstGeom>
          <a:gradFill flip="none" rotWithShape="1">
            <a:gsLst>
              <a:gs pos="100000">
                <a:srgbClr val="6D6ABC">
                  <a:alpha val="65000"/>
                </a:srgbClr>
              </a:gs>
              <a:gs pos="0">
                <a:srgbClr val="B90066">
                  <a:alpha val="57139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524492" sx="102000" sy="102000" algn="ctr" rotWithShape="0">
              <a:prstClr val="black">
                <a:alpha val="9898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65D206D9-11A8-BE6C-E3B3-5842B5926EEB}"/>
              </a:ext>
            </a:extLst>
          </p:cNvPr>
          <p:cNvSpPr/>
          <p:nvPr/>
        </p:nvSpPr>
        <p:spPr>
          <a:xfrm>
            <a:off x="6323293" y="4373474"/>
            <a:ext cx="5278158" cy="831273"/>
          </a:xfrm>
          <a:prstGeom prst="roundRect">
            <a:avLst/>
          </a:prstGeom>
          <a:gradFill flip="none" rotWithShape="1">
            <a:gsLst>
              <a:gs pos="100000">
                <a:srgbClr val="6D6ABC">
                  <a:alpha val="65000"/>
                </a:srgbClr>
              </a:gs>
              <a:gs pos="0">
                <a:srgbClr val="B90066">
                  <a:alpha val="57139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524492" sx="102000" sy="102000" algn="ctr" rotWithShape="0">
              <a:prstClr val="black">
                <a:alpha val="9898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E4A52929-5F50-B1BF-71E0-FC242AB7C8F9}"/>
              </a:ext>
            </a:extLst>
          </p:cNvPr>
          <p:cNvSpPr/>
          <p:nvPr/>
        </p:nvSpPr>
        <p:spPr>
          <a:xfrm>
            <a:off x="6323293" y="5412820"/>
            <a:ext cx="5278158" cy="831273"/>
          </a:xfrm>
          <a:prstGeom prst="roundRect">
            <a:avLst/>
          </a:prstGeom>
          <a:gradFill flip="none" rotWithShape="1">
            <a:gsLst>
              <a:gs pos="100000">
                <a:srgbClr val="6D6ABC">
                  <a:alpha val="65000"/>
                </a:srgbClr>
              </a:gs>
              <a:gs pos="0">
                <a:srgbClr val="B90066">
                  <a:alpha val="57139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524492" sx="102000" sy="102000" algn="ctr" rotWithShape="0">
              <a:prstClr val="black">
                <a:alpha val="9898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A6951D1-710E-BEA2-26DE-E65E4FA5D85C}"/>
              </a:ext>
            </a:extLst>
          </p:cNvPr>
          <p:cNvSpPr/>
          <p:nvPr/>
        </p:nvSpPr>
        <p:spPr>
          <a:xfrm>
            <a:off x="6323293" y="209401"/>
            <a:ext cx="5278158" cy="831273"/>
          </a:xfrm>
          <a:prstGeom prst="roundRect">
            <a:avLst/>
          </a:prstGeom>
          <a:gradFill flip="none" rotWithShape="1">
            <a:gsLst>
              <a:gs pos="100000">
                <a:srgbClr val="6D6ABC">
                  <a:alpha val="65000"/>
                </a:srgbClr>
              </a:gs>
              <a:gs pos="0">
                <a:srgbClr val="B90066">
                  <a:alpha val="57139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524492" sx="102000" sy="102000" algn="ctr" rotWithShape="0">
              <a:prstClr val="black">
                <a:alpha val="9898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cartoon of a hacker using a computer&#10;&#10;AI-generated content may be incorrect.">
            <a:extLst>
              <a:ext uri="{FF2B5EF4-FFF2-40B4-BE49-F238E27FC236}">
                <a16:creationId xmlns:a16="http://schemas.microsoft.com/office/drawing/2014/main" id="{300BBA47-5C10-1CDD-DFDB-CC2581A58C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71" t="4231" r="-1"/>
          <a:stretch>
            <a:fillRect/>
          </a:stretch>
        </p:blipFill>
        <p:spPr>
          <a:xfrm>
            <a:off x="2077531" y="2726093"/>
            <a:ext cx="3879919" cy="37364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FFC95F-01FA-C3F0-09D6-A2537E20BEA7}"/>
              </a:ext>
            </a:extLst>
          </p:cNvPr>
          <p:cNvSpPr txBox="1">
            <a:spLocks/>
          </p:cNvSpPr>
          <p:nvPr/>
        </p:nvSpPr>
        <p:spPr>
          <a:xfrm>
            <a:off x="388803" y="1561376"/>
            <a:ext cx="5479905" cy="8704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Attackers are using AI to exploit </a:t>
            </a:r>
            <a:r>
              <a:rPr lang="en-US" sz="2800">
                <a:gradFill>
                  <a:gsLst>
                    <a:gs pos="0">
                      <a:srgbClr val="6D6ABC"/>
                    </a:gs>
                    <a:gs pos="100000">
                      <a:srgbClr val="79CEEE"/>
                    </a:gs>
                  </a:gsLst>
                  <a:lin ang="0" scaled="1"/>
                </a:gradFill>
                <a:latin typeface="Aptos Display" panose="02110004020202020204"/>
              </a:rPr>
              <a:t>M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6D6ABC"/>
                    </a:gs>
                    <a:gs pos="100000">
                      <a:srgbClr val="79CEEE"/>
                    </a:gs>
                  </a:gsLst>
                  <a:lin ang="0" scaled="1"/>
                </a:gra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365 misconfigurations in minutes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0F304C-2B7A-A7F9-512A-D8742B05A122}"/>
              </a:ext>
            </a:extLst>
          </p:cNvPr>
          <p:cNvSpPr txBox="1"/>
          <p:nvPr/>
        </p:nvSpPr>
        <p:spPr>
          <a:xfrm>
            <a:off x="7944670" y="235670"/>
            <a:ext cx="30179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buClr>
                <a:srgbClr val="18283B"/>
              </a:buClr>
              <a:defRPr/>
            </a:pPr>
            <a:r>
              <a:rPr lang="en-US" sz="1300" b="1">
                <a:solidFill>
                  <a:prstClr val="white"/>
                </a:solidFill>
              </a:rPr>
              <a:t>Configuration Drift named       #01Cloud 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Security Threat in H1 2025</a:t>
            </a: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304EF-06CA-37DA-20D4-7816BA890950}"/>
              </a:ext>
            </a:extLst>
          </p:cNvPr>
          <p:cNvSpPr txBox="1">
            <a:spLocks/>
          </p:cNvSpPr>
          <p:nvPr/>
        </p:nvSpPr>
        <p:spPr>
          <a:xfrm>
            <a:off x="6269881" y="269334"/>
            <a:ext cx="1662237" cy="78271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6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#</a:t>
            </a:r>
            <a:r>
              <a:rPr kumimoji="0" lang="en-US" sz="5400" b="1" i="0" u="none" strike="noStrike" kern="6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2A5B06-F8A7-EF9E-79F8-57B30CE45997}"/>
              </a:ext>
            </a:extLst>
          </p:cNvPr>
          <p:cNvSpPr txBox="1"/>
          <p:nvPr/>
        </p:nvSpPr>
        <p:spPr>
          <a:xfrm>
            <a:off x="7904940" y="1319266"/>
            <a:ext cx="34989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Microsoft detect 176,000 instances of config tampering outside of M365 in 1 month</a:t>
            </a: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B067419-C659-8770-48D8-80ADFD1B422B}"/>
              </a:ext>
            </a:extLst>
          </p:cNvPr>
          <p:cNvSpPr txBox="1">
            <a:spLocks/>
          </p:cNvSpPr>
          <p:nvPr/>
        </p:nvSpPr>
        <p:spPr>
          <a:xfrm>
            <a:off x="6245943" y="1341070"/>
            <a:ext cx="1739584" cy="706027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6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176</a:t>
            </a:r>
            <a:r>
              <a:rPr kumimoji="0" lang="en-US" sz="2800" b="1" i="0" u="none" strike="noStrike" kern="6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K</a:t>
            </a:r>
            <a:endParaRPr kumimoji="0" lang="en-US" sz="5400" b="1" i="0" u="none" strike="noStrike" kern="6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78AE98-F307-6D33-EBA5-22C99176E152}"/>
              </a:ext>
            </a:extLst>
          </p:cNvPr>
          <p:cNvSpPr txBox="1"/>
          <p:nvPr/>
        </p:nvSpPr>
        <p:spPr>
          <a:xfrm>
            <a:off x="7980937" y="2314713"/>
            <a:ext cx="36212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drop in advanced threat detection when Microsoft Defender is misconfigured</a:t>
            </a: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F10E888-1319-A7E0-2F73-BD297F3F1586}"/>
              </a:ext>
            </a:extLst>
          </p:cNvPr>
          <p:cNvSpPr txBox="1">
            <a:spLocks/>
          </p:cNvSpPr>
          <p:nvPr/>
        </p:nvSpPr>
        <p:spPr>
          <a:xfrm>
            <a:off x="6323290" y="2357843"/>
            <a:ext cx="1739584" cy="78271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6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30</a:t>
            </a:r>
            <a:r>
              <a:rPr kumimoji="0" lang="en-US" sz="2800" b="1" i="0" u="none" strike="noStrike" kern="6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%</a:t>
            </a:r>
            <a:endParaRPr kumimoji="0" lang="en-US" sz="5400" b="1" i="0" u="none" strike="noStrike" kern="6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BC4527-2C75-5F9D-D804-EB471503BF17}"/>
              </a:ext>
            </a:extLst>
          </p:cNvPr>
          <p:cNvSpPr txBox="1"/>
          <p:nvPr/>
        </p:nvSpPr>
        <p:spPr>
          <a:xfrm>
            <a:off x="7980422" y="3350639"/>
            <a:ext cx="32282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of organizations have misconfigured Intune device compliance policies</a:t>
            </a: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41B8B21-6919-2A56-C1B9-E7293BB109CE}"/>
              </a:ext>
            </a:extLst>
          </p:cNvPr>
          <p:cNvSpPr txBox="1">
            <a:spLocks/>
          </p:cNvSpPr>
          <p:nvPr/>
        </p:nvSpPr>
        <p:spPr>
          <a:xfrm>
            <a:off x="6295233" y="3378529"/>
            <a:ext cx="1739584" cy="78271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6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42</a:t>
            </a:r>
            <a:r>
              <a:rPr kumimoji="0" lang="en-US" sz="2800" b="1" i="0" u="none" strike="noStrike" kern="6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%</a:t>
            </a:r>
            <a:endParaRPr kumimoji="0" lang="en-US" sz="5400" b="1" i="0" u="none" strike="noStrike" kern="6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7B35BD-EF80-45AF-2D87-0BE83446EA4A}"/>
              </a:ext>
            </a:extLst>
          </p:cNvPr>
          <p:cNvSpPr txBox="1"/>
          <p:nvPr/>
        </p:nvSpPr>
        <p:spPr>
          <a:xfrm>
            <a:off x="7995662" y="4405756"/>
            <a:ext cx="33174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longer time-to-detect/respond to incidents when Intune is misconfigured</a:t>
            </a: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DF0721E-C3E1-E5FD-866A-88F08CEDF772}"/>
              </a:ext>
            </a:extLst>
          </p:cNvPr>
          <p:cNvSpPr txBox="1">
            <a:spLocks/>
          </p:cNvSpPr>
          <p:nvPr/>
        </p:nvSpPr>
        <p:spPr>
          <a:xfrm>
            <a:off x="6295233" y="4433646"/>
            <a:ext cx="1739584" cy="78271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6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36</a:t>
            </a:r>
            <a:r>
              <a:rPr kumimoji="0" lang="en-US" sz="2800" b="1" i="0" u="none" strike="noStrike" kern="6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%</a:t>
            </a:r>
            <a:endParaRPr kumimoji="0" lang="en-US" sz="5400" b="1" i="0" u="none" strike="noStrike" kern="6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E8F6DD-5D04-6E4B-6BE2-EAF415CCB028}"/>
              </a:ext>
            </a:extLst>
          </p:cNvPr>
          <p:cNvSpPr txBox="1"/>
          <p:nvPr/>
        </p:nvSpPr>
        <p:spPr>
          <a:xfrm>
            <a:off x="8029411" y="5445102"/>
            <a:ext cx="369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time it takes AI-driven scanning tools to find exploitable Microsoft 365 misconfigurations</a:t>
            </a: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18947B35-11F9-9353-2836-30D707D4AA4C}"/>
              </a:ext>
            </a:extLst>
          </p:cNvPr>
          <p:cNvSpPr txBox="1">
            <a:spLocks/>
          </p:cNvSpPr>
          <p:nvPr/>
        </p:nvSpPr>
        <p:spPr>
          <a:xfrm>
            <a:off x="6323290" y="5472992"/>
            <a:ext cx="1739584" cy="78271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6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&lt;</a:t>
            </a:r>
            <a:r>
              <a:rPr kumimoji="0" lang="en-US" sz="5400" b="1" i="0" u="none" strike="noStrike" kern="6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5</a:t>
            </a:r>
            <a:r>
              <a:rPr kumimoji="0" lang="en-US" sz="1400" b="1" i="0" u="none" strike="noStrike" kern="6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mins</a:t>
            </a:r>
            <a:endParaRPr kumimoji="0" lang="en-US" sz="2800" b="1" i="0" u="none" strike="noStrike" kern="6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pic>
        <p:nvPicPr>
          <p:cNvPr id="30" name="Picture 29" descr="A logo of a globe with a black background&#10;&#10;AI-generated content may be incorrect.">
            <a:extLst>
              <a:ext uri="{FF2B5EF4-FFF2-40B4-BE49-F238E27FC236}">
                <a16:creationId xmlns:a16="http://schemas.microsoft.com/office/drawing/2014/main" id="{895427FE-C508-FC5F-D640-0C7262194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65"/>
          <a:stretch>
            <a:fillRect/>
          </a:stretch>
        </p:blipFill>
        <p:spPr>
          <a:xfrm>
            <a:off x="8071202" y="2821218"/>
            <a:ext cx="209778" cy="24374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5D7CB64-9AFD-4CBF-7E00-DCB5F95FEC89}"/>
              </a:ext>
            </a:extLst>
          </p:cNvPr>
          <p:cNvSpPr txBox="1"/>
          <p:nvPr/>
        </p:nvSpPr>
        <p:spPr>
          <a:xfrm>
            <a:off x="8195354" y="2821218"/>
            <a:ext cx="19191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Microsoft Threat Intelligence</a:t>
            </a:r>
          </a:p>
        </p:txBody>
      </p:sp>
      <p:pic>
        <p:nvPicPr>
          <p:cNvPr id="40" name="Picture 39" descr="A black background with grey text&#10;&#10;Description automatically generated">
            <a:extLst>
              <a:ext uri="{FF2B5EF4-FFF2-40B4-BE49-F238E27FC236}">
                <a16:creationId xmlns:a16="http://schemas.microsoft.com/office/drawing/2014/main" id="{01D78C28-508B-C11E-14EE-A6952636E8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76" r="78971" b="29691"/>
          <a:stretch>
            <a:fillRect/>
          </a:stretch>
        </p:blipFill>
        <p:spPr>
          <a:xfrm>
            <a:off x="8137325" y="5993149"/>
            <a:ext cx="161422" cy="17630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7995E5F-B871-2979-1D64-F24A1B8C92DF}"/>
              </a:ext>
            </a:extLst>
          </p:cNvPr>
          <p:cNvSpPr txBox="1"/>
          <p:nvPr/>
        </p:nvSpPr>
        <p:spPr>
          <a:xfrm>
            <a:off x="8256182" y="5947921"/>
            <a:ext cx="21563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Microsoft Digital Defense Report</a:t>
            </a:r>
          </a:p>
        </p:txBody>
      </p:sp>
      <p:pic>
        <p:nvPicPr>
          <p:cNvPr id="3" name="Immagine 2" descr="Ponemon Institute Releases New Report on the State of Security Testing">
            <a:extLst>
              <a:ext uri="{FF2B5EF4-FFF2-40B4-BE49-F238E27FC236}">
                <a16:creationId xmlns:a16="http://schemas.microsoft.com/office/drawing/2014/main" id="{3D6BDF01-00B9-A06E-33CA-3832B28CB4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2356" y="4806755"/>
            <a:ext cx="954157" cy="4505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440A3D9-A857-C418-72A1-990AD8C20B90}"/>
              </a:ext>
            </a:extLst>
          </p:cNvPr>
          <p:cNvSpPr txBox="1">
            <a:spLocks/>
          </p:cNvSpPr>
          <p:nvPr/>
        </p:nvSpPr>
        <p:spPr>
          <a:xfrm>
            <a:off x="388803" y="590218"/>
            <a:ext cx="4784056" cy="8704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Why M365 tenants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gradFill>
                  <a:gsLst>
                    <a:gs pos="0">
                      <a:srgbClr val="6D6ABC"/>
                    </a:gs>
                    <a:gs pos="100000">
                      <a:srgbClr val="79CEEE"/>
                    </a:gs>
                  </a:gsLst>
                  <a:lin ang="0" scaled="1"/>
                </a:gradFill>
                <a:latin typeface="Aptos Display" panose="02110004020202020204"/>
              </a:rPr>
              <a:t>need to be security hardened: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FF3B85D-8464-4366-C142-0AA146E97E4F}"/>
              </a:ext>
            </a:extLst>
          </p:cNvPr>
          <p:cNvGrpSpPr/>
          <p:nvPr/>
        </p:nvGrpSpPr>
        <p:grpSpPr>
          <a:xfrm>
            <a:off x="7923154" y="3727345"/>
            <a:ext cx="1276747" cy="491861"/>
            <a:chOff x="7944670" y="3755137"/>
            <a:chExt cx="1276747" cy="491861"/>
          </a:xfrm>
        </p:grpSpPr>
        <p:pic>
          <p:nvPicPr>
            <p:cNvPr id="28" name="Picture 27" descr="A black background with black text&#10;&#10;AI-generated content may be incorrect.">
              <a:extLst>
                <a:ext uri="{FF2B5EF4-FFF2-40B4-BE49-F238E27FC236}">
                  <a16:creationId xmlns:a16="http://schemas.microsoft.com/office/drawing/2014/main" id="{87C60F15-EAD9-4F77-054C-F083AF3EE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4670" y="3755137"/>
              <a:ext cx="1276747" cy="491861"/>
            </a:xfrm>
            <a:prstGeom prst="rect">
              <a:avLst/>
            </a:prstGeom>
          </p:spPr>
        </p:pic>
        <p:pic>
          <p:nvPicPr>
            <p:cNvPr id="16" name="Picture 15" descr="A black background with black text&#10;&#10;AI-generated content may be incorrect.">
              <a:extLst>
                <a:ext uri="{FF2B5EF4-FFF2-40B4-BE49-F238E27FC236}">
                  <a16:creationId xmlns:a16="http://schemas.microsoft.com/office/drawing/2014/main" id="{26CE3461-3693-813F-1A57-743361B96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42" r="70162" b="18605"/>
            <a:stretch>
              <a:fillRect/>
            </a:stretch>
          </p:blipFill>
          <p:spPr>
            <a:xfrm>
              <a:off x="8087020" y="3756792"/>
              <a:ext cx="238699" cy="40034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FA2BC4B-7A0D-C231-6D2A-230E3B83AA4C}"/>
              </a:ext>
            </a:extLst>
          </p:cNvPr>
          <p:cNvGrpSpPr/>
          <p:nvPr/>
        </p:nvGrpSpPr>
        <p:grpSpPr>
          <a:xfrm>
            <a:off x="8062020" y="1835527"/>
            <a:ext cx="767620" cy="182880"/>
            <a:chOff x="8062020" y="1820287"/>
            <a:chExt cx="767620" cy="182880"/>
          </a:xfrm>
        </p:grpSpPr>
        <p:pic>
          <p:nvPicPr>
            <p:cNvPr id="13" name="Picture 12" descr="A black background with grey text&#10;&#10;Description automatically generated">
              <a:extLst>
                <a:ext uri="{FF2B5EF4-FFF2-40B4-BE49-F238E27FC236}">
                  <a16:creationId xmlns:a16="http://schemas.microsoft.com/office/drawing/2014/main" id="{5A3F9C50-E94A-AB27-814F-8770C42662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76" b="28169"/>
            <a:stretch/>
          </p:blipFill>
          <p:spPr>
            <a:xfrm>
              <a:off x="8062021" y="1820287"/>
              <a:ext cx="767619" cy="182880"/>
            </a:xfrm>
            <a:prstGeom prst="rect">
              <a:avLst/>
            </a:prstGeom>
          </p:spPr>
        </p:pic>
        <p:pic>
          <p:nvPicPr>
            <p:cNvPr id="23" name="Picture 22" descr="A black background with grey text&#10;&#10;Description automatically generated">
              <a:extLst>
                <a:ext uri="{FF2B5EF4-FFF2-40B4-BE49-F238E27FC236}">
                  <a16:creationId xmlns:a16="http://schemas.microsoft.com/office/drawing/2014/main" id="{B1BB51AA-956D-FF44-3FC8-DEEDA0282B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76" r="78971" b="29691"/>
            <a:stretch>
              <a:fillRect/>
            </a:stretch>
          </p:blipFill>
          <p:spPr>
            <a:xfrm>
              <a:off x="8062020" y="1820287"/>
              <a:ext cx="161422" cy="176305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ED5F12-FBF3-0172-4E49-9F9767058F30}"/>
              </a:ext>
            </a:extLst>
          </p:cNvPr>
          <p:cNvGrpSpPr/>
          <p:nvPr/>
        </p:nvGrpSpPr>
        <p:grpSpPr>
          <a:xfrm>
            <a:off x="8062020" y="805214"/>
            <a:ext cx="767620" cy="182880"/>
            <a:chOff x="8062020" y="1820287"/>
            <a:chExt cx="767620" cy="182880"/>
          </a:xfrm>
        </p:grpSpPr>
        <p:pic>
          <p:nvPicPr>
            <p:cNvPr id="20" name="Picture 19" descr="A black background with grey text&#10;&#10;Description automatically generated">
              <a:extLst>
                <a:ext uri="{FF2B5EF4-FFF2-40B4-BE49-F238E27FC236}">
                  <a16:creationId xmlns:a16="http://schemas.microsoft.com/office/drawing/2014/main" id="{BBF1DED2-E507-B6D5-29B3-DA2D7E32FA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76" b="28169"/>
            <a:stretch/>
          </p:blipFill>
          <p:spPr>
            <a:xfrm>
              <a:off x="8062021" y="1820287"/>
              <a:ext cx="767619" cy="182880"/>
            </a:xfrm>
            <a:prstGeom prst="rect">
              <a:avLst/>
            </a:prstGeom>
          </p:spPr>
        </p:pic>
        <p:pic>
          <p:nvPicPr>
            <p:cNvPr id="27" name="Picture 26" descr="A black background with grey text&#10;&#10;Description automatically generated">
              <a:extLst>
                <a:ext uri="{FF2B5EF4-FFF2-40B4-BE49-F238E27FC236}">
                  <a16:creationId xmlns:a16="http://schemas.microsoft.com/office/drawing/2014/main" id="{7FF0ADCB-409C-6819-3A00-7D94C476C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76" r="78971" b="29691"/>
            <a:stretch>
              <a:fillRect/>
            </a:stretch>
          </p:blipFill>
          <p:spPr>
            <a:xfrm>
              <a:off x="8062020" y="1820287"/>
              <a:ext cx="161422" cy="1763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359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4" grpId="0" animBg="1"/>
      <p:bldP spid="59" grpId="0" animBg="1"/>
      <p:bldP spid="64" grpId="0" animBg="1"/>
      <p:bldP spid="69" grpId="0" animBg="1"/>
      <p:bldP spid="32" grpId="0" animBg="1"/>
      <p:bldP spid="8" grpId="0"/>
      <p:bldP spid="9" grpId="0"/>
      <p:bldP spid="11" grpId="0"/>
      <p:bldP spid="12" grpId="0"/>
      <p:bldP spid="14" grpId="0"/>
      <p:bldP spid="15" grpId="0"/>
      <p:bldP spid="17" grpId="0"/>
      <p:bldP spid="19" grpId="0"/>
      <p:bldP spid="21" grpId="0"/>
      <p:bldP spid="22" grpId="0"/>
      <p:bldP spid="24" grpId="0"/>
      <p:bldP spid="25" grpId="0"/>
      <p:bldP spid="31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1A035-6D0F-9A0F-BA82-6AFD7C612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07998DF-09A4-4E42-45E8-AA28124E47FE}"/>
              </a:ext>
            </a:extLst>
          </p:cNvPr>
          <p:cNvSpPr/>
          <p:nvPr/>
        </p:nvSpPr>
        <p:spPr>
          <a:xfrm>
            <a:off x="6323293" y="1242554"/>
            <a:ext cx="5278158" cy="831273"/>
          </a:xfrm>
          <a:prstGeom prst="roundRect">
            <a:avLst/>
          </a:prstGeom>
          <a:gradFill flip="none" rotWithShape="1">
            <a:gsLst>
              <a:gs pos="100000">
                <a:srgbClr val="6D6ABC">
                  <a:alpha val="65000"/>
                </a:srgbClr>
              </a:gs>
              <a:gs pos="0">
                <a:srgbClr val="B90066">
                  <a:alpha val="57139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524492" sx="102000" sy="102000" algn="ctr" rotWithShape="0">
              <a:prstClr val="black">
                <a:alpha val="9898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47547F5-C4D5-FE8E-13FE-AB9D1D429A8D}"/>
              </a:ext>
            </a:extLst>
          </p:cNvPr>
          <p:cNvSpPr/>
          <p:nvPr/>
        </p:nvSpPr>
        <p:spPr>
          <a:xfrm>
            <a:off x="6323293" y="2297671"/>
            <a:ext cx="5278158" cy="831273"/>
          </a:xfrm>
          <a:prstGeom prst="roundRect">
            <a:avLst/>
          </a:prstGeom>
          <a:gradFill flip="none" rotWithShape="1">
            <a:gsLst>
              <a:gs pos="100000">
                <a:srgbClr val="6D6ABC">
                  <a:alpha val="65000"/>
                </a:srgbClr>
              </a:gs>
              <a:gs pos="0">
                <a:srgbClr val="B90066">
                  <a:alpha val="57139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524492" sx="102000" sy="102000" algn="ctr" rotWithShape="0">
              <a:prstClr val="black">
                <a:alpha val="9898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7397CFB-FE2A-073A-54BB-FCCC3B009761}"/>
              </a:ext>
            </a:extLst>
          </p:cNvPr>
          <p:cNvSpPr/>
          <p:nvPr/>
        </p:nvSpPr>
        <p:spPr>
          <a:xfrm>
            <a:off x="6323293" y="3318357"/>
            <a:ext cx="5278158" cy="831273"/>
          </a:xfrm>
          <a:prstGeom prst="roundRect">
            <a:avLst/>
          </a:prstGeom>
          <a:gradFill flip="none" rotWithShape="1">
            <a:gsLst>
              <a:gs pos="100000">
                <a:srgbClr val="6D6ABC">
                  <a:alpha val="65000"/>
                </a:srgbClr>
              </a:gs>
              <a:gs pos="0">
                <a:srgbClr val="B90066">
                  <a:alpha val="57139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524492" sx="102000" sy="102000" algn="ctr" rotWithShape="0">
              <a:prstClr val="black">
                <a:alpha val="9898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CD342735-B584-2664-7271-480DF15EB193}"/>
              </a:ext>
            </a:extLst>
          </p:cNvPr>
          <p:cNvSpPr/>
          <p:nvPr/>
        </p:nvSpPr>
        <p:spPr>
          <a:xfrm>
            <a:off x="6323293" y="4373474"/>
            <a:ext cx="5278158" cy="831273"/>
          </a:xfrm>
          <a:prstGeom prst="roundRect">
            <a:avLst/>
          </a:prstGeom>
          <a:gradFill flip="none" rotWithShape="1">
            <a:gsLst>
              <a:gs pos="100000">
                <a:srgbClr val="6D6ABC">
                  <a:alpha val="65000"/>
                </a:srgbClr>
              </a:gs>
              <a:gs pos="0">
                <a:srgbClr val="B90066">
                  <a:alpha val="57139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524492" sx="102000" sy="102000" algn="ctr" rotWithShape="0">
              <a:prstClr val="black">
                <a:alpha val="9898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E4F08BDB-8E62-ABD4-9E30-E361FE53BE01}"/>
              </a:ext>
            </a:extLst>
          </p:cNvPr>
          <p:cNvSpPr/>
          <p:nvPr/>
        </p:nvSpPr>
        <p:spPr>
          <a:xfrm>
            <a:off x="6323293" y="5412820"/>
            <a:ext cx="5278158" cy="831273"/>
          </a:xfrm>
          <a:prstGeom prst="roundRect">
            <a:avLst/>
          </a:prstGeom>
          <a:gradFill flip="none" rotWithShape="1">
            <a:gsLst>
              <a:gs pos="100000">
                <a:srgbClr val="6D6ABC">
                  <a:alpha val="65000"/>
                </a:srgbClr>
              </a:gs>
              <a:gs pos="0">
                <a:srgbClr val="B90066">
                  <a:alpha val="57139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524492" sx="102000" sy="102000" algn="ctr" rotWithShape="0">
              <a:prstClr val="black">
                <a:alpha val="9898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CE0DEAF-4D94-0619-0630-5E965C5F92AD}"/>
              </a:ext>
            </a:extLst>
          </p:cNvPr>
          <p:cNvSpPr/>
          <p:nvPr/>
        </p:nvSpPr>
        <p:spPr>
          <a:xfrm>
            <a:off x="6323293" y="209401"/>
            <a:ext cx="5278158" cy="831273"/>
          </a:xfrm>
          <a:prstGeom prst="roundRect">
            <a:avLst/>
          </a:prstGeom>
          <a:gradFill flip="none" rotWithShape="1">
            <a:gsLst>
              <a:gs pos="100000">
                <a:srgbClr val="6D6ABC">
                  <a:alpha val="65000"/>
                </a:srgbClr>
              </a:gs>
              <a:gs pos="0">
                <a:srgbClr val="B90066">
                  <a:alpha val="57139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524492" sx="102000" sy="102000" algn="ctr" rotWithShape="0">
              <a:prstClr val="black">
                <a:alpha val="9898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cartoon of a hacker using a computer&#10;&#10;AI-generated content may be incorrect.">
            <a:extLst>
              <a:ext uri="{FF2B5EF4-FFF2-40B4-BE49-F238E27FC236}">
                <a16:creationId xmlns:a16="http://schemas.microsoft.com/office/drawing/2014/main" id="{D90DC1D0-611F-BDC0-127E-92B9A144A8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71" t="4231" r="-1"/>
          <a:stretch>
            <a:fillRect/>
          </a:stretch>
        </p:blipFill>
        <p:spPr>
          <a:xfrm>
            <a:off x="2077531" y="2726093"/>
            <a:ext cx="3879919" cy="37364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52BE07-ADA9-0702-D439-8BFDDDCC5AF8}"/>
              </a:ext>
            </a:extLst>
          </p:cNvPr>
          <p:cNvSpPr txBox="1">
            <a:spLocks/>
          </p:cNvSpPr>
          <p:nvPr/>
        </p:nvSpPr>
        <p:spPr>
          <a:xfrm>
            <a:off x="320760" y="1371206"/>
            <a:ext cx="5727616" cy="67589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de-DE" sz="2100" dirty="0">
                <a:solidFill>
                  <a:srgbClr val="FFFFFF"/>
                </a:solidFill>
              </a:rPr>
              <a:t>Angreifer nutzen KI, um Fehlkonfigurationen</a:t>
            </a:r>
            <a:br>
              <a:rPr lang="de-DE" sz="2100" dirty="0">
                <a:solidFill>
                  <a:srgbClr val="FFFFFF"/>
                </a:solidFill>
              </a:rPr>
            </a:br>
            <a:r>
              <a:rPr lang="de-DE" sz="2100" dirty="0">
                <a:gradFill>
                  <a:gsLst>
                    <a:gs pos="0">
                      <a:srgbClr val="6D6ABC"/>
                    </a:gs>
                    <a:gs pos="100000">
                      <a:srgbClr val="79CEEE"/>
                    </a:gs>
                  </a:gsLst>
                  <a:lin ang="0" scaled="1"/>
                </a:gradFill>
              </a:rPr>
              <a:t>in M365 innerhalb weniger Minuten auszunutzen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6D6ABC"/>
                  </a:gs>
                  <a:gs pos="100000">
                    <a:srgbClr val="79CEEE"/>
                  </a:gs>
                </a:gsLst>
                <a:lin ang="0" scaled="1"/>
              </a:gra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FD0658-9350-F99A-ED1E-E94EAC443381}"/>
              </a:ext>
            </a:extLst>
          </p:cNvPr>
          <p:cNvSpPr txBox="1"/>
          <p:nvPr/>
        </p:nvSpPr>
        <p:spPr>
          <a:xfrm>
            <a:off x="7980421" y="282308"/>
            <a:ext cx="3600000" cy="43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buClr>
                <a:srgbClr val="18283B"/>
              </a:buClr>
              <a:defRPr/>
            </a:pPr>
            <a:r>
              <a:rPr lang="en-US" sz="1100" b="1" dirty="0">
                <a:solidFill>
                  <a:prstClr val="white"/>
                </a:solidFill>
              </a:rPr>
              <a:t>Configuration Drift </a:t>
            </a:r>
            <a:r>
              <a:rPr lang="de-DE" sz="1100" b="1" dirty="0">
                <a:solidFill>
                  <a:prstClr val="white"/>
                </a:solidFill>
              </a:rPr>
              <a:t>sind die größte Bedrohung für die Cloud-Sicherheit im ersten Halbjahr 2025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686CF65-036C-4270-A71F-5FA9D7D9A7F8}"/>
              </a:ext>
            </a:extLst>
          </p:cNvPr>
          <p:cNvSpPr txBox="1">
            <a:spLocks/>
          </p:cNvSpPr>
          <p:nvPr/>
        </p:nvSpPr>
        <p:spPr>
          <a:xfrm>
            <a:off x="6269881" y="269334"/>
            <a:ext cx="1662237" cy="78271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6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#1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58A6BC-0C15-2D50-F02B-7E44D1F17C14}"/>
              </a:ext>
            </a:extLst>
          </p:cNvPr>
          <p:cNvSpPr txBox="1"/>
          <p:nvPr/>
        </p:nvSpPr>
        <p:spPr>
          <a:xfrm>
            <a:off x="7980422" y="1319266"/>
            <a:ext cx="3600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buClr>
                <a:srgbClr val="18283B"/>
              </a:buClr>
              <a:defRPr/>
            </a:pPr>
            <a:r>
              <a:rPr lang="de-DE" sz="1100" b="1" dirty="0">
                <a:solidFill>
                  <a:prstClr val="white"/>
                </a:solidFill>
                <a:latin typeface="Aptos" panose="020B0004020202020204"/>
              </a:rPr>
              <a:t>Microsoft hat innerhalb eines Monats 176.000 Fälle von Manipulationen an Konfigurationen festgestellt.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9F5FA07-ED2A-47F7-C44B-D1856EE05D13}"/>
              </a:ext>
            </a:extLst>
          </p:cNvPr>
          <p:cNvSpPr txBox="1">
            <a:spLocks/>
          </p:cNvSpPr>
          <p:nvPr/>
        </p:nvSpPr>
        <p:spPr>
          <a:xfrm>
            <a:off x="6245943" y="1341070"/>
            <a:ext cx="1739584" cy="706027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6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176</a:t>
            </a:r>
            <a:r>
              <a:rPr kumimoji="0" lang="en-US" sz="2800" b="1" i="0" u="none" strike="noStrike" kern="6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K</a:t>
            </a:r>
            <a:endParaRPr kumimoji="0" lang="en-US" sz="5400" b="1" i="0" u="none" strike="noStrike" kern="6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B09883-327C-9937-8870-714B70EA6454}"/>
              </a:ext>
            </a:extLst>
          </p:cNvPr>
          <p:cNvSpPr txBox="1"/>
          <p:nvPr/>
        </p:nvSpPr>
        <p:spPr>
          <a:xfrm>
            <a:off x="7980422" y="2367388"/>
            <a:ext cx="3636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buClr>
                <a:srgbClr val="18283B"/>
              </a:buClr>
              <a:defRPr/>
            </a:pPr>
            <a:r>
              <a:rPr lang="de-DE" sz="1100" b="1" dirty="0">
                <a:solidFill>
                  <a:prstClr val="white"/>
                </a:solidFill>
                <a:latin typeface="Aptos" panose="020B0004020202020204"/>
              </a:rPr>
              <a:t>Rückgang bei der Erkennung komplexer Bedrohungen, wenn Microsoft Defender falsch konfiguriert ist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2171060-D2E4-3F4A-C915-01855D74250B}"/>
              </a:ext>
            </a:extLst>
          </p:cNvPr>
          <p:cNvSpPr txBox="1">
            <a:spLocks/>
          </p:cNvSpPr>
          <p:nvPr/>
        </p:nvSpPr>
        <p:spPr>
          <a:xfrm>
            <a:off x="6323290" y="2357843"/>
            <a:ext cx="1739584" cy="78271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6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30 </a:t>
            </a:r>
            <a:r>
              <a:rPr kumimoji="0" lang="en-US" sz="2800" b="1" i="0" u="none" strike="noStrike" kern="6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%</a:t>
            </a:r>
            <a:endParaRPr kumimoji="0" lang="en-US" sz="5400" b="1" i="0" u="none" strike="noStrike" kern="6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01A6FC-C6AE-538C-67C3-9FC52E0FFE81}"/>
              </a:ext>
            </a:extLst>
          </p:cNvPr>
          <p:cNvSpPr txBox="1"/>
          <p:nvPr/>
        </p:nvSpPr>
        <p:spPr>
          <a:xfrm>
            <a:off x="7980421" y="3397189"/>
            <a:ext cx="3600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buClr>
                <a:srgbClr val="18283B"/>
              </a:buClr>
              <a:defRPr/>
            </a:pPr>
            <a:r>
              <a:rPr lang="de-DE" sz="1100" b="1" dirty="0">
                <a:solidFill>
                  <a:prstClr val="white"/>
                </a:solidFill>
                <a:latin typeface="Aptos" panose="020B0004020202020204"/>
              </a:rPr>
              <a:t>der Unternehmen haben ihre Intune-Richtlinien zur Gerätekonformität falsch konfiguriert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6E006B5-CD15-2D2A-3184-91B2877DFE59}"/>
              </a:ext>
            </a:extLst>
          </p:cNvPr>
          <p:cNvSpPr txBox="1">
            <a:spLocks/>
          </p:cNvSpPr>
          <p:nvPr/>
        </p:nvSpPr>
        <p:spPr>
          <a:xfrm>
            <a:off x="6295233" y="3378529"/>
            <a:ext cx="1739584" cy="78271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6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42 </a:t>
            </a:r>
            <a:r>
              <a:rPr kumimoji="0" lang="en-US" sz="2800" b="1" i="0" u="none" strike="noStrike" kern="6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%</a:t>
            </a:r>
            <a:endParaRPr kumimoji="0" lang="en-US" sz="5400" b="1" i="0" u="none" strike="noStrike" kern="6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78641B-5513-3C68-4523-69DECCBE9D42}"/>
              </a:ext>
            </a:extLst>
          </p:cNvPr>
          <p:cNvSpPr txBox="1"/>
          <p:nvPr/>
        </p:nvSpPr>
        <p:spPr>
          <a:xfrm>
            <a:off x="7980422" y="4433646"/>
            <a:ext cx="3600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buClr>
                <a:srgbClr val="18283B"/>
              </a:buClr>
              <a:defRPr/>
            </a:pPr>
            <a:r>
              <a:rPr lang="de-DE" sz="1100" b="1" dirty="0">
                <a:solidFill>
                  <a:prstClr val="white"/>
                </a:solidFill>
                <a:latin typeface="Aptos" panose="020B0004020202020204"/>
              </a:rPr>
              <a:t>längere Zeit bis zur Erkennung von und Reaktion auf Vorfälle, wenn Intune falsch konfiguriert ist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D5DB4FD-0AF4-4A01-7A28-DA267E6CBE21}"/>
              </a:ext>
            </a:extLst>
          </p:cNvPr>
          <p:cNvSpPr txBox="1">
            <a:spLocks/>
          </p:cNvSpPr>
          <p:nvPr/>
        </p:nvSpPr>
        <p:spPr>
          <a:xfrm>
            <a:off x="6295233" y="4433646"/>
            <a:ext cx="1739584" cy="78271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6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36 </a:t>
            </a:r>
            <a:r>
              <a:rPr kumimoji="0" lang="en-US" sz="2800" b="1" i="0" u="none" strike="noStrike" kern="6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%</a:t>
            </a:r>
            <a:endParaRPr kumimoji="0" lang="en-US" sz="5400" b="1" i="0" u="none" strike="noStrike" kern="6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DD6819-FE3C-B7F4-166A-63965B3B872A}"/>
              </a:ext>
            </a:extLst>
          </p:cNvPr>
          <p:cNvSpPr txBox="1"/>
          <p:nvPr/>
        </p:nvSpPr>
        <p:spPr>
          <a:xfrm>
            <a:off x="7980422" y="5461378"/>
            <a:ext cx="3636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buClr>
                <a:srgbClr val="18283B"/>
              </a:buClr>
              <a:defRPr/>
            </a:pPr>
            <a:r>
              <a:rPr lang="de-DE" sz="1100" b="1" dirty="0">
                <a:solidFill>
                  <a:prstClr val="white"/>
                </a:solidFill>
                <a:latin typeface="Aptos" panose="020B0004020202020204"/>
              </a:rPr>
              <a:t>bis die KI ausnutzbare Fehlkonfigurationen in M365 findet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448D503-EDDB-1D47-5B99-1B25D65879A8}"/>
              </a:ext>
            </a:extLst>
          </p:cNvPr>
          <p:cNvSpPr txBox="1">
            <a:spLocks/>
          </p:cNvSpPr>
          <p:nvPr/>
        </p:nvSpPr>
        <p:spPr>
          <a:xfrm>
            <a:off x="6323290" y="5472992"/>
            <a:ext cx="1739584" cy="78271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6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&lt;</a:t>
            </a:r>
            <a:r>
              <a:rPr kumimoji="0" lang="en-US" sz="5400" b="1" i="0" u="none" strike="noStrike" kern="6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5</a:t>
            </a:r>
            <a:r>
              <a:rPr lang="en-US" sz="5400" kern="600" dirty="0">
                <a:solidFill>
                  <a:prstClr val="white"/>
                </a:solidFill>
                <a:latin typeface="Aptos Display" panose="020B0004020202020204" pitchFamily="34" charset="0"/>
              </a:rPr>
              <a:t> </a:t>
            </a:r>
            <a:r>
              <a:rPr kumimoji="0" lang="en-US" sz="1400" b="1" i="0" u="none" strike="noStrike" kern="6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j-ea"/>
                <a:cs typeface="+mj-cs"/>
              </a:rPr>
              <a:t>Min.</a:t>
            </a:r>
            <a:endParaRPr kumimoji="0" lang="en-US" sz="2800" b="1" i="0" u="none" strike="noStrike" kern="6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</a:endParaRPr>
          </a:p>
        </p:txBody>
      </p:sp>
      <p:pic>
        <p:nvPicPr>
          <p:cNvPr id="30" name="Picture 29" descr="A logo of a globe with a black background&#10;&#10;AI-generated content may be incorrect.">
            <a:extLst>
              <a:ext uri="{FF2B5EF4-FFF2-40B4-BE49-F238E27FC236}">
                <a16:creationId xmlns:a16="http://schemas.microsoft.com/office/drawing/2014/main" id="{A980CED7-35F6-96A2-97DA-2D4F67F778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65"/>
          <a:stretch>
            <a:fillRect/>
          </a:stretch>
        </p:blipFill>
        <p:spPr>
          <a:xfrm>
            <a:off x="8071202" y="2821218"/>
            <a:ext cx="209778" cy="24374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DF58EFC-CF68-E279-ADD2-C86A38D9BE5A}"/>
              </a:ext>
            </a:extLst>
          </p:cNvPr>
          <p:cNvSpPr txBox="1"/>
          <p:nvPr/>
        </p:nvSpPr>
        <p:spPr>
          <a:xfrm>
            <a:off x="8195354" y="2821218"/>
            <a:ext cx="19191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Microsoft Threat Intelligence</a:t>
            </a:r>
          </a:p>
        </p:txBody>
      </p:sp>
      <p:pic>
        <p:nvPicPr>
          <p:cNvPr id="40" name="Picture 39" descr="A black background with grey text&#10;&#10;Description automatically generated">
            <a:extLst>
              <a:ext uri="{FF2B5EF4-FFF2-40B4-BE49-F238E27FC236}">
                <a16:creationId xmlns:a16="http://schemas.microsoft.com/office/drawing/2014/main" id="{BE6CA036-F385-9F11-30F6-1A90DA7C72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76" r="78971" b="29691"/>
          <a:stretch>
            <a:fillRect/>
          </a:stretch>
        </p:blipFill>
        <p:spPr>
          <a:xfrm>
            <a:off x="8137325" y="5993149"/>
            <a:ext cx="161422" cy="17630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23D70F6-2B9D-409A-7471-BE55B00C2E10}"/>
              </a:ext>
            </a:extLst>
          </p:cNvPr>
          <p:cNvSpPr txBox="1"/>
          <p:nvPr/>
        </p:nvSpPr>
        <p:spPr>
          <a:xfrm>
            <a:off x="8256182" y="5947921"/>
            <a:ext cx="21563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Microsoft Digital Defense Report</a:t>
            </a:r>
          </a:p>
        </p:txBody>
      </p:sp>
      <p:pic>
        <p:nvPicPr>
          <p:cNvPr id="3" name="Immagine 2" descr="Ponemon Institute Releases New Report on the State of Security Testing">
            <a:extLst>
              <a:ext uri="{FF2B5EF4-FFF2-40B4-BE49-F238E27FC236}">
                <a16:creationId xmlns:a16="http://schemas.microsoft.com/office/drawing/2014/main" id="{17241FBF-EE2C-B414-DC0A-4C97853724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2356" y="4806755"/>
            <a:ext cx="954157" cy="4505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13110D0-643C-ACB4-0C83-905B909E7845}"/>
              </a:ext>
            </a:extLst>
          </p:cNvPr>
          <p:cNvSpPr txBox="1">
            <a:spLocks/>
          </p:cNvSpPr>
          <p:nvPr/>
        </p:nvSpPr>
        <p:spPr>
          <a:xfrm>
            <a:off x="320760" y="590218"/>
            <a:ext cx="5547948" cy="67589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Warun M365 </a:t>
            </a:r>
            <a:r>
              <a:rPr lang="en-US" sz="2100" dirty="0">
                <a:solidFill>
                  <a:srgbClr val="FFFFFF"/>
                </a:solidFill>
                <a:latin typeface="Aptos Display" panose="02110004020202020204"/>
              </a:rPr>
              <a:t>T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enants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  <a:p>
            <a:pPr lvl="0">
              <a:defRPr/>
            </a:pPr>
            <a:r>
              <a:rPr lang="en-US" sz="2100" dirty="0" err="1">
                <a:gradFill>
                  <a:gsLst>
                    <a:gs pos="0">
                      <a:srgbClr val="6D6ABC"/>
                    </a:gs>
                    <a:gs pos="100000">
                      <a:srgbClr val="79CEEE"/>
                    </a:gs>
                  </a:gsLst>
                  <a:lin ang="0" scaled="1"/>
                </a:gradFill>
              </a:rPr>
              <a:t>sicherheitstechnisch</a:t>
            </a:r>
            <a:r>
              <a:rPr lang="en-US" sz="2100" dirty="0">
                <a:gradFill>
                  <a:gsLst>
                    <a:gs pos="0">
                      <a:srgbClr val="6D6ABC"/>
                    </a:gs>
                    <a:gs pos="100000">
                      <a:srgbClr val="79CEEE"/>
                    </a:gs>
                  </a:gsLst>
                  <a:lin ang="0" scaled="1"/>
                </a:gradFill>
              </a:rPr>
              <a:t> </a:t>
            </a:r>
            <a:r>
              <a:rPr lang="en-US" sz="2100" dirty="0" err="1">
                <a:gradFill>
                  <a:gsLst>
                    <a:gs pos="0">
                      <a:srgbClr val="6D6ABC"/>
                    </a:gs>
                    <a:gs pos="100000">
                      <a:srgbClr val="79CEEE"/>
                    </a:gs>
                  </a:gsLst>
                  <a:lin ang="0" scaled="1"/>
                </a:gradFill>
              </a:rPr>
              <a:t>gehärtet</a:t>
            </a:r>
            <a:r>
              <a:rPr lang="en-US" sz="2100" dirty="0">
                <a:gradFill>
                  <a:gsLst>
                    <a:gs pos="0">
                      <a:srgbClr val="6D6ABC"/>
                    </a:gs>
                    <a:gs pos="100000">
                      <a:srgbClr val="79CEEE"/>
                    </a:gs>
                  </a:gsLst>
                  <a:lin ang="0" scaled="1"/>
                </a:gradFill>
              </a:rPr>
              <a:t> </a:t>
            </a:r>
            <a:r>
              <a:rPr lang="en-US" sz="2100" dirty="0" err="1">
                <a:gradFill>
                  <a:gsLst>
                    <a:gs pos="0">
                      <a:srgbClr val="6D6ABC"/>
                    </a:gs>
                    <a:gs pos="100000">
                      <a:srgbClr val="79CEEE"/>
                    </a:gs>
                  </a:gsLst>
                  <a:lin ang="0" scaled="1"/>
                </a:gradFill>
              </a:rPr>
              <a:t>werden</a:t>
            </a:r>
            <a:r>
              <a:rPr lang="en-US" sz="2100" dirty="0">
                <a:gradFill>
                  <a:gsLst>
                    <a:gs pos="0">
                      <a:srgbClr val="6D6ABC"/>
                    </a:gs>
                    <a:gs pos="100000">
                      <a:srgbClr val="79CEEE"/>
                    </a:gs>
                  </a:gsLst>
                  <a:lin ang="0" scaled="1"/>
                </a:gradFill>
              </a:rPr>
              <a:t> </a:t>
            </a:r>
            <a:r>
              <a:rPr lang="en-US" sz="2100" dirty="0" err="1">
                <a:gradFill>
                  <a:gsLst>
                    <a:gs pos="0">
                      <a:srgbClr val="6D6ABC"/>
                    </a:gs>
                    <a:gs pos="100000">
                      <a:srgbClr val="79CEEE"/>
                    </a:gs>
                  </a:gsLst>
                  <a:lin ang="0" scaled="1"/>
                </a:gradFill>
              </a:rPr>
              <a:t>müssen</a:t>
            </a:r>
            <a:r>
              <a:rPr lang="en-US" sz="2100" dirty="0">
                <a:gradFill>
                  <a:gsLst>
                    <a:gs pos="0">
                      <a:srgbClr val="6D6ABC"/>
                    </a:gs>
                    <a:gs pos="100000">
                      <a:srgbClr val="79CEEE"/>
                    </a:gs>
                  </a:gsLst>
                  <a:lin ang="0" scaled="1"/>
                </a:gradFill>
              </a:rPr>
              <a:t>:</a:t>
            </a:r>
            <a:endParaRPr lang="en-US" sz="2100" dirty="0">
              <a:gradFill>
                <a:gsLst>
                  <a:gs pos="0">
                    <a:srgbClr val="6D6ABC"/>
                  </a:gs>
                  <a:gs pos="100000">
                    <a:srgbClr val="79CEEE"/>
                  </a:gs>
                </a:gsLst>
                <a:lin ang="0" scaled="1"/>
              </a:gradFill>
              <a:latin typeface="Aptos Display" panose="02110004020202020204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DCF9B6-F4CA-2B99-6751-9832AC99403D}"/>
              </a:ext>
            </a:extLst>
          </p:cNvPr>
          <p:cNvGrpSpPr/>
          <p:nvPr/>
        </p:nvGrpSpPr>
        <p:grpSpPr>
          <a:xfrm>
            <a:off x="7923154" y="3727345"/>
            <a:ext cx="1276747" cy="491861"/>
            <a:chOff x="7944670" y="3755137"/>
            <a:chExt cx="1276747" cy="491861"/>
          </a:xfrm>
        </p:grpSpPr>
        <p:pic>
          <p:nvPicPr>
            <p:cNvPr id="28" name="Picture 27" descr="A black background with black text&#10;&#10;AI-generated content may be incorrect.">
              <a:extLst>
                <a:ext uri="{FF2B5EF4-FFF2-40B4-BE49-F238E27FC236}">
                  <a16:creationId xmlns:a16="http://schemas.microsoft.com/office/drawing/2014/main" id="{D97BB73D-5ABB-8CBA-BBA4-1CA0C3600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4670" y="3755137"/>
              <a:ext cx="1276747" cy="491861"/>
            </a:xfrm>
            <a:prstGeom prst="rect">
              <a:avLst/>
            </a:prstGeom>
          </p:spPr>
        </p:pic>
        <p:pic>
          <p:nvPicPr>
            <p:cNvPr id="16" name="Picture 15" descr="A black background with black text&#10;&#10;AI-generated content may be incorrect.">
              <a:extLst>
                <a:ext uri="{FF2B5EF4-FFF2-40B4-BE49-F238E27FC236}">
                  <a16:creationId xmlns:a16="http://schemas.microsoft.com/office/drawing/2014/main" id="{0DD6B733-B604-945F-EA38-096C94D06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42" r="70162" b="18605"/>
            <a:stretch>
              <a:fillRect/>
            </a:stretch>
          </p:blipFill>
          <p:spPr>
            <a:xfrm>
              <a:off x="8087020" y="3756792"/>
              <a:ext cx="238699" cy="40034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B9471F6-8334-A774-CCEE-BE1A13A401CF}"/>
              </a:ext>
            </a:extLst>
          </p:cNvPr>
          <p:cNvGrpSpPr/>
          <p:nvPr/>
        </p:nvGrpSpPr>
        <p:grpSpPr>
          <a:xfrm>
            <a:off x="8056302" y="1841059"/>
            <a:ext cx="767620" cy="182880"/>
            <a:chOff x="8062020" y="1820287"/>
            <a:chExt cx="767620" cy="182880"/>
          </a:xfrm>
        </p:grpSpPr>
        <p:pic>
          <p:nvPicPr>
            <p:cNvPr id="13" name="Picture 12" descr="A black background with grey text&#10;&#10;Description automatically generated">
              <a:extLst>
                <a:ext uri="{FF2B5EF4-FFF2-40B4-BE49-F238E27FC236}">
                  <a16:creationId xmlns:a16="http://schemas.microsoft.com/office/drawing/2014/main" id="{271EEC2F-3322-60C6-746C-24EC507F41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76" b="28169"/>
            <a:stretch/>
          </p:blipFill>
          <p:spPr>
            <a:xfrm>
              <a:off x="8062021" y="1820287"/>
              <a:ext cx="767619" cy="182880"/>
            </a:xfrm>
            <a:prstGeom prst="rect">
              <a:avLst/>
            </a:prstGeom>
          </p:spPr>
        </p:pic>
        <p:pic>
          <p:nvPicPr>
            <p:cNvPr id="23" name="Picture 22" descr="A black background with grey text&#10;&#10;Description automatically generated">
              <a:extLst>
                <a:ext uri="{FF2B5EF4-FFF2-40B4-BE49-F238E27FC236}">
                  <a16:creationId xmlns:a16="http://schemas.microsoft.com/office/drawing/2014/main" id="{EDE1BB41-C0F8-14B1-ADCC-278F205E64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76" r="78971" b="29691"/>
            <a:stretch>
              <a:fillRect/>
            </a:stretch>
          </p:blipFill>
          <p:spPr>
            <a:xfrm>
              <a:off x="8062020" y="1820287"/>
              <a:ext cx="161422" cy="176305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E60EAF-6068-2D37-B83E-DBC343BB36FC}"/>
              </a:ext>
            </a:extLst>
          </p:cNvPr>
          <p:cNvGrpSpPr/>
          <p:nvPr/>
        </p:nvGrpSpPr>
        <p:grpSpPr>
          <a:xfrm>
            <a:off x="8062020" y="805214"/>
            <a:ext cx="767620" cy="182880"/>
            <a:chOff x="8062020" y="1820287"/>
            <a:chExt cx="767620" cy="182880"/>
          </a:xfrm>
        </p:grpSpPr>
        <p:pic>
          <p:nvPicPr>
            <p:cNvPr id="20" name="Picture 19" descr="A black background with grey text&#10;&#10;Description automatically generated">
              <a:extLst>
                <a:ext uri="{FF2B5EF4-FFF2-40B4-BE49-F238E27FC236}">
                  <a16:creationId xmlns:a16="http://schemas.microsoft.com/office/drawing/2014/main" id="{0F82DB46-C191-7842-123C-E643207F24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76" b="28169"/>
            <a:stretch/>
          </p:blipFill>
          <p:spPr>
            <a:xfrm>
              <a:off x="8062021" y="1820287"/>
              <a:ext cx="767619" cy="182880"/>
            </a:xfrm>
            <a:prstGeom prst="rect">
              <a:avLst/>
            </a:prstGeom>
          </p:spPr>
        </p:pic>
        <p:pic>
          <p:nvPicPr>
            <p:cNvPr id="27" name="Picture 26" descr="A black background with grey text&#10;&#10;Description automatically generated">
              <a:extLst>
                <a:ext uri="{FF2B5EF4-FFF2-40B4-BE49-F238E27FC236}">
                  <a16:creationId xmlns:a16="http://schemas.microsoft.com/office/drawing/2014/main" id="{A6300BC3-B653-19A7-FCF0-CA546DF531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76" r="78971" b="29691"/>
            <a:stretch>
              <a:fillRect/>
            </a:stretch>
          </p:blipFill>
          <p:spPr>
            <a:xfrm>
              <a:off x="8062020" y="1820287"/>
              <a:ext cx="161422" cy="1763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928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4" grpId="0" animBg="1"/>
      <p:bldP spid="59" grpId="0" animBg="1"/>
      <p:bldP spid="64" grpId="0" animBg="1"/>
      <p:bldP spid="69" grpId="0" animBg="1"/>
      <p:bldP spid="32" grpId="0" animBg="1"/>
      <p:bldP spid="8" grpId="0"/>
      <p:bldP spid="9" grpId="0"/>
      <p:bldP spid="11" grpId="0"/>
      <p:bldP spid="12" grpId="0"/>
      <p:bldP spid="14" grpId="0"/>
      <p:bldP spid="15" grpId="0"/>
      <p:bldP spid="17" grpId="0"/>
      <p:bldP spid="19" grpId="0"/>
      <p:bldP spid="21" grpId="0"/>
      <p:bldP spid="22" grpId="0"/>
      <p:bldP spid="24" grpId="0"/>
      <p:bldP spid="25" grpId="0"/>
      <p:bldP spid="31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CAA90-2CC0-1EF9-636E-5CF14F118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CD553DD-796D-F716-A222-52C2984E0A54}"/>
              </a:ext>
            </a:extLst>
          </p:cNvPr>
          <p:cNvSpPr txBox="1">
            <a:spLocks/>
          </p:cNvSpPr>
          <p:nvPr/>
        </p:nvSpPr>
        <p:spPr>
          <a:xfrm>
            <a:off x="0" y="215146"/>
            <a:ext cx="12197687" cy="64992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172A3A"/>
                </a:solidFill>
                <a:effectLst/>
                <a:uLnTx/>
                <a:uFillTx/>
                <a:latin typeface="Aptos"/>
                <a:ea typeface="+mj-ea"/>
                <a:cs typeface="+mj-cs"/>
              </a:rPr>
              <a:t>How to understand a Microsoft 365 Tenant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7F38E1-0D80-0722-57C5-C125AEC4CBAE}"/>
              </a:ext>
            </a:extLst>
          </p:cNvPr>
          <p:cNvSpPr txBox="1"/>
          <p:nvPr/>
        </p:nvSpPr>
        <p:spPr>
          <a:xfrm>
            <a:off x="253042" y="4648201"/>
            <a:ext cx="3174577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79CEEE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Glass = Tenant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79CEEE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Water = Data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(apps, files, emails, teams messages)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4CD879-3411-61FE-37A5-9D6827F47634}"/>
              </a:ext>
            </a:extLst>
          </p:cNvPr>
          <p:cNvSpPr txBox="1"/>
          <p:nvPr/>
        </p:nvSpPr>
        <p:spPr>
          <a:xfrm>
            <a:off x="4794889" y="4670233"/>
            <a:ext cx="2800793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79CEEE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Minor Damage (Contained)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We can </a:t>
            </a:r>
            <a:r>
              <a:rPr kumimoji="0" lang="en-GB" sz="1800" b="0" i="1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rewind</a:t>
            </a: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to the previous state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F20BC-E20A-AE2C-6B26-ECB937436B63}"/>
              </a:ext>
            </a:extLst>
          </p:cNvPr>
          <p:cNvSpPr txBox="1"/>
          <p:nvPr/>
        </p:nvSpPr>
        <p:spPr>
          <a:xfrm>
            <a:off x="8941055" y="4677927"/>
            <a:ext cx="258941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79CEEE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Major Damage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Needs full rebuild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8283B"/>
              </a:buClr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We can restore in just hours vs weeks.</a:t>
            </a:r>
          </a:p>
        </p:txBody>
      </p:sp>
      <p:pic>
        <p:nvPicPr>
          <p:cNvPr id="2" name="Picture 1" descr="A glass of water with a crack in it&#10;&#10;AI-generated content may be incorrect.">
            <a:extLst>
              <a:ext uri="{FF2B5EF4-FFF2-40B4-BE49-F238E27FC236}">
                <a16:creationId xmlns:a16="http://schemas.microsoft.com/office/drawing/2014/main" id="{E5EA6D10-CFF9-5FEE-E92A-424EFFCB5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951" y="466465"/>
            <a:ext cx="3066671" cy="4600007"/>
          </a:xfrm>
          <a:prstGeom prst="rect">
            <a:avLst/>
          </a:prstGeom>
          <a:effectLst>
            <a:outerShdw blurRad="1270000" dist="50800" dir="12300000" sx="97000" sy="97000" algn="ctr" rotWithShape="0">
              <a:schemeClr val="accent5">
                <a:alpha val="26000"/>
              </a:schemeClr>
            </a:outerShdw>
          </a:effectLst>
        </p:spPr>
      </p:pic>
      <p:pic>
        <p:nvPicPr>
          <p:cNvPr id="4" name="Picture 3" descr="A broken glass with pieces of broken glass&#10;&#10;AI-generated content may be incorrect.">
            <a:extLst>
              <a:ext uri="{FF2B5EF4-FFF2-40B4-BE49-F238E27FC236}">
                <a16:creationId xmlns:a16="http://schemas.microsoft.com/office/drawing/2014/main" id="{3711EAF8-B093-03DE-364A-70384AC0E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4382" y="480074"/>
            <a:ext cx="2942765" cy="4414148"/>
          </a:xfrm>
          <a:prstGeom prst="rect">
            <a:avLst/>
          </a:prstGeom>
          <a:effectLst>
            <a:outerShdw blurRad="1270000" dist="50800" dir="12300000" sx="97000" sy="97000" algn="ctr" rotWithShape="0">
              <a:schemeClr val="accent5">
                <a:alpha val="26000"/>
              </a:schemeClr>
            </a:outerShdw>
          </a:effectLst>
        </p:spPr>
      </p:pic>
      <p:pic>
        <p:nvPicPr>
          <p:cNvPr id="8" name="Picture 4" descr="Generated image">
            <a:extLst>
              <a:ext uri="{FF2B5EF4-FFF2-40B4-BE49-F238E27FC236}">
                <a16:creationId xmlns:a16="http://schemas.microsoft.com/office/drawing/2014/main" id="{87790A19-09AC-CB00-05A2-9293EE6DFC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6" t="16470" r="12716" b="14355"/>
          <a:stretch>
            <a:fillRect/>
          </a:stretch>
        </p:blipFill>
        <p:spPr bwMode="auto">
          <a:xfrm>
            <a:off x="614208" y="1004040"/>
            <a:ext cx="2452244" cy="3366216"/>
          </a:xfrm>
          <a:prstGeom prst="rect">
            <a:avLst/>
          </a:prstGeom>
          <a:noFill/>
          <a:effectLst>
            <a:outerShdw blurRad="1270000" dir="12300000" sx="97000" sy="97000" algn="ctr" rotWithShape="0">
              <a:schemeClr val="accent5">
                <a:alpha val="26000"/>
              </a:schemeClr>
            </a:outerShdw>
            <a:reflection stA="4500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37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VanillaVTI">
  <a:themeElements>
    <a:clrScheme name="CoreView Colors">
      <a:dk1>
        <a:srgbClr val="000000"/>
      </a:dk1>
      <a:lt1>
        <a:srgbClr val="FFFFFF"/>
      </a:lt1>
      <a:dk2>
        <a:srgbClr val="101D28"/>
      </a:dk2>
      <a:lt2>
        <a:srgbClr val="EEF1F5"/>
      </a:lt2>
      <a:accent1>
        <a:srgbClr val="101D28"/>
      </a:accent1>
      <a:accent2>
        <a:srgbClr val="4383CC"/>
      </a:accent2>
      <a:accent3>
        <a:srgbClr val="B90066"/>
      </a:accent3>
      <a:accent4>
        <a:srgbClr val="6D6ABC"/>
      </a:accent4>
      <a:accent5>
        <a:srgbClr val="79CEEE"/>
      </a:accent5>
      <a:accent6>
        <a:srgbClr val="FEFFFF"/>
      </a:accent6>
      <a:hlink>
        <a:srgbClr val="4383CC"/>
      </a:hlink>
      <a:folHlink>
        <a:srgbClr val="4383C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eView Master Template" id="{E8826EC6-92D3-9C43-961A-C1B800BA92F9}" vid="{7A6F2A98-84E9-A14A-AFCE-82990F847B99}"/>
    </a:ext>
  </a:extLst>
</a:theme>
</file>

<file path=ppt/theme/theme2.xml><?xml version="1.0" encoding="utf-8"?>
<a:theme xmlns:a="http://schemas.openxmlformats.org/drawingml/2006/main" name="1_VanillaVTI">
  <a:themeElements>
    <a:clrScheme name="CoreView Colors">
      <a:dk1>
        <a:srgbClr val="000000"/>
      </a:dk1>
      <a:lt1>
        <a:srgbClr val="FFFFFF"/>
      </a:lt1>
      <a:dk2>
        <a:srgbClr val="172A3A"/>
      </a:dk2>
      <a:lt2>
        <a:srgbClr val="EEF1F5"/>
      </a:lt2>
      <a:accent1>
        <a:srgbClr val="18283B"/>
      </a:accent1>
      <a:accent2>
        <a:srgbClr val="4383CC"/>
      </a:accent2>
      <a:accent3>
        <a:srgbClr val="B90066"/>
      </a:accent3>
      <a:accent4>
        <a:srgbClr val="6D6ABC"/>
      </a:accent4>
      <a:accent5>
        <a:srgbClr val="79CEEE"/>
      </a:accent5>
      <a:accent6>
        <a:srgbClr val="FEFFFF"/>
      </a:accent6>
      <a:hlink>
        <a:srgbClr val="4383CC"/>
      </a:hlink>
      <a:folHlink>
        <a:srgbClr val="4383C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3.xml><?xml version="1.0" encoding="utf-8"?>
<a:theme xmlns:a="http://schemas.openxmlformats.org/drawingml/2006/main" name="4_Light Slides">
  <a:themeElements>
    <a:clrScheme name="CoreView">
      <a:dk1>
        <a:srgbClr val="18283B"/>
      </a:dk1>
      <a:lt1>
        <a:srgbClr val="FFFFFF"/>
      </a:lt1>
      <a:dk2>
        <a:srgbClr val="18283B"/>
      </a:dk2>
      <a:lt2>
        <a:srgbClr val="E7E6E6"/>
      </a:lt2>
      <a:accent1>
        <a:srgbClr val="BB0070"/>
      </a:accent1>
      <a:accent2>
        <a:srgbClr val="8EB5E0"/>
      </a:accent2>
      <a:accent3>
        <a:srgbClr val="18283B"/>
      </a:accent3>
      <a:accent4>
        <a:srgbClr val="BFBFBF"/>
      </a:accent4>
      <a:accent5>
        <a:srgbClr val="6D6BC3"/>
      </a:accent5>
      <a:accent6>
        <a:srgbClr val="70DB0B"/>
      </a:accent6>
      <a:hlink>
        <a:srgbClr val="4383CC"/>
      </a:hlink>
      <a:folHlink>
        <a:srgbClr val="4383C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4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285750" indent="-285750" algn="l">
          <a:spcAft>
            <a:spcPts val="600"/>
          </a:spcAft>
          <a:buClr>
            <a:schemeClr val="tx2"/>
          </a:buClr>
          <a:buFont typeface="Arial" panose="020B0604020202020204" pitchFamily="34" charset="0"/>
          <a:buChar char="•"/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eView Master Template_2025" id="{EF05D3FF-79EE-4249-932F-4BAF5D8C177F}" vid="{6493BC83-47ED-0F4B-ADD9-FDC286449B1C}"/>
    </a:ext>
  </a:extLst>
</a:theme>
</file>

<file path=ppt/theme/theme4.xml><?xml version="1.0" encoding="utf-8"?>
<a:theme xmlns:a="http://schemas.openxmlformats.org/drawingml/2006/main" name="7_Light Slides">
  <a:themeElements>
    <a:clrScheme name="CoreView">
      <a:dk1>
        <a:srgbClr val="18283B"/>
      </a:dk1>
      <a:lt1>
        <a:srgbClr val="FFFFFF"/>
      </a:lt1>
      <a:dk2>
        <a:srgbClr val="18283B"/>
      </a:dk2>
      <a:lt2>
        <a:srgbClr val="E7E6E6"/>
      </a:lt2>
      <a:accent1>
        <a:srgbClr val="BB0070"/>
      </a:accent1>
      <a:accent2>
        <a:srgbClr val="8EB5E0"/>
      </a:accent2>
      <a:accent3>
        <a:srgbClr val="18283B"/>
      </a:accent3>
      <a:accent4>
        <a:srgbClr val="BFBFBF"/>
      </a:accent4>
      <a:accent5>
        <a:srgbClr val="6D6BC3"/>
      </a:accent5>
      <a:accent6>
        <a:srgbClr val="70DB0B"/>
      </a:accent6>
      <a:hlink>
        <a:srgbClr val="4383CC"/>
      </a:hlink>
      <a:folHlink>
        <a:srgbClr val="4383C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4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285750" indent="-285750" algn="l">
          <a:spcAft>
            <a:spcPts val="600"/>
          </a:spcAft>
          <a:buClr>
            <a:schemeClr val="tx2"/>
          </a:buClr>
          <a:buFont typeface="Arial" panose="020B0604020202020204" pitchFamily="34" charset="0"/>
          <a:buChar char="•"/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eView Master Template_2025" id="{EF05D3FF-79EE-4249-932F-4BAF5D8C177F}" vid="{6493BC83-47ED-0F4B-ADD9-FDC286449B1C}"/>
    </a:ext>
  </a:extLst>
</a:theme>
</file>

<file path=ppt/theme/theme5.xml><?xml version="1.0" encoding="utf-8"?>
<a:theme xmlns:a="http://schemas.openxmlformats.org/drawingml/2006/main" name="11_CoreView">
  <a:themeElements>
    <a:clrScheme name="CoreView Official Theme">
      <a:dk1>
        <a:srgbClr val="18283B"/>
      </a:dk1>
      <a:lt1>
        <a:srgbClr val="FFFFFF"/>
      </a:lt1>
      <a:dk2>
        <a:srgbClr val="18283B"/>
      </a:dk2>
      <a:lt2>
        <a:srgbClr val="EEF1F5"/>
      </a:lt2>
      <a:accent1>
        <a:srgbClr val="BB0070"/>
      </a:accent1>
      <a:accent2>
        <a:srgbClr val="6D6BC3"/>
      </a:accent2>
      <a:accent3>
        <a:srgbClr val="4383CC"/>
      </a:accent3>
      <a:accent4>
        <a:srgbClr val="70DB0B"/>
      </a:accent4>
      <a:accent5>
        <a:srgbClr val="EEF1F5"/>
      </a:accent5>
      <a:accent6>
        <a:srgbClr val="18283B"/>
      </a:accent6>
      <a:hlink>
        <a:srgbClr val="4383CC"/>
      </a:hlink>
      <a:folHlink>
        <a:srgbClr val="4383CC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4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285750" indent="-285750" algn="l">
          <a:spcAft>
            <a:spcPts val="600"/>
          </a:spcAft>
          <a:buClr>
            <a:schemeClr val="tx2"/>
          </a:buClr>
          <a:buFont typeface="Arial" panose="020B0604020202020204" pitchFamily="34" charset="0"/>
          <a:buChar char="•"/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A62B408C-C74E-8140-9C34-FDDA87ABEC6F}" vid="{B5CFEF80-71A6-BB48-BFA4-D5373B82E696}"/>
    </a:ext>
  </a:extLst>
</a:theme>
</file>

<file path=ppt/theme/theme6.xml><?xml version="1.0" encoding="utf-8"?>
<a:theme xmlns:a="http://schemas.openxmlformats.org/drawingml/2006/main" name="8_Light Slides">
  <a:themeElements>
    <a:clrScheme name="CoreView">
      <a:dk1>
        <a:srgbClr val="18283B"/>
      </a:dk1>
      <a:lt1>
        <a:srgbClr val="FFFFFF"/>
      </a:lt1>
      <a:dk2>
        <a:srgbClr val="18283B"/>
      </a:dk2>
      <a:lt2>
        <a:srgbClr val="E7E6E6"/>
      </a:lt2>
      <a:accent1>
        <a:srgbClr val="BB0070"/>
      </a:accent1>
      <a:accent2>
        <a:srgbClr val="8EB5E0"/>
      </a:accent2>
      <a:accent3>
        <a:srgbClr val="18283B"/>
      </a:accent3>
      <a:accent4>
        <a:srgbClr val="BFBFBF"/>
      </a:accent4>
      <a:accent5>
        <a:srgbClr val="6D6BC3"/>
      </a:accent5>
      <a:accent6>
        <a:srgbClr val="70DB0B"/>
      </a:accent6>
      <a:hlink>
        <a:srgbClr val="4383CC"/>
      </a:hlink>
      <a:folHlink>
        <a:srgbClr val="4383C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4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285750" indent="-285750" algn="l">
          <a:spcAft>
            <a:spcPts val="600"/>
          </a:spcAft>
          <a:buClr>
            <a:schemeClr val="tx2"/>
          </a:buClr>
          <a:buFont typeface="Arial" panose="020B0604020202020204" pitchFamily="34" charset="0"/>
          <a:buChar char="•"/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eView Master Template_2025" id="{EF05D3FF-79EE-4249-932F-4BAF5D8C177F}" vid="{6493BC83-47ED-0F4B-ADD9-FDC286449B1C}"/>
    </a:ext>
  </a:extLst>
</a:theme>
</file>

<file path=ppt/theme/theme7.xml><?xml version="1.0" encoding="utf-8"?>
<a:theme xmlns:a="http://schemas.openxmlformats.org/drawingml/2006/main" name="7_VanillaVTI">
  <a:themeElements>
    <a:clrScheme name="CoreView Colors">
      <a:dk1>
        <a:srgbClr val="000000"/>
      </a:dk1>
      <a:lt1>
        <a:srgbClr val="FFFFFF"/>
      </a:lt1>
      <a:dk2>
        <a:srgbClr val="172A3A"/>
      </a:dk2>
      <a:lt2>
        <a:srgbClr val="EEF1F5"/>
      </a:lt2>
      <a:accent1>
        <a:srgbClr val="18283B"/>
      </a:accent1>
      <a:accent2>
        <a:srgbClr val="4383CC"/>
      </a:accent2>
      <a:accent3>
        <a:srgbClr val="B90066"/>
      </a:accent3>
      <a:accent4>
        <a:srgbClr val="6D6ABC"/>
      </a:accent4>
      <a:accent5>
        <a:srgbClr val="79CEEE"/>
      </a:accent5>
      <a:accent6>
        <a:srgbClr val="FEFFFF"/>
      </a:accent6>
      <a:hlink>
        <a:srgbClr val="4383CC"/>
      </a:hlink>
      <a:folHlink>
        <a:srgbClr val="4383C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8.xml><?xml version="1.0" encoding="utf-8"?>
<a:theme xmlns:a="http://schemas.openxmlformats.org/drawingml/2006/main" name="9_Light Slides">
  <a:themeElements>
    <a:clrScheme name="CoreView">
      <a:dk1>
        <a:srgbClr val="18283B"/>
      </a:dk1>
      <a:lt1>
        <a:srgbClr val="FFFFFF"/>
      </a:lt1>
      <a:dk2>
        <a:srgbClr val="18283B"/>
      </a:dk2>
      <a:lt2>
        <a:srgbClr val="E7E6E6"/>
      </a:lt2>
      <a:accent1>
        <a:srgbClr val="BB0070"/>
      </a:accent1>
      <a:accent2>
        <a:srgbClr val="8EB5E0"/>
      </a:accent2>
      <a:accent3>
        <a:srgbClr val="18283B"/>
      </a:accent3>
      <a:accent4>
        <a:srgbClr val="BFBFBF"/>
      </a:accent4>
      <a:accent5>
        <a:srgbClr val="6D6BC3"/>
      </a:accent5>
      <a:accent6>
        <a:srgbClr val="70DB0B"/>
      </a:accent6>
      <a:hlink>
        <a:srgbClr val="4383CC"/>
      </a:hlink>
      <a:folHlink>
        <a:srgbClr val="4383C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4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285750" indent="-285750" algn="l">
          <a:spcAft>
            <a:spcPts val="600"/>
          </a:spcAft>
          <a:buClr>
            <a:schemeClr val="tx2"/>
          </a:buClr>
          <a:buFont typeface="Arial" panose="020B0604020202020204" pitchFamily="34" charset="0"/>
          <a:buChar char="•"/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eView Master Template_2025" id="{EF05D3FF-79EE-4249-932F-4BAF5D8C177F}" vid="{6493BC83-47ED-0F4B-ADD9-FDC286449B1C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5840685A0C5E4DB7036A6EE1633EC2" ma:contentTypeVersion="33" ma:contentTypeDescription="Create a new document." ma:contentTypeScope="" ma:versionID="9997c46a311b707e048b95040496c626">
  <xsd:schema xmlns:xsd="http://www.w3.org/2001/XMLSchema" xmlns:xs="http://www.w3.org/2001/XMLSchema" xmlns:p="http://schemas.microsoft.com/office/2006/metadata/properties" xmlns:ns1="http://schemas.microsoft.com/sharepoint/v3" xmlns:ns2="e9f0fc35-5e5e-4eec-8f6a-258895935ddb" xmlns:ns3="a67f3261-de49-4dd9-8cd4-1046f837b0d5" targetNamespace="http://schemas.microsoft.com/office/2006/metadata/properties" ma:root="true" ma:fieldsID="27a8ae0a730cc5fec9be092900bd4213" ns1:_="" ns2:_="" ns3:_="">
    <xsd:import namespace="http://schemas.microsoft.com/sharepoint/v3"/>
    <xsd:import namespace="e9f0fc35-5e5e-4eec-8f6a-258895935ddb"/>
    <xsd:import namespace="a67f3261-de49-4dd9-8cd4-1046f837b0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Notes" minOccurs="0"/>
                <xsd:element ref="ns2:Whoneedstoreview" minOccurs="0"/>
                <xsd:element ref="ns2:Status" minOccurs="0"/>
                <xsd:element ref="ns2:_Flow_SignoffStatus" minOccurs="0"/>
                <xsd:element ref="ns2:Category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ThemePriority" minOccurs="0"/>
                <xsd:element ref="ns2:Campaig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f0fc35-5e5e-4eec-8f6a-258895935d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1c8bb98-2bb9-4c7b-b13f-58c68a05fa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Notes" ma:index="25" nillable="true" ma:displayName="Notes" ma:description="Description of the folder" ma:format="Dropdown" ma:internalName="Notes">
      <xsd:simpleType>
        <xsd:restriction base="dms:Note">
          <xsd:maxLength value="255"/>
        </xsd:restriction>
      </xsd:simpleType>
    </xsd:element>
    <xsd:element name="Whoneedstoreview" ma:index="26" nillable="true" ma:displayName="Owner" ma:format="Dropdown" ma:list="UserInfo" ma:SharePointGroup="0" ma:internalName="Whoneedstoreview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atus" ma:index="27" nillable="true" ma:displayName="Status" ma:description="This is the status of the doc" ma:format="Dropdown" ma:internalName="Statu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Ready for Creo to get started"/>
                    <xsd:enumeration value="In-progress - with Sadie"/>
                    <xsd:enumeration value="In-progess - with Roy"/>
                    <xsd:enumeration value="In-progress - with campaign owner"/>
                    <xsd:enumeration value="In-progress - with requester"/>
                    <xsd:enumeration value="In-progress - with Creo"/>
                    <xsd:enumeration value="In-progress - with Heather"/>
                    <xsd:enumeration value="In-progress - with Rightwave"/>
                    <xsd:enumeration value="Needs Cari revisions"/>
                    <xsd:enumeration value="Needs campaign manager to review"/>
                    <xsd:enumeration value="Needs Antonia revisions"/>
                    <xsd:enumeration value="Shawn needs to approve"/>
                    <xsd:enumeration value="Cari needs to approve"/>
                    <xsd:enumeration value="Ready for Marketing Ops"/>
                    <xsd:enumeration value="Archive"/>
                    <xsd:enumeration value="Antonia working on landing page"/>
                  </xsd:restriction>
                </xsd:simpleType>
              </xsd:element>
            </xsd:sequence>
          </xsd:extension>
        </xsd:complexContent>
      </xsd:complexType>
    </xsd:element>
    <xsd:element name="_Flow_SignoffStatus" ma:index="28" nillable="true" ma:displayName="Sign-off status" ma:internalName="Sign_x002d_off_x0020_status">
      <xsd:simpleType>
        <xsd:restriction base="dms:Text"/>
      </xsd:simpleType>
    </xsd:element>
    <xsd:element name="Category" ma:index="29" nillable="true" ma:displayName="Category " ma:format="Dropdown" ma:internalName="Category">
      <xsd:simpleType>
        <xsd:union memberTypes="dms:Text">
          <xsd:simpleType>
            <xsd:restriction base="dms:Choice">
              <xsd:enumeration value="Vision &amp; Planning"/>
              <xsd:enumeration value="Message &amp; Market"/>
              <xsd:enumeration value="Content &amp; Execution"/>
              <xsd:enumeration value="Enablement &amp; Training"/>
              <xsd:enumeration value="Archives &amp; Templates"/>
              <xsd:enumeration value="GTM Briefs"/>
              <xsd:enumeration value="Product Playbooks"/>
            </xsd:restriction>
          </xsd:simpleType>
        </xsd:union>
      </xsd:simple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2" nillable="true" ma:displayName="MediaServiceBillingMetadata" ma:hidden="true" ma:internalName="MediaServiceBillingMetadata" ma:readOnly="true">
      <xsd:simpleType>
        <xsd:restriction base="dms:Note"/>
      </xsd:simpleType>
    </xsd:element>
    <xsd:element name="ThemePriority" ma:index="33" nillable="true" ma:displayName="Theme Priority" ma:description="Ensure files appear based on what is upstream vs down stream" ma:format="Dropdown" ma:internalName="ThemePriority" ma:percentage="FALSE">
      <xsd:simpleType>
        <xsd:restriction base="dms:Number"/>
      </xsd:simpleType>
    </xsd:element>
    <xsd:element name="Campaigns" ma:index="34" nillable="true" ma:displayName="Campaigns" ma:format="Dropdown" ma:internalName="Campaign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7f3261-de49-4dd9-8cd4-1046f837b0d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dc23723-068e-4268-8600-7ba28823b7a4}" ma:internalName="TaxCatchAll" ma:showField="CatchAllData" ma:web="a67f3261-de49-4dd9-8cd4-1046f837b0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67f3261-de49-4dd9-8cd4-1046f837b0d5" xsi:nil="true"/>
    <lcf76f155ced4ddcb4097134ff3c332f xmlns="e9f0fc35-5e5e-4eec-8f6a-258895935ddb">
      <Terms xmlns="http://schemas.microsoft.com/office/infopath/2007/PartnerControls"/>
    </lcf76f155ced4ddcb4097134ff3c332f>
    <Category xmlns="e9f0fc35-5e5e-4eec-8f6a-258895935ddb" xsi:nil="true"/>
    <_ip_UnifiedCompliancePolicyUIAction xmlns="http://schemas.microsoft.com/sharepoint/v3" xsi:nil="true"/>
    <_Flow_SignoffStatus xmlns="e9f0fc35-5e5e-4eec-8f6a-258895935ddb" xsi:nil="true"/>
    <Campaigns xmlns="e9f0fc35-5e5e-4eec-8f6a-258895935ddb" xsi:nil="true"/>
    <_ip_UnifiedCompliancePolicyProperties xmlns="http://schemas.microsoft.com/sharepoint/v3" xsi:nil="true"/>
    <Notes xmlns="e9f0fc35-5e5e-4eec-8f6a-258895935ddb" xsi:nil="true"/>
    <Whoneedstoreview xmlns="e9f0fc35-5e5e-4eec-8f6a-258895935ddb">
      <UserInfo>
        <DisplayName/>
        <AccountId xsi:nil="true"/>
        <AccountType/>
      </UserInfo>
    </Whoneedstoreview>
    <Status xmlns="e9f0fc35-5e5e-4eec-8f6a-258895935ddb" xsi:nil="true"/>
    <ThemePriority xmlns="e9f0fc35-5e5e-4eec-8f6a-258895935ddb" xsi:nil="true"/>
  </documentManagement>
</p:properties>
</file>

<file path=customXml/itemProps1.xml><?xml version="1.0" encoding="utf-8"?>
<ds:datastoreItem xmlns:ds="http://schemas.openxmlformats.org/officeDocument/2006/customXml" ds:itemID="{3D0F0ECC-E2AA-4BDC-A627-0CF2093EEC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50025C-4341-4670-A2F7-216687F96BC5}"/>
</file>

<file path=customXml/itemProps3.xml><?xml version="1.0" encoding="utf-8"?>
<ds:datastoreItem xmlns:ds="http://schemas.openxmlformats.org/officeDocument/2006/customXml" ds:itemID="{94205B3D-5113-486F-9E4E-7DA4D8D53027}">
  <ds:schemaRefs>
    <ds:schemaRef ds:uri="f0a92097-e512-4e34-a4d4-04fdc5d6b6c1"/>
    <ds:schemaRef ds:uri="http://www.w3.org/XML/1998/namespace"/>
    <ds:schemaRef ds:uri="http://schemas.microsoft.com/office/2006/documentManagement/types"/>
    <ds:schemaRef ds:uri="3fbc81f8-fc10-4704-ac6c-28be19e4d1fd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dcmitype/"/>
    <ds:schemaRef ds:uri="a67f3261-de49-4dd9-8cd4-1046f837b0d5"/>
    <ds:schemaRef ds:uri="e9f0fc35-5e5e-4eec-8f6a-258895935ddb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VanillaVTI</Template>
  <TotalTime>0</TotalTime>
  <Words>2774</Words>
  <Application>Microsoft Office PowerPoint</Application>
  <PresentationFormat>Widescreen</PresentationFormat>
  <Paragraphs>451</Paragraphs>
  <Slides>29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VanillaVTI</vt:lpstr>
      <vt:lpstr>1_VanillaVTI</vt:lpstr>
      <vt:lpstr>4_Light Slides</vt:lpstr>
      <vt:lpstr>7_Light Slides</vt:lpstr>
      <vt:lpstr>11_CoreView</vt:lpstr>
      <vt:lpstr>8_Light Slides</vt:lpstr>
      <vt:lpstr>7_VanillaVTI</vt:lpstr>
      <vt:lpstr>9_Light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 Edmondson</dc:creator>
  <cp:lastModifiedBy>Mark Weatherill</cp:lastModifiedBy>
  <cp:revision>110</cp:revision>
  <dcterms:created xsi:type="dcterms:W3CDTF">2025-11-17T22:26:38Z</dcterms:created>
  <dcterms:modified xsi:type="dcterms:W3CDTF">2026-04-21T14:25:55Z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0x010100F55840685A0C5E4DB7036A6EE1633EC2</vt:lpwstr>
  </property>
  <property fmtid="{D5CDD505-2E9C-101B-9397-08002B2CF9AE}" pid="3" name="MediaServiceImageTags">
    <vt:lpwstr/>
  </property>
</Properties>
</file>