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3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53" r:id="rId4"/>
  </p:sldMasterIdLst>
  <p:notesMasterIdLst>
    <p:notesMasterId r:id="rId37"/>
  </p:notesMasterIdLst>
  <p:handoutMasterIdLst>
    <p:handoutMasterId r:id="rId38"/>
  </p:handoutMasterIdLst>
  <p:sldIdLst>
    <p:sldId id="257" r:id="rId5"/>
    <p:sldId id="2147347710" r:id="rId6"/>
    <p:sldId id="2147347711" r:id="rId7"/>
    <p:sldId id="2147469949" r:id="rId8"/>
    <p:sldId id="2147348072" r:id="rId9"/>
    <p:sldId id="2147375591" r:id="rId10"/>
    <p:sldId id="2147375606" r:id="rId11"/>
    <p:sldId id="2147375605" r:id="rId12"/>
    <p:sldId id="2147348116" r:id="rId13"/>
    <p:sldId id="2147348075" r:id="rId14"/>
    <p:sldId id="2147348245" r:id="rId15"/>
    <p:sldId id="2147348209" r:id="rId16"/>
    <p:sldId id="2147348204" r:id="rId17"/>
    <p:sldId id="2147471220" r:id="rId18"/>
    <p:sldId id="2147471221" r:id="rId19"/>
    <p:sldId id="2147471234" r:id="rId20"/>
    <p:sldId id="2147375603" r:id="rId21"/>
    <p:sldId id="2147348196" r:id="rId22"/>
    <p:sldId id="2147471223" r:id="rId23"/>
    <p:sldId id="2147471222" r:id="rId24"/>
    <p:sldId id="2147470041" r:id="rId25"/>
    <p:sldId id="2147471219" r:id="rId26"/>
    <p:sldId id="2147348078" r:id="rId27"/>
    <p:sldId id="2147375492" r:id="rId28"/>
    <p:sldId id="2147375493" r:id="rId29"/>
    <p:sldId id="2147375498" r:id="rId30"/>
    <p:sldId id="262" r:id="rId31"/>
    <p:sldId id="261" r:id="rId32"/>
    <p:sldId id="2147471227" r:id="rId33"/>
    <p:sldId id="2147471228" r:id="rId34"/>
    <p:sldId id="2147375090" r:id="rId35"/>
    <p:sldId id="214734812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ho We Are" id="{061E5C07-E743-E146-9B42-4DA83086AA48}">
          <p14:sldIdLst>
            <p14:sldId id="257"/>
            <p14:sldId id="2147347710"/>
            <p14:sldId id="2147347711"/>
            <p14:sldId id="2147469949"/>
            <p14:sldId id="2147348072"/>
            <p14:sldId id="2147375591"/>
            <p14:sldId id="2147375606"/>
            <p14:sldId id="2147375605"/>
            <p14:sldId id="2147348116"/>
            <p14:sldId id="2147348075"/>
            <p14:sldId id="2147348245"/>
            <p14:sldId id="2147348209"/>
            <p14:sldId id="2147348204"/>
            <p14:sldId id="2147471220"/>
            <p14:sldId id="2147471221"/>
            <p14:sldId id="2147471234"/>
            <p14:sldId id="2147375603"/>
            <p14:sldId id="2147348196"/>
            <p14:sldId id="2147471223"/>
            <p14:sldId id="2147471222"/>
            <p14:sldId id="2147470041"/>
          </p14:sldIdLst>
        </p14:section>
        <p14:section name="Kiosk" id="{80FE06FD-3F1C-A142-A2A3-9A2697735687}">
          <p14:sldIdLst>
            <p14:sldId id="2147471219"/>
            <p14:sldId id="2147348078"/>
            <p14:sldId id="2147375492"/>
            <p14:sldId id="2147375493"/>
            <p14:sldId id="2147375498"/>
            <p14:sldId id="262"/>
            <p14:sldId id="261"/>
            <p14:sldId id="2147471227"/>
            <p14:sldId id="2147471228"/>
            <p14:sldId id="2147375090"/>
            <p14:sldId id="21473481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CD7306-05E6-C559-3639-09ABB0EAD191}" name="Dan Mlynarski" initials="" userId="S::daniel.mlynarski@opswat.com::1a577374-fcc6-41bc-92d8-2710c39dbc73" providerId="AD"/>
  <p188:author id="{E03B5F21-3511-E365-40BC-26588733AE51}" name="Benjamin White" initials="BW" userId="S::benjamin.white@opswat.com::452329e1-f905-4386-bc4f-c8c659ca4c47" providerId="AD"/>
  <p188:author id="{10E59363-1D5F-1BBA-0BEF-D6F9FF9D9B84}" name="Hailey (Huong) Huynh" initials="HH" userId="S::huong.huynh@opswat.com::9dff36a6-3450-48e3-a97c-7e5007d0172c" providerId="AD"/>
  <p188:author id="{AC6A2886-1362-0B8D-96A9-79E04FC226BD}" name="Paul J. Bartolone" initials="PB" userId="S::paul.bartolone@opswat.com::3a693fa0-c53d-4235-9904-9ab83c06dda3" providerId="AD"/>
  <p188:author id="{093EC795-F04B-F85E-8F0B-779E57E5FCB0}" name="Matt Wiseman" initials="MW" userId="S::matt.wiseman@opswat.com::2ac58d06-7b9b-4131-a12a-49d76f1b1651" providerId="AD"/>
  <p188:author id="{23FCC39A-1A8F-0844-41E9-16F9210CF622}" name="Joe Stuchbery" initials="JS" userId="S::joe.stuchbery@opswat.com::372d6fd1-f860-4a62-9287-7a67715a9b46" providerId="AD"/>
  <p188:author id="{B177D29D-8DCE-9045-1918-4B7CA3ABEAE2}" name="Emma Purdue" initials="EP" userId="S::emma.purdue@opswat.com::5a5c3800-9fef-4830-90e5-0b604b96da0d" providerId="AD"/>
  <p188:author id="{9771A4AA-0DC5-8A5F-80D0-F66531BF25E8}" name="Christian Ohsam" initials="CO" userId="S::christian.ohsam@opswat.com::c0d45b38-5e87-4085-8c2b-c82e66139a1c" providerId="AD"/>
  <p188:author id="{384DD5CC-BF1C-5844-F322-37DA6ED47365}" name="Berry Blanton" initials="BB" userId="S::berry.blanton@opswat.com::f8b543c3-2cd8-426f-b6f6-15bc17c62dcb" providerId="AD"/>
  <p188:author id="{141604D8-A220-AF0B-CDF1-A0F59572B121}" name="Jason Richard" initials="JR" userId="S::jason.richard@opswat.com::942fa77c-790d-4a85-926e-f38ecfc84ddc" providerId="AD"/>
  <p188:author id="{E3CCDBE3-395F-7AEB-2D88-39F8F95F6DCF}" name="Daniela Ehmele" initials="DE" userId="S::daniela.ehmele@opswat.com::958cb8bd-6e72-4b73-9a42-a202400c5b0c" providerId="AD"/>
  <p188:author id="{9577BAFD-F00C-793F-5342-F755E4AD771C}" name="Itay Glick" initials="" userId="S::itay.glick@opswat.com::34dbdf1a-79c9-473e-871d-e3a46a5e91e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EEF8"/>
    <a:srgbClr val="B471FB"/>
    <a:srgbClr val="006DFF"/>
    <a:srgbClr val="3F5379"/>
    <a:srgbClr val="3D5176"/>
    <a:srgbClr val="014097"/>
    <a:srgbClr val="030812"/>
    <a:srgbClr val="0D2553"/>
    <a:srgbClr val="0D2640"/>
    <a:srgbClr val="0740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B70E98-8584-784B-B567-40E3AAE81269}" v="109" dt="2026-04-20T13:21:32.758"/>
  </p1510:revLst>
</p1510:revInfo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56"/>
    <p:restoredTop sz="90685"/>
  </p:normalViewPr>
  <p:slideViewPr>
    <p:cSldViewPr snapToGrid="0">
      <p:cViewPr varScale="1">
        <p:scale>
          <a:sx n="113" d="100"/>
          <a:sy n="113" d="100"/>
        </p:scale>
        <p:origin x="184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80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  <a:alpha val="85000"/>
                </a:schemeClr>
              </a:solidFill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effectLst>
                <a:glow rad="88900">
                  <a:schemeClr val="accent1">
                    <a:alpha val="25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116F-FF47-A81D-6562D8BC6DBE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16F-FF47-A81D-6562D8BC6DBE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45.4</c:v>
                </c:pt>
                <c:pt idx="1">
                  <c:v>54.6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16F-FF47-A81D-6562D8BC6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8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27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>
                  <a:shade val="4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FA-EE45-B9A4-B5688114B004}"/>
              </c:ext>
            </c:extLst>
          </c:dPt>
          <c:dPt>
            <c:idx val="1"/>
            <c:bubble3D val="0"/>
            <c:spPr>
              <a:solidFill>
                <a:schemeClr val="accent1">
                  <a:shade val="61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FA-EE45-B9A4-B5688114B004}"/>
              </c:ext>
            </c:extLst>
          </c:dPt>
          <c:dPt>
            <c:idx val="2"/>
            <c:bubble3D val="0"/>
            <c:spPr>
              <a:solidFill>
                <a:schemeClr val="accent1">
                  <a:shade val="76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FA-EE45-B9A4-B5688114B004}"/>
              </c:ext>
            </c:extLst>
          </c:dPt>
          <c:dPt>
            <c:idx val="3"/>
            <c:bubble3D val="0"/>
            <c:spPr>
              <a:solidFill>
                <a:schemeClr val="accent1">
                  <a:shade val="92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2FA-EE45-B9A4-B5688114B004}"/>
              </c:ext>
            </c:extLst>
          </c:dPt>
          <c:dPt>
            <c:idx val="4"/>
            <c:bubble3D val="0"/>
            <c:spPr>
              <a:solidFill>
                <a:schemeClr val="accent1">
                  <a:tint val="93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2FA-EE45-B9A4-B5688114B004}"/>
              </c:ext>
            </c:extLst>
          </c:dPt>
          <c:dPt>
            <c:idx val="5"/>
            <c:bubble3D val="0"/>
            <c:spPr>
              <a:solidFill>
                <a:schemeClr val="accent1">
                  <a:tint val="77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2FA-EE45-B9A4-B5688114B004}"/>
              </c:ext>
            </c:extLst>
          </c:dPt>
          <c:dPt>
            <c:idx val="6"/>
            <c:bubble3D val="0"/>
            <c:spPr>
              <a:solidFill>
                <a:schemeClr val="accent1">
                  <a:tint val="62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4AEB-3249-98D0-31F0FB3C0190}"/>
              </c:ext>
            </c:extLst>
          </c:dPt>
          <c:dPt>
            <c:idx val="7"/>
            <c:bubble3D val="0"/>
            <c:spPr>
              <a:solidFill>
                <a:schemeClr val="accent1">
                  <a:tint val="46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AEB-3249-98D0-31F0FB3C0190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47039383851958"/>
                      <c:h val="7.58773363327129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2FA-EE45-B9A4-B5688114B00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72FA-EE45-B9A4-B5688114B00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4AEB-3249-98D0-31F0FB3C0190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4AEB-3249-98D0-31F0FB3C01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MetaScan</c:v>
                </c:pt>
                <c:pt idx="1">
                  <c:v>Deep CDR</c:v>
                </c:pt>
                <c:pt idx="2">
                  <c:v>Adaptive Sandbox</c:v>
                </c:pt>
                <c:pt idx="3">
                  <c:v>Proactive DLP</c:v>
                </c:pt>
                <c:pt idx="4">
                  <c:v>File-based Vulnerability Assessment</c:v>
                </c:pt>
                <c:pt idx="5">
                  <c:v>Threat Intelligence</c:v>
                </c:pt>
                <c:pt idx="6">
                  <c:v>SBOM</c:v>
                </c:pt>
                <c:pt idx="7">
                  <c:v>Country of Origin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2FA-EE45-B9A4-B5688114B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821663941597463"/>
          <c:y val="0.10703433315635895"/>
          <c:w val="0.56128985413708532"/>
          <c:h val="0.7920925468485593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Outer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127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93-E943-A701-4E9ED6671222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93-E943-A701-4E9ED6671222}"/>
              </c:ext>
            </c:extLst>
          </c:dPt>
          <c:dPt>
            <c:idx val="2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B93-E943-A701-4E9ED6671222}"/>
              </c:ext>
            </c:extLst>
          </c:dPt>
          <c:dPt>
            <c:idx val="3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B93-E943-A701-4E9ED6671222}"/>
              </c:ext>
            </c:extLst>
          </c:dPt>
          <c:dPt>
            <c:idx val="4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B93-E943-A701-4E9ED6671222}"/>
              </c:ext>
            </c:extLst>
          </c:dPt>
          <c:dPt>
            <c:idx val="5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B93-E943-A701-4E9ED6671222}"/>
              </c:ext>
            </c:extLst>
          </c:dPt>
          <c:dPt>
            <c:idx val="6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B93-E943-A701-4E9ED6671222}"/>
              </c:ext>
            </c:extLst>
          </c:dPt>
          <c:dPt>
            <c:idx val="7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B93-E943-A701-4E9ED6671222}"/>
              </c:ext>
            </c:extLst>
          </c:dPt>
          <c:dPt>
            <c:idx val="8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B93-E943-A701-4E9ED6671222}"/>
              </c:ext>
            </c:extLst>
          </c:dPt>
          <c:dPt>
            <c:idx val="9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B93-E943-A701-4E9ED6671222}"/>
              </c:ext>
            </c:extLst>
          </c:dPt>
          <c:dPt>
            <c:idx val="10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B93-E943-A701-4E9ED6671222}"/>
              </c:ext>
            </c:extLst>
          </c:dPt>
          <c:dPt>
            <c:idx val="11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3B93-E943-A701-4E9ED6671222}"/>
              </c:ext>
            </c:extLst>
          </c:dPt>
          <c:dPt>
            <c:idx val="12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AC21-F148-8D35-D05FC70C144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3B93-E943-A701-4E9ED667122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8.7568306010928965E-2"/>
                      <c:h val="6.14268081905109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B93-E943-A701-4E9ED667122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6.9541166473043328E-2"/>
                      <c:h val="7.26727141557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B93-E943-A701-4E9ED667122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3B93-E943-A701-4E9ED667122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8.7517121322949379E-2"/>
                      <c:h val="0.116049780021730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B93-E943-A701-4E9ED6671222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B-3B93-E943-A701-4E9ED6671222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3B93-E943-A701-4E9ED6671222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0535628487012892"/>
                      <c:h val="8.552517811604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3B93-E943-A701-4E9ED6671222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1-3B93-E943-A701-4E9ED6671222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9.9538979246446654E-2"/>
                      <c:h val="0.122476012001873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3B93-E943-A701-4E9ED6671222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5-3B93-E943-A701-4E9ED6671222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9.3994718385611631E-2"/>
                      <c:h val="5.66071342054033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3B93-E943-A701-4E9ED6671222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8-AC21-F148-8D35-D05FC70C14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rmAutofit/>
              </a:bodyPr>
              <a:lstStyle/>
              <a:p>
                <a:pPr>
                  <a:defRPr sz="1400" b="0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Sheet1!$A$2:$A$14</c:f>
              <c:strCache>
                <c:ptCount val="13"/>
                <c:pt idx="0">
                  <c:v>ICAP Server</c:v>
                </c:pt>
                <c:pt idx="1">
                  <c:v>Storage Security</c:v>
                </c:pt>
                <c:pt idx="2">
                  <c:v>Email Security</c:v>
                </c:pt>
                <c:pt idx="3">
                  <c:v>Kiosk</c:v>
                </c:pt>
                <c:pt idx="4">
                  <c:v>Software Supply Chain</c:v>
                </c:pt>
                <c:pt idx="5">
                  <c:v>Drive </c:v>
                </c:pt>
                <c:pt idx="6">
                  <c:v>Media Firewall</c:v>
                </c:pt>
                <c:pt idx="7">
                  <c:v>Managed File Transfer</c:v>
                </c:pt>
                <c:pt idx="8">
                  <c:v>IT–OT Access</c:v>
                </c:pt>
                <c:pt idx="9">
                  <c:v>Uni / Bidirectional Gateways</c:v>
                </c:pt>
                <c:pt idx="10">
                  <c:v>OT Security</c:v>
                </c:pt>
                <c:pt idx="11">
                  <c:v>Industrial Firewall</c:v>
                </c:pt>
                <c:pt idx="12">
                  <c:v>Data Diods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3B93-E943-A701-4E9ED66712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0"/>
        <c:holeSize val="63"/>
      </c:doughnutChart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ln>
            <a:noFill/>
          </a:ln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27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>
                  <a:shade val="4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FA-EE45-B9A4-B5688114B004}"/>
              </c:ext>
            </c:extLst>
          </c:dPt>
          <c:dPt>
            <c:idx val="1"/>
            <c:bubble3D val="0"/>
            <c:spPr>
              <a:solidFill>
                <a:schemeClr val="accent1">
                  <a:shade val="61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FA-EE45-B9A4-B5688114B004}"/>
              </c:ext>
            </c:extLst>
          </c:dPt>
          <c:dPt>
            <c:idx val="2"/>
            <c:bubble3D val="0"/>
            <c:spPr>
              <a:solidFill>
                <a:schemeClr val="accent1">
                  <a:shade val="76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FA-EE45-B9A4-B5688114B004}"/>
              </c:ext>
            </c:extLst>
          </c:dPt>
          <c:dPt>
            <c:idx val="3"/>
            <c:bubble3D val="0"/>
            <c:spPr>
              <a:solidFill>
                <a:schemeClr val="accent1">
                  <a:shade val="92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2FA-EE45-B9A4-B5688114B004}"/>
              </c:ext>
            </c:extLst>
          </c:dPt>
          <c:dPt>
            <c:idx val="4"/>
            <c:bubble3D val="0"/>
            <c:spPr>
              <a:solidFill>
                <a:schemeClr val="accent1">
                  <a:tint val="93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2FA-EE45-B9A4-B5688114B004}"/>
              </c:ext>
            </c:extLst>
          </c:dPt>
          <c:dPt>
            <c:idx val="5"/>
            <c:bubble3D val="0"/>
            <c:spPr>
              <a:solidFill>
                <a:schemeClr val="accent1">
                  <a:tint val="77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2FA-EE45-B9A4-B5688114B004}"/>
              </c:ext>
            </c:extLst>
          </c:dPt>
          <c:dPt>
            <c:idx val="6"/>
            <c:bubble3D val="0"/>
            <c:spPr>
              <a:solidFill>
                <a:schemeClr val="accent1">
                  <a:tint val="62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4AEB-3249-98D0-31F0FB3C0190}"/>
              </c:ext>
            </c:extLst>
          </c:dPt>
          <c:dPt>
            <c:idx val="7"/>
            <c:bubble3D val="0"/>
            <c:spPr>
              <a:solidFill>
                <a:schemeClr val="accent1">
                  <a:tint val="46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AEB-3249-98D0-31F0FB3C0190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47039383851958"/>
                      <c:h val="7.58773363327129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2FA-EE45-B9A4-B5688114B00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72FA-EE45-B9A4-B5688114B00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4AEB-3249-98D0-31F0FB3C0190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4AEB-3249-98D0-31F0FB3C01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MetaScan</c:v>
                </c:pt>
                <c:pt idx="1">
                  <c:v>Deep CDR</c:v>
                </c:pt>
                <c:pt idx="2">
                  <c:v>Adaptive Sandbox</c:v>
                </c:pt>
                <c:pt idx="3">
                  <c:v>Proactive DLP</c:v>
                </c:pt>
                <c:pt idx="4">
                  <c:v>File-based Vulnerability Assessment</c:v>
                </c:pt>
                <c:pt idx="5">
                  <c:v>Threat Intelligence</c:v>
                </c:pt>
                <c:pt idx="6">
                  <c:v>SBOM</c:v>
                </c:pt>
                <c:pt idx="7">
                  <c:v>Country of Origin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2FA-EE45-B9A4-B5688114B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821663941597463"/>
          <c:y val="0.10703433315635895"/>
          <c:w val="0.56128985413708532"/>
          <c:h val="0.7920925468485593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Outer</c:v>
                </c:pt>
              </c:strCache>
            </c:strRef>
          </c:tx>
          <c:spPr>
            <a:ln w="127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2">
                  <a:shade val="4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93-E943-A701-4E9ED6671222}"/>
              </c:ext>
            </c:extLst>
          </c:dPt>
          <c:dPt>
            <c:idx val="1"/>
            <c:bubble3D val="0"/>
            <c:spPr>
              <a:solidFill>
                <a:schemeClr val="accent2">
                  <a:shade val="5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93-E943-A701-4E9ED6671222}"/>
              </c:ext>
            </c:extLst>
          </c:dPt>
          <c:dPt>
            <c:idx val="2"/>
            <c:bubble3D val="0"/>
            <c:spPr>
              <a:solidFill>
                <a:schemeClr val="accent2">
                  <a:shade val="6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B93-E943-A701-4E9ED6671222}"/>
              </c:ext>
            </c:extLst>
          </c:dPt>
          <c:dPt>
            <c:idx val="3"/>
            <c:bubble3D val="0"/>
            <c:spPr>
              <a:solidFill>
                <a:schemeClr val="accent2">
                  <a:shade val="7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B93-E943-A701-4E9ED6671222}"/>
              </c:ext>
            </c:extLst>
          </c:dPt>
          <c:dPt>
            <c:idx val="4"/>
            <c:bubble3D val="0"/>
            <c:spPr>
              <a:solidFill>
                <a:schemeClr val="accent2">
                  <a:shade val="8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B93-E943-A701-4E9ED6671222}"/>
              </c:ext>
            </c:extLst>
          </c:dPt>
          <c:dPt>
            <c:idx val="5"/>
            <c:bubble3D val="0"/>
            <c:spPr>
              <a:solidFill>
                <a:schemeClr val="accent2">
                  <a:shade val="9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B93-E943-A701-4E9ED6671222}"/>
              </c:ext>
            </c:extLst>
          </c:dPt>
          <c:dPt>
            <c:idx val="6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B93-E943-A701-4E9ED6671222}"/>
              </c:ext>
            </c:extLst>
          </c:dPt>
          <c:dPt>
            <c:idx val="7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B93-E943-A701-4E9ED6671222}"/>
              </c:ext>
            </c:extLst>
          </c:dPt>
          <c:dPt>
            <c:idx val="8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B93-E943-A701-4E9ED6671222}"/>
              </c:ext>
            </c:extLst>
          </c:dPt>
          <c:dPt>
            <c:idx val="9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B93-E943-A701-4E9ED6671222}"/>
              </c:ext>
            </c:extLst>
          </c:dPt>
          <c:dPt>
            <c:idx val="10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B93-E943-A701-4E9ED6671222}"/>
              </c:ext>
            </c:extLst>
          </c:dPt>
          <c:dPt>
            <c:idx val="11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3B93-E943-A701-4E9ED6671222}"/>
              </c:ext>
            </c:extLst>
          </c:dPt>
          <c:dPt>
            <c:idx val="12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AC21-F148-8D35-D05FC70C144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3B93-E943-A701-4E9ED667122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8.7568306010928965E-2"/>
                      <c:h val="6.14268081905109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B93-E943-A701-4E9ED667122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6.9541166473043328E-2"/>
                      <c:h val="7.26727141557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B93-E943-A701-4E9ED667122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3B93-E943-A701-4E9ED667122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8.7517121322949379E-2"/>
                      <c:h val="0.116049780021730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B93-E943-A701-4E9ED6671222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B-3B93-E943-A701-4E9ED6671222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3B93-E943-A701-4E9ED6671222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0535628487012892"/>
                      <c:h val="8.552517811604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3B93-E943-A701-4E9ED6671222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1-3B93-E943-A701-4E9ED6671222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9.9538979246446654E-2"/>
                      <c:h val="0.122476012001873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3B93-E943-A701-4E9ED6671222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5-3B93-E943-A701-4E9ED6671222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9.3994718385611631E-2"/>
                      <c:h val="5.66071342054033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3B93-E943-A701-4E9ED6671222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8-AC21-F148-8D35-D05FC70C14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rmAutofit/>
              </a:bodyPr>
              <a:lstStyle/>
              <a:p>
                <a:pPr>
                  <a:defRPr sz="1400" b="0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Sheet1!$A$2:$A$14</c:f>
              <c:strCache>
                <c:ptCount val="13"/>
                <c:pt idx="0">
                  <c:v>ICAP Server</c:v>
                </c:pt>
                <c:pt idx="1">
                  <c:v>Storage Security</c:v>
                </c:pt>
                <c:pt idx="2">
                  <c:v>Email Security</c:v>
                </c:pt>
                <c:pt idx="3">
                  <c:v>Kiosk</c:v>
                </c:pt>
                <c:pt idx="4">
                  <c:v>Software Supply Chain</c:v>
                </c:pt>
                <c:pt idx="5">
                  <c:v>Drive </c:v>
                </c:pt>
                <c:pt idx="6">
                  <c:v>Media Firewall</c:v>
                </c:pt>
                <c:pt idx="7">
                  <c:v>Managed File Transfer</c:v>
                </c:pt>
                <c:pt idx="8">
                  <c:v>IT–OT Access</c:v>
                </c:pt>
                <c:pt idx="9">
                  <c:v>Uni / Bidirectional Gateways</c:v>
                </c:pt>
                <c:pt idx="10">
                  <c:v>OT Security</c:v>
                </c:pt>
                <c:pt idx="11">
                  <c:v>Industrial Firewall</c:v>
                </c:pt>
                <c:pt idx="12">
                  <c:v>Data Diods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3B93-E943-A701-4E9ED66712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0"/>
        <c:holeSize val="63"/>
      </c:doughnutChart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ln>
            <a:noFill/>
          </a:ln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127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FA-EE45-B9A4-B5688114B004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FA-EE45-B9A4-B5688114B004}"/>
              </c:ext>
            </c:extLst>
          </c:dPt>
          <c:dPt>
            <c:idx val="2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FA-EE45-B9A4-B5688114B004}"/>
              </c:ext>
            </c:extLst>
          </c:dPt>
          <c:dPt>
            <c:idx val="3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2FA-EE45-B9A4-B5688114B004}"/>
              </c:ext>
            </c:extLst>
          </c:dPt>
          <c:dPt>
            <c:idx val="4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2FA-EE45-B9A4-B5688114B004}"/>
              </c:ext>
            </c:extLst>
          </c:dPt>
          <c:dPt>
            <c:idx val="5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2FA-EE45-B9A4-B5688114B004}"/>
              </c:ext>
            </c:extLst>
          </c:dPt>
          <c:dPt>
            <c:idx val="6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4AEB-3249-98D0-31F0FB3C0190}"/>
              </c:ext>
            </c:extLst>
          </c:dPt>
          <c:dPt>
            <c:idx val="7"/>
            <c:bubble3D val="0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AEB-3249-98D0-31F0FB3C0190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47039383851958"/>
                      <c:h val="7.58773363327129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2FA-EE45-B9A4-B5688114B0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MetaScan</c:v>
                </c:pt>
                <c:pt idx="1">
                  <c:v>Deep CDR</c:v>
                </c:pt>
                <c:pt idx="2">
                  <c:v>Adaptive Sandbox</c:v>
                </c:pt>
                <c:pt idx="3">
                  <c:v>Proactive DLP</c:v>
                </c:pt>
                <c:pt idx="4">
                  <c:v>File-based Vulnerability Assessment</c:v>
                </c:pt>
                <c:pt idx="5">
                  <c:v>Threat Intelligence</c:v>
                </c:pt>
                <c:pt idx="6">
                  <c:v>SBOM</c:v>
                </c:pt>
                <c:pt idx="7">
                  <c:v>Country of Origin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2FA-EE45-B9A4-B5688114B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  <a:alpha val="85000"/>
                </a:schemeClr>
              </a:solidFill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effectLst>
                <a:glow rad="88900">
                  <a:schemeClr val="accent1">
                    <a:alpha val="25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9A0F-F84E-88E4-F4C826D78332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A0F-F84E-88E4-F4C826D7833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89.9</c:v>
                </c:pt>
                <c:pt idx="1">
                  <c:v>10.099999999999994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0F-F84E-88E4-F4C826D783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8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  <a:alpha val="85000"/>
                </a:schemeClr>
              </a:solidFill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effectLst>
                <a:glow rad="88900">
                  <a:schemeClr val="accent1">
                    <a:alpha val="25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387D-F84E-B87F-FA85BCD11E4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7D-F84E-B87F-FA85BCD11E4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95.1</c:v>
                </c:pt>
                <c:pt idx="1">
                  <c:v>4.9000000000000057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7D-F84E-B87F-FA85BCD11E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8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  <a:alpha val="85000"/>
                </a:schemeClr>
              </a:solidFill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effectLst>
                <a:glow rad="88900">
                  <a:schemeClr val="accent1">
                    <a:alpha val="25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18F9-AC49-9F41-9735867243A6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8F9-AC49-9F41-9735867243A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99.2</c:v>
                </c:pt>
                <c:pt idx="1">
                  <c:v>0.79999999999999716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F9-AC49-9F41-9735867243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8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  <a:alpha val="85000"/>
                </a:schemeClr>
              </a:solidFill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effectLst>
                <a:glow rad="88900">
                  <a:schemeClr val="accent1">
                    <a:alpha val="25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2-C450-774D-96FE-0FFDA73F295A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50-774D-96FE-0FFDA73F295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45.4</c:v>
                </c:pt>
                <c:pt idx="1">
                  <c:v>54.6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50-774D-96FE-0FFDA73F29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8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  <a:alpha val="85000"/>
                </a:schemeClr>
              </a:solidFill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effectLst>
                <a:glow rad="88900">
                  <a:schemeClr val="accent1">
                    <a:alpha val="25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2-C450-774D-96FE-0FFDA73F295A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50-774D-96FE-0FFDA73F295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89.9</c:v>
                </c:pt>
                <c:pt idx="1">
                  <c:v>10.099999999999994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50-774D-96FE-0FFDA73F29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8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  <a:alpha val="85000"/>
                </a:schemeClr>
              </a:solidFill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effectLst>
                <a:glow rad="88900">
                  <a:schemeClr val="accent1">
                    <a:alpha val="25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2-C450-774D-96FE-0FFDA73F295A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50-774D-96FE-0FFDA73F295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95.1</c:v>
                </c:pt>
                <c:pt idx="1">
                  <c:v>4.9000000000000057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50-774D-96FE-0FFDA73F29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8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  <a:alpha val="85000"/>
                </a:schemeClr>
              </a:solidFill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  <a:effectLst>
                <a:glow rad="88900">
                  <a:schemeClr val="accent1">
                    <a:alpha val="25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2-C450-774D-96FE-0FFDA73F295A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50-774D-96FE-0FFDA73F295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99.2</c:v>
                </c:pt>
                <c:pt idx="1">
                  <c:v>0.79999999999999716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50-774D-96FE-0FFDA73F29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8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821663941597463"/>
          <c:y val="0.10703433315635895"/>
          <c:w val="0.56128985413708532"/>
          <c:h val="0.7920925468485593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Outer</c:v>
                </c:pt>
              </c:strCache>
            </c:strRef>
          </c:tx>
          <c:spPr>
            <a:ln w="127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2">
                  <a:shade val="4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93-E943-A701-4E9ED6671222}"/>
              </c:ext>
            </c:extLst>
          </c:dPt>
          <c:dPt>
            <c:idx val="1"/>
            <c:bubble3D val="0"/>
            <c:spPr>
              <a:solidFill>
                <a:schemeClr val="accent2">
                  <a:shade val="5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93-E943-A701-4E9ED6671222}"/>
              </c:ext>
            </c:extLst>
          </c:dPt>
          <c:dPt>
            <c:idx val="2"/>
            <c:bubble3D val="0"/>
            <c:spPr>
              <a:solidFill>
                <a:schemeClr val="accent2">
                  <a:shade val="6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B93-E943-A701-4E9ED6671222}"/>
              </c:ext>
            </c:extLst>
          </c:dPt>
          <c:dPt>
            <c:idx val="3"/>
            <c:bubble3D val="0"/>
            <c:spPr>
              <a:solidFill>
                <a:schemeClr val="accent2">
                  <a:shade val="7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B93-E943-A701-4E9ED6671222}"/>
              </c:ext>
            </c:extLst>
          </c:dPt>
          <c:dPt>
            <c:idx val="4"/>
            <c:bubble3D val="0"/>
            <c:spPr>
              <a:solidFill>
                <a:schemeClr val="accent2">
                  <a:shade val="8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B93-E943-A701-4E9ED6671222}"/>
              </c:ext>
            </c:extLst>
          </c:dPt>
          <c:dPt>
            <c:idx val="5"/>
            <c:bubble3D val="0"/>
            <c:spPr>
              <a:solidFill>
                <a:schemeClr val="accent2">
                  <a:shade val="9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B93-E943-A701-4E9ED6671222}"/>
              </c:ext>
            </c:extLst>
          </c:dPt>
          <c:dPt>
            <c:idx val="6"/>
            <c:bubble3D val="0"/>
            <c:spPr>
              <a:solidFill>
                <a:schemeClr val="accent2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B93-E943-A701-4E9ED6671222}"/>
              </c:ext>
            </c:extLst>
          </c:dPt>
          <c:dPt>
            <c:idx val="7"/>
            <c:bubble3D val="0"/>
            <c:spPr>
              <a:solidFill>
                <a:schemeClr val="accent2">
                  <a:tint val="9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B93-E943-A701-4E9ED6671222}"/>
              </c:ext>
            </c:extLst>
          </c:dPt>
          <c:dPt>
            <c:idx val="8"/>
            <c:bubble3D val="0"/>
            <c:spPr>
              <a:solidFill>
                <a:schemeClr val="accent2">
                  <a:tint val="8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B93-E943-A701-4E9ED6671222}"/>
              </c:ext>
            </c:extLst>
          </c:dPt>
          <c:dPt>
            <c:idx val="9"/>
            <c:bubble3D val="0"/>
            <c:spPr>
              <a:solidFill>
                <a:schemeClr val="accent2">
                  <a:tint val="7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B93-E943-A701-4E9ED6671222}"/>
              </c:ext>
            </c:extLst>
          </c:dPt>
          <c:dPt>
            <c:idx val="10"/>
            <c:bubble3D val="0"/>
            <c:spPr>
              <a:solidFill>
                <a:schemeClr val="accent2">
                  <a:tint val="6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B93-E943-A701-4E9ED6671222}"/>
              </c:ext>
            </c:extLst>
          </c:dPt>
          <c:dPt>
            <c:idx val="11"/>
            <c:bubble3D val="0"/>
            <c:spPr>
              <a:solidFill>
                <a:schemeClr val="accent2">
                  <a:tint val="5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3B93-E943-A701-4E9ED6671222}"/>
              </c:ext>
            </c:extLst>
          </c:dPt>
          <c:dPt>
            <c:idx val="12"/>
            <c:bubble3D val="0"/>
            <c:spPr>
              <a:solidFill>
                <a:schemeClr val="accent2">
                  <a:tint val="4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AC21-F148-8D35-D05FC70C144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3B93-E943-A701-4E9ED667122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8.7568306010928965E-2"/>
                      <c:h val="6.14268081905109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B93-E943-A701-4E9ED667122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6.9541166473043328E-2"/>
                      <c:h val="7.26727141557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B93-E943-A701-4E9ED667122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3B93-E943-A701-4E9ED667122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8.7517121322949379E-2"/>
                      <c:h val="0.116049780021730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B93-E943-A701-4E9ED6671222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B-3B93-E943-A701-4E9ED6671222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3B93-E943-A701-4E9ED6671222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0535628487012892"/>
                      <c:h val="8.552517811604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3B93-E943-A701-4E9ED6671222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1-3B93-E943-A701-4E9ED6671222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9.9538979246446654E-2"/>
                      <c:h val="0.122476012001873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3B93-E943-A701-4E9ED6671222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5-3B93-E943-A701-4E9ED6671222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9.3994718385611631E-2"/>
                      <c:h val="5.66071342054033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3B93-E943-A701-4E9ED6671222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400" b="0" i="0" u="none" strike="noStrike" kern="1200" baseline="0">
                      <a:ln>
                        <a:noFill/>
                      </a:ln>
                      <a:solidFill>
                        <a:schemeClr val="tx1"/>
                      </a:solidFill>
                      <a:latin typeface="Simplon Norm Light" panose="020B0300030000000000" pitchFamily="34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8-AC21-F148-8D35-D05FC70C14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rmAutofit/>
              </a:bodyPr>
              <a:lstStyle/>
              <a:p>
                <a:pPr>
                  <a:defRPr sz="1400" b="0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Sheet1!$A$2:$A$14</c:f>
              <c:strCache>
                <c:ptCount val="13"/>
                <c:pt idx="0">
                  <c:v>ICAP Server</c:v>
                </c:pt>
                <c:pt idx="1">
                  <c:v>Storage Security</c:v>
                </c:pt>
                <c:pt idx="2">
                  <c:v>Email Security</c:v>
                </c:pt>
                <c:pt idx="3">
                  <c:v>Kiosk</c:v>
                </c:pt>
                <c:pt idx="4">
                  <c:v>Software Supply Chain</c:v>
                </c:pt>
                <c:pt idx="5">
                  <c:v>Drive </c:v>
                </c:pt>
                <c:pt idx="6">
                  <c:v>Media Firewall</c:v>
                </c:pt>
                <c:pt idx="7">
                  <c:v>Managed File Transfer</c:v>
                </c:pt>
                <c:pt idx="8">
                  <c:v>IT–OT Access</c:v>
                </c:pt>
                <c:pt idx="9">
                  <c:v>Uni / Bidirectional Gateways</c:v>
                </c:pt>
                <c:pt idx="10">
                  <c:v>OT Security</c:v>
                </c:pt>
                <c:pt idx="11">
                  <c:v>Industrial Firewall</c:v>
                </c:pt>
                <c:pt idx="12">
                  <c:v>Data Diods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3B93-E943-A701-4E9ED66712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0"/>
        <c:holeSize val="63"/>
      </c:doughnutChart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ln>
            <a:noFill/>
          </a:ln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0.34692</cdr:x>
      <cdr:y>0.44116</cdr:y>
    </cdr:from>
    <cdr:to>
      <cdr:x>0.65308</cdr:x>
      <cdr:y>0.54455</cdr:y>
    </cdr:to>
    <cdr:sp macro="" textlink="">
      <cdr:nvSpPr>
        <cdr:cNvPr id="2" name="TextBox 40">
          <a:extLst xmlns:a="http://schemas.openxmlformats.org/drawingml/2006/main">
            <a:ext uri="{FF2B5EF4-FFF2-40B4-BE49-F238E27FC236}">
              <a16:creationId xmlns:a16="http://schemas.microsoft.com/office/drawing/2014/main" id="{BA71694D-342D-2C7A-0B83-4556029117D3}"/>
            </a:ext>
          </a:extLst>
        </cdr:cNvPr>
        <cdr:cNvSpPr txBox="1"/>
      </cdr:nvSpPr>
      <cdr:spPr>
        <a:xfrm xmlns:a="http://schemas.openxmlformats.org/drawingml/2006/main">
          <a:off x="1755636" y="2232522"/>
          <a:ext cx="154933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0" i="0" dirty="0">
              <a:solidFill>
                <a:schemeClr val="bg1"/>
              </a:solidFill>
              <a:latin typeface="Simplon Norm Medium" panose="020B0500030000000000" pitchFamily="34" charset="77"/>
            </a:rPr>
            <a:t>MetaDefender</a:t>
          </a:r>
          <a:br>
            <a:rPr lang="en-US" sz="1400" b="0" i="0" dirty="0">
              <a:solidFill>
                <a:schemeClr val="bg1"/>
              </a:solidFill>
              <a:latin typeface="Simplon Norm Medium" panose="020B0500030000000000" pitchFamily="34" charset="77"/>
            </a:rPr>
          </a:br>
          <a:r>
            <a:rPr lang="en-US" sz="1400" b="0" i="0" dirty="0">
              <a:solidFill>
                <a:schemeClr val="bg1"/>
              </a:solidFill>
              <a:latin typeface="Simplon Norm Medium" panose="020B0500030000000000" pitchFamily="34" charset="77"/>
            </a:rPr>
            <a:t>Core Platform</a:t>
          </a:r>
        </a:p>
      </cdr:txBody>
    </cdr:sp>
  </cdr:relSizeAnchor>
  <cdr:relSizeAnchor xmlns:cdr="http://schemas.openxmlformats.org/drawingml/2006/chartDrawing">
    <cdr:from>
      <cdr:x>0.39732</cdr:x>
      <cdr:y>0.61908</cdr:y>
    </cdr:from>
    <cdr:to>
      <cdr:x>0.60268</cdr:x>
      <cdr:y>0.67382</cdr:y>
    </cdr:to>
    <cdr:sp macro="" textlink="">
      <cdr:nvSpPr>
        <cdr:cNvPr id="3" name="TextBox 40">
          <a:extLst xmlns:a="http://schemas.openxmlformats.org/drawingml/2006/main">
            <a:ext uri="{FF2B5EF4-FFF2-40B4-BE49-F238E27FC236}">
              <a16:creationId xmlns:a16="http://schemas.microsoft.com/office/drawing/2014/main" id="{E0939B87-3B14-0B7E-B2E0-E06A42C1D551}"/>
            </a:ext>
          </a:extLst>
        </cdr:cNvPr>
        <cdr:cNvSpPr txBox="1"/>
      </cdr:nvSpPr>
      <cdr:spPr>
        <a:xfrm xmlns:a="http://schemas.openxmlformats.org/drawingml/2006/main">
          <a:off x="2010693" y="3132920"/>
          <a:ext cx="103921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chemeClr val="bg1">
                  <a:lumMod val="75000"/>
                </a:schemeClr>
              </a:solidFill>
              <a:latin typeface="Simplon Norm Light" panose="020B0300030000000000" pitchFamily="34" charset="77"/>
            </a:rPr>
            <a:t>On-Prem</a:t>
          </a:r>
        </a:p>
      </cdr:txBody>
    </cdr:sp>
  </cdr:relSizeAnchor>
  <cdr:relSizeAnchor xmlns:cdr="http://schemas.openxmlformats.org/drawingml/2006/chartDrawing">
    <cdr:from>
      <cdr:x>0.5</cdr:x>
      <cdr:y>0.55961</cdr:y>
    </cdr:from>
    <cdr:to>
      <cdr:x>0.65242</cdr:x>
      <cdr:y>0.61434</cdr:y>
    </cdr:to>
    <cdr:sp macro="" textlink="">
      <cdr:nvSpPr>
        <cdr:cNvPr id="4" name="TextBox 40">
          <a:extLst xmlns:a="http://schemas.openxmlformats.org/drawingml/2006/main">
            <a:ext uri="{FF2B5EF4-FFF2-40B4-BE49-F238E27FC236}">
              <a16:creationId xmlns:a16="http://schemas.microsoft.com/office/drawing/2014/main" id="{A1337F6A-A556-FDFB-2198-3F7B41804A09}"/>
            </a:ext>
          </a:extLst>
        </cdr:cNvPr>
        <cdr:cNvSpPr txBox="1"/>
      </cdr:nvSpPr>
      <cdr:spPr>
        <a:xfrm xmlns:a="http://schemas.openxmlformats.org/drawingml/2006/main">
          <a:off x="2530301" y="2831942"/>
          <a:ext cx="77131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chemeClr val="bg1">
                  <a:lumMod val="75000"/>
                </a:schemeClr>
              </a:solidFill>
              <a:latin typeface="Simplon Norm Light" panose="020B0300030000000000" pitchFamily="34" charset="77"/>
            </a:rPr>
            <a:t>Cloud</a:t>
          </a:r>
        </a:p>
      </cdr:txBody>
    </cdr:sp>
  </cdr:relSizeAnchor>
  <cdr:relSizeAnchor xmlns:cdr="http://schemas.openxmlformats.org/drawingml/2006/chartDrawing">
    <cdr:from>
      <cdr:x>0.34881</cdr:x>
      <cdr:y>0.55961</cdr:y>
    </cdr:from>
    <cdr:to>
      <cdr:x>0.49287</cdr:x>
      <cdr:y>0.61434</cdr:y>
    </cdr:to>
    <cdr:sp macro="" textlink="">
      <cdr:nvSpPr>
        <cdr:cNvPr id="5" name="TextBox 40">
          <a:extLst xmlns:a="http://schemas.openxmlformats.org/drawingml/2006/main">
            <a:ext uri="{FF2B5EF4-FFF2-40B4-BE49-F238E27FC236}">
              <a16:creationId xmlns:a16="http://schemas.microsoft.com/office/drawing/2014/main" id="{F399950E-147C-302D-956B-055A8295D9E6}"/>
            </a:ext>
          </a:extLst>
        </cdr:cNvPr>
        <cdr:cNvSpPr txBox="1"/>
      </cdr:nvSpPr>
      <cdr:spPr>
        <a:xfrm xmlns:a="http://schemas.openxmlformats.org/drawingml/2006/main">
          <a:off x="1765190" y="2831942"/>
          <a:ext cx="729042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chemeClr val="bg1">
                  <a:lumMod val="75000"/>
                </a:schemeClr>
              </a:solidFill>
              <a:latin typeface="Simplon Norm Light" panose="020B0300030000000000" pitchFamily="34" charset="77"/>
            </a:rPr>
            <a:t>Air-Gap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0.34692</cdr:x>
      <cdr:y>0.44116</cdr:y>
    </cdr:from>
    <cdr:to>
      <cdr:x>0.65308</cdr:x>
      <cdr:y>0.54455</cdr:y>
    </cdr:to>
    <cdr:sp macro="" textlink="">
      <cdr:nvSpPr>
        <cdr:cNvPr id="2" name="TextBox 40">
          <a:extLst xmlns:a="http://schemas.openxmlformats.org/drawingml/2006/main">
            <a:ext uri="{FF2B5EF4-FFF2-40B4-BE49-F238E27FC236}">
              <a16:creationId xmlns:a16="http://schemas.microsoft.com/office/drawing/2014/main" id="{BA71694D-342D-2C7A-0B83-4556029117D3}"/>
            </a:ext>
          </a:extLst>
        </cdr:cNvPr>
        <cdr:cNvSpPr txBox="1"/>
      </cdr:nvSpPr>
      <cdr:spPr>
        <a:xfrm xmlns:a="http://schemas.openxmlformats.org/drawingml/2006/main">
          <a:off x="1755636" y="2232522"/>
          <a:ext cx="154933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0" i="0" dirty="0">
              <a:solidFill>
                <a:schemeClr val="bg1"/>
              </a:solidFill>
              <a:latin typeface="Simplon Norm Medium" panose="020B0500030000000000" pitchFamily="34" charset="77"/>
            </a:rPr>
            <a:t>MetaDefender</a:t>
          </a:r>
          <a:br>
            <a:rPr lang="en-US" sz="1400" b="0" i="0" dirty="0">
              <a:solidFill>
                <a:schemeClr val="bg1"/>
              </a:solidFill>
              <a:latin typeface="Simplon Norm Medium" panose="020B0500030000000000" pitchFamily="34" charset="77"/>
            </a:rPr>
          </a:br>
          <a:r>
            <a:rPr lang="en-US" sz="1400" b="0" i="0" dirty="0">
              <a:solidFill>
                <a:schemeClr val="bg1"/>
              </a:solidFill>
              <a:latin typeface="Simplon Norm Medium" panose="020B0500030000000000" pitchFamily="34" charset="77"/>
            </a:rPr>
            <a:t>Core Platform</a:t>
          </a:r>
        </a:p>
      </cdr:txBody>
    </cdr:sp>
  </cdr:relSizeAnchor>
  <cdr:relSizeAnchor xmlns:cdr="http://schemas.openxmlformats.org/drawingml/2006/chartDrawing">
    <cdr:from>
      <cdr:x>0.39732</cdr:x>
      <cdr:y>0.61908</cdr:y>
    </cdr:from>
    <cdr:to>
      <cdr:x>0.60268</cdr:x>
      <cdr:y>0.67382</cdr:y>
    </cdr:to>
    <cdr:sp macro="" textlink="">
      <cdr:nvSpPr>
        <cdr:cNvPr id="3" name="TextBox 40">
          <a:extLst xmlns:a="http://schemas.openxmlformats.org/drawingml/2006/main">
            <a:ext uri="{FF2B5EF4-FFF2-40B4-BE49-F238E27FC236}">
              <a16:creationId xmlns:a16="http://schemas.microsoft.com/office/drawing/2014/main" id="{E0939B87-3B14-0B7E-B2E0-E06A42C1D551}"/>
            </a:ext>
          </a:extLst>
        </cdr:cNvPr>
        <cdr:cNvSpPr txBox="1"/>
      </cdr:nvSpPr>
      <cdr:spPr>
        <a:xfrm xmlns:a="http://schemas.openxmlformats.org/drawingml/2006/main">
          <a:off x="2010693" y="3132920"/>
          <a:ext cx="103921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chemeClr val="bg1">
                  <a:lumMod val="75000"/>
                </a:schemeClr>
              </a:solidFill>
              <a:latin typeface="Simplon Norm Light" panose="020B0300030000000000" pitchFamily="34" charset="77"/>
            </a:rPr>
            <a:t>On-Prem</a:t>
          </a:r>
        </a:p>
      </cdr:txBody>
    </cdr:sp>
  </cdr:relSizeAnchor>
  <cdr:relSizeAnchor xmlns:cdr="http://schemas.openxmlformats.org/drawingml/2006/chartDrawing">
    <cdr:from>
      <cdr:x>0.5</cdr:x>
      <cdr:y>0.55961</cdr:y>
    </cdr:from>
    <cdr:to>
      <cdr:x>0.65242</cdr:x>
      <cdr:y>0.61434</cdr:y>
    </cdr:to>
    <cdr:sp macro="" textlink="">
      <cdr:nvSpPr>
        <cdr:cNvPr id="4" name="TextBox 40">
          <a:extLst xmlns:a="http://schemas.openxmlformats.org/drawingml/2006/main">
            <a:ext uri="{FF2B5EF4-FFF2-40B4-BE49-F238E27FC236}">
              <a16:creationId xmlns:a16="http://schemas.microsoft.com/office/drawing/2014/main" id="{A1337F6A-A556-FDFB-2198-3F7B41804A09}"/>
            </a:ext>
          </a:extLst>
        </cdr:cNvPr>
        <cdr:cNvSpPr txBox="1"/>
      </cdr:nvSpPr>
      <cdr:spPr>
        <a:xfrm xmlns:a="http://schemas.openxmlformats.org/drawingml/2006/main">
          <a:off x="2530301" y="2831942"/>
          <a:ext cx="77131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chemeClr val="bg1">
                  <a:lumMod val="75000"/>
                </a:schemeClr>
              </a:solidFill>
              <a:latin typeface="Simplon Norm Light" panose="020B0300030000000000" pitchFamily="34" charset="77"/>
            </a:rPr>
            <a:t>Cloud</a:t>
          </a:r>
        </a:p>
      </cdr:txBody>
    </cdr:sp>
  </cdr:relSizeAnchor>
  <cdr:relSizeAnchor xmlns:cdr="http://schemas.openxmlformats.org/drawingml/2006/chartDrawing">
    <cdr:from>
      <cdr:x>0.34881</cdr:x>
      <cdr:y>0.55961</cdr:y>
    </cdr:from>
    <cdr:to>
      <cdr:x>0.49287</cdr:x>
      <cdr:y>0.61434</cdr:y>
    </cdr:to>
    <cdr:sp macro="" textlink="">
      <cdr:nvSpPr>
        <cdr:cNvPr id="5" name="TextBox 40">
          <a:extLst xmlns:a="http://schemas.openxmlformats.org/drawingml/2006/main">
            <a:ext uri="{FF2B5EF4-FFF2-40B4-BE49-F238E27FC236}">
              <a16:creationId xmlns:a16="http://schemas.microsoft.com/office/drawing/2014/main" id="{F399950E-147C-302D-956B-055A8295D9E6}"/>
            </a:ext>
          </a:extLst>
        </cdr:cNvPr>
        <cdr:cNvSpPr txBox="1"/>
      </cdr:nvSpPr>
      <cdr:spPr>
        <a:xfrm xmlns:a="http://schemas.openxmlformats.org/drawingml/2006/main">
          <a:off x="1765190" y="2831942"/>
          <a:ext cx="729042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chemeClr val="bg1">
                  <a:lumMod val="75000"/>
                </a:schemeClr>
              </a:solidFill>
              <a:latin typeface="Simplon Norm Light" panose="020B0300030000000000" pitchFamily="34" charset="77"/>
            </a:rPr>
            <a:t>Air-Gap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0.34692</cdr:x>
      <cdr:y>0.44116</cdr:y>
    </cdr:from>
    <cdr:to>
      <cdr:x>0.65308</cdr:x>
      <cdr:y>0.54455</cdr:y>
    </cdr:to>
    <cdr:sp macro="" textlink="">
      <cdr:nvSpPr>
        <cdr:cNvPr id="2" name="TextBox 40">
          <a:extLst xmlns:a="http://schemas.openxmlformats.org/drawingml/2006/main">
            <a:ext uri="{FF2B5EF4-FFF2-40B4-BE49-F238E27FC236}">
              <a16:creationId xmlns:a16="http://schemas.microsoft.com/office/drawing/2014/main" id="{BA71694D-342D-2C7A-0B83-4556029117D3}"/>
            </a:ext>
          </a:extLst>
        </cdr:cNvPr>
        <cdr:cNvSpPr txBox="1"/>
      </cdr:nvSpPr>
      <cdr:spPr>
        <a:xfrm xmlns:a="http://schemas.openxmlformats.org/drawingml/2006/main">
          <a:off x="1755636" y="2232522"/>
          <a:ext cx="154933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0" i="0" dirty="0">
              <a:solidFill>
                <a:schemeClr val="bg1"/>
              </a:solidFill>
              <a:latin typeface="Simplon Norm Medium" panose="020B0500030000000000" pitchFamily="34" charset="77"/>
            </a:rPr>
            <a:t>MetaDefender</a:t>
          </a:r>
          <a:br>
            <a:rPr lang="en-US" sz="1400" b="0" i="0" dirty="0">
              <a:solidFill>
                <a:schemeClr val="bg1"/>
              </a:solidFill>
              <a:latin typeface="Simplon Norm Medium" panose="020B0500030000000000" pitchFamily="34" charset="77"/>
            </a:rPr>
          </a:br>
          <a:r>
            <a:rPr lang="en-US" sz="1400" b="0" i="0" dirty="0">
              <a:solidFill>
                <a:schemeClr val="bg1"/>
              </a:solidFill>
              <a:latin typeface="Simplon Norm Medium" panose="020B0500030000000000" pitchFamily="34" charset="77"/>
            </a:rPr>
            <a:t>Core Platform</a:t>
          </a:r>
        </a:p>
      </cdr:txBody>
    </cdr:sp>
  </cdr:relSizeAnchor>
  <cdr:relSizeAnchor xmlns:cdr="http://schemas.openxmlformats.org/drawingml/2006/chartDrawing">
    <cdr:from>
      <cdr:x>0.39732</cdr:x>
      <cdr:y>0.61908</cdr:y>
    </cdr:from>
    <cdr:to>
      <cdr:x>0.60268</cdr:x>
      <cdr:y>0.67382</cdr:y>
    </cdr:to>
    <cdr:sp macro="" textlink="">
      <cdr:nvSpPr>
        <cdr:cNvPr id="3" name="TextBox 40">
          <a:extLst xmlns:a="http://schemas.openxmlformats.org/drawingml/2006/main">
            <a:ext uri="{FF2B5EF4-FFF2-40B4-BE49-F238E27FC236}">
              <a16:creationId xmlns:a16="http://schemas.microsoft.com/office/drawing/2014/main" id="{E0939B87-3B14-0B7E-B2E0-E06A42C1D551}"/>
            </a:ext>
          </a:extLst>
        </cdr:cNvPr>
        <cdr:cNvSpPr txBox="1"/>
      </cdr:nvSpPr>
      <cdr:spPr>
        <a:xfrm xmlns:a="http://schemas.openxmlformats.org/drawingml/2006/main">
          <a:off x="2010693" y="3132920"/>
          <a:ext cx="103921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chemeClr val="bg1">
                  <a:lumMod val="75000"/>
                </a:schemeClr>
              </a:solidFill>
              <a:latin typeface="Simplon Norm Light" panose="020B0300030000000000" pitchFamily="34" charset="77"/>
            </a:rPr>
            <a:t>On-Prem</a:t>
          </a:r>
        </a:p>
      </cdr:txBody>
    </cdr:sp>
  </cdr:relSizeAnchor>
  <cdr:relSizeAnchor xmlns:cdr="http://schemas.openxmlformats.org/drawingml/2006/chartDrawing">
    <cdr:from>
      <cdr:x>0.5</cdr:x>
      <cdr:y>0.55961</cdr:y>
    </cdr:from>
    <cdr:to>
      <cdr:x>0.65242</cdr:x>
      <cdr:y>0.61434</cdr:y>
    </cdr:to>
    <cdr:sp macro="" textlink="">
      <cdr:nvSpPr>
        <cdr:cNvPr id="4" name="TextBox 40">
          <a:extLst xmlns:a="http://schemas.openxmlformats.org/drawingml/2006/main">
            <a:ext uri="{FF2B5EF4-FFF2-40B4-BE49-F238E27FC236}">
              <a16:creationId xmlns:a16="http://schemas.microsoft.com/office/drawing/2014/main" id="{A1337F6A-A556-FDFB-2198-3F7B41804A09}"/>
            </a:ext>
          </a:extLst>
        </cdr:cNvPr>
        <cdr:cNvSpPr txBox="1"/>
      </cdr:nvSpPr>
      <cdr:spPr>
        <a:xfrm xmlns:a="http://schemas.openxmlformats.org/drawingml/2006/main">
          <a:off x="2530301" y="2831942"/>
          <a:ext cx="77131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chemeClr val="bg1">
                  <a:lumMod val="75000"/>
                </a:schemeClr>
              </a:solidFill>
              <a:latin typeface="Simplon Norm Light" panose="020B0300030000000000" pitchFamily="34" charset="77"/>
            </a:rPr>
            <a:t>Cloud</a:t>
          </a:r>
        </a:p>
      </cdr:txBody>
    </cdr:sp>
  </cdr:relSizeAnchor>
  <cdr:relSizeAnchor xmlns:cdr="http://schemas.openxmlformats.org/drawingml/2006/chartDrawing">
    <cdr:from>
      <cdr:x>0.34881</cdr:x>
      <cdr:y>0.55961</cdr:y>
    </cdr:from>
    <cdr:to>
      <cdr:x>0.49287</cdr:x>
      <cdr:y>0.61434</cdr:y>
    </cdr:to>
    <cdr:sp macro="" textlink="">
      <cdr:nvSpPr>
        <cdr:cNvPr id="5" name="TextBox 40">
          <a:extLst xmlns:a="http://schemas.openxmlformats.org/drawingml/2006/main">
            <a:ext uri="{FF2B5EF4-FFF2-40B4-BE49-F238E27FC236}">
              <a16:creationId xmlns:a16="http://schemas.microsoft.com/office/drawing/2014/main" id="{F399950E-147C-302D-956B-055A8295D9E6}"/>
            </a:ext>
          </a:extLst>
        </cdr:cNvPr>
        <cdr:cNvSpPr txBox="1"/>
      </cdr:nvSpPr>
      <cdr:spPr>
        <a:xfrm xmlns:a="http://schemas.openxmlformats.org/drawingml/2006/main">
          <a:off x="1765190" y="2831942"/>
          <a:ext cx="729042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chemeClr val="bg1">
                  <a:lumMod val="75000"/>
                </a:schemeClr>
              </a:solidFill>
              <a:latin typeface="Simplon Norm Light" panose="020B0300030000000000" pitchFamily="34" charset="77"/>
            </a:rPr>
            <a:t>Air-Gap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F9C40F-940F-824F-1B92-ED3D0056DE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5EE107-346D-A272-CC00-620FA62FC0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994A7-C55B-E147-B637-5E76CDB128F6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B7303-FA2E-5D98-4278-E83F71E733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0D928-B974-A27F-F9FB-7E31812D90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E2B95-7414-A043-BFB1-2F5AF941D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50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B7D76-6D35-3045-BA86-E75B83E6EBF6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480A6-17DF-074A-933C-1D2BD6CEA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5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xEunQaij0A?feature=shared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ibm.com/reports/data-breach" TargetMode="External"/><Relationship Id="rId4" Type="http://schemas.openxmlformats.org/officeDocument/2006/relationships/hyperlink" Target="https://reports.weforum.org/docs/WEF_Global_Cybersecurity_Outlook_2025.pdf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480A6-17DF-074A-933C-1D2BD6CEA3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17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A566A-96F7-46BA-F113-C8986F50E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C7F9B7-DDF6-008A-3666-9CE11F685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25F057-A498-27FA-41A1-26262F265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46C09-94D9-295F-AEE7-34C39A5CC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480A6-17DF-074A-933C-1D2BD6CEA39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45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254BD-AFC3-A323-5AFF-22D7CC903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5B00A6-A577-BD8E-7DEB-75A5136E3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E3B2F1-49D9-1EFA-673E-78A403ACE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5EB86-FDE5-B943-FED8-1B4F7044CD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A761B-5013-42FC-8ED0-0DCCAD044E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29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480A6-17DF-074A-933C-1D2BD6CEA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plon Norm" panose="020B0500030000000000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901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480A6-17DF-074A-933C-1D2BD6CEA39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68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7BACF-9EF5-85DB-9F5F-7078A1D49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929BD6-F6D3-852A-7541-36D4A38F0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C952DD-DB81-1E42-55F1-39BD48B53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71143-367A-8393-A8DE-0D1776F15B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480A6-17DF-074A-933C-1D2BD6CEA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plon Norm" panose="020B0500030000000000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362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6E220-E966-B07A-7ECC-1A53DCD18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A2BCF6-B873-D3C6-A7AD-136243C14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534F27-EDE2-A04C-EA61-AF0BD2FCCD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E5AE8-7D4B-19E8-8923-F31612DF1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41A45-2665-4D27-B06D-58A78CDB93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26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41A45-2665-4D27-B06D-58A78CDB937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84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CAD-Manipulation als Industriespionage erklären.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USB-Stick in OT-Umgebung Beispiel.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F8851-60FB-56BE-6D9C-B2494771C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30AE74-923C-C9D8-42CC-7085DEF271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367438-9202-C20C-4561-FCDE017AE6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USB-Stick in OT-Umgebung Beispiel.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336CC-21BE-2AC4-A8ED-F83CF1C550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33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 quote from Benny Czarny, CEO, OPSWAT </a:t>
            </a:r>
            <a:r>
              <a:rPr lang="en-US" dirty="0">
                <a:hlinkClick r:id="rId3"/>
              </a:rPr>
              <a:t>https://youtu.be/FxEunQaij0A?feature=shared</a:t>
            </a:r>
            <a:endParaRPr lang="en-US" dirty="0"/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72% data from the World Economic Forum Survey: </a:t>
            </a:r>
            <a:r>
              <a:rPr lang="en-US" dirty="0">
                <a:hlinkClick r:id="rId4"/>
              </a:rPr>
              <a:t>https://reports.weforum.org/docs/WEF_Global_Cybersecurity_Outlook_2025.pdf</a:t>
            </a:r>
            <a:endParaRPr lang="en-US" dirty="0"/>
          </a:p>
          <a:p>
            <a:r>
              <a:rPr lang="en-US" dirty="0">
                <a:latin typeface="Aptos"/>
                <a:ea typeface="Calibri"/>
                <a:cs typeface="Calibri"/>
              </a:rPr>
              <a:t>2.   42% data from </a:t>
            </a:r>
            <a:r>
              <a:rPr lang="en-US" dirty="0"/>
              <a:t>the World Economic Forum Survey: </a:t>
            </a:r>
            <a:r>
              <a:rPr lang="en-US" dirty="0">
                <a:hlinkClick r:id="rId4"/>
              </a:rPr>
              <a:t>https://reports.weforum.org/docs/WEF_Global_Cybersecurity_Outlook_2025.pdf</a:t>
            </a:r>
            <a:endParaRPr lang="en-US" dirty="0"/>
          </a:p>
          <a:p>
            <a:r>
              <a:rPr lang="en-US" dirty="0">
                <a:latin typeface="Aptos"/>
                <a:ea typeface="Calibri"/>
                <a:cs typeface="Calibri"/>
              </a:rPr>
              <a:t>3.   $4.88 M data from </a:t>
            </a:r>
            <a:r>
              <a:rPr lang="en-US" dirty="0">
                <a:ea typeface="Calibri"/>
              </a:rPr>
              <a:t>IBM Report: </a:t>
            </a:r>
            <a:r>
              <a:rPr lang="en-US" dirty="0">
                <a:hlinkClick r:id="rId5"/>
              </a:rPr>
              <a:t>https://www.ibm.com/reports/data-breach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latin typeface="Aptos"/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4E49F-EB6F-F54A-B547-74898FAD9F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30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B7A5D-0314-AC89-5003-11384A47D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E8D611-E259-57C8-9A2F-5BD6673366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179F56-CD66-BE4A-5517-054246355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USB-Stick in OT-Umgebung Beispiel.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07FE7-3714-E6F6-67B6-12F4D206E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35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36F09-9B52-FED9-E058-498DD886D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BF2BDD-0574-94C9-877B-C9276565DF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899C68-C9AF-DA1D-6EAA-1A518BFCA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3A3C6-3D0B-A71E-9CF1-DAC6656FB5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480A6-17DF-074A-933C-1D2BD6CEA39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96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4E49F-EB6F-F54A-B547-74898FAD9F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8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1A45-2665-4D27-B06D-58A78CDB9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480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AA58D-39F8-87B2-9599-6F2ED555E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090066-69B1-8FE4-2CB5-E7FA3A1E2F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2F2455-4C21-E0F4-DFCD-082CA830DB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2695A-C261-8D43-84F8-A96F4661D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A761B-5013-42FC-8ED0-0DCCAD044E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73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3034C-6055-9F3F-89D9-D53940DAC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A773F-5630-2A5A-BF3F-992353F87D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AD0971-0C18-38B9-3B19-0CE56C979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EE8CF-5B0A-A091-8DB8-C2EE04C4BD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A761B-5013-42FC-8ED0-0DCCAD044E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45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480A6-17DF-074A-933C-1D2BD6CEA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plon Norm" panose="020B0500030000000000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613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FC5D6-26F4-2508-2B0A-6DC68B935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9FFE3-0C4B-8CD5-83FB-6D8887444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23B4FB-85B1-C5C7-7D59-3911CCDD8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84C12-7E24-45B6-9F6B-8B3617D49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480A6-17DF-074A-933C-1D2BD6CEA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plon Norm" panose="020B0500030000000000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127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480A6-17DF-074A-933C-1D2BD6CEA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plon Norm" panose="020B0500030000000000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8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emf"/><Relationship Id="rId18" Type="http://schemas.openxmlformats.org/officeDocument/2006/relationships/image" Target="../media/image52.png"/><Relationship Id="rId26" Type="http://schemas.openxmlformats.org/officeDocument/2006/relationships/image" Target="../media/image60.emf"/><Relationship Id="rId21" Type="http://schemas.openxmlformats.org/officeDocument/2006/relationships/image" Target="../media/image55.emf"/><Relationship Id="rId34" Type="http://schemas.openxmlformats.org/officeDocument/2006/relationships/image" Target="../media/image68.emf"/><Relationship Id="rId7" Type="http://schemas.openxmlformats.org/officeDocument/2006/relationships/image" Target="../media/image41.svg"/><Relationship Id="rId12" Type="http://schemas.openxmlformats.org/officeDocument/2006/relationships/image" Target="../media/image46.emf"/><Relationship Id="rId17" Type="http://schemas.openxmlformats.org/officeDocument/2006/relationships/image" Target="../media/image51.emf"/><Relationship Id="rId25" Type="http://schemas.openxmlformats.org/officeDocument/2006/relationships/image" Target="../media/image59.emf"/><Relationship Id="rId33" Type="http://schemas.openxmlformats.org/officeDocument/2006/relationships/image" Target="../media/image67.png"/><Relationship Id="rId2" Type="http://schemas.openxmlformats.org/officeDocument/2006/relationships/image" Target="../media/image36.emf"/><Relationship Id="rId16" Type="http://schemas.openxmlformats.org/officeDocument/2006/relationships/image" Target="../media/image50.emf"/><Relationship Id="rId20" Type="http://schemas.openxmlformats.org/officeDocument/2006/relationships/image" Target="../media/image54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24" Type="http://schemas.openxmlformats.org/officeDocument/2006/relationships/image" Target="../media/image58.emf"/><Relationship Id="rId32" Type="http://schemas.openxmlformats.org/officeDocument/2006/relationships/image" Target="../media/image66.emf"/><Relationship Id="rId37" Type="http://schemas.openxmlformats.org/officeDocument/2006/relationships/image" Target="../media/image70.png"/><Relationship Id="rId5" Type="http://schemas.openxmlformats.org/officeDocument/2006/relationships/image" Target="../media/image39.emf"/><Relationship Id="rId15" Type="http://schemas.openxmlformats.org/officeDocument/2006/relationships/image" Target="../media/image49.png"/><Relationship Id="rId23" Type="http://schemas.openxmlformats.org/officeDocument/2006/relationships/image" Target="../media/image57.emf"/><Relationship Id="rId28" Type="http://schemas.openxmlformats.org/officeDocument/2006/relationships/image" Target="../media/image62.emf"/><Relationship Id="rId36" Type="http://schemas.openxmlformats.org/officeDocument/2006/relationships/image" Target="../media/image69.png"/><Relationship Id="rId10" Type="http://schemas.openxmlformats.org/officeDocument/2006/relationships/image" Target="../media/image44.emf"/><Relationship Id="rId19" Type="http://schemas.openxmlformats.org/officeDocument/2006/relationships/image" Target="../media/image53.emf"/><Relationship Id="rId31" Type="http://schemas.openxmlformats.org/officeDocument/2006/relationships/image" Target="../media/image65.emf"/><Relationship Id="rId4" Type="http://schemas.openxmlformats.org/officeDocument/2006/relationships/image" Target="../media/image38.png"/><Relationship Id="rId9" Type="http://schemas.openxmlformats.org/officeDocument/2006/relationships/image" Target="../media/image43.emf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emf"/><Relationship Id="rId35" Type="http://schemas.openxmlformats.org/officeDocument/2006/relationships/image" Target="../media/image3.png"/><Relationship Id="rId8" Type="http://schemas.openxmlformats.org/officeDocument/2006/relationships/image" Target="../media/image42.png"/><Relationship Id="rId3" Type="http://schemas.openxmlformats.org/officeDocument/2006/relationships/image" Target="../media/image37.emf"/></Relationships>
</file>

<file path=ppt/slideLayouts/_rels/slideLayout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svg"/><Relationship Id="rId18" Type="http://schemas.openxmlformats.org/officeDocument/2006/relationships/image" Target="../media/image82.svg"/><Relationship Id="rId26" Type="http://schemas.openxmlformats.org/officeDocument/2006/relationships/image" Target="../media/image90.svg"/><Relationship Id="rId39" Type="http://schemas.openxmlformats.org/officeDocument/2006/relationships/image" Target="../media/image103.svg"/><Relationship Id="rId21" Type="http://schemas.openxmlformats.org/officeDocument/2006/relationships/image" Target="../media/image85.svg"/><Relationship Id="rId34" Type="http://schemas.openxmlformats.org/officeDocument/2006/relationships/image" Target="../media/image98.svg"/><Relationship Id="rId7" Type="http://schemas.openxmlformats.org/officeDocument/2006/relationships/image" Target="../media/image71.svg"/><Relationship Id="rId12" Type="http://schemas.openxmlformats.org/officeDocument/2006/relationships/image" Target="../media/image76.svg"/><Relationship Id="rId17" Type="http://schemas.openxmlformats.org/officeDocument/2006/relationships/image" Target="../media/image81.svg"/><Relationship Id="rId25" Type="http://schemas.openxmlformats.org/officeDocument/2006/relationships/image" Target="../media/image89.svg"/><Relationship Id="rId33" Type="http://schemas.openxmlformats.org/officeDocument/2006/relationships/image" Target="../media/image97.svg"/><Relationship Id="rId38" Type="http://schemas.openxmlformats.org/officeDocument/2006/relationships/image" Target="../media/image102.svg"/><Relationship Id="rId2" Type="http://schemas.openxmlformats.org/officeDocument/2006/relationships/image" Target="../media/image3.png"/><Relationship Id="rId16" Type="http://schemas.openxmlformats.org/officeDocument/2006/relationships/image" Target="../media/image80.svg"/><Relationship Id="rId20" Type="http://schemas.openxmlformats.org/officeDocument/2006/relationships/image" Target="../media/image84.svg"/><Relationship Id="rId29" Type="http://schemas.openxmlformats.org/officeDocument/2006/relationships/image" Target="../media/image93.svg"/><Relationship Id="rId1" Type="http://schemas.openxmlformats.org/officeDocument/2006/relationships/slideMaster" Target="../slideMasters/slideMaster1.xml"/><Relationship Id="rId6" Type="http://schemas.openxmlformats.org/officeDocument/2006/relationships/chart" Target="../charts/chart4.xml"/><Relationship Id="rId11" Type="http://schemas.openxmlformats.org/officeDocument/2006/relationships/image" Target="../media/image75.svg"/><Relationship Id="rId24" Type="http://schemas.openxmlformats.org/officeDocument/2006/relationships/image" Target="../media/image88.svg"/><Relationship Id="rId32" Type="http://schemas.openxmlformats.org/officeDocument/2006/relationships/image" Target="../media/image96.svg"/><Relationship Id="rId37" Type="http://schemas.openxmlformats.org/officeDocument/2006/relationships/image" Target="../media/image101.svg"/><Relationship Id="rId5" Type="http://schemas.openxmlformats.org/officeDocument/2006/relationships/chart" Target="../charts/chart3.xml"/><Relationship Id="rId15" Type="http://schemas.openxmlformats.org/officeDocument/2006/relationships/image" Target="../media/image79.svg"/><Relationship Id="rId23" Type="http://schemas.openxmlformats.org/officeDocument/2006/relationships/image" Target="../media/image87.svg"/><Relationship Id="rId28" Type="http://schemas.openxmlformats.org/officeDocument/2006/relationships/image" Target="../media/image92.svg"/><Relationship Id="rId36" Type="http://schemas.openxmlformats.org/officeDocument/2006/relationships/image" Target="../media/image100.svg"/><Relationship Id="rId10" Type="http://schemas.openxmlformats.org/officeDocument/2006/relationships/image" Target="../media/image74.svg"/><Relationship Id="rId19" Type="http://schemas.openxmlformats.org/officeDocument/2006/relationships/image" Target="../media/image83.svg"/><Relationship Id="rId31" Type="http://schemas.openxmlformats.org/officeDocument/2006/relationships/image" Target="../media/image95.svg"/><Relationship Id="rId4" Type="http://schemas.openxmlformats.org/officeDocument/2006/relationships/chart" Target="../charts/chart2.xml"/><Relationship Id="rId9" Type="http://schemas.openxmlformats.org/officeDocument/2006/relationships/image" Target="../media/image73.svg"/><Relationship Id="rId14" Type="http://schemas.openxmlformats.org/officeDocument/2006/relationships/image" Target="../media/image78.svg"/><Relationship Id="rId22" Type="http://schemas.openxmlformats.org/officeDocument/2006/relationships/image" Target="../media/image86.svg"/><Relationship Id="rId27" Type="http://schemas.openxmlformats.org/officeDocument/2006/relationships/image" Target="../media/image91.svg"/><Relationship Id="rId30" Type="http://schemas.openxmlformats.org/officeDocument/2006/relationships/image" Target="../media/image94.svg"/><Relationship Id="rId35" Type="http://schemas.openxmlformats.org/officeDocument/2006/relationships/image" Target="../media/image99.svg"/><Relationship Id="rId8" Type="http://schemas.openxmlformats.org/officeDocument/2006/relationships/image" Target="../media/image72.svg"/><Relationship Id="rId3" Type="http://schemas.openxmlformats.org/officeDocument/2006/relationships/chart" Target="../charts/chart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4.png"/><Relationship Id="rId7" Type="http://schemas.openxmlformats.org/officeDocument/2006/relationships/image" Target="../media/image109.svg"/><Relationship Id="rId2" Type="http://schemas.openxmlformats.org/officeDocument/2006/relationships/image" Target="../media/image10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8.sv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emf"/><Relationship Id="rId18" Type="http://schemas.openxmlformats.org/officeDocument/2006/relationships/image" Target="../media/image50.emf"/><Relationship Id="rId26" Type="http://schemas.openxmlformats.org/officeDocument/2006/relationships/image" Target="../media/image90.svg"/><Relationship Id="rId39" Type="http://schemas.openxmlformats.org/officeDocument/2006/relationships/image" Target="../media/image103.svg"/><Relationship Id="rId21" Type="http://schemas.openxmlformats.org/officeDocument/2006/relationships/image" Target="../media/image124.emf"/><Relationship Id="rId34" Type="http://schemas.openxmlformats.org/officeDocument/2006/relationships/image" Target="../media/image98.svg"/><Relationship Id="rId7" Type="http://schemas.openxmlformats.org/officeDocument/2006/relationships/image" Target="../media/image37.emf"/><Relationship Id="rId12" Type="http://schemas.openxmlformats.org/officeDocument/2006/relationships/image" Target="../media/image51.emf"/><Relationship Id="rId17" Type="http://schemas.openxmlformats.org/officeDocument/2006/relationships/image" Target="../media/image43.emf"/><Relationship Id="rId25" Type="http://schemas.openxmlformats.org/officeDocument/2006/relationships/image" Target="../media/image89.svg"/><Relationship Id="rId33" Type="http://schemas.openxmlformats.org/officeDocument/2006/relationships/image" Target="../media/image97.svg"/><Relationship Id="rId38" Type="http://schemas.openxmlformats.org/officeDocument/2006/relationships/image" Target="../media/image102.svg"/><Relationship Id="rId2" Type="http://schemas.openxmlformats.org/officeDocument/2006/relationships/image" Target="../media/image3.png"/><Relationship Id="rId16" Type="http://schemas.openxmlformats.org/officeDocument/2006/relationships/image" Target="../media/image46.emf"/><Relationship Id="rId20" Type="http://schemas.openxmlformats.org/officeDocument/2006/relationships/image" Target="../media/image123.png"/><Relationship Id="rId29" Type="http://schemas.openxmlformats.org/officeDocument/2006/relationships/image" Target="../media/image93.svg"/><Relationship Id="rId1" Type="http://schemas.openxmlformats.org/officeDocument/2006/relationships/slideMaster" Target="../slideMasters/slideMaster1.xml"/><Relationship Id="rId6" Type="http://schemas.openxmlformats.org/officeDocument/2006/relationships/chart" Target="../charts/chart8.xml"/><Relationship Id="rId11" Type="http://schemas.openxmlformats.org/officeDocument/2006/relationships/image" Target="../media/image47.emf"/><Relationship Id="rId24" Type="http://schemas.openxmlformats.org/officeDocument/2006/relationships/image" Target="../media/image88.svg"/><Relationship Id="rId32" Type="http://schemas.openxmlformats.org/officeDocument/2006/relationships/image" Target="../media/image96.svg"/><Relationship Id="rId37" Type="http://schemas.openxmlformats.org/officeDocument/2006/relationships/image" Target="../media/image101.svg"/><Relationship Id="rId40" Type="http://schemas.openxmlformats.org/officeDocument/2006/relationships/image" Target="../media/image125.png"/><Relationship Id="rId5" Type="http://schemas.openxmlformats.org/officeDocument/2006/relationships/chart" Target="../charts/chart7.xml"/><Relationship Id="rId15" Type="http://schemas.openxmlformats.org/officeDocument/2006/relationships/image" Target="../media/image55.emf"/><Relationship Id="rId23" Type="http://schemas.openxmlformats.org/officeDocument/2006/relationships/image" Target="../media/image87.svg"/><Relationship Id="rId28" Type="http://schemas.openxmlformats.org/officeDocument/2006/relationships/image" Target="../media/image92.svg"/><Relationship Id="rId36" Type="http://schemas.openxmlformats.org/officeDocument/2006/relationships/image" Target="../media/image100.svg"/><Relationship Id="rId10" Type="http://schemas.openxmlformats.org/officeDocument/2006/relationships/image" Target="../media/image41.svg"/><Relationship Id="rId19" Type="http://schemas.openxmlformats.org/officeDocument/2006/relationships/image" Target="../media/image62.emf"/><Relationship Id="rId31" Type="http://schemas.openxmlformats.org/officeDocument/2006/relationships/image" Target="../media/image95.svg"/><Relationship Id="rId4" Type="http://schemas.openxmlformats.org/officeDocument/2006/relationships/chart" Target="../charts/chart6.xml"/><Relationship Id="rId9" Type="http://schemas.openxmlformats.org/officeDocument/2006/relationships/image" Target="../media/image40.svg"/><Relationship Id="rId14" Type="http://schemas.openxmlformats.org/officeDocument/2006/relationships/image" Target="../media/image64.emf"/><Relationship Id="rId22" Type="http://schemas.openxmlformats.org/officeDocument/2006/relationships/image" Target="../media/image68.emf"/><Relationship Id="rId27" Type="http://schemas.openxmlformats.org/officeDocument/2006/relationships/image" Target="../media/image91.svg"/><Relationship Id="rId30" Type="http://schemas.openxmlformats.org/officeDocument/2006/relationships/image" Target="../media/image94.svg"/><Relationship Id="rId35" Type="http://schemas.openxmlformats.org/officeDocument/2006/relationships/image" Target="../media/image99.svg"/><Relationship Id="rId8" Type="http://schemas.openxmlformats.org/officeDocument/2006/relationships/image" Target="../media/image39.emf"/><Relationship Id="rId3" Type="http://schemas.openxmlformats.org/officeDocument/2006/relationships/chart" Target="../charts/chart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svg"/><Relationship Id="rId2" Type="http://schemas.openxmlformats.org/officeDocument/2006/relationships/image" Target="../media/image12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svg"/><Relationship Id="rId18" Type="http://schemas.openxmlformats.org/officeDocument/2006/relationships/image" Target="../media/image26.svg"/><Relationship Id="rId3" Type="http://schemas.openxmlformats.org/officeDocument/2006/relationships/image" Target="../media/image11.png"/><Relationship Id="rId21" Type="http://schemas.openxmlformats.org/officeDocument/2006/relationships/image" Target="../media/image29.sv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17" Type="http://schemas.openxmlformats.org/officeDocument/2006/relationships/image" Target="../media/image25.svg"/><Relationship Id="rId2" Type="http://schemas.openxmlformats.org/officeDocument/2006/relationships/image" Target="../media/image7.png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svg"/><Relationship Id="rId19" Type="http://schemas.openxmlformats.org/officeDocument/2006/relationships/image" Target="../media/image27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svg"/><Relationship Id="rId2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hyperlink" Target="https://opswatacademy.com/get-started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34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1D50259-2E87-3D76-39BF-C874B6351C21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914400"/>
            <a:ext cx="2356414" cy="367764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54C15FF4-77BF-44AE-DDBB-1DFD45833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2755"/>
            <a:ext cx="7629236" cy="135953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0000"/>
              </a:lnSpc>
              <a:defRPr sz="5400" b="1" i="0">
                <a:solidFill>
                  <a:schemeClr val="bg1"/>
                </a:solidFill>
                <a:latin typeface="Simplon Norm Bold" panose="020B0500030000000000" pitchFamily="34" charset="77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346358-D843-0145-D2C4-2C384441C1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4035209"/>
            <a:ext cx="7629236" cy="2523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1800" b="0" i="0" cap="all" spc="6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</a:lstStyle>
          <a:p>
            <a:pPr lvl="0"/>
            <a:r>
              <a:rPr lang="en-US"/>
              <a:t>Section Lead-in</a:t>
            </a:r>
          </a:p>
        </p:txBody>
      </p:sp>
    </p:spTree>
    <p:extLst>
      <p:ext uri="{BB962C8B-B14F-4D97-AF65-F5344CB8AC3E}">
        <p14:creationId xmlns:p14="http://schemas.microsoft.com/office/powerpoint/2010/main" val="1116804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Editable Dark">
    <p:bg>
      <p:bgPr>
        <a:gradFill>
          <a:gsLst>
            <a:gs pos="1000">
              <a:schemeClr val="tx1">
                <a:lumMod val="90000"/>
                <a:lumOff val="10000"/>
              </a:schemeClr>
            </a:gs>
            <a:gs pos="5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E3C808E-1305-CEC2-5102-20C747DE3D3F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3864" b="3864"/>
          <a:stretch/>
        </p:blipFill>
        <p:spPr>
          <a:xfrm>
            <a:off x="-3036175" y="160392"/>
            <a:ext cx="18059346" cy="7928090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A71420-309F-172D-207E-79793066DF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FF242BB-4AC4-A878-4EA8-7BD8CB21F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1431113"/>
            <a:ext cx="1108456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600" b="0" i="0" spc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</a:lstStyle>
          <a:p>
            <a:pPr lvl="0"/>
            <a:r>
              <a:rPr lang="en-US" sz="1800" dirty="0">
                <a:solidFill>
                  <a:schemeClr val="bg1"/>
                </a:solidFill>
              </a:rPr>
              <a:t>OPSWAT’s support team can provide you 24 x 7 x 365 coverage via phone, chat, or cases that you log with us.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7B333E-9290-E4CC-373B-E887F2704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813572"/>
            <a:ext cx="11084560" cy="62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</a:defRPr>
            </a:lvl1pPr>
          </a:lstStyle>
          <a:p>
            <a: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4800" b="1" i="0" kern="1200" dirty="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rPr>
              <a:t>Critical Support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ED9579F-6A1D-3145-0D9E-D5D58A5DB9C0}"/>
              </a:ext>
            </a:extLst>
          </p:cNvPr>
          <p:cNvSpPr/>
          <p:nvPr userDrawn="1"/>
        </p:nvSpPr>
        <p:spPr>
          <a:xfrm>
            <a:off x="2065681" y="4784260"/>
            <a:ext cx="8060635" cy="1540872"/>
          </a:xfrm>
          <a:prstGeom prst="roundRect">
            <a:avLst>
              <a:gd name="adj" fmla="val 4450"/>
            </a:avLst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044FBB-DCDF-5DE9-B65B-87A53A2F6E79}"/>
              </a:ext>
            </a:extLst>
          </p:cNvPr>
          <p:cNvSpPr>
            <a:spLocks noChangeAspect="1"/>
          </p:cNvSpPr>
          <p:nvPr userDrawn="1"/>
        </p:nvSpPr>
        <p:spPr>
          <a:xfrm>
            <a:off x="2776635" y="4353159"/>
            <a:ext cx="104360" cy="101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1CDF2A-B4B2-1101-72C1-4C36AE2905C5}"/>
              </a:ext>
            </a:extLst>
          </p:cNvPr>
          <p:cNvSpPr>
            <a:spLocks noChangeAspect="1"/>
          </p:cNvSpPr>
          <p:nvPr userDrawn="1"/>
        </p:nvSpPr>
        <p:spPr>
          <a:xfrm>
            <a:off x="6655680" y="3136366"/>
            <a:ext cx="104360" cy="101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41226-1E16-A385-9AD9-A69510A1E419}"/>
              </a:ext>
            </a:extLst>
          </p:cNvPr>
          <p:cNvSpPr>
            <a:spLocks noChangeAspect="1"/>
          </p:cNvSpPr>
          <p:nvPr userDrawn="1"/>
        </p:nvSpPr>
        <p:spPr>
          <a:xfrm>
            <a:off x="9687345" y="4541721"/>
            <a:ext cx="104360" cy="101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1F9F40-D253-DEFB-7D87-5CD79291D6A2}"/>
              </a:ext>
            </a:extLst>
          </p:cNvPr>
          <p:cNvSpPr>
            <a:spLocks noChangeAspect="1"/>
          </p:cNvSpPr>
          <p:nvPr userDrawn="1"/>
        </p:nvSpPr>
        <p:spPr>
          <a:xfrm>
            <a:off x="1267486" y="3913040"/>
            <a:ext cx="104360" cy="101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2338BE-4206-2DC5-7210-C49D17C07600}"/>
              </a:ext>
            </a:extLst>
          </p:cNvPr>
          <p:cNvSpPr>
            <a:spLocks noChangeAspect="1"/>
          </p:cNvSpPr>
          <p:nvPr userDrawn="1"/>
        </p:nvSpPr>
        <p:spPr>
          <a:xfrm>
            <a:off x="10193614" y="4111604"/>
            <a:ext cx="104360" cy="101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3E6BE8-8D61-78C3-A2E2-C605C7BC1E74}"/>
              </a:ext>
            </a:extLst>
          </p:cNvPr>
          <p:cNvSpPr>
            <a:spLocks noChangeAspect="1"/>
          </p:cNvSpPr>
          <p:nvPr userDrawn="1"/>
        </p:nvSpPr>
        <p:spPr>
          <a:xfrm>
            <a:off x="5715880" y="2656941"/>
            <a:ext cx="104360" cy="101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0359A0-BBCE-3377-4865-08A032767F2E}"/>
              </a:ext>
            </a:extLst>
          </p:cNvPr>
          <p:cNvSpPr>
            <a:spLocks noChangeAspect="1"/>
          </p:cNvSpPr>
          <p:nvPr userDrawn="1"/>
        </p:nvSpPr>
        <p:spPr>
          <a:xfrm>
            <a:off x="5928605" y="2933166"/>
            <a:ext cx="104360" cy="101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C352B3-9D3E-3E6B-E87F-65C89497672F}"/>
              </a:ext>
            </a:extLst>
          </p:cNvPr>
          <p:cNvSpPr>
            <a:spLocks noChangeAspect="1"/>
          </p:cNvSpPr>
          <p:nvPr userDrawn="1"/>
        </p:nvSpPr>
        <p:spPr>
          <a:xfrm>
            <a:off x="5611105" y="3225266"/>
            <a:ext cx="104360" cy="101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2190D4-B76A-8EE9-5104-775154EBAFFE}"/>
              </a:ext>
            </a:extLst>
          </p:cNvPr>
          <p:cNvSpPr>
            <a:spLocks noChangeAspect="1"/>
          </p:cNvSpPr>
          <p:nvPr userDrawn="1"/>
        </p:nvSpPr>
        <p:spPr>
          <a:xfrm>
            <a:off x="6482334" y="2945686"/>
            <a:ext cx="104360" cy="101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21C048-0AFF-778D-745B-837A7677BACE}"/>
              </a:ext>
            </a:extLst>
          </p:cNvPr>
          <p:cNvSpPr>
            <a:spLocks noChangeAspect="1"/>
          </p:cNvSpPr>
          <p:nvPr userDrawn="1"/>
        </p:nvSpPr>
        <p:spPr>
          <a:xfrm>
            <a:off x="7071711" y="3600067"/>
            <a:ext cx="104360" cy="101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4B9D60-F9F2-65FA-CF7E-4BF71F163855}"/>
              </a:ext>
            </a:extLst>
          </p:cNvPr>
          <p:cNvSpPr>
            <a:spLocks noChangeAspect="1"/>
          </p:cNvSpPr>
          <p:nvPr userDrawn="1"/>
        </p:nvSpPr>
        <p:spPr>
          <a:xfrm>
            <a:off x="10458458" y="6325132"/>
            <a:ext cx="104360" cy="101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C5F9E7-0746-C60F-1C24-876AF0AD12E9}"/>
              </a:ext>
            </a:extLst>
          </p:cNvPr>
          <p:cNvSpPr txBox="1"/>
          <p:nvPr userDrawn="1"/>
        </p:nvSpPr>
        <p:spPr>
          <a:xfrm>
            <a:off x="3673245" y="4348526"/>
            <a:ext cx="4845506" cy="520226"/>
          </a:xfrm>
          <a:prstGeom prst="rect">
            <a:avLst/>
          </a:prstGeom>
          <a:noFill/>
        </p:spPr>
        <p:txBody>
          <a:bodyPr wrap="square" lIns="0" tIns="0" rIns="0" bIns="0" numCol="2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1400" b="0" i="0" dirty="0" err="1">
                <a:solidFill>
                  <a:schemeClr val="bg1"/>
                </a:solidFill>
                <a:effectLst/>
                <a:latin typeface="SimplonNorm" panose="020B0500030000000000" pitchFamily="34" charset="77"/>
              </a:rPr>
              <a:t>opswat.com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SimplonNorm" panose="020B0500030000000000" pitchFamily="34" charset="77"/>
              </a:rPr>
              <a:t>/support</a:t>
            </a:r>
          </a:p>
          <a:p>
            <a:pPr algn="ctr">
              <a:lnSpc>
                <a:spcPct val="200000"/>
              </a:lnSpc>
            </a:pPr>
            <a:r>
              <a:rPr lang="en-US" sz="1400" dirty="0" err="1">
                <a:solidFill>
                  <a:schemeClr val="bg1"/>
                </a:solidFill>
                <a:latin typeface="SimplonNorm" panose="020B0500030000000000" pitchFamily="34" charset="77"/>
              </a:rPr>
              <a:t>myopswat.com</a:t>
            </a:r>
            <a:endParaRPr lang="en-US" sz="1400" b="0" i="0" dirty="0">
              <a:solidFill>
                <a:schemeClr val="bg1"/>
              </a:solidFill>
              <a:effectLst/>
              <a:latin typeface="SimplonNorm" panose="020B050003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6652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Dark">
    <p:bg>
      <p:bgPr>
        <a:gradFill>
          <a:gsLst>
            <a:gs pos="1000">
              <a:schemeClr val="tx1">
                <a:lumMod val="90000"/>
                <a:lumOff val="10000"/>
              </a:schemeClr>
            </a:gs>
            <a:gs pos="5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E3C808E-1305-CEC2-5102-20C747DE3D3F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3864" b="3864"/>
          <a:stretch/>
        </p:blipFill>
        <p:spPr>
          <a:xfrm>
            <a:off x="-3036175" y="340501"/>
            <a:ext cx="18059346" cy="7928090"/>
          </a:xfrm>
          <a:prstGeom prst="rect">
            <a:avLst/>
          </a:prstGeom>
          <a:effectLst/>
        </p:spPr>
      </p:pic>
      <p:sp>
        <p:nvSpPr>
          <p:cNvPr id="63" name="Title 1">
            <a:extLst>
              <a:ext uri="{FF2B5EF4-FFF2-40B4-BE49-F238E27FC236}">
                <a16:creationId xmlns:a16="http://schemas.microsoft.com/office/drawing/2014/main" id="{DB0C1AE1-CF8B-AB41-455A-D2789E17520C}"/>
              </a:ext>
            </a:extLst>
          </p:cNvPr>
          <p:cNvSpPr txBox="1">
            <a:spLocks/>
          </p:cNvSpPr>
          <p:nvPr userDrawn="1"/>
        </p:nvSpPr>
        <p:spPr>
          <a:xfrm>
            <a:off x="-1" y="0"/>
            <a:ext cx="12192001" cy="1540871"/>
          </a:xfrm>
          <a:prstGeom prst="rect">
            <a:avLst/>
          </a:prstGeom>
        </p:spPr>
        <p:txBody>
          <a:bodyPr wrap="square" lIns="914400" tIns="914400" rIns="91440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4800" b="1" i="0" kern="120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rPr>
              <a:t>Our Global Presence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010074-F98F-1E5C-05E6-F7212AE7ED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B68DEFDA-6B10-AEAE-7C76-F3C851B49D6D}"/>
              </a:ext>
            </a:extLst>
          </p:cNvPr>
          <p:cNvSpPr/>
          <p:nvPr userDrawn="1"/>
        </p:nvSpPr>
        <p:spPr>
          <a:xfrm>
            <a:off x="4350406" y="1657978"/>
            <a:ext cx="3531023" cy="411603"/>
          </a:xfrm>
          <a:prstGeom prst="roundRect">
            <a:avLst>
              <a:gd name="adj" fmla="val 9725"/>
            </a:avLst>
          </a:prstGeom>
          <a:solidFill>
            <a:schemeClr val="tx1">
              <a:alpha val="60000"/>
            </a:schemeClr>
          </a:solidFill>
          <a:ln>
            <a:noFill/>
          </a:ln>
          <a:effectLst>
            <a:outerShdw blurRad="76200" dist="38100" dir="5400000" algn="t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A885B75-7E97-A4F9-5F00-78977DF87982}"/>
              </a:ext>
            </a:extLst>
          </p:cNvPr>
          <p:cNvSpPr txBox="1"/>
          <p:nvPr userDrawn="1"/>
        </p:nvSpPr>
        <p:spPr>
          <a:xfrm>
            <a:off x="4823456" y="1790346"/>
            <a:ext cx="69890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implon Norm" panose="020B0500030000000000" pitchFamily="34" charset="77"/>
              </a:rPr>
              <a:t>Sales Offices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52693AE-D284-C738-FA34-6E5D7CFE48D0}"/>
              </a:ext>
            </a:extLst>
          </p:cNvPr>
          <p:cNvSpPr txBox="1"/>
          <p:nvPr userDrawn="1"/>
        </p:nvSpPr>
        <p:spPr>
          <a:xfrm>
            <a:off x="5748279" y="1790346"/>
            <a:ext cx="98424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implon Norm" panose="020B0500030000000000" pitchFamily="34" charset="77"/>
              </a:rPr>
              <a:t>Support Offices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2115FFB-CAC4-FF68-F5A6-5BD0BCE24E3F}"/>
              </a:ext>
            </a:extLst>
          </p:cNvPr>
          <p:cNvSpPr txBox="1"/>
          <p:nvPr userDrawn="1"/>
        </p:nvSpPr>
        <p:spPr>
          <a:xfrm>
            <a:off x="6860809" y="1790346"/>
            <a:ext cx="141064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implon Norm" panose="020B0500030000000000" pitchFamily="34" charset="77"/>
              </a:rPr>
              <a:t>R&amp;D Centers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04DD617D-98B9-87B0-06F9-82F0350A6C60}"/>
              </a:ext>
            </a:extLst>
          </p:cNvPr>
          <p:cNvSpPr>
            <a:spLocks noChangeAspect="1"/>
          </p:cNvSpPr>
          <p:nvPr userDrawn="1"/>
        </p:nvSpPr>
        <p:spPr>
          <a:xfrm>
            <a:off x="4676112" y="1813257"/>
            <a:ext cx="94454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747886FD-4552-6DF4-AC91-30C3F7C7FB55}"/>
              </a:ext>
            </a:extLst>
          </p:cNvPr>
          <p:cNvSpPr>
            <a:spLocks noChangeAspect="1"/>
          </p:cNvSpPr>
          <p:nvPr userDrawn="1"/>
        </p:nvSpPr>
        <p:spPr>
          <a:xfrm>
            <a:off x="5613635" y="1813257"/>
            <a:ext cx="94454" cy="9144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E218482-8BF7-AF01-3BA8-96ABD467D3CC}"/>
              </a:ext>
            </a:extLst>
          </p:cNvPr>
          <p:cNvSpPr>
            <a:spLocks noChangeAspect="1"/>
          </p:cNvSpPr>
          <p:nvPr userDrawn="1"/>
        </p:nvSpPr>
        <p:spPr>
          <a:xfrm>
            <a:off x="6727446" y="1813257"/>
            <a:ext cx="94454" cy="91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DE25552-328B-F69C-99B6-AA3A3B6575CB}"/>
              </a:ext>
            </a:extLst>
          </p:cNvPr>
          <p:cNvSpPr txBox="1"/>
          <p:nvPr userDrawn="1"/>
        </p:nvSpPr>
        <p:spPr>
          <a:xfrm>
            <a:off x="1382883" y="4326692"/>
            <a:ext cx="1216679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5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Tampa, Florida, USA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3F5A55C-5E0F-AFE9-9279-C523971F7E2F}"/>
              </a:ext>
            </a:extLst>
          </p:cNvPr>
          <p:cNvSpPr txBox="1"/>
          <p:nvPr userDrawn="1"/>
        </p:nvSpPr>
        <p:spPr>
          <a:xfrm>
            <a:off x="4724166" y="3354926"/>
            <a:ext cx="811119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5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Madrid, Spain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303B27D-EABB-E9B8-D8FA-BC8A28619C5B}"/>
              </a:ext>
            </a:extLst>
          </p:cNvPr>
          <p:cNvSpPr>
            <a:spLocks noChangeAspect="1"/>
          </p:cNvSpPr>
          <p:nvPr userDrawn="1"/>
        </p:nvSpPr>
        <p:spPr>
          <a:xfrm>
            <a:off x="2672274" y="4353159"/>
            <a:ext cx="104360" cy="1010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4E8602F-C570-2FBF-AF39-79D03E2E50F1}"/>
              </a:ext>
            </a:extLst>
          </p:cNvPr>
          <p:cNvSpPr>
            <a:spLocks noChangeAspect="1"/>
          </p:cNvSpPr>
          <p:nvPr userDrawn="1"/>
        </p:nvSpPr>
        <p:spPr>
          <a:xfrm>
            <a:off x="2776635" y="4353159"/>
            <a:ext cx="104360" cy="101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EFA01310-68EE-01EB-2483-711DD1847AFF}"/>
              </a:ext>
            </a:extLst>
          </p:cNvPr>
          <p:cNvSpPr>
            <a:spLocks noChangeAspect="1"/>
          </p:cNvSpPr>
          <p:nvPr userDrawn="1"/>
        </p:nvSpPr>
        <p:spPr>
          <a:xfrm>
            <a:off x="1161175" y="3913040"/>
            <a:ext cx="104360" cy="1010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5248B259-CD26-D6BA-DF1C-5F506FE577AD}"/>
              </a:ext>
            </a:extLst>
          </p:cNvPr>
          <p:cNvSpPr>
            <a:spLocks noChangeAspect="1"/>
          </p:cNvSpPr>
          <p:nvPr userDrawn="1"/>
        </p:nvSpPr>
        <p:spPr>
          <a:xfrm>
            <a:off x="2935198" y="3891148"/>
            <a:ext cx="104360" cy="1010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95D13A8A-227F-E10B-3F32-DC35B6400AC9}"/>
              </a:ext>
            </a:extLst>
          </p:cNvPr>
          <p:cNvSpPr>
            <a:spLocks noChangeAspect="1"/>
          </p:cNvSpPr>
          <p:nvPr userDrawn="1"/>
        </p:nvSpPr>
        <p:spPr>
          <a:xfrm>
            <a:off x="5604338" y="3386660"/>
            <a:ext cx="104360" cy="101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5F1ECAA6-3925-A0CA-811A-84CF2169CAEE}"/>
              </a:ext>
            </a:extLst>
          </p:cNvPr>
          <p:cNvSpPr>
            <a:spLocks noChangeAspect="1"/>
          </p:cNvSpPr>
          <p:nvPr userDrawn="1"/>
        </p:nvSpPr>
        <p:spPr>
          <a:xfrm>
            <a:off x="5712322" y="2807727"/>
            <a:ext cx="104360" cy="101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CBDC5DF8-90A2-1A27-D055-A39A2DF690A5}"/>
              </a:ext>
            </a:extLst>
          </p:cNvPr>
          <p:cNvSpPr>
            <a:spLocks noChangeAspect="1"/>
          </p:cNvSpPr>
          <p:nvPr userDrawn="1"/>
        </p:nvSpPr>
        <p:spPr>
          <a:xfrm>
            <a:off x="6655680" y="3136366"/>
            <a:ext cx="104360" cy="101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6F81E78-5465-3AA7-BE76-1712194EBE0C}"/>
              </a:ext>
            </a:extLst>
          </p:cNvPr>
          <p:cNvSpPr txBox="1"/>
          <p:nvPr userDrawn="1"/>
        </p:nvSpPr>
        <p:spPr>
          <a:xfrm>
            <a:off x="6350172" y="2795378"/>
            <a:ext cx="225473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err="1">
                <a:solidFill>
                  <a:schemeClr val="bg1"/>
                </a:solidFill>
                <a:latin typeface="Simplon Norm Bold" panose="020B0500030000000000" pitchFamily="34" charset="77"/>
              </a:rPr>
              <a:t>Veszprém</a:t>
            </a:r>
            <a:r>
              <a:rPr lang="en-US" sz="1050" b="1">
                <a:solidFill>
                  <a:schemeClr val="bg1"/>
                </a:solidFill>
                <a:latin typeface="Simplon Norm Bold" panose="020B0500030000000000" pitchFamily="34" charset="77"/>
              </a:rPr>
              <a:t>, Hungary </a:t>
            </a:r>
            <a:r>
              <a:rPr lang="en-US" sz="1000">
                <a:solidFill>
                  <a:schemeClr val="bg1"/>
                </a:solidFill>
                <a:effectLst/>
                <a:latin typeface="Simplon Norm" panose="020B0500030000000000" pitchFamily="34" charset="77"/>
              </a:rPr>
              <a:t>+36.88.220510</a:t>
            </a:r>
            <a:endParaRPr lang="en-US" sz="100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0E52355-9EA6-B9D4-229B-9D0D1CC7F59A}"/>
              </a:ext>
            </a:extLst>
          </p:cNvPr>
          <p:cNvSpPr>
            <a:spLocks noChangeAspect="1"/>
          </p:cNvSpPr>
          <p:nvPr userDrawn="1"/>
        </p:nvSpPr>
        <p:spPr>
          <a:xfrm>
            <a:off x="6341567" y="2999502"/>
            <a:ext cx="104360" cy="101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E9146EE-91F6-06CE-F926-2A0246BAE7F7}"/>
              </a:ext>
            </a:extLst>
          </p:cNvPr>
          <p:cNvSpPr txBox="1"/>
          <p:nvPr userDrawn="1"/>
        </p:nvSpPr>
        <p:spPr>
          <a:xfrm>
            <a:off x="6929133" y="3104928"/>
            <a:ext cx="1226781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 err="1">
                <a:solidFill>
                  <a:schemeClr val="bg1"/>
                </a:solidFill>
                <a:latin typeface="Simplon Norm Bold" panose="020B0500030000000000" pitchFamily="34" charset="77"/>
              </a:rPr>
              <a:t>Timișoara</a:t>
            </a:r>
            <a:r>
              <a:rPr lang="en-US" sz="105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, Romania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A934769A-F76C-6EA4-CC66-DFE4F9E2FF26}"/>
              </a:ext>
            </a:extLst>
          </p:cNvPr>
          <p:cNvSpPr>
            <a:spLocks noChangeAspect="1"/>
          </p:cNvSpPr>
          <p:nvPr userDrawn="1"/>
        </p:nvSpPr>
        <p:spPr>
          <a:xfrm>
            <a:off x="6758480" y="3136366"/>
            <a:ext cx="104360" cy="1010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6165F74-E6D8-9F1C-D919-F288712F60AE}"/>
              </a:ext>
            </a:extLst>
          </p:cNvPr>
          <p:cNvSpPr>
            <a:spLocks noChangeAspect="1"/>
          </p:cNvSpPr>
          <p:nvPr userDrawn="1"/>
        </p:nvSpPr>
        <p:spPr>
          <a:xfrm>
            <a:off x="6550288" y="3136259"/>
            <a:ext cx="104360" cy="101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A771943-7420-C692-FB49-9CF7343E8065}"/>
              </a:ext>
            </a:extLst>
          </p:cNvPr>
          <p:cNvSpPr txBox="1"/>
          <p:nvPr userDrawn="1"/>
        </p:nvSpPr>
        <p:spPr>
          <a:xfrm>
            <a:off x="5791632" y="3738949"/>
            <a:ext cx="1109278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Petah Tikva, Israel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33A8A9F-ACD6-0E14-9494-E86A8728C7AC}"/>
              </a:ext>
            </a:extLst>
          </p:cNvPr>
          <p:cNvSpPr>
            <a:spLocks noChangeAspect="1"/>
          </p:cNvSpPr>
          <p:nvPr userDrawn="1"/>
        </p:nvSpPr>
        <p:spPr>
          <a:xfrm>
            <a:off x="7071186" y="3768072"/>
            <a:ext cx="104360" cy="1010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28E97446-F69B-A895-35D7-77752887CA9D}"/>
              </a:ext>
            </a:extLst>
          </p:cNvPr>
          <p:cNvSpPr>
            <a:spLocks noChangeAspect="1"/>
          </p:cNvSpPr>
          <p:nvPr userDrawn="1"/>
        </p:nvSpPr>
        <p:spPr>
          <a:xfrm>
            <a:off x="6966825" y="3768072"/>
            <a:ext cx="104360" cy="101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9A7756B-E5EC-78F8-3C7A-1B8132F45697}"/>
              </a:ext>
            </a:extLst>
          </p:cNvPr>
          <p:cNvSpPr txBox="1"/>
          <p:nvPr userDrawn="1"/>
        </p:nvSpPr>
        <p:spPr>
          <a:xfrm>
            <a:off x="7777069" y="4219260"/>
            <a:ext cx="1277594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Simplon Norm Bold" panose="020B0500030000000000" pitchFamily="34" charset="77"/>
              </a:rPr>
              <a:t>Dubai,</a:t>
            </a:r>
          </a:p>
          <a:p>
            <a:r>
              <a:rPr lang="en-US" sz="1050" b="1">
                <a:solidFill>
                  <a:schemeClr val="bg1"/>
                </a:solidFill>
                <a:latin typeface="Simplon Norm Bold" panose="020B0500030000000000" pitchFamily="34" charset="77"/>
              </a:rPr>
              <a:t>United Arab Emirates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D07A10E-94FB-9F75-C5A9-060A0B1F3DCA}"/>
              </a:ext>
            </a:extLst>
          </p:cNvPr>
          <p:cNvSpPr>
            <a:spLocks noChangeAspect="1"/>
          </p:cNvSpPr>
          <p:nvPr userDrawn="1"/>
        </p:nvSpPr>
        <p:spPr>
          <a:xfrm>
            <a:off x="7777069" y="4087123"/>
            <a:ext cx="104360" cy="101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5F3742B-B2FB-9239-9CEB-0345B8FB2CD5}"/>
              </a:ext>
            </a:extLst>
          </p:cNvPr>
          <p:cNvSpPr txBox="1"/>
          <p:nvPr userDrawn="1"/>
        </p:nvSpPr>
        <p:spPr>
          <a:xfrm>
            <a:off x="8860922" y="3929258"/>
            <a:ext cx="84638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Mumbai, India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E193B7F7-79CF-2EED-B46F-D7B40173DC68}"/>
              </a:ext>
            </a:extLst>
          </p:cNvPr>
          <p:cNvSpPr>
            <a:spLocks noChangeAspect="1"/>
          </p:cNvSpPr>
          <p:nvPr userDrawn="1"/>
        </p:nvSpPr>
        <p:spPr>
          <a:xfrm>
            <a:off x="8694269" y="3953717"/>
            <a:ext cx="104360" cy="101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0D557A70-029C-E6FC-FC37-35731CAFBD38}"/>
              </a:ext>
            </a:extLst>
          </p:cNvPr>
          <p:cNvSpPr txBox="1"/>
          <p:nvPr userDrawn="1"/>
        </p:nvSpPr>
        <p:spPr>
          <a:xfrm>
            <a:off x="10064709" y="4643270"/>
            <a:ext cx="1542089" cy="3154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Ho Chi Minh City, Vietnam</a:t>
            </a:r>
          </a:p>
          <a:p>
            <a:r>
              <a:rPr lang="en-US" sz="1000" b="0" i="0" dirty="0">
                <a:solidFill>
                  <a:schemeClr val="bg1"/>
                </a:solidFill>
                <a:effectLst/>
                <a:latin typeface="SimplonNorm" panose="020B0500030000000000" pitchFamily="34" charset="77"/>
              </a:rPr>
              <a:t>+84.28.7107.8886</a:t>
            </a:r>
            <a:endParaRPr lang="en-US" sz="1050" b="1" dirty="0">
              <a:solidFill>
                <a:schemeClr val="bg1"/>
              </a:solidFill>
              <a:latin typeface="Simplon Norm Bold" panose="020B0500030000000000" pitchFamily="34" charset="77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8A943EB2-F340-A2F3-AAE4-13AE276E8C35}"/>
              </a:ext>
            </a:extLst>
          </p:cNvPr>
          <p:cNvSpPr>
            <a:spLocks noChangeAspect="1"/>
          </p:cNvSpPr>
          <p:nvPr userDrawn="1"/>
        </p:nvSpPr>
        <p:spPr>
          <a:xfrm>
            <a:off x="9904592" y="4667397"/>
            <a:ext cx="104360" cy="1010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6595BAF9-1D7C-17E9-43C9-8C6500D23FE6}"/>
              </a:ext>
            </a:extLst>
          </p:cNvPr>
          <p:cNvSpPr>
            <a:spLocks noChangeAspect="1"/>
          </p:cNvSpPr>
          <p:nvPr userDrawn="1"/>
        </p:nvSpPr>
        <p:spPr>
          <a:xfrm>
            <a:off x="9800232" y="4667397"/>
            <a:ext cx="104360" cy="101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65EE381C-A44C-9E8E-676D-884AFE614F49}"/>
              </a:ext>
            </a:extLst>
          </p:cNvPr>
          <p:cNvSpPr txBox="1"/>
          <p:nvPr userDrawn="1"/>
        </p:nvSpPr>
        <p:spPr>
          <a:xfrm>
            <a:off x="10362298" y="4086320"/>
            <a:ext cx="979435" cy="3154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Taipei, Taiwan</a:t>
            </a:r>
          </a:p>
          <a:p>
            <a:r>
              <a:rPr lang="en-US" sz="1000" b="0" i="0" dirty="0">
                <a:solidFill>
                  <a:schemeClr val="bg1"/>
                </a:solidFill>
                <a:effectLst/>
                <a:latin typeface="SimplonNorm" panose="020B0500030000000000" pitchFamily="34" charset="77"/>
              </a:rPr>
              <a:t>+886.2.6600.2933</a:t>
            </a:r>
            <a:endParaRPr lang="en-US" sz="1050" b="1" dirty="0">
              <a:solidFill>
                <a:schemeClr val="bg1"/>
              </a:solidFill>
              <a:latin typeface="Simplon Norm Bold" panose="020B0500030000000000" pitchFamily="34" charset="77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E0CEED39-47F3-3D39-CCD5-87F351189CC4}"/>
              </a:ext>
            </a:extLst>
          </p:cNvPr>
          <p:cNvSpPr>
            <a:spLocks noChangeAspect="1"/>
          </p:cNvSpPr>
          <p:nvPr userDrawn="1"/>
        </p:nvSpPr>
        <p:spPr>
          <a:xfrm>
            <a:off x="10100228" y="4111604"/>
            <a:ext cx="104360" cy="101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BBFAF9B2-28B2-B06D-F141-ECADD02A30B7}"/>
              </a:ext>
            </a:extLst>
          </p:cNvPr>
          <p:cNvSpPr txBox="1"/>
          <p:nvPr userDrawn="1"/>
        </p:nvSpPr>
        <p:spPr>
          <a:xfrm>
            <a:off x="11046960" y="3555719"/>
            <a:ext cx="881652" cy="3154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Tokyo, Japan</a:t>
            </a:r>
          </a:p>
          <a:p>
            <a:r>
              <a:rPr lang="en-US" sz="1000" b="0" i="0" dirty="0">
                <a:solidFill>
                  <a:schemeClr val="bg1"/>
                </a:solidFill>
                <a:effectLst/>
                <a:latin typeface="SimplonNorm" panose="020B0500030000000000" pitchFamily="34" charset="77"/>
              </a:rPr>
              <a:t>+81.3.3242.6386</a:t>
            </a:r>
            <a:endParaRPr lang="en-US" sz="1050" b="1" dirty="0">
              <a:solidFill>
                <a:schemeClr val="bg1"/>
              </a:solidFill>
              <a:latin typeface="Simplon Norm Bold" panose="020B0500030000000000" pitchFamily="34" charset="77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15243E38-4AF4-638A-886E-7E71EDFA34C0}"/>
              </a:ext>
            </a:extLst>
          </p:cNvPr>
          <p:cNvSpPr>
            <a:spLocks noChangeAspect="1"/>
          </p:cNvSpPr>
          <p:nvPr userDrawn="1"/>
        </p:nvSpPr>
        <p:spPr>
          <a:xfrm>
            <a:off x="10892521" y="3587558"/>
            <a:ext cx="104360" cy="101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890593B-7135-77C1-501F-AEE43AB2D582}"/>
              </a:ext>
            </a:extLst>
          </p:cNvPr>
          <p:cNvSpPr>
            <a:spLocks noChangeAspect="1"/>
          </p:cNvSpPr>
          <p:nvPr userDrawn="1"/>
        </p:nvSpPr>
        <p:spPr>
          <a:xfrm>
            <a:off x="9696726" y="4667397"/>
            <a:ext cx="104360" cy="101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A9564BA8-5E05-452D-8D52-5218E023882C}"/>
              </a:ext>
            </a:extLst>
          </p:cNvPr>
          <p:cNvSpPr>
            <a:spLocks noChangeAspect="1"/>
          </p:cNvSpPr>
          <p:nvPr userDrawn="1"/>
        </p:nvSpPr>
        <p:spPr>
          <a:xfrm>
            <a:off x="2883018" y="4353159"/>
            <a:ext cx="104360" cy="1010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4A5C3683-4678-8AC2-112A-109A74AC4F61}"/>
              </a:ext>
            </a:extLst>
          </p:cNvPr>
          <p:cNvSpPr>
            <a:spLocks noChangeAspect="1"/>
          </p:cNvSpPr>
          <p:nvPr userDrawn="1"/>
        </p:nvSpPr>
        <p:spPr>
          <a:xfrm>
            <a:off x="1267486" y="3913040"/>
            <a:ext cx="104360" cy="101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939F3F4-B9B6-B493-B959-9070AB878BB9}"/>
              </a:ext>
            </a:extLst>
          </p:cNvPr>
          <p:cNvSpPr>
            <a:spLocks noChangeAspect="1"/>
          </p:cNvSpPr>
          <p:nvPr userDrawn="1"/>
        </p:nvSpPr>
        <p:spPr>
          <a:xfrm>
            <a:off x="10193614" y="4111604"/>
            <a:ext cx="104360" cy="101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78662EE1-1690-CD9E-C672-0C5F35A92A9D}"/>
              </a:ext>
            </a:extLst>
          </p:cNvPr>
          <p:cNvSpPr>
            <a:spLocks noChangeAspect="1"/>
          </p:cNvSpPr>
          <p:nvPr userDrawn="1"/>
        </p:nvSpPr>
        <p:spPr>
          <a:xfrm>
            <a:off x="1371846" y="3913040"/>
            <a:ext cx="104360" cy="1010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750D635F-E70E-9392-DD21-8D2444529EF0}"/>
              </a:ext>
            </a:extLst>
          </p:cNvPr>
          <p:cNvSpPr>
            <a:spLocks noChangeAspect="1"/>
          </p:cNvSpPr>
          <p:nvPr userDrawn="1"/>
        </p:nvSpPr>
        <p:spPr>
          <a:xfrm>
            <a:off x="6445928" y="2999502"/>
            <a:ext cx="104360" cy="1010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A9089BE-474B-3E4A-48FD-21DADEC223B0}"/>
              </a:ext>
            </a:extLst>
          </p:cNvPr>
          <p:cNvSpPr txBox="1"/>
          <p:nvPr userDrawn="1"/>
        </p:nvSpPr>
        <p:spPr>
          <a:xfrm>
            <a:off x="3107796" y="3863001"/>
            <a:ext cx="989053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New Jersey, USA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C3F87D90-0290-EA03-F0A4-ADFBDAEECF26}"/>
              </a:ext>
            </a:extLst>
          </p:cNvPr>
          <p:cNvSpPr txBox="1"/>
          <p:nvPr userDrawn="1"/>
        </p:nvSpPr>
        <p:spPr>
          <a:xfrm>
            <a:off x="-294084" y="3879828"/>
            <a:ext cx="139506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San Francisco, California, USA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552C408-FAA8-964B-DF5F-5848960F7C65}"/>
              </a:ext>
            </a:extLst>
          </p:cNvPr>
          <p:cNvSpPr txBox="1"/>
          <p:nvPr userDrawn="1"/>
        </p:nvSpPr>
        <p:spPr>
          <a:xfrm>
            <a:off x="4841230" y="2293661"/>
            <a:ext cx="966610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5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London,</a:t>
            </a:r>
          </a:p>
          <a:p>
            <a:pPr algn="r"/>
            <a:r>
              <a:rPr lang="en-US" sz="105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United Kingdom</a:t>
            </a:r>
          </a:p>
          <a:p>
            <a:pPr algn="r"/>
            <a:r>
              <a:rPr lang="en-US" sz="1000" b="0" i="0" dirty="0">
                <a:solidFill>
                  <a:schemeClr val="bg1"/>
                </a:solidFill>
                <a:effectLst/>
                <a:latin typeface="SimplonNorm" panose="020B0500030000000000" pitchFamily="34" charset="77"/>
              </a:rPr>
              <a:t>+44.1483.361021</a:t>
            </a:r>
            <a:endParaRPr lang="en-US" sz="1000" dirty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8820FE2D-6A0E-8664-B9F6-8740681E3281}"/>
              </a:ext>
            </a:extLst>
          </p:cNvPr>
          <p:cNvSpPr>
            <a:spLocks noChangeAspect="1"/>
          </p:cNvSpPr>
          <p:nvPr userDrawn="1"/>
        </p:nvSpPr>
        <p:spPr>
          <a:xfrm>
            <a:off x="2802537" y="4147626"/>
            <a:ext cx="104360" cy="1010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71310116-FA0E-73EC-3D9B-E697D578ECD5}"/>
              </a:ext>
            </a:extLst>
          </p:cNvPr>
          <p:cNvSpPr txBox="1"/>
          <p:nvPr userDrawn="1"/>
        </p:nvSpPr>
        <p:spPr>
          <a:xfrm>
            <a:off x="2978809" y="4126596"/>
            <a:ext cx="1184620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North Carolina, USA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3877616-0F2D-F258-EDA1-18F2BE35F7BE}"/>
              </a:ext>
            </a:extLst>
          </p:cNvPr>
          <p:cNvSpPr txBox="1"/>
          <p:nvPr userDrawn="1"/>
        </p:nvSpPr>
        <p:spPr>
          <a:xfrm>
            <a:off x="1761246" y="3894189"/>
            <a:ext cx="85760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000" b="0" i="0">
                <a:solidFill>
                  <a:schemeClr val="bg1"/>
                </a:solidFill>
                <a:effectLst/>
                <a:latin typeface="SimplonNorm" panose="020B0500030000000000" pitchFamily="34" charset="77"/>
              </a:rPr>
              <a:t>+1.415.590.7300</a:t>
            </a:r>
            <a:endParaRPr lang="en-US" sz="100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2315012F-2CA7-6C8F-F6C8-4DB5D3C27023}"/>
              </a:ext>
            </a:extLst>
          </p:cNvPr>
          <p:cNvSpPr>
            <a:spLocks noChangeAspect="1"/>
          </p:cNvSpPr>
          <p:nvPr userDrawn="1"/>
        </p:nvSpPr>
        <p:spPr>
          <a:xfrm>
            <a:off x="2695611" y="4147626"/>
            <a:ext cx="104360" cy="1010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CE83924B-764B-088A-2289-9AAE18757B0C}"/>
              </a:ext>
            </a:extLst>
          </p:cNvPr>
          <p:cNvSpPr>
            <a:spLocks noChangeAspect="1"/>
          </p:cNvSpPr>
          <p:nvPr userDrawn="1"/>
        </p:nvSpPr>
        <p:spPr>
          <a:xfrm>
            <a:off x="5703480" y="3386660"/>
            <a:ext cx="104360" cy="1010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F90BD0A6-2516-99A7-3BC7-D0364EF39DDF}"/>
              </a:ext>
            </a:extLst>
          </p:cNvPr>
          <p:cNvSpPr txBox="1"/>
          <p:nvPr userDrawn="1"/>
        </p:nvSpPr>
        <p:spPr>
          <a:xfrm>
            <a:off x="9723506" y="5053514"/>
            <a:ext cx="60593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Singapore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D5F7556A-678D-73D9-1463-8D172385A367}"/>
              </a:ext>
            </a:extLst>
          </p:cNvPr>
          <p:cNvSpPr>
            <a:spLocks noChangeAspect="1"/>
          </p:cNvSpPr>
          <p:nvPr userDrawn="1"/>
        </p:nvSpPr>
        <p:spPr>
          <a:xfrm>
            <a:off x="9559978" y="5077641"/>
            <a:ext cx="104360" cy="101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D5EB9919-7428-ACEF-8BFE-07BD98E72097}"/>
              </a:ext>
            </a:extLst>
          </p:cNvPr>
          <p:cNvSpPr txBox="1"/>
          <p:nvPr userDrawn="1"/>
        </p:nvSpPr>
        <p:spPr>
          <a:xfrm>
            <a:off x="6113868" y="2538023"/>
            <a:ext cx="225473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Hamburg, Germany</a:t>
            </a:r>
            <a:endParaRPr lang="en-US" sz="1000" dirty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C115D1D5-6169-81DF-6ABD-6A02C67647C9}"/>
              </a:ext>
            </a:extLst>
          </p:cNvPr>
          <p:cNvSpPr>
            <a:spLocks noChangeAspect="1"/>
          </p:cNvSpPr>
          <p:nvPr userDrawn="1"/>
        </p:nvSpPr>
        <p:spPr>
          <a:xfrm>
            <a:off x="6118452" y="2740399"/>
            <a:ext cx="104360" cy="101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6E3A939E-2C1E-286E-434B-215AE6E2D99F}"/>
              </a:ext>
            </a:extLst>
          </p:cNvPr>
          <p:cNvSpPr txBox="1"/>
          <p:nvPr userDrawn="1"/>
        </p:nvSpPr>
        <p:spPr>
          <a:xfrm>
            <a:off x="4736434" y="3077012"/>
            <a:ext cx="122027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5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Thun, Switzerland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3678EFE2-14F8-EAD4-83DE-6D40671E4F60}"/>
              </a:ext>
            </a:extLst>
          </p:cNvPr>
          <p:cNvSpPr>
            <a:spLocks noChangeAspect="1"/>
          </p:cNvSpPr>
          <p:nvPr userDrawn="1"/>
        </p:nvSpPr>
        <p:spPr>
          <a:xfrm>
            <a:off x="6036173" y="3105966"/>
            <a:ext cx="104360" cy="101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DD4638-C0F5-F1B9-C146-348C118E0264}"/>
              </a:ext>
            </a:extLst>
          </p:cNvPr>
          <p:cNvSpPr>
            <a:spLocks noChangeAspect="1"/>
          </p:cNvSpPr>
          <p:nvPr userDrawn="1"/>
        </p:nvSpPr>
        <p:spPr>
          <a:xfrm>
            <a:off x="6168049" y="3193363"/>
            <a:ext cx="104360" cy="101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F2E9656-4915-963A-48B1-63473E73046B}"/>
              </a:ext>
            </a:extLst>
          </p:cNvPr>
          <p:cNvSpPr txBox="1"/>
          <p:nvPr userDrawn="1"/>
        </p:nvSpPr>
        <p:spPr>
          <a:xfrm>
            <a:off x="6173665" y="3323062"/>
            <a:ext cx="79343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Milan, Italy</a:t>
            </a:r>
          </a:p>
        </p:txBody>
      </p:sp>
    </p:spTree>
    <p:extLst>
      <p:ext uri="{BB962C8B-B14F-4D97-AF65-F5344CB8AC3E}">
        <p14:creationId xmlns:p14="http://schemas.microsoft.com/office/powerpoint/2010/main" val="939081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scanning Engines Long">
    <p:bg>
      <p:bgPr>
        <a:gradFill>
          <a:gsLst>
            <a:gs pos="0">
              <a:schemeClr val="tx1">
                <a:lumMod val="90000"/>
                <a:lumOff val="10000"/>
              </a:schemeClr>
            </a:gs>
            <a:gs pos="58000">
              <a:schemeClr val="tx1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DAD1E1-4BDC-3845-6A5B-F3F4B47B7598}"/>
              </a:ext>
            </a:extLst>
          </p:cNvPr>
          <p:cNvSpPr txBox="1"/>
          <p:nvPr userDrawn="1"/>
        </p:nvSpPr>
        <p:spPr>
          <a:xfrm>
            <a:off x="0" y="0"/>
            <a:ext cx="11874500" cy="1540871"/>
          </a:xfrm>
          <a:prstGeom prst="rect">
            <a:avLst/>
          </a:prstGeom>
        </p:spPr>
        <p:txBody>
          <a:bodyPr wrap="square" lIns="914400" tIns="914400" rIns="914400" bIns="0">
            <a:sp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pPr lvl="0"/>
            <a:r>
              <a:rPr lang="en-US" err="1"/>
              <a:t>Multiscanning</a:t>
            </a:r>
            <a:r>
              <a:rPr lang="en-US"/>
              <a:t> 30+ AV Engines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37E468-2BC7-3B78-BE38-E261F912012C}"/>
              </a:ext>
            </a:extLst>
          </p:cNvPr>
          <p:cNvSpPr txBox="1"/>
          <p:nvPr userDrawn="1"/>
        </p:nvSpPr>
        <p:spPr>
          <a:xfrm>
            <a:off x="1" y="1669600"/>
            <a:ext cx="11874499" cy="252377"/>
          </a:xfrm>
          <a:prstGeom prst="rect">
            <a:avLst/>
          </a:prstGeom>
        </p:spPr>
        <p:txBody>
          <a:bodyPr wrap="square" lIns="914400" tIns="0" rIns="0" bIns="0" anchor="t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 i="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Utilize over 30 of the world’s best antivirus engines to detect nearly 100% of threats.</a:t>
            </a:r>
            <a:endParaRPr lang="en-US" sz="105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DA9F1-DFCF-B9AB-EA09-8F3B1D52CC6B}"/>
              </a:ext>
            </a:extLst>
          </p:cNvPr>
          <p:cNvSpPr txBox="1"/>
          <p:nvPr userDrawn="1"/>
        </p:nvSpPr>
        <p:spPr>
          <a:xfrm>
            <a:off x="0" y="1096"/>
            <a:ext cx="5968409" cy="778290"/>
          </a:xfrm>
          <a:prstGeom prst="rect">
            <a:avLst/>
          </a:prstGeom>
        </p:spPr>
        <p:txBody>
          <a:bodyPr wrap="square" lIns="914400" tIns="548640" rIns="914400" bIns="0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MALWARE PREVENTION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CB11C81-BCAE-E026-9BA1-9722919BA604}"/>
              </a:ext>
            </a:extLst>
          </p:cNvPr>
          <p:cNvGrpSpPr/>
          <p:nvPr userDrawn="1"/>
        </p:nvGrpSpPr>
        <p:grpSpPr>
          <a:xfrm>
            <a:off x="905872" y="2284115"/>
            <a:ext cx="9371984" cy="4149842"/>
            <a:chOff x="9446368" y="-2781662"/>
            <a:chExt cx="17470742" cy="773590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2240C94-643D-7FC6-9ABB-2E5B926C537D}"/>
                </a:ext>
              </a:extLst>
            </p:cNvPr>
            <p:cNvGrpSpPr/>
            <p:nvPr userDrawn="1"/>
          </p:nvGrpSpPr>
          <p:grpSpPr>
            <a:xfrm>
              <a:off x="13333157" y="-2781661"/>
              <a:ext cx="1828800" cy="1828800"/>
              <a:chOff x="5968409" y="2906486"/>
              <a:chExt cx="2743200" cy="274320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DEDCCF16-E820-D35C-BA76-2E3EDCBE0ADB}"/>
                  </a:ext>
                </a:extLst>
              </p:cNvPr>
              <p:cNvSpPr/>
              <p:nvPr userDrawn="1"/>
            </p:nvSpPr>
            <p:spPr>
              <a:xfrm>
                <a:off x="5968409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6E22777-D786-0148-7931-E7118F339EB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6590390" y="3305254"/>
                <a:ext cx="1681845" cy="1945664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33660F9-83AF-88E3-926C-5A3F6E83CA8E}"/>
                </a:ext>
              </a:extLst>
            </p:cNvPr>
            <p:cNvGrpSpPr/>
            <p:nvPr userDrawn="1"/>
          </p:nvGrpSpPr>
          <p:grpSpPr>
            <a:xfrm>
              <a:off x="11405776" y="-2781661"/>
              <a:ext cx="1828800" cy="1828800"/>
              <a:chOff x="3045595" y="2906486"/>
              <a:chExt cx="2743200" cy="2743200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D709C7E6-1209-8824-CA82-1465975B7667}"/>
                  </a:ext>
                </a:extLst>
              </p:cNvPr>
              <p:cNvSpPr/>
              <p:nvPr userDrawn="1"/>
            </p:nvSpPr>
            <p:spPr>
              <a:xfrm>
                <a:off x="3045595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A902DF3-5A87-18A8-FD6C-4725ADE5C1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3293427" y="3927262"/>
                <a:ext cx="2235608" cy="505673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D4F55EC-5475-EB4D-8154-8DE9AF0176E9}"/>
                </a:ext>
              </a:extLst>
            </p:cNvPr>
            <p:cNvGrpSpPr/>
            <p:nvPr userDrawn="1"/>
          </p:nvGrpSpPr>
          <p:grpSpPr>
            <a:xfrm>
              <a:off x="9478395" y="-2781661"/>
              <a:ext cx="1828800" cy="1828800"/>
              <a:chOff x="171767" y="2906486"/>
              <a:chExt cx="2743200" cy="2743200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740A25AF-91E9-B83A-4AB2-8093432DDE9A}"/>
                  </a:ext>
                </a:extLst>
              </p:cNvPr>
              <p:cNvSpPr/>
              <p:nvPr userDrawn="1"/>
            </p:nvSpPr>
            <p:spPr>
              <a:xfrm>
                <a:off x="171767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A blue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9D58C3B2-67F4-89E0-7AF3-B60EACFDAB1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1768" y="4032877"/>
                <a:ext cx="2682286" cy="686537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794DD45-4CC6-B2B9-43F0-256A1A57236F}"/>
                </a:ext>
              </a:extLst>
            </p:cNvPr>
            <p:cNvGrpSpPr/>
            <p:nvPr userDrawn="1"/>
          </p:nvGrpSpPr>
          <p:grpSpPr>
            <a:xfrm>
              <a:off x="15260538" y="-2781661"/>
              <a:ext cx="1828800" cy="1828800"/>
              <a:chOff x="8923881" y="2906486"/>
              <a:chExt cx="2743200" cy="2743200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EDB7DA8C-6A9A-F3FF-DF15-F404A95B7446}"/>
                  </a:ext>
                </a:extLst>
              </p:cNvPr>
              <p:cNvSpPr/>
              <p:nvPr userDrawn="1"/>
            </p:nvSpPr>
            <p:spPr>
              <a:xfrm>
                <a:off x="8923881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9E3B12E-3046-06CE-2084-EE3562CEE7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9146404" y="3927262"/>
                <a:ext cx="2288721" cy="74383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8644680-8620-84F5-B014-ECBC32E2658E}"/>
                </a:ext>
              </a:extLst>
            </p:cNvPr>
            <p:cNvGrpSpPr/>
            <p:nvPr userDrawn="1"/>
          </p:nvGrpSpPr>
          <p:grpSpPr>
            <a:xfrm>
              <a:off x="17187919" y="-2781661"/>
              <a:ext cx="1828800" cy="1828800"/>
              <a:chOff x="11879352" y="2906486"/>
              <a:chExt cx="2743200" cy="2743200"/>
            </a:xfrm>
          </p:grpSpPr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252695A7-855C-64ED-2AC9-E2A7D35BA80E}"/>
                  </a:ext>
                </a:extLst>
              </p:cNvPr>
              <p:cNvSpPr/>
              <p:nvPr userDrawn="1"/>
            </p:nvSpPr>
            <p:spPr>
              <a:xfrm>
                <a:off x="11879352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E3089A41-7CF9-D4B5-DA7B-2CDC086408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2158456" y="3554669"/>
                <a:ext cx="2194357" cy="1116427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E61E457-25CA-5700-FBD0-95CF0811B6AE}"/>
                </a:ext>
              </a:extLst>
            </p:cNvPr>
            <p:cNvGrpSpPr/>
            <p:nvPr userDrawn="1"/>
          </p:nvGrpSpPr>
          <p:grpSpPr>
            <a:xfrm>
              <a:off x="19115300" y="-2781661"/>
              <a:ext cx="1828800" cy="1828800"/>
              <a:chOff x="14802167" y="2906486"/>
              <a:chExt cx="2743200" cy="2743200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6DCCED6B-E091-10C4-756A-2D742CCB049F}"/>
                  </a:ext>
                </a:extLst>
              </p:cNvPr>
              <p:cNvSpPr/>
              <p:nvPr userDrawn="1"/>
            </p:nvSpPr>
            <p:spPr>
              <a:xfrm>
                <a:off x="14802167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50C0E552-FB3C-B172-C37F-90611ACD76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5250568" y="3420836"/>
                <a:ext cx="1981200" cy="1714500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24DCDC5-CA64-7624-0E23-0FFF0591C8E8}"/>
                </a:ext>
              </a:extLst>
            </p:cNvPr>
            <p:cNvGrpSpPr/>
            <p:nvPr userDrawn="1"/>
          </p:nvGrpSpPr>
          <p:grpSpPr>
            <a:xfrm>
              <a:off x="21042681" y="-2781661"/>
              <a:ext cx="1937281" cy="1828800"/>
              <a:chOff x="881416" y="5142775"/>
              <a:chExt cx="1937281" cy="1828800"/>
            </a:xfrm>
          </p:grpSpPr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2190372B-1F08-8F74-C516-D113D0CB82CA}"/>
                  </a:ext>
                </a:extLst>
              </p:cNvPr>
              <p:cNvSpPr/>
              <p:nvPr userDrawn="1"/>
            </p:nvSpPr>
            <p:spPr>
              <a:xfrm>
                <a:off x="903287" y="5142775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 descr="A blue logo with black background&#10;&#10;Description automatically generated">
                <a:extLst>
                  <a:ext uri="{FF2B5EF4-FFF2-40B4-BE49-F238E27FC236}">
                    <a16:creationId xmlns:a16="http://schemas.microsoft.com/office/drawing/2014/main" id="{D2D3064C-50DC-5CB5-C509-4D91F5A1F3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1416" y="5680120"/>
                <a:ext cx="1937281" cy="754109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EC59D11-9FD5-923A-CAEE-95269363F1E5}"/>
                </a:ext>
              </a:extLst>
            </p:cNvPr>
            <p:cNvGrpSpPr/>
            <p:nvPr userDrawn="1"/>
          </p:nvGrpSpPr>
          <p:grpSpPr>
            <a:xfrm>
              <a:off x="23078543" y="-2781662"/>
              <a:ext cx="1828800" cy="1828800"/>
              <a:chOff x="2882694" y="5142775"/>
              <a:chExt cx="1828800" cy="1828800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377670E9-AE6B-7ED7-0FC2-E90AF8084E1B}"/>
                  </a:ext>
                </a:extLst>
              </p:cNvPr>
              <p:cNvSpPr/>
              <p:nvPr userDrawn="1"/>
            </p:nvSpPr>
            <p:spPr>
              <a:xfrm>
                <a:off x="2882694" y="5142775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F1322B7-D93A-3DBF-FA20-B4D6F73BF4B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/>
              <a:stretch>
                <a:fillRect/>
              </a:stretch>
            </p:blipFill>
            <p:spPr>
              <a:xfrm>
                <a:off x="2986730" y="5981252"/>
                <a:ext cx="1609992" cy="224650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5131714-4769-9AE0-D227-365954D50214}"/>
                </a:ext>
              </a:extLst>
            </p:cNvPr>
            <p:cNvGrpSpPr/>
            <p:nvPr userDrawn="1"/>
          </p:nvGrpSpPr>
          <p:grpSpPr>
            <a:xfrm>
              <a:off x="9478395" y="-812625"/>
              <a:ext cx="1828800" cy="1828800"/>
              <a:chOff x="4776040" y="5142775"/>
              <a:chExt cx="1828800" cy="1828800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A768D615-DA1B-AED3-B5F4-2CC22A6D9129}"/>
                  </a:ext>
                </a:extLst>
              </p:cNvPr>
              <p:cNvSpPr/>
              <p:nvPr userDrawn="1"/>
            </p:nvSpPr>
            <p:spPr>
              <a:xfrm>
                <a:off x="4776040" y="5142775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21DACC0-E5A4-40FB-F99D-9F04F7F5AE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88814" y="5304232"/>
                <a:ext cx="1598047" cy="1598047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4E3B98C-4A0F-4B19-F658-845B225BBA0F}"/>
                </a:ext>
              </a:extLst>
            </p:cNvPr>
            <p:cNvGrpSpPr/>
            <p:nvPr userDrawn="1"/>
          </p:nvGrpSpPr>
          <p:grpSpPr>
            <a:xfrm>
              <a:off x="11419034" y="-812625"/>
              <a:ext cx="1828800" cy="1828800"/>
              <a:chOff x="6712416" y="5142775"/>
              <a:chExt cx="1828800" cy="1828800"/>
            </a:xfrm>
          </p:grpSpPr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38CD83F3-6671-C2F2-4D89-661638C378B5}"/>
                  </a:ext>
                </a:extLst>
              </p:cNvPr>
              <p:cNvSpPr/>
              <p:nvPr userDrawn="1"/>
            </p:nvSpPr>
            <p:spPr>
              <a:xfrm>
                <a:off x="6712416" y="5142775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58" descr="A green and black logo&#10;&#10;Description automatically generated">
                <a:extLst>
                  <a:ext uri="{FF2B5EF4-FFF2-40B4-BE49-F238E27FC236}">
                    <a16:creationId xmlns:a16="http://schemas.microsoft.com/office/drawing/2014/main" id="{C8616361-41DA-E935-28F5-885CBF6363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28971" y="5462023"/>
                <a:ext cx="1583221" cy="1038457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337F6C0-6FF9-636F-5CD3-73C44A7E3500}"/>
                </a:ext>
              </a:extLst>
            </p:cNvPr>
            <p:cNvGrpSpPr/>
            <p:nvPr userDrawn="1"/>
          </p:nvGrpSpPr>
          <p:grpSpPr>
            <a:xfrm>
              <a:off x="13359673" y="-812625"/>
              <a:ext cx="1828800" cy="1828800"/>
              <a:chOff x="8713339" y="5142775"/>
              <a:chExt cx="1828800" cy="1828800"/>
            </a:xfrm>
          </p:grpSpPr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EAB7AD86-F8D1-F97A-EFEF-DA8FBC880EE3}"/>
                  </a:ext>
                </a:extLst>
              </p:cNvPr>
              <p:cNvSpPr/>
              <p:nvPr userDrawn="1"/>
            </p:nvSpPr>
            <p:spPr>
              <a:xfrm>
                <a:off x="8713339" y="5142775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93A4B09A-1B72-E818-1E82-EEC0A1AF49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/>
              <a:stretch>
                <a:fillRect/>
              </a:stretch>
            </p:blipFill>
            <p:spPr>
              <a:xfrm>
                <a:off x="8888728" y="5861188"/>
                <a:ext cx="1542541" cy="323199"/>
              </a:xfrm>
              <a:prstGeom prst="rect">
                <a:avLst/>
              </a:prstGeom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93D357F-B769-1501-3658-645FE81A08C4}"/>
                </a:ext>
              </a:extLst>
            </p:cNvPr>
            <p:cNvGrpSpPr/>
            <p:nvPr userDrawn="1"/>
          </p:nvGrpSpPr>
          <p:grpSpPr>
            <a:xfrm>
              <a:off x="15300312" y="-812625"/>
              <a:ext cx="1844474" cy="1828800"/>
              <a:chOff x="10677072" y="5142775"/>
              <a:chExt cx="1844474" cy="1828800"/>
            </a:xfrm>
          </p:grpSpPr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0513956D-3403-C0FB-288F-80D5189690FD}"/>
                  </a:ext>
                </a:extLst>
              </p:cNvPr>
              <p:cNvSpPr/>
              <p:nvPr userDrawn="1"/>
            </p:nvSpPr>
            <p:spPr>
              <a:xfrm>
                <a:off x="10692746" y="5142775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D00B72F0-565F-3EA9-26BA-24C6C7C776D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77072" y="5628449"/>
                <a:ext cx="1844474" cy="930256"/>
              </a:xfrm>
              <a:prstGeom prst="rect">
                <a:avLst/>
              </a:prstGeom>
            </p:spPr>
          </p:pic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F0932D5B-155D-A31C-2DD2-B2354C14BA42}"/>
                </a:ext>
              </a:extLst>
            </p:cNvPr>
            <p:cNvGrpSpPr/>
            <p:nvPr userDrawn="1"/>
          </p:nvGrpSpPr>
          <p:grpSpPr>
            <a:xfrm>
              <a:off x="17256625" y="-812625"/>
              <a:ext cx="1828800" cy="1828800"/>
              <a:chOff x="903287" y="7089909"/>
              <a:chExt cx="1828800" cy="1828800"/>
            </a:xfrm>
          </p:grpSpPr>
          <p:sp>
            <p:nvSpPr>
              <p:cNvPr id="74" name="Rounded Rectangle 73">
                <a:extLst>
                  <a:ext uri="{FF2B5EF4-FFF2-40B4-BE49-F238E27FC236}">
                    <a16:creationId xmlns:a16="http://schemas.microsoft.com/office/drawing/2014/main" id="{9CCD9581-AF6C-C866-EFC7-70EA4C8C8A5F}"/>
                  </a:ext>
                </a:extLst>
              </p:cNvPr>
              <p:cNvSpPr/>
              <p:nvPr userDrawn="1"/>
            </p:nvSpPr>
            <p:spPr>
              <a:xfrm>
                <a:off x="903287" y="7089909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2" name="Picture 91" descr="A blue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C9445DA3-B182-2065-44A7-66B92CB99E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0786" y="7754316"/>
                <a:ext cx="1643322" cy="576604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2C2D13D-8217-A148-939D-40CD0211E0C6}"/>
                </a:ext>
              </a:extLst>
            </p:cNvPr>
            <p:cNvGrpSpPr/>
            <p:nvPr userDrawn="1"/>
          </p:nvGrpSpPr>
          <p:grpSpPr>
            <a:xfrm>
              <a:off x="19197264" y="-812625"/>
              <a:ext cx="1828800" cy="1828800"/>
              <a:chOff x="2882694" y="7089909"/>
              <a:chExt cx="1828800" cy="1828800"/>
            </a:xfrm>
          </p:grpSpPr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CD97D22C-5382-831A-AF50-0FF9458D658E}"/>
                  </a:ext>
                </a:extLst>
              </p:cNvPr>
              <p:cNvSpPr/>
              <p:nvPr userDrawn="1"/>
            </p:nvSpPr>
            <p:spPr>
              <a:xfrm>
                <a:off x="2882694" y="7089909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Picture 93" descr="A blue and black 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891506E-4F60-D53E-F475-E912EF3916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00179" y="7769552"/>
                <a:ext cx="1567612" cy="490772"/>
              </a:xfrm>
              <a:prstGeom prst="rect">
                <a:avLst/>
              </a:prstGeom>
            </p:spPr>
          </p:pic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A1045966-AC03-686E-D75B-0B553EE0BD10}"/>
                </a:ext>
              </a:extLst>
            </p:cNvPr>
            <p:cNvGrpSpPr/>
            <p:nvPr userDrawn="1"/>
          </p:nvGrpSpPr>
          <p:grpSpPr>
            <a:xfrm>
              <a:off x="21137903" y="-812625"/>
              <a:ext cx="1828800" cy="1828800"/>
              <a:chOff x="4776040" y="7089909"/>
              <a:chExt cx="1828800" cy="1828800"/>
            </a:xfrm>
          </p:grpSpPr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EF4DB5F0-57FC-8C04-0F0F-63F8D1719EAA}"/>
                  </a:ext>
                </a:extLst>
              </p:cNvPr>
              <p:cNvSpPr/>
              <p:nvPr userDrawn="1"/>
            </p:nvSpPr>
            <p:spPr>
              <a:xfrm>
                <a:off x="4776040" y="7089909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A7FFBD22-13E4-7597-2E4E-8B279BEEAD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/>
              <a:stretch>
                <a:fillRect/>
              </a:stretch>
            </p:blipFill>
            <p:spPr>
              <a:xfrm>
                <a:off x="4884513" y="7840148"/>
                <a:ext cx="1602348" cy="400587"/>
              </a:xfrm>
              <a:prstGeom prst="rect">
                <a:avLst/>
              </a:prstGeom>
            </p:spPr>
          </p:pic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45B18E62-C839-5F76-788D-46F88F7518E6}"/>
                </a:ext>
              </a:extLst>
            </p:cNvPr>
            <p:cNvGrpSpPr/>
            <p:nvPr userDrawn="1"/>
          </p:nvGrpSpPr>
          <p:grpSpPr>
            <a:xfrm>
              <a:off x="23078543" y="-812625"/>
              <a:ext cx="1828800" cy="1828800"/>
              <a:chOff x="6712416" y="7089909"/>
              <a:chExt cx="1828800" cy="1828800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C002C4D0-569E-4CE9-4C49-2D293653E670}"/>
                  </a:ext>
                </a:extLst>
              </p:cNvPr>
              <p:cNvSpPr/>
              <p:nvPr userDrawn="1"/>
            </p:nvSpPr>
            <p:spPr>
              <a:xfrm>
                <a:off x="6712416" y="7089909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1C728449-53C9-0370-C57E-198BCC3201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/>
              <a:stretch>
                <a:fillRect/>
              </a:stretch>
            </p:blipFill>
            <p:spPr>
              <a:xfrm>
                <a:off x="6828971" y="7570389"/>
                <a:ext cx="1583221" cy="867840"/>
              </a:xfrm>
              <a:prstGeom prst="rect">
                <a:avLst/>
              </a:prstGeom>
            </p:spPr>
          </p:pic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E74E372-EB32-C9E7-9C44-9A12480C852B}"/>
                </a:ext>
              </a:extLst>
            </p:cNvPr>
            <p:cNvGrpSpPr/>
            <p:nvPr userDrawn="1"/>
          </p:nvGrpSpPr>
          <p:grpSpPr>
            <a:xfrm>
              <a:off x="9446368" y="1156411"/>
              <a:ext cx="1860827" cy="1828800"/>
              <a:chOff x="8708344" y="7089909"/>
              <a:chExt cx="1860827" cy="1828800"/>
            </a:xfrm>
          </p:grpSpPr>
          <p:sp>
            <p:nvSpPr>
              <p:cNvPr id="86" name="Rounded Rectangle 85">
                <a:extLst>
                  <a:ext uri="{FF2B5EF4-FFF2-40B4-BE49-F238E27FC236}">
                    <a16:creationId xmlns:a16="http://schemas.microsoft.com/office/drawing/2014/main" id="{FBD9FE97-F21A-4B92-9961-F011F8383216}"/>
                  </a:ext>
                </a:extLst>
              </p:cNvPr>
              <p:cNvSpPr/>
              <p:nvPr userDrawn="1"/>
            </p:nvSpPr>
            <p:spPr>
              <a:xfrm>
                <a:off x="8713339" y="7089909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" name="Picture 103" descr="A black and orange logo&#10;&#10;Description automatically generated">
                <a:extLst>
                  <a:ext uri="{FF2B5EF4-FFF2-40B4-BE49-F238E27FC236}">
                    <a16:creationId xmlns:a16="http://schemas.microsoft.com/office/drawing/2014/main" id="{AEDCE04D-EB22-2DCD-4AFC-E2A3D09BE8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08344" y="7832192"/>
                <a:ext cx="1860827" cy="365491"/>
              </a:xfrm>
              <a:prstGeom prst="rect">
                <a:avLst/>
              </a:prstGeom>
            </p:spPr>
          </p:pic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31D85C7-62B3-58E1-F96A-0A5CAE75A73A}"/>
                </a:ext>
              </a:extLst>
            </p:cNvPr>
            <p:cNvGrpSpPr/>
            <p:nvPr userDrawn="1"/>
          </p:nvGrpSpPr>
          <p:grpSpPr>
            <a:xfrm>
              <a:off x="11424476" y="1156411"/>
              <a:ext cx="1828800" cy="1828800"/>
              <a:chOff x="10692746" y="7089909"/>
              <a:chExt cx="1828800" cy="1828800"/>
            </a:xfrm>
          </p:grpSpPr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id="{5966A933-2597-D9B8-1ABC-F1A80F0D0F89}"/>
                  </a:ext>
                </a:extLst>
              </p:cNvPr>
              <p:cNvSpPr/>
              <p:nvPr userDrawn="1"/>
            </p:nvSpPr>
            <p:spPr>
              <a:xfrm>
                <a:off x="10692746" y="7089909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F29150F1-6FB7-58DC-EDBA-1CACF09F97E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/>
              <a:stretch>
                <a:fillRect/>
              </a:stretch>
            </p:blipFill>
            <p:spPr>
              <a:xfrm>
                <a:off x="10823267" y="7888515"/>
                <a:ext cx="1594654" cy="309168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1DD1D6-A6F4-7792-A8E9-ED7DB0C35DED}"/>
                </a:ext>
              </a:extLst>
            </p:cNvPr>
            <p:cNvGrpSpPr/>
            <p:nvPr userDrawn="1"/>
          </p:nvGrpSpPr>
          <p:grpSpPr>
            <a:xfrm>
              <a:off x="13370557" y="1156411"/>
              <a:ext cx="1828800" cy="1828800"/>
              <a:chOff x="5556330" y="4704518"/>
              <a:chExt cx="1828800" cy="1828800"/>
            </a:xfrm>
          </p:grpSpPr>
          <p:sp>
            <p:nvSpPr>
              <p:cNvPr id="110" name="Rounded Rectangle 109">
                <a:extLst>
                  <a:ext uri="{FF2B5EF4-FFF2-40B4-BE49-F238E27FC236}">
                    <a16:creationId xmlns:a16="http://schemas.microsoft.com/office/drawing/2014/main" id="{D53BB4F5-B531-ADC5-C11D-255180E6C3DF}"/>
                  </a:ext>
                </a:extLst>
              </p:cNvPr>
              <p:cNvSpPr/>
              <p:nvPr userDrawn="1"/>
            </p:nvSpPr>
            <p:spPr>
              <a:xfrm>
                <a:off x="5556330" y="4704518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 descr="A blue shield with a black background&#10;&#10;Description automatically generated">
                <a:extLst>
                  <a:ext uri="{FF2B5EF4-FFF2-40B4-BE49-F238E27FC236}">
                    <a16:creationId xmlns:a16="http://schemas.microsoft.com/office/drawing/2014/main" id="{009F6021-B815-D905-DC4C-09E7C030214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0835" y="4934263"/>
                <a:ext cx="1369310" cy="136931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75ACEAA-E684-E87B-C150-4E21A5365DBE}"/>
                </a:ext>
              </a:extLst>
            </p:cNvPr>
            <p:cNvGrpSpPr/>
            <p:nvPr userDrawn="1"/>
          </p:nvGrpSpPr>
          <p:grpSpPr>
            <a:xfrm>
              <a:off x="15316638" y="1156411"/>
              <a:ext cx="1828800" cy="1828800"/>
              <a:chOff x="7535737" y="4704518"/>
              <a:chExt cx="1828800" cy="1828800"/>
            </a:xfrm>
          </p:grpSpPr>
          <p:sp>
            <p:nvSpPr>
              <p:cNvPr id="113" name="Rounded Rectangle 112">
                <a:extLst>
                  <a:ext uri="{FF2B5EF4-FFF2-40B4-BE49-F238E27FC236}">
                    <a16:creationId xmlns:a16="http://schemas.microsoft.com/office/drawing/2014/main" id="{643E2746-1A0F-622C-CF22-18B043ACDDBB}"/>
                  </a:ext>
                </a:extLst>
              </p:cNvPr>
              <p:cNvSpPr/>
              <p:nvPr userDrawn="1"/>
            </p:nvSpPr>
            <p:spPr>
              <a:xfrm>
                <a:off x="7535737" y="4704518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F797E69-A2CC-42D9-5AE7-ED24BB6794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1"/>
              <a:stretch>
                <a:fillRect/>
              </a:stretch>
            </p:blipFill>
            <p:spPr>
              <a:xfrm>
                <a:off x="7746762" y="5344156"/>
                <a:ext cx="1503003" cy="484839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5084BEF-B6AE-F656-B387-286217767E25}"/>
                </a:ext>
              </a:extLst>
            </p:cNvPr>
            <p:cNvGrpSpPr/>
            <p:nvPr userDrawn="1"/>
          </p:nvGrpSpPr>
          <p:grpSpPr>
            <a:xfrm>
              <a:off x="17262719" y="1156411"/>
              <a:ext cx="1828800" cy="1828800"/>
              <a:chOff x="9429083" y="4704518"/>
              <a:chExt cx="1828800" cy="1828800"/>
            </a:xfrm>
          </p:grpSpPr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D24C3520-9AE7-F3AB-7A7C-2B459F94C3BB}"/>
                  </a:ext>
                </a:extLst>
              </p:cNvPr>
              <p:cNvSpPr/>
              <p:nvPr userDrawn="1"/>
            </p:nvSpPr>
            <p:spPr>
              <a:xfrm>
                <a:off x="9429083" y="4704518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 descr="A blue circle with white letters&#10;&#10;Description automatically generated">
                <a:extLst>
                  <a:ext uri="{FF2B5EF4-FFF2-40B4-BE49-F238E27FC236}">
                    <a16:creationId xmlns:a16="http://schemas.microsoft.com/office/drawing/2014/main" id="{3D5D7750-D318-EA4B-257A-0896FD2F851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23247" y="4907007"/>
                <a:ext cx="1423821" cy="1423821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AD80C01-D814-7F01-8AE8-6DB8E1CC396A}"/>
                </a:ext>
              </a:extLst>
            </p:cNvPr>
            <p:cNvGrpSpPr/>
            <p:nvPr userDrawn="1"/>
          </p:nvGrpSpPr>
          <p:grpSpPr>
            <a:xfrm>
              <a:off x="19208800" y="1156411"/>
              <a:ext cx="1828800" cy="1828800"/>
              <a:chOff x="11386975" y="4704518"/>
              <a:chExt cx="1828800" cy="1828800"/>
            </a:xfrm>
          </p:grpSpPr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B2F9F0F6-48AE-DA44-6B93-A418629A6947}"/>
                  </a:ext>
                </a:extLst>
              </p:cNvPr>
              <p:cNvSpPr/>
              <p:nvPr userDrawn="1"/>
            </p:nvSpPr>
            <p:spPr>
              <a:xfrm>
                <a:off x="11386975" y="4704518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2B01BA7-5B9C-5ACC-5AA7-940240DCC35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/>
              <a:stretch>
                <a:fillRect/>
              </a:stretch>
            </p:blipFill>
            <p:spPr>
              <a:xfrm>
                <a:off x="11516560" y="5387778"/>
                <a:ext cx="1593284" cy="441217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CEF677-D123-D01E-5704-E456D140CB7E}"/>
                </a:ext>
              </a:extLst>
            </p:cNvPr>
            <p:cNvGrpSpPr/>
            <p:nvPr userDrawn="1"/>
          </p:nvGrpSpPr>
          <p:grpSpPr>
            <a:xfrm>
              <a:off x="21154881" y="1156411"/>
              <a:ext cx="1828800" cy="1828800"/>
              <a:chOff x="13366382" y="4704518"/>
              <a:chExt cx="1828800" cy="1828800"/>
            </a:xfrm>
          </p:grpSpPr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id="{9E58A060-7387-22A3-F7FD-51FE138AEDCF}"/>
                  </a:ext>
                </a:extLst>
              </p:cNvPr>
              <p:cNvSpPr/>
              <p:nvPr userDrawn="1"/>
            </p:nvSpPr>
            <p:spPr>
              <a:xfrm>
                <a:off x="13366382" y="4704518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251E29C-1558-F70D-242A-847AE65C19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50555" y="4859085"/>
                <a:ext cx="1650464" cy="1460318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A0A2BCC-93B3-929D-2332-C736959B5F65}"/>
                </a:ext>
              </a:extLst>
            </p:cNvPr>
            <p:cNvGrpSpPr/>
            <p:nvPr userDrawn="1"/>
          </p:nvGrpSpPr>
          <p:grpSpPr>
            <a:xfrm>
              <a:off x="23100963" y="1156411"/>
              <a:ext cx="1828800" cy="1828800"/>
              <a:chOff x="15345789" y="4704518"/>
              <a:chExt cx="1828800" cy="1828800"/>
            </a:xfrm>
          </p:grpSpPr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id="{25B87075-D792-9C09-442A-CCB60915108D}"/>
                  </a:ext>
                </a:extLst>
              </p:cNvPr>
              <p:cNvSpPr/>
              <p:nvPr userDrawn="1"/>
            </p:nvSpPr>
            <p:spPr>
              <a:xfrm>
                <a:off x="15345789" y="4704518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FA2D61F-F7E8-4671-C688-0BFB68449F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640800" y="5000417"/>
                <a:ext cx="1237000" cy="1237000"/>
              </a:xfrm>
              <a:prstGeom prst="rect">
                <a:avLst/>
              </a:prstGeom>
            </p:spPr>
          </p:pic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4D7F098-8B5F-B4B7-14B5-A944BF7BF86D}"/>
                </a:ext>
              </a:extLst>
            </p:cNvPr>
            <p:cNvGrpSpPr/>
            <p:nvPr userDrawn="1"/>
          </p:nvGrpSpPr>
          <p:grpSpPr>
            <a:xfrm>
              <a:off x="9451363" y="3125447"/>
              <a:ext cx="1828800" cy="1828800"/>
              <a:chOff x="5556330" y="5094483"/>
              <a:chExt cx="1828800" cy="1828800"/>
            </a:xfrm>
          </p:grpSpPr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550C2590-A4E9-DE4B-E8DE-54F59ACDF607}"/>
                  </a:ext>
                </a:extLst>
              </p:cNvPr>
              <p:cNvSpPr/>
              <p:nvPr userDrawn="1"/>
            </p:nvSpPr>
            <p:spPr>
              <a:xfrm>
                <a:off x="5556330" y="5094483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22B22B56-1AB7-3362-2D44-C8BAF6CF86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6"/>
              <a:stretch>
                <a:fillRect/>
              </a:stretch>
            </p:blipFill>
            <p:spPr>
              <a:xfrm>
                <a:off x="5623829" y="5887486"/>
                <a:ext cx="1658040" cy="284714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237CF295-5CD2-3800-E773-F90705AA701E}"/>
                </a:ext>
              </a:extLst>
            </p:cNvPr>
            <p:cNvGrpSpPr/>
            <p:nvPr userDrawn="1"/>
          </p:nvGrpSpPr>
          <p:grpSpPr>
            <a:xfrm>
              <a:off x="11389504" y="3125447"/>
              <a:ext cx="1828800" cy="1828800"/>
              <a:chOff x="7535737" y="5094483"/>
              <a:chExt cx="1828800" cy="1828800"/>
            </a:xfrm>
          </p:grpSpPr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0B5E203A-89A2-8247-3B1F-AF71C29B729D}"/>
                  </a:ext>
                </a:extLst>
              </p:cNvPr>
              <p:cNvSpPr/>
              <p:nvPr userDrawn="1"/>
            </p:nvSpPr>
            <p:spPr>
              <a:xfrm>
                <a:off x="7535737" y="5094483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7" name="Picture 8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F160EE5D-C06C-A039-A408-53BC20E412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93295" y="5883060"/>
                <a:ext cx="1685181" cy="251646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008D7B08-16D3-741C-C9A9-5306ED0081D9}"/>
                </a:ext>
              </a:extLst>
            </p:cNvPr>
            <p:cNvGrpSpPr/>
            <p:nvPr userDrawn="1"/>
          </p:nvGrpSpPr>
          <p:grpSpPr>
            <a:xfrm>
              <a:off x="13327645" y="3125447"/>
              <a:ext cx="1828800" cy="1828800"/>
              <a:chOff x="9429083" y="5094483"/>
              <a:chExt cx="1828800" cy="1828800"/>
            </a:xfrm>
          </p:grpSpPr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E64092D3-69C9-2C81-373A-0CF0FBFFA598}"/>
                  </a:ext>
                </a:extLst>
              </p:cNvPr>
              <p:cNvSpPr/>
              <p:nvPr userDrawn="1"/>
            </p:nvSpPr>
            <p:spPr>
              <a:xfrm>
                <a:off x="9429083" y="5094483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1A7E6CC6-AC1D-9A0D-7747-DC2FDD5134E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8"/>
              <a:stretch>
                <a:fillRect/>
              </a:stretch>
            </p:blipFill>
            <p:spPr>
              <a:xfrm>
                <a:off x="9623499" y="5432919"/>
                <a:ext cx="1423569" cy="1061645"/>
              </a:xfrm>
              <a:prstGeom prst="rect">
                <a:avLst/>
              </a:prstGeom>
            </p:spPr>
          </p:pic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8B5DEA1-6A77-D2D6-37A7-01FF838DA02B}"/>
                </a:ext>
              </a:extLst>
            </p:cNvPr>
            <p:cNvGrpSpPr/>
            <p:nvPr userDrawn="1"/>
          </p:nvGrpSpPr>
          <p:grpSpPr>
            <a:xfrm>
              <a:off x="15265786" y="3125447"/>
              <a:ext cx="1828800" cy="1828800"/>
              <a:chOff x="11386975" y="5094483"/>
              <a:chExt cx="1828800" cy="1828800"/>
            </a:xfrm>
          </p:grpSpPr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E3B030CE-F99D-D071-1E49-3F015813C3EE}"/>
                  </a:ext>
                </a:extLst>
              </p:cNvPr>
              <p:cNvSpPr/>
              <p:nvPr userDrawn="1"/>
            </p:nvSpPr>
            <p:spPr>
              <a:xfrm>
                <a:off x="11386975" y="5094483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0" name="Picture 99" descr="A logo with a yellow and blue design&#10;&#10;Description automatically generated">
                <a:extLst>
                  <a:ext uri="{FF2B5EF4-FFF2-40B4-BE49-F238E27FC236}">
                    <a16:creationId xmlns:a16="http://schemas.microsoft.com/office/drawing/2014/main" id="{BD459251-FC60-8229-5CDB-3028EB8F25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609653" y="5220687"/>
                <a:ext cx="1327942" cy="1621794"/>
              </a:xfrm>
              <a:prstGeom prst="rect">
                <a:avLst/>
              </a:prstGeom>
            </p:spPr>
          </p:pic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742B1415-60D0-16C5-601E-E86C67EEFE30}"/>
                </a:ext>
              </a:extLst>
            </p:cNvPr>
            <p:cNvGrpSpPr/>
            <p:nvPr userDrawn="1"/>
          </p:nvGrpSpPr>
          <p:grpSpPr>
            <a:xfrm>
              <a:off x="17203927" y="3125447"/>
              <a:ext cx="1828800" cy="1828800"/>
              <a:chOff x="13366382" y="5094483"/>
              <a:chExt cx="1828800" cy="1828800"/>
            </a:xfrm>
          </p:grpSpPr>
          <p:sp>
            <p:nvSpPr>
              <p:cNvPr id="73" name="Rounded Rectangle 72">
                <a:extLst>
                  <a:ext uri="{FF2B5EF4-FFF2-40B4-BE49-F238E27FC236}">
                    <a16:creationId xmlns:a16="http://schemas.microsoft.com/office/drawing/2014/main" id="{62F935C4-76D5-61AC-08AB-0188B0F2F101}"/>
                  </a:ext>
                </a:extLst>
              </p:cNvPr>
              <p:cNvSpPr/>
              <p:nvPr userDrawn="1"/>
            </p:nvSpPr>
            <p:spPr>
              <a:xfrm>
                <a:off x="13366382" y="5094483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B95DBAA0-601E-9CCC-CF50-256BA9C54B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0"/>
              <a:stretch>
                <a:fillRect/>
              </a:stretch>
            </p:blipFill>
            <p:spPr>
              <a:xfrm>
                <a:off x="13493476" y="5701167"/>
                <a:ext cx="1590835" cy="549918"/>
              </a:xfrm>
              <a:prstGeom prst="rect">
                <a:avLst/>
              </a:prstGeom>
            </p:spPr>
          </p:pic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5D3F0C09-73D3-037E-D454-CFEDE345E35C}"/>
                </a:ext>
              </a:extLst>
            </p:cNvPr>
            <p:cNvGrpSpPr/>
            <p:nvPr userDrawn="1"/>
          </p:nvGrpSpPr>
          <p:grpSpPr>
            <a:xfrm>
              <a:off x="19142068" y="3125447"/>
              <a:ext cx="1828800" cy="1828800"/>
              <a:chOff x="15345789" y="5094483"/>
              <a:chExt cx="1828800" cy="1828800"/>
            </a:xfrm>
          </p:grpSpPr>
          <p:sp>
            <p:nvSpPr>
              <p:cNvPr id="78" name="Rounded Rectangle 77">
                <a:extLst>
                  <a:ext uri="{FF2B5EF4-FFF2-40B4-BE49-F238E27FC236}">
                    <a16:creationId xmlns:a16="http://schemas.microsoft.com/office/drawing/2014/main" id="{F8873C6E-8F38-FD49-8F14-AC5616967FD4}"/>
                  </a:ext>
                </a:extLst>
              </p:cNvPr>
              <p:cNvSpPr/>
              <p:nvPr userDrawn="1"/>
            </p:nvSpPr>
            <p:spPr>
              <a:xfrm>
                <a:off x="15345789" y="5094483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C1251B92-BFAC-7674-4C8A-0185824F7B0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1"/>
              <a:stretch>
                <a:fillRect/>
              </a:stretch>
            </p:blipFill>
            <p:spPr>
              <a:xfrm>
                <a:off x="15761824" y="5439614"/>
                <a:ext cx="979982" cy="1095274"/>
              </a:xfrm>
              <a:prstGeom prst="rect">
                <a:avLst/>
              </a:prstGeom>
            </p:spPr>
          </p:pic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CCEDBC1-CB49-C909-91F5-5027C252D4C7}"/>
                </a:ext>
              </a:extLst>
            </p:cNvPr>
            <p:cNvGrpSpPr/>
            <p:nvPr userDrawn="1"/>
          </p:nvGrpSpPr>
          <p:grpSpPr>
            <a:xfrm>
              <a:off x="21080209" y="3125447"/>
              <a:ext cx="1914861" cy="1828800"/>
              <a:chOff x="5533910" y="7071201"/>
              <a:chExt cx="1914861" cy="1828800"/>
            </a:xfrm>
          </p:grpSpPr>
          <p:sp>
            <p:nvSpPr>
              <p:cNvPr id="121" name="Rounded Rectangle 120">
                <a:extLst>
                  <a:ext uri="{FF2B5EF4-FFF2-40B4-BE49-F238E27FC236}">
                    <a16:creationId xmlns:a16="http://schemas.microsoft.com/office/drawing/2014/main" id="{D8FF1638-EA2C-9619-B81B-5507887D4CDD}"/>
                  </a:ext>
                </a:extLst>
              </p:cNvPr>
              <p:cNvSpPr/>
              <p:nvPr userDrawn="1"/>
            </p:nvSpPr>
            <p:spPr>
              <a:xfrm>
                <a:off x="5556330" y="7071201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D7937A36-E62F-7D43-5F78-45FB3A85BCD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3910" y="7605010"/>
                <a:ext cx="1914861" cy="689381"/>
              </a:xfrm>
              <a:prstGeom prst="rect">
                <a:avLst/>
              </a:prstGeom>
            </p:spPr>
          </p:pic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C65C6032-F491-602A-6FC7-E3B9449EA7C3}"/>
                </a:ext>
              </a:extLst>
            </p:cNvPr>
            <p:cNvGrpSpPr/>
            <p:nvPr userDrawn="1"/>
          </p:nvGrpSpPr>
          <p:grpSpPr>
            <a:xfrm>
              <a:off x="23104409" y="3117599"/>
              <a:ext cx="1873141" cy="1828800"/>
              <a:chOff x="7535737" y="7071201"/>
              <a:chExt cx="1873141" cy="1828800"/>
            </a:xfrm>
          </p:grpSpPr>
          <p:sp>
            <p:nvSpPr>
              <p:cNvPr id="126" name="Rounded Rectangle 125">
                <a:extLst>
                  <a:ext uri="{FF2B5EF4-FFF2-40B4-BE49-F238E27FC236}">
                    <a16:creationId xmlns:a16="http://schemas.microsoft.com/office/drawing/2014/main" id="{7C7475CB-5066-6042-D6F2-02C02FEAB7D0}"/>
                  </a:ext>
                </a:extLst>
              </p:cNvPr>
              <p:cNvSpPr/>
              <p:nvPr userDrawn="1"/>
            </p:nvSpPr>
            <p:spPr>
              <a:xfrm>
                <a:off x="7535737" y="7071201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4" name="Picture 133" descr="A green check mark and a green symbol&#10;&#10;Description automatically generated">
                <a:extLst>
                  <a:ext uri="{FF2B5EF4-FFF2-40B4-BE49-F238E27FC236}">
                    <a16:creationId xmlns:a16="http://schemas.microsoft.com/office/drawing/2014/main" id="{C606E49B-A34D-C24D-5075-E4ADE31CD0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80078" y="7462214"/>
                <a:ext cx="1828800" cy="1046774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60056A1A-6BFF-8577-AB88-A81ACD947FE0}"/>
                </a:ext>
              </a:extLst>
            </p:cNvPr>
            <p:cNvGrpSpPr/>
            <p:nvPr userDrawn="1"/>
          </p:nvGrpSpPr>
          <p:grpSpPr>
            <a:xfrm>
              <a:off x="25088310" y="3117599"/>
              <a:ext cx="1828800" cy="1828800"/>
              <a:chOff x="9429083" y="7071201"/>
              <a:chExt cx="1828800" cy="1828800"/>
            </a:xfrm>
          </p:grpSpPr>
          <p:sp>
            <p:nvSpPr>
              <p:cNvPr id="130" name="Rounded Rectangle 129">
                <a:extLst>
                  <a:ext uri="{FF2B5EF4-FFF2-40B4-BE49-F238E27FC236}">
                    <a16:creationId xmlns:a16="http://schemas.microsoft.com/office/drawing/2014/main" id="{8770F669-8EA3-2305-05BF-E0B2E858EAFD}"/>
                  </a:ext>
                </a:extLst>
              </p:cNvPr>
              <p:cNvSpPr/>
              <p:nvPr userDrawn="1"/>
            </p:nvSpPr>
            <p:spPr>
              <a:xfrm>
                <a:off x="9429083" y="7071201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5D49BF79-32B7-8F39-9D53-B9FD6AEE0EE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4"/>
              <a:stretch>
                <a:fillRect/>
              </a:stretch>
            </p:blipFill>
            <p:spPr>
              <a:xfrm>
                <a:off x="9577312" y="7750651"/>
                <a:ext cx="1511300" cy="469900"/>
              </a:xfrm>
              <a:prstGeom prst="rect">
                <a:avLst/>
              </a:prstGeom>
            </p:spPr>
          </p:pic>
        </p:grpSp>
      </p:grpSp>
      <p:pic>
        <p:nvPicPr>
          <p:cNvPr id="140" name="Picture 139">
            <a:extLst>
              <a:ext uri="{FF2B5EF4-FFF2-40B4-BE49-F238E27FC236}">
                <a16:creationId xmlns:a16="http://schemas.microsoft.com/office/drawing/2014/main" id="{C5247C4C-F30F-6FF8-2A91-E7227E909D70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/>
          <a:stretch/>
        </p:blipFill>
        <p:spPr>
          <a:xfrm>
            <a:off x="11874500" y="0"/>
            <a:ext cx="3175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CAAEBDF-5712-05C3-8554-CCDC890F764C}"/>
              </a:ext>
            </a:extLst>
          </p:cNvPr>
          <p:cNvGrpSpPr/>
          <p:nvPr userDrawn="1"/>
        </p:nvGrpSpPr>
        <p:grpSpPr>
          <a:xfrm>
            <a:off x="9304719" y="3343046"/>
            <a:ext cx="989447" cy="989447"/>
            <a:chOff x="3639615" y="5939663"/>
            <a:chExt cx="631633" cy="63163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867F7AC-FB0A-5B9F-342D-73E30E93D2FD}"/>
                </a:ext>
              </a:extLst>
            </p:cNvPr>
            <p:cNvSpPr/>
            <p:nvPr userDrawn="1"/>
          </p:nvSpPr>
          <p:spPr>
            <a:xfrm>
              <a:off x="3639615" y="5939663"/>
              <a:ext cx="631633" cy="631633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pic>
          <p:nvPicPr>
            <p:cNvPr id="9" name="Picture 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5496EFEB-C419-3D1D-8625-0362200DA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6290" y="6188691"/>
              <a:ext cx="555303" cy="14793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0627E3-451F-0ED2-0D9D-9411374D8D0A}"/>
              </a:ext>
            </a:extLst>
          </p:cNvPr>
          <p:cNvGrpSpPr/>
          <p:nvPr userDrawn="1"/>
        </p:nvGrpSpPr>
        <p:grpSpPr>
          <a:xfrm>
            <a:off x="9274324" y="4398146"/>
            <a:ext cx="1062992" cy="989447"/>
            <a:chOff x="2935552" y="5939663"/>
            <a:chExt cx="678582" cy="631633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F10CCE70-B56E-99C4-F0DC-5C65949C11D4}"/>
                </a:ext>
              </a:extLst>
            </p:cNvPr>
            <p:cNvSpPr/>
            <p:nvPr userDrawn="1"/>
          </p:nvSpPr>
          <p:spPr>
            <a:xfrm>
              <a:off x="2954955" y="5939663"/>
              <a:ext cx="631633" cy="631633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pic>
          <p:nvPicPr>
            <p:cNvPr id="28" name="Picture 27" descr="A blue logo with black background&#10;&#10;Description automatically generated">
              <a:extLst>
                <a:ext uri="{FF2B5EF4-FFF2-40B4-BE49-F238E27FC236}">
                  <a16:creationId xmlns:a16="http://schemas.microsoft.com/office/drawing/2014/main" id="{23D4988B-4FDF-D600-C21A-7E50028E71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5552" y="6124647"/>
              <a:ext cx="678582" cy="2641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8315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scanning Engines Tall">
    <p:bg>
      <p:bgPr>
        <a:gradFill>
          <a:gsLst>
            <a:gs pos="0">
              <a:schemeClr val="tx1">
                <a:lumMod val="90000"/>
                <a:lumOff val="10000"/>
              </a:schemeClr>
            </a:gs>
            <a:gs pos="58000">
              <a:schemeClr val="tx1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6574064-A23A-5440-517C-E796555599BB}"/>
              </a:ext>
            </a:extLst>
          </p:cNvPr>
          <p:cNvSpPr/>
          <p:nvPr userDrawn="1"/>
        </p:nvSpPr>
        <p:spPr>
          <a:xfrm>
            <a:off x="884759" y="-106532"/>
            <a:ext cx="2468880" cy="6964532"/>
          </a:xfrm>
          <a:prstGeom prst="roundRect">
            <a:avLst>
              <a:gd name="adj" fmla="val 1495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80E7129-5E06-E88E-87E2-F65CBE08B9D6}"/>
              </a:ext>
            </a:extLst>
          </p:cNvPr>
          <p:cNvSpPr/>
          <p:nvPr userDrawn="1"/>
        </p:nvSpPr>
        <p:spPr>
          <a:xfrm>
            <a:off x="3663777" y="-106532"/>
            <a:ext cx="2468880" cy="6964532"/>
          </a:xfrm>
          <a:prstGeom prst="roundRect">
            <a:avLst>
              <a:gd name="adj" fmla="val 1495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A0E5F2-9D2D-00D2-673D-A16E46D15051}"/>
              </a:ext>
            </a:extLst>
          </p:cNvPr>
          <p:cNvSpPr/>
          <p:nvPr userDrawn="1"/>
        </p:nvSpPr>
        <p:spPr>
          <a:xfrm>
            <a:off x="6442795" y="-106532"/>
            <a:ext cx="2468880" cy="6964532"/>
          </a:xfrm>
          <a:prstGeom prst="roundRect">
            <a:avLst>
              <a:gd name="adj" fmla="val 1495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FB5D68A-5027-5612-16E1-890B7296A38C}"/>
              </a:ext>
            </a:extLst>
          </p:cNvPr>
          <p:cNvSpPr/>
          <p:nvPr userDrawn="1"/>
        </p:nvSpPr>
        <p:spPr>
          <a:xfrm>
            <a:off x="9232563" y="58730"/>
            <a:ext cx="2468880" cy="6964532"/>
          </a:xfrm>
          <a:prstGeom prst="roundRect">
            <a:avLst>
              <a:gd name="adj" fmla="val 1495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DBAB7-6130-A338-BD71-0F5EB3CC0433}"/>
              </a:ext>
            </a:extLst>
          </p:cNvPr>
          <p:cNvSpPr txBox="1"/>
          <p:nvPr userDrawn="1"/>
        </p:nvSpPr>
        <p:spPr>
          <a:xfrm>
            <a:off x="0" y="0"/>
            <a:ext cx="6029618" cy="1540871"/>
          </a:xfrm>
          <a:prstGeom prst="rect">
            <a:avLst/>
          </a:prstGeom>
        </p:spPr>
        <p:txBody>
          <a:bodyPr wrap="square" lIns="914400" tIns="914400" rIns="914400" bIns="0">
            <a:sp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pPr lvl="0"/>
            <a:r>
              <a:rPr lang="en-US" err="1"/>
              <a:t>Multiscanning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C79609-CC67-6F97-0477-7F67A16CC6D3}"/>
              </a:ext>
            </a:extLst>
          </p:cNvPr>
          <p:cNvSpPr txBox="1"/>
          <p:nvPr userDrawn="1"/>
        </p:nvSpPr>
        <p:spPr>
          <a:xfrm>
            <a:off x="2" y="1589399"/>
            <a:ext cx="5073803" cy="501676"/>
          </a:xfrm>
          <a:prstGeom prst="rect">
            <a:avLst/>
          </a:prstGeom>
        </p:spPr>
        <p:txBody>
          <a:bodyPr wrap="square" lIns="914400" tIns="0" rIns="0" bIns="0" anchor="t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 i="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With more antivirus engines you get more coverage and a smaller risk window.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BB6C7-C493-61F5-DF4E-4FFEC43F2D75}"/>
              </a:ext>
            </a:extLst>
          </p:cNvPr>
          <p:cNvSpPr txBox="1"/>
          <p:nvPr userDrawn="1"/>
        </p:nvSpPr>
        <p:spPr>
          <a:xfrm>
            <a:off x="0" y="1096"/>
            <a:ext cx="5968409" cy="778290"/>
          </a:xfrm>
          <a:prstGeom prst="rect">
            <a:avLst/>
          </a:prstGeom>
        </p:spPr>
        <p:txBody>
          <a:bodyPr wrap="square" lIns="914400" tIns="548640" rIns="914400" bIns="0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MALWARE PREVENTION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57639F8-30F5-43AA-5360-0B97C0225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74500" y="0"/>
            <a:ext cx="3175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65678D-BA9F-B857-3B86-C5EE6466283D}"/>
              </a:ext>
            </a:extLst>
          </p:cNvPr>
          <p:cNvGrpSpPr/>
          <p:nvPr userDrawn="1"/>
        </p:nvGrpSpPr>
        <p:grpSpPr>
          <a:xfrm>
            <a:off x="881567" y="4005622"/>
            <a:ext cx="2451964" cy="2020180"/>
            <a:chOff x="881567" y="4005622"/>
            <a:chExt cx="2451964" cy="202018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1F4F727-23B2-5C39-3E2C-03889D44F401}"/>
                </a:ext>
              </a:extLst>
            </p:cNvPr>
            <p:cNvSpPr/>
            <p:nvPr userDrawn="1"/>
          </p:nvSpPr>
          <p:spPr>
            <a:xfrm>
              <a:off x="1383186" y="4291350"/>
              <a:ext cx="1448726" cy="1448724"/>
            </a:xfrm>
            <a:prstGeom prst="ellipse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88900">
                <a:schemeClr val="accent4">
                  <a:alpha val="22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80070AB-DD44-9B18-BD80-C36D072F1D2B}"/>
                </a:ext>
              </a:extLst>
            </p:cNvPr>
            <p:cNvSpPr/>
            <p:nvPr userDrawn="1"/>
          </p:nvSpPr>
          <p:spPr>
            <a:xfrm>
              <a:off x="1550222" y="4458385"/>
              <a:ext cx="1114655" cy="1114655"/>
            </a:xfrm>
            <a:prstGeom prst="ellipse">
              <a:avLst/>
            </a:prstGeom>
            <a:gradFill>
              <a:gsLst>
                <a:gs pos="0">
                  <a:schemeClr val="tx2"/>
                </a:gs>
                <a:gs pos="100000">
                  <a:schemeClr val="tx1"/>
                </a:gs>
              </a:gsLst>
              <a:lin ang="3900000" scaled="0"/>
            </a:gradFill>
            <a:ln w="1016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39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36B22901-958D-7FBD-BB82-ACFC258D48CA}"/>
                </a:ext>
              </a:extLst>
            </p:cNvPr>
            <p:cNvSpPr/>
            <p:nvPr userDrawn="1"/>
          </p:nvSpPr>
          <p:spPr>
            <a:xfrm>
              <a:off x="1471871" y="4889030"/>
              <a:ext cx="1271356" cy="253365"/>
            </a:xfrm>
            <a:prstGeom prst="roundRect">
              <a:avLst>
                <a:gd name="adj" fmla="val 570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algn="ctr" defTabSz="457200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  <a:latin typeface="Simplon Norm" panose="020B0500030000000000" pitchFamily="34" charset="77"/>
                </a:rPr>
                <a:t>~45.4%</a:t>
              </a:r>
            </a:p>
          </p:txBody>
        </p:sp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A50ACDA4-7AEB-99E4-E33D-DDB3E6B7EA43}"/>
                </a:ext>
              </a:extLst>
            </p:cNvPr>
            <p:cNvGraphicFramePr/>
            <p:nvPr userDrawn="1">
              <p:extLst>
                <p:ext uri="{D42A27DB-BD31-4B8C-83A1-F6EECF244321}">
                  <p14:modId xmlns:p14="http://schemas.microsoft.com/office/powerpoint/2010/main" val="3504118457"/>
                </p:ext>
              </p:extLst>
            </p:nvPr>
          </p:nvGraphicFramePr>
          <p:xfrm>
            <a:off x="881567" y="4005622"/>
            <a:ext cx="2451964" cy="2020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0844FD-30E8-9E96-2FA5-9D34FB98776B}"/>
              </a:ext>
            </a:extLst>
          </p:cNvPr>
          <p:cNvGrpSpPr/>
          <p:nvPr userDrawn="1"/>
        </p:nvGrpSpPr>
        <p:grpSpPr>
          <a:xfrm>
            <a:off x="3669372" y="2848617"/>
            <a:ext cx="2451964" cy="2020180"/>
            <a:chOff x="3669372" y="2076860"/>
            <a:chExt cx="2451964" cy="202018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2E18249-CD12-09FB-D65F-75200B9603ED}"/>
                </a:ext>
              </a:extLst>
            </p:cNvPr>
            <p:cNvSpPr/>
            <p:nvPr userDrawn="1"/>
          </p:nvSpPr>
          <p:spPr>
            <a:xfrm>
              <a:off x="4170991" y="2362588"/>
              <a:ext cx="1448726" cy="1448724"/>
            </a:xfrm>
            <a:prstGeom prst="ellipse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88900">
                <a:schemeClr val="accent4">
                  <a:alpha val="22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025F404-5729-E7A8-BE6C-92949F2FD4AE}"/>
                </a:ext>
              </a:extLst>
            </p:cNvPr>
            <p:cNvSpPr/>
            <p:nvPr userDrawn="1"/>
          </p:nvSpPr>
          <p:spPr>
            <a:xfrm>
              <a:off x="4338027" y="2529623"/>
              <a:ext cx="1114655" cy="1114655"/>
            </a:xfrm>
            <a:prstGeom prst="ellipse">
              <a:avLst/>
            </a:prstGeom>
            <a:gradFill>
              <a:gsLst>
                <a:gs pos="0">
                  <a:schemeClr val="tx2"/>
                </a:gs>
                <a:gs pos="100000">
                  <a:schemeClr val="tx1"/>
                </a:gs>
              </a:gsLst>
              <a:lin ang="3900000" scaled="0"/>
            </a:gradFill>
            <a:ln w="1016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39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F545119-1FDB-9325-2906-1CA263822FDB}"/>
                </a:ext>
              </a:extLst>
            </p:cNvPr>
            <p:cNvSpPr/>
            <p:nvPr userDrawn="1"/>
          </p:nvSpPr>
          <p:spPr>
            <a:xfrm>
              <a:off x="4259676" y="2960268"/>
              <a:ext cx="1271356" cy="253365"/>
            </a:xfrm>
            <a:prstGeom prst="roundRect">
              <a:avLst>
                <a:gd name="adj" fmla="val 570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algn="ctr" defTabSz="457200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  <a:latin typeface="Simplon Norm" panose="020B0500030000000000" pitchFamily="34" charset="77"/>
                </a:rPr>
                <a:t>89.9%</a:t>
              </a:r>
            </a:p>
          </p:txBody>
        </p:sp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5BFC7D3B-FCB8-03EA-1AB0-5A6756671262}"/>
                </a:ext>
              </a:extLst>
            </p:cNvPr>
            <p:cNvGraphicFramePr/>
            <p:nvPr userDrawn="1">
              <p:extLst>
                <p:ext uri="{D42A27DB-BD31-4B8C-83A1-F6EECF244321}">
                  <p14:modId xmlns:p14="http://schemas.microsoft.com/office/powerpoint/2010/main" val="4050550665"/>
                </p:ext>
              </p:extLst>
            </p:nvPr>
          </p:nvGraphicFramePr>
          <p:xfrm>
            <a:off x="3669372" y="2076860"/>
            <a:ext cx="2451964" cy="2020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AE2C3E9-FC97-4D23-4C74-DEDC9969F0C4}"/>
              </a:ext>
            </a:extLst>
          </p:cNvPr>
          <p:cNvGrpSpPr/>
          <p:nvPr userDrawn="1"/>
        </p:nvGrpSpPr>
        <p:grpSpPr>
          <a:xfrm>
            <a:off x="6434874" y="1706235"/>
            <a:ext cx="2451964" cy="2020180"/>
            <a:chOff x="6434874" y="1902712"/>
            <a:chExt cx="2451964" cy="202018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B3177C1-EDC2-512A-A6D6-A5BEB0D8F32A}"/>
                </a:ext>
              </a:extLst>
            </p:cNvPr>
            <p:cNvSpPr/>
            <p:nvPr userDrawn="1"/>
          </p:nvSpPr>
          <p:spPr>
            <a:xfrm>
              <a:off x="6936493" y="2188440"/>
              <a:ext cx="1448726" cy="1448724"/>
            </a:xfrm>
            <a:prstGeom prst="ellipse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88900">
                <a:schemeClr val="accent4">
                  <a:alpha val="22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7A0AA9E-9282-7581-9403-22415E77505D}"/>
                </a:ext>
              </a:extLst>
            </p:cNvPr>
            <p:cNvSpPr/>
            <p:nvPr userDrawn="1"/>
          </p:nvSpPr>
          <p:spPr>
            <a:xfrm>
              <a:off x="7103529" y="2355475"/>
              <a:ext cx="1114655" cy="1114655"/>
            </a:xfrm>
            <a:prstGeom prst="ellipse">
              <a:avLst/>
            </a:prstGeom>
            <a:gradFill>
              <a:gsLst>
                <a:gs pos="0">
                  <a:schemeClr val="tx2"/>
                </a:gs>
                <a:gs pos="100000">
                  <a:schemeClr val="tx1"/>
                </a:gs>
              </a:gsLst>
              <a:lin ang="3900000" scaled="0"/>
            </a:gradFill>
            <a:ln w="1016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39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80F7643A-7EE7-8D5F-A891-D75DE2A9FC43}"/>
                </a:ext>
              </a:extLst>
            </p:cNvPr>
            <p:cNvSpPr/>
            <p:nvPr userDrawn="1"/>
          </p:nvSpPr>
          <p:spPr>
            <a:xfrm>
              <a:off x="7025178" y="2786120"/>
              <a:ext cx="1271356" cy="253365"/>
            </a:xfrm>
            <a:prstGeom prst="roundRect">
              <a:avLst>
                <a:gd name="adj" fmla="val 570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algn="ctr" defTabSz="457200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  <a:latin typeface="Simplon Norm" panose="020B0500030000000000" pitchFamily="34" charset="77"/>
                </a:rPr>
                <a:t>95.1%</a:t>
              </a:r>
            </a:p>
          </p:txBody>
        </p:sp>
        <p:graphicFrame>
          <p:nvGraphicFramePr>
            <p:cNvPr id="27" name="Chart 26">
              <a:extLst>
                <a:ext uri="{FF2B5EF4-FFF2-40B4-BE49-F238E27FC236}">
                  <a16:creationId xmlns:a16="http://schemas.microsoft.com/office/drawing/2014/main" id="{266CA933-717B-C249-86FB-35D6DA476156}"/>
                </a:ext>
              </a:extLst>
            </p:cNvPr>
            <p:cNvGraphicFramePr>
              <a:graphicFrameLocks/>
            </p:cNvGraphicFramePr>
            <p:nvPr userDrawn="1">
              <p:extLst>
                <p:ext uri="{D42A27DB-BD31-4B8C-83A1-F6EECF244321}">
                  <p14:modId xmlns:p14="http://schemas.microsoft.com/office/powerpoint/2010/main" val="360180123"/>
                </p:ext>
              </p:extLst>
            </p:nvPr>
          </p:nvGraphicFramePr>
          <p:xfrm>
            <a:off x="6434874" y="1902712"/>
            <a:ext cx="2451964" cy="2020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6040B5-D953-353E-3A65-1EA8EDB1C8F1}"/>
              </a:ext>
            </a:extLst>
          </p:cNvPr>
          <p:cNvGrpSpPr/>
          <p:nvPr userDrawn="1"/>
        </p:nvGrpSpPr>
        <p:grpSpPr>
          <a:xfrm>
            <a:off x="9154119" y="153800"/>
            <a:ext cx="2451964" cy="2020180"/>
            <a:chOff x="9154119" y="1355554"/>
            <a:chExt cx="2451964" cy="202018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3A011B-D28B-84E6-B198-FAD8A467715A}"/>
                </a:ext>
              </a:extLst>
            </p:cNvPr>
            <p:cNvSpPr/>
            <p:nvPr userDrawn="1"/>
          </p:nvSpPr>
          <p:spPr>
            <a:xfrm>
              <a:off x="9655738" y="1641282"/>
              <a:ext cx="1448726" cy="1448724"/>
            </a:xfrm>
            <a:prstGeom prst="ellipse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88900">
                <a:schemeClr val="accent4">
                  <a:alpha val="22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670EE60-D14F-F6EF-4DA1-0F72300F80AC}"/>
                </a:ext>
              </a:extLst>
            </p:cNvPr>
            <p:cNvSpPr/>
            <p:nvPr userDrawn="1"/>
          </p:nvSpPr>
          <p:spPr>
            <a:xfrm>
              <a:off x="9822774" y="1808317"/>
              <a:ext cx="1114655" cy="1114655"/>
            </a:xfrm>
            <a:prstGeom prst="ellipse">
              <a:avLst/>
            </a:prstGeom>
            <a:gradFill>
              <a:gsLst>
                <a:gs pos="0">
                  <a:schemeClr val="tx2"/>
                </a:gs>
                <a:gs pos="100000">
                  <a:schemeClr val="tx1"/>
                </a:gs>
              </a:gsLst>
              <a:lin ang="3900000" scaled="0"/>
            </a:gradFill>
            <a:ln w="1016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39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88476BD-1C25-E76D-5EBF-75F0797033BF}"/>
                </a:ext>
              </a:extLst>
            </p:cNvPr>
            <p:cNvSpPr/>
            <p:nvPr userDrawn="1"/>
          </p:nvSpPr>
          <p:spPr>
            <a:xfrm>
              <a:off x="9744423" y="2238962"/>
              <a:ext cx="1271356" cy="253365"/>
            </a:xfrm>
            <a:prstGeom prst="roundRect">
              <a:avLst>
                <a:gd name="adj" fmla="val 570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algn="ctr" defTabSz="457200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  <a:latin typeface="Simplon Norm" panose="020B0500030000000000" pitchFamily="34" charset="77"/>
                </a:rPr>
                <a:t>99.2%</a:t>
              </a:r>
            </a:p>
          </p:txBody>
        </p:sp>
        <p:graphicFrame>
          <p:nvGraphicFramePr>
            <p:cNvPr id="34" name="Chart 33">
              <a:extLst>
                <a:ext uri="{FF2B5EF4-FFF2-40B4-BE49-F238E27FC236}">
                  <a16:creationId xmlns:a16="http://schemas.microsoft.com/office/drawing/2014/main" id="{8071E138-D8E2-53C0-57E9-6106AD877B49}"/>
                </a:ext>
              </a:extLst>
            </p:cNvPr>
            <p:cNvGraphicFramePr/>
            <p:nvPr userDrawn="1">
              <p:extLst>
                <p:ext uri="{D42A27DB-BD31-4B8C-83A1-F6EECF244321}">
                  <p14:modId xmlns:p14="http://schemas.microsoft.com/office/powerpoint/2010/main" val="3322670038"/>
                </p:ext>
              </p:extLst>
            </p:nvPr>
          </p:nvGraphicFramePr>
          <p:xfrm>
            <a:off x="9154119" y="1355554"/>
            <a:ext cx="2451964" cy="2020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470A198-6EEC-2DE3-E104-A3550806BA8B}"/>
              </a:ext>
            </a:extLst>
          </p:cNvPr>
          <p:cNvSpPr/>
          <p:nvPr userDrawn="1"/>
        </p:nvSpPr>
        <p:spPr>
          <a:xfrm>
            <a:off x="1483521" y="6248851"/>
            <a:ext cx="1271356" cy="253365"/>
          </a:xfrm>
          <a:prstGeom prst="roundRect">
            <a:avLst>
              <a:gd name="adj" fmla="val 57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Simplon Norm" panose="020B0500030000000000" pitchFamily="34" charset="77"/>
              </a:rPr>
              <a:t>Single Engine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3061EA8-CB82-C4EF-5272-79103077F6EA}"/>
              </a:ext>
            </a:extLst>
          </p:cNvPr>
          <p:cNvSpPr/>
          <p:nvPr userDrawn="1"/>
        </p:nvSpPr>
        <p:spPr>
          <a:xfrm>
            <a:off x="4260174" y="6248851"/>
            <a:ext cx="1271356" cy="253365"/>
          </a:xfrm>
          <a:prstGeom prst="roundRect">
            <a:avLst>
              <a:gd name="adj" fmla="val 57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Simplon Norm" panose="020B0500030000000000" pitchFamily="34" charset="77"/>
              </a:rPr>
              <a:t>8 Engines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0197D05D-8101-A14B-A8C7-9CA387B79D40}"/>
              </a:ext>
            </a:extLst>
          </p:cNvPr>
          <p:cNvSpPr/>
          <p:nvPr userDrawn="1"/>
        </p:nvSpPr>
        <p:spPr>
          <a:xfrm>
            <a:off x="7041557" y="6248851"/>
            <a:ext cx="1271356" cy="253365"/>
          </a:xfrm>
          <a:prstGeom prst="roundRect">
            <a:avLst>
              <a:gd name="adj" fmla="val 57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Simplon Norm" panose="020B0500030000000000" pitchFamily="34" charset="77"/>
              </a:rPr>
              <a:t>16 Engines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3F5A330-69FD-856C-3F7C-14C6DACF6020}"/>
              </a:ext>
            </a:extLst>
          </p:cNvPr>
          <p:cNvSpPr/>
          <p:nvPr userDrawn="1"/>
        </p:nvSpPr>
        <p:spPr>
          <a:xfrm>
            <a:off x="9820575" y="6248851"/>
            <a:ext cx="1271356" cy="253365"/>
          </a:xfrm>
          <a:prstGeom prst="roundRect">
            <a:avLst>
              <a:gd name="adj" fmla="val 57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Simplon Norm" panose="020B0500030000000000" pitchFamily="34" charset="77"/>
              </a:rPr>
              <a:t>Max Engines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6C3F1BE-B3DC-3B27-FD6E-A26702540631}"/>
              </a:ext>
            </a:extLst>
          </p:cNvPr>
          <p:cNvGrpSpPr/>
          <p:nvPr userDrawn="1"/>
        </p:nvGrpSpPr>
        <p:grpSpPr>
          <a:xfrm>
            <a:off x="4094586" y="5335753"/>
            <a:ext cx="1608283" cy="791820"/>
            <a:chOff x="4064840" y="5335753"/>
            <a:chExt cx="1608283" cy="791820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E2C024F1-56C5-DE10-2CB3-2EC5AB738A32}"/>
                </a:ext>
              </a:extLst>
            </p:cNvPr>
            <p:cNvSpPr/>
            <p:nvPr userDrawn="1"/>
          </p:nvSpPr>
          <p:spPr>
            <a:xfrm>
              <a:off x="4064840" y="5335753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ABBD9910-5E91-36DE-B66B-1FAE90E322CB}"/>
                </a:ext>
              </a:extLst>
            </p:cNvPr>
            <p:cNvSpPr/>
            <p:nvPr userDrawn="1"/>
          </p:nvSpPr>
          <p:spPr>
            <a:xfrm>
              <a:off x="4473816" y="5337146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1D58D26D-955A-3E12-C2FE-FA25F4AE439B}"/>
                </a:ext>
              </a:extLst>
            </p:cNvPr>
            <p:cNvSpPr/>
            <p:nvPr userDrawn="1"/>
          </p:nvSpPr>
          <p:spPr>
            <a:xfrm>
              <a:off x="4882792" y="5337146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F6EBA3DF-7046-3F7C-31FA-9D8904C5A257}"/>
                </a:ext>
              </a:extLst>
            </p:cNvPr>
            <p:cNvSpPr/>
            <p:nvPr userDrawn="1"/>
          </p:nvSpPr>
          <p:spPr>
            <a:xfrm>
              <a:off x="5291769" y="5337146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9A48FBE0-E9E2-3CB5-023A-25A8A30A80E7}"/>
                </a:ext>
              </a:extLst>
            </p:cNvPr>
            <p:cNvSpPr/>
            <p:nvPr userDrawn="1"/>
          </p:nvSpPr>
          <p:spPr>
            <a:xfrm>
              <a:off x="4064840" y="5746219"/>
              <a:ext cx="381355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35985796-3E16-BFC1-74B4-1CA1EE0A37DF}"/>
                </a:ext>
              </a:extLst>
            </p:cNvPr>
            <p:cNvSpPr/>
            <p:nvPr userDrawn="1"/>
          </p:nvSpPr>
          <p:spPr>
            <a:xfrm>
              <a:off x="4473817" y="5746219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4E002AF3-61DA-3BF2-EDC1-D8D4C9ECC525}"/>
                </a:ext>
              </a:extLst>
            </p:cNvPr>
            <p:cNvSpPr/>
            <p:nvPr userDrawn="1"/>
          </p:nvSpPr>
          <p:spPr>
            <a:xfrm>
              <a:off x="4882793" y="5746219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63E1CC77-B564-5EB5-B8E7-4D7E4DE2C8E8}"/>
                </a:ext>
              </a:extLst>
            </p:cNvPr>
            <p:cNvSpPr/>
            <p:nvPr userDrawn="1"/>
          </p:nvSpPr>
          <p:spPr>
            <a:xfrm>
              <a:off x="5291769" y="5746219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201D6606-E0E7-4CED-4D85-DABC6A7BA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00069" y="5491886"/>
              <a:ext cx="310896" cy="69088"/>
            </a:xfrm>
            <a:prstGeom prst="rect">
              <a:avLst/>
            </a:prstGeom>
          </p:spPr>
        </p:pic>
        <p:pic>
          <p:nvPicPr>
            <p:cNvPr id="146" name="Graphic 145">
              <a:extLst>
                <a:ext uri="{FF2B5EF4-FFF2-40B4-BE49-F238E27FC236}">
                  <a16:creationId xmlns:a16="http://schemas.microsoft.com/office/drawing/2014/main" id="{7A514DD9-A3E0-27FA-CD69-267F685094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09045" y="5478598"/>
              <a:ext cx="310896" cy="98450"/>
            </a:xfrm>
            <a:prstGeom prst="rect">
              <a:avLst/>
            </a:prstGeom>
          </p:spPr>
        </p:pic>
        <p:pic>
          <p:nvPicPr>
            <p:cNvPr id="147" name="Graphic 146">
              <a:extLst>
                <a:ext uri="{FF2B5EF4-FFF2-40B4-BE49-F238E27FC236}">
                  <a16:creationId xmlns:a16="http://schemas.microsoft.com/office/drawing/2014/main" id="{DFED5D57-B61B-66FE-5FED-22E6F4632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18021" y="5505154"/>
              <a:ext cx="310896" cy="45339"/>
            </a:xfrm>
            <a:prstGeom prst="rect">
              <a:avLst/>
            </a:prstGeom>
          </p:spPr>
        </p:pic>
        <p:pic>
          <p:nvPicPr>
            <p:cNvPr id="148" name="Graphic 147">
              <a:extLst>
                <a:ext uri="{FF2B5EF4-FFF2-40B4-BE49-F238E27FC236}">
                  <a16:creationId xmlns:a16="http://schemas.microsoft.com/office/drawing/2014/main" id="{8D04410C-4B56-8A09-DF6B-0E8F6BC2B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45286" y="5421836"/>
              <a:ext cx="274320" cy="211975"/>
            </a:xfrm>
            <a:prstGeom prst="rect">
              <a:avLst/>
            </a:prstGeom>
          </p:spPr>
        </p:pic>
        <p:pic>
          <p:nvPicPr>
            <p:cNvPr id="150" name="Graphic 149">
              <a:extLst>
                <a:ext uri="{FF2B5EF4-FFF2-40B4-BE49-F238E27FC236}">
                  <a16:creationId xmlns:a16="http://schemas.microsoft.com/office/drawing/2014/main" id="{4FA5797D-B28E-7CB6-C691-9A6CCE40AE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00069" y="5875174"/>
              <a:ext cx="310896" cy="123444"/>
            </a:xfrm>
            <a:prstGeom prst="rect">
              <a:avLst/>
            </a:prstGeom>
          </p:spPr>
        </p:pic>
        <p:pic>
          <p:nvPicPr>
            <p:cNvPr id="151" name="Graphic 150">
              <a:extLst>
                <a:ext uri="{FF2B5EF4-FFF2-40B4-BE49-F238E27FC236}">
                  <a16:creationId xmlns:a16="http://schemas.microsoft.com/office/drawing/2014/main" id="{6093848D-E123-6952-0999-579259A32F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09046" y="5850536"/>
              <a:ext cx="310896" cy="172720"/>
            </a:xfrm>
            <a:prstGeom prst="rect">
              <a:avLst/>
            </a:prstGeom>
          </p:spPr>
        </p:pic>
        <p:pic>
          <p:nvPicPr>
            <p:cNvPr id="152" name="Graphic 151">
              <a:extLst>
                <a:ext uri="{FF2B5EF4-FFF2-40B4-BE49-F238E27FC236}">
                  <a16:creationId xmlns:a16="http://schemas.microsoft.com/office/drawing/2014/main" id="{BC504D88-CCAD-387B-582C-17B1240B6D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918022" y="5894796"/>
              <a:ext cx="310896" cy="84201"/>
            </a:xfrm>
            <a:prstGeom prst="rect">
              <a:avLst/>
            </a:prstGeom>
          </p:spPr>
        </p:pic>
        <p:pic>
          <p:nvPicPr>
            <p:cNvPr id="153" name="Graphic 152">
              <a:extLst>
                <a:ext uri="{FF2B5EF4-FFF2-40B4-BE49-F238E27FC236}">
                  <a16:creationId xmlns:a16="http://schemas.microsoft.com/office/drawing/2014/main" id="{1CA322ED-29CF-D89B-4382-092B866FB5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326998" y="5880935"/>
              <a:ext cx="310896" cy="111923"/>
            </a:xfrm>
            <a:prstGeom prst="rect">
              <a:avLst/>
            </a:prstGeom>
          </p:spPr>
        </p:pic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87A5FF3-32FF-2C1E-C151-BC15514F4BD7}"/>
              </a:ext>
            </a:extLst>
          </p:cNvPr>
          <p:cNvGrpSpPr/>
          <p:nvPr userDrawn="1"/>
        </p:nvGrpSpPr>
        <p:grpSpPr>
          <a:xfrm>
            <a:off x="6873094" y="5335753"/>
            <a:ext cx="1608283" cy="791820"/>
            <a:chOff x="4064840" y="5335753"/>
            <a:chExt cx="1608283" cy="791820"/>
          </a:xfrm>
        </p:grpSpPr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3CB6643D-DB26-E243-E2FB-21C4E9BD9261}"/>
                </a:ext>
              </a:extLst>
            </p:cNvPr>
            <p:cNvSpPr/>
            <p:nvPr userDrawn="1"/>
          </p:nvSpPr>
          <p:spPr>
            <a:xfrm>
              <a:off x="4064840" y="5335753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447AAE61-0940-54E9-0B5F-9643CAAE4EF3}"/>
                </a:ext>
              </a:extLst>
            </p:cNvPr>
            <p:cNvSpPr/>
            <p:nvPr userDrawn="1"/>
          </p:nvSpPr>
          <p:spPr>
            <a:xfrm>
              <a:off x="4473816" y="5337146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5D5DD7DC-78D3-0446-679C-1E7F9573A1D4}"/>
                </a:ext>
              </a:extLst>
            </p:cNvPr>
            <p:cNvSpPr/>
            <p:nvPr userDrawn="1"/>
          </p:nvSpPr>
          <p:spPr>
            <a:xfrm>
              <a:off x="4882792" y="5337146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58" name="Rounded Rectangle 157">
              <a:extLst>
                <a:ext uri="{FF2B5EF4-FFF2-40B4-BE49-F238E27FC236}">
                  <a16:creationId xmlns:a16="http://schemas.microsoft.com/office/drawing/2014/main" id="{7D61E5B9-7ED6-1D47-605B-E8C98FA74567}"/>
                </a:ext>
              </a:extLst>
            </p:cNvPr>
            <p:cNvSpPr/>
            <p:nvPr userDrawn="1"/>
          </p:nvSpPr>
          <p:spPr>
            <a:xfrm>
              <a:off x="5291769" y="5337146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59" name="Rounded Rectangle 158">
              <a:extLst>
                <a:ext uri="{FF2B5EF4-FFF2-40B4-BE49-F238E27FC236}">
                  <a16:creationId xmlns:a16="http://schemas.microsoft.com/office/drawing/2014/main" id="{6A56A35E-12B4-0784-CD21-BBA30F6D7924}"/>
                </a:ext>
              </a:extLst>
            </p:cNvPr>
            <p:cNvSpPr/>
            <p:nvPr userDrawn="1"/>
          </p:nvSpPr>
          <p:spPr>
            <a:xfrm>
              <a:off x="4064840" y="5746219"/>
              <a:ext cx="381355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60" name="Rounded Rectangle 159">
              <a:extLst>
                <a:ext uri="{FF2B5EF4-FFF2-40B4-BE49-F238E27FC236}">
                  <a16:creationId xmlns:a16="http://schemas.microsoft.com/office/drawing/2014/main" id="{DF80EC78-420A-B603-97D5-739311D6753C}"/>
                </a:ext>
              </a:extLst>
            </p:cNvPr>
            <p:cNvSpPr/>
            <p:nvPr userDrawn="1"/>
          </p:nvSpPr>
          <p:spPr>
            <a:xfrm>
              <a:off x="4473817" y="5746219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43C860E0-DEB6-F00D-E8D4-A04B2F1BB744}"/>
                </a:ext>
              </a:extLst>
            </p:cNvPr>
            <p:cNvSpPr/>
            <p:nvPr userDrawn="1"/>
          </p:nvSpPr>
          <p:spPr>
            <a:xfrm>
              <a:off x="4882793" y="5746219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62" name="Rounded Rectangle 161">
              <a:extLst>
                <a:ext uri="{FF2B5EF4-FFF2-40B4-BE49-F238E27FC236}">
                  <a16:creationId xmlns:a16="http://schemas.microsoft.com/office/drawing/2014/main" id="{DF1DC0E8-9B03-1E02-F243-9ABCB09E61A6}"/>
                </a:ext>
              </a:extLst>
            </p:cNvPr>
            <p:cNvSpPr/>
            <p:nvPr userDrawn="1"/>
          </p:nvSpPr>
          <p:spPr>
            <a:xfrm>
              <a:off x="5291769" y="5746219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pic>
          <p:nvPicPr>
            <p:cNvPr id="163" name="Graphic 162">
              <a:extLst>
                <a:ext uri="{FF2B5EF4-FFF2-40B4-BE49-F238E27FC236}">
                  <a16:creationId xmlns:a16="http://schemas.microsoft.com/office/drawing/2014/main" id="{40624F5D-C108-34B8-C01C-387AE3E896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00069" y="5491886"/>
              <a:ext cx="310896" cy="69088"/>
            </a:xfrm>
            <a:prstGeom prst="rect">
              <a:avLst/>
            </a:prstGeom>
          </p:spPr>
        </p:pic>
        <p:pic>
          <p:nvPicPr>
            <p:cNvPr id="164" name="Graphic 163">
              <a:extLst>
                <a:ext uri="{FF2B5EF4-FFF2-40B4-BE49-F238E27FC236}">
                  <a16:creationId xmlns:a16="http://schemas.microsoft.com/office/drawing/2014/main" id="{FFB09F14-C1F7-D609-91CA-9BC4341906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09045" y="5478598"/>
              <a:ext cx="310896" cy="98450"/>
            </a:xfrm>
            <a:prstGeom prst="rect">
              <a:avLst/>
            </a:prstGeom>
          </p:spPr>
        </p:pic>
        <p:pic>
          <p:nvPicPr>
            <p:cNvPr id="165" name="Graphic 164">
              <a:extLst>
                <a:ext uri="{FF2B5EF4-FFF2-40B4-BE49-F238E27FC236}">
                  <a16:creationId xmlns:a16="http://schemas.microsoft.com/office/drawing/2014/main" id="{500E17F7-F477-74AB-01D0-590F5F10C9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18021" y="5505154"/>
              <a:ext cx="310896" cy="45339"/>
            </a:xfrm>
            <a:prstGeom prst="rect">
              <a:avLst/>
            </a:prstGeom>
          </p:spPr>
        </p:pic>
        <p:pic>
          <p:nvPicPr>
            <p:cNvPr id="166" name="Graphic 165">
              <a:extLst>
                <a:ext uri="{FF2B5EF4-FFF2-40B4-BE49-F238E27FC236}">
                  <a16:creationId xmlns:a16="http://schemas.microsoft.com/office/drawing/2014/main" id="{4CCDF84E-2F2E-F434-27B6-BFC1A41ECD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45286" y="5421836"/>
              <a:ext cx="274320" cy="211975"/>
            </a:xfrm>
            <a:prstGeom prst="rect">
              <a:avLst/>
            </a:prstGeom>
          </p:spPr>
        </p:pic>
        <p:pic>
          <p:nvPicPr>
            <p:cNvPr id="167" name="Graphic 166">
              <a:extLst>
                <a:ext uri="{FF2B5EF4-FFF2-40B4-BE49-F238E27FC236}">
                  <a16:creationId xmlns:a16="http://schemas.microsoft.com/office/drawing/2014/main" id="{8931D2B9-3AC3-DFB1-C7A7-7165FFAF77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00069" y="5875174"/>
              <a:ext cx="310896" cy="123444"/>
            </a:xfrm>
            <a:prstGeom prst="rect">
              <a:avLst/>
            </a:prstGeom>
          </p:spPr>
        </p:pic>
        <p:pic>
          <p:nvPicPr>
            <p:cNvPr id="168" name="Graphic 167">
              <a:extLst>
                <a:ext uri="{FF2B5EF4-FFF2-40B4-BE49-F238E27FC236}">
                  <a16:creationId xmlns:a16="http://schemas.microsoft.com/office/drawing/2014/main" id="{EB3DB455-26A7-66E2-1672-97FB642A71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09046" y="5850536"/>
              <a:ext cx="310896" cy="172720"/>
            </a:xfrm>
            <a:prstGeom prst="rect">
              <a:avLst/>
            </a:prstGeom>
          </p:spPr>
        </p:pic>
        <p:pic>
          <p:nvPicPr>
            <p:cNvPr id="169" name="Graphic 168">
              <a:extLst>
                <a:ext uri="{FF2B5EF4-FFF2-40B4-BE49-F238E27FC236}">
                  <a16:creationId xmlns:a16="http://schemas.microsoft.com/office/drawing/2014/main" id="{9728F20E-D29C-B97B-B359-80316AA99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918022" y="5894796"/>
              <a:ext cx="310896" cy="84201"/>
            </a:xfrm>
            <a:prstGeom prst="rect">
              <a:avLst/>
            </a:prstGeom>
          </p:spPr>
        </p:pic>
        <p:pic>
          <p:nvPicPr>
            <p:cNvPr id="170" name="Graphic 169">
              <a:extLst>
                <a:ext uri="{FF2B5EF4-FFF2-40B4-BE49-F238E27FC236}">
                  <a16:creationId xmlns:a16="http://schemas.microsoft.com/office/drawing/2014/main" id="{7890F7EC-CAEE-E135-8643-811F41592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326998" y="5880935"/>
              <a:ext cx="310896" cy="111923"/>
            </a:xfrm>
            <a:prstGeom prst="rect">
              <a:avLst/>
            </a:prstGeom>
          </p:spPr>
        </p:pic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A4A5172B-C9F2-A231-CBE0-7A6D3C2EB6AA}"/>
              </a:ext>
            </a:extLst>
          </p:cNvPr>
          <p:cNvGrpSpPr/>
          <p:nvPr userDrawn="1"/>
        </p:nvGrpSpPr>
        <p:grpSpPr>
          <a:xfrm>
            <a:off x="6873094" y="4428970"/>
            <a:ext cx="1608283" cy="790427"/>
            <a:chOff x="6873094" y="4469075"/>
            <a:chExt cx="1608283" cy="790427"/>
          </a:xfrm>
        </p:grpSpPr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64FEA6F9-505A-5B75-F235-3AF4053478BE}"/>
                </a:ext>
              </a:extLst>
            </p:cNvPr>
            <p:cNvSpPr/>
            <p:nvPr userDrawn="1"/>
          </p:nvSpPr>
          <p:spPr>
            <a:xfrm>
              <a:off x="6873094" y="4469075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593FA833-92DF-EDF9-3B72-A206A7490A8E}"/>
                </a:ext>
              </a:extLst>
            </p:cNvPr>
            <p:cNvSpPr/>
            <p:nvPr userDrawn="1"/>
          </p:nvSpPr>
          <p:spPr>
            <a:xfrm>
              <a:off x="7282070" y="4469075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3FEDA155-4B22-FFAA-4B28-023770CCA004}"/>
                </a:ext>
              </a:extLst>
            </p:cNvPr>
            <p:cNvSpPr/>
            <p:nvPr userDrawn="1"/>
          </p:nvSpPr>
          <p:spPr>
            <a:xfrm>
              <a:off x="7691046" y="4469075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75" name="Rounded Rectangle 174">
              <a:extLst>
                <a:ext uri="{FF2B5EF4-FFF2-40B4-BE49-F238E27FC236}">
                  <a16:creationId xmlns:a16="http://schemas.microsoft.com/office/drawing/2014/main" id="{2B598796-1F54-2196-CAAF-6FDC39468E0A}"/>
                </a:ext>
              </a:extLst>
            </p:cNvPr>
            <p:cNvSpPr/>
            <p:nvPr userDrawn="1"/>
          </p:nvSpPr>
          <p:spPr>
            <a:xfrm>
              <a:off x="8100023" y="4469075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76" name="Rounded Rectangle 175">
              <a:extLst>
                <a:ext uri="{FF2B5EF4-FFF2-40B4-BE49-F238E27FC236}">
                  <a16:creationId xmlns:a16="http://schemas.microsoft.com/office/drawing/2014/main" id="{14346526-DDC3-B448-DD67-F2CD289D011A}"/>
                </a:ext>
              </a:extLst>
            </p:cNvPr>
            <p:cNvSpPr/>
            <p:nvPr userDrawn="1"/>
          </p:nvSpPr>
          <p:spPr>
            <a:xfrm>
              <a:off x="6873094" y="4878148"/>
              <a:ext cx="381355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77" name="Rounded Rectangle 176">
              <a:extLst>
                <a:ext uri="{FF2B5EF4-FFF2-40B4-BE49-F238E27FC236}">
                  <a16:creationId xmlns:a16="http://schemas.microsoft.com/office/drawing/2014/main" id="{11DE605E-430C-521B-D177-38307235A829}"/>
                </a:ext>
              </a:extLst>
            </p:cNvPr>
            <p:cNvSpPr/>
            <p:nvPr userDrawn="1"/>
          </p:nvSpPr>
          <p:spPr>
            <a:xfrm>
              <a:off x="7282071" y="4878148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78" name="Rounded Rectangle 177">
              <a:extLst>
                <a:ext uri="{FF2B5EF4-FFF2-40B4-BE49-F238E27FC236}">
                  <a16:creationId xmlns:a16="http://schemas.microsoft.com/office/drawing/2014/main" id="{EAB25C54-1F09-D02C-91A6-E1FB860D99DE}"/>
                </a:ext>
              </a:extLst>
            </p:cNvPr>
            <p:cNvSpPr/>
            <p:nvPr userDrawn="1"/>
          </p:nvSpPr>
          <p:spPr>
            <a:xfrm>
              <a:off x="7691047" y="4878148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79" name="Rounded Rectangle 178">
              <a:extLst>
                <a:ext uri="{FF2B5EF4-FFF2-40B4-BE49-F238E27FC236}">
                  <a16:creationId xmlns:a16="http://schemas.microsoft.com/office/drawing/2014/main" id="{5768F786-A67D-FB49-09FC-E478F8A2C43A}"/>
                </a:ext>
              </a:extLst>
            </p:cNvPr>
            <p:cNvSpPr/>
            <p:nvPr userDrawn="1"/>
          </p:nvSpPr>
          <p:spPr>
            <a:xfrm>
              <a:off x="8100023" y="4878148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pic>
          <p:nvPicPr>
            <p:cNvPr id="180" name="Graphic 179">
              <a:extLst>
                <a:ext uri="{FF2B5EF4-FFF2-40B4-BE49-F238E27FC236}">
                  <a16:creationId xmlns:a16="http://schemas.microsoft.com/office/drawing/2014/main" id="{288E2A43-A0BC-E4DD-2FD3-D67540E5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135252" y="4610189"/>
              <a:ext cx="310896" cy="99126"/>
            </a:xfrm>
            <a:prstGeom prst="rect">
              <a:avLst/>
            </a:prstGeom>
          </p:spPr>
        </p:pic>
        <p:pic>
          <p:nvPicPr>
            <p:cNvPr id="181" name="Graphic 180">
              <a:extLst>
                <a:ext uri="{FF2B5EF4-FFF2-40B4-BE49-F238E27FC236}">
                  <a16:creationId xmlns:a16="http://schemas.microsoft.com/office/drawing/2014/main" id="{58956BE6-743F-8552-4136-10C5986AB1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908323" y="4639132"/>
              <a:ext cx="310896" cy="41241"/>
            </a:xfrm>
            <a:prstGeom prst="rect">
              <a:avLst/>
            </a:prstGeom>
          </p:spPr>
        </p:pic>
        <p:pic>
          <p:nvPicPr>
            <p:cNvPr id="182" name="Graphic 181">
              <a:extLst>
                <a:ext uri="{FF2B5EF4-FFF2-40B4-BE49-F238E27FC236}">
                  <a16:creationId xmlns:a16="http://schemas.microsoft.com/office/drawing/2014/main" id="{5745C71D-5B88-945E-8A62-73E749C4EE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17299" y="4627865"/>
              <a:ext cx="310896" cy="63774"/>
            </a:xfrm>
            <a:prstGeom prst="rect">
              <a:avLst/>
            </a:prstGeom>
          </p:spPr>
        </p:pic>
        <p:pic>
          <p:nvPicPr>
            <p:cNvPr id="183" name="Graphic 182">
              <a:extLst>
                <a:ext uri="{FF2B5EF4-FFF2-40B4-BE49-F238E27FC236}">
                  <a16:creationId xmlns:a16="http://schemas.microsoft.com/office/drawing/2014/main" id="{2965D0C9-72B5-DD2C-B2D1-4A62E0F36B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726275" y="4621453"/>
              <a:ext cx="310896" cy="76598"/>
            </a:xfrm>
            <a:prstGeom prst="rect">
              <a:avLst/>
            </a:prstGeom>
          </p:spPr>
        </p:pic>
        <p:pic>
          <p:nvPicPr>
            <p:cNvPr id="184" name="Graphic 183">
              <a:extLst>
                <a:ext uri="{FF2B5EF4-FFF2-40B4-BE49-F238E27FC236}">
                  <a16:creationId xmlns:a16="http://schemas.microsoft.com/office/drawing/2014/main" id="{098F49DC-F30A-063C-5B22-33C07BE5B6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908323" y="4952151"/>
              <a:ext cx="310896" cy="233348"/>
            </a:xfrm>
            <a:prstGeom prst="rect">
              <a:avLst/>
            </a:prstGeom>
          </p:spPr>
        </p:pic>
        <p:pic>
          <p:nvPicPr>
            <p:cNvPr id="185" name="Graphic 184">
              <a:extLst>
                <a:ext uri="{FF2B5EF4-FFF2-40B4-BE49-F238E27FC236}">
                  <a16:creationId xmlns:a16="http://schemas.microsoft.com/office/drawing/2014/main" id="{71F1EDFE-392B-F28E-A467-B99AC8D2A7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367113" y="4931665"/>
              <a:ext cx="211271" cy="274320"/>
            </a:xfrm>
            <a:prstGeom prst="rect">
              <a:avLst/>
            </a:prstGeom>
          </p:spPr>
        </p:pic>
        <p:pic>
          <p:nvPicPr>
            <p:cNvPr id="186" name="Graphic 185">
              <a:extLst>
                <a:ext uri="{FF2B5EF4-FFF2-40B4-BE49-F238E27FC236}">
                  <a16:creationId xmlns:a16="http://schemas.microsoft.com/office/drawing/2014/main" id="{38310DC8-EB8D-F97C-647D-F3EB395B6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775891" y="4954525"/>
              <a:ext cx="211667" cy="228600"/>
            </a:xfrm>
            <a:prstGeom prst="rect">
              <a:avLst/>
            </a:prstGeom>
          </p:spPr>
        </p:pic>
        <p:pic>
          <p:nvPicPr>
            <p:cNvPr id="187" name="Graphic 186">
              <a:extLst>
                <a:ext uri="{FF2B5EF4-FFF2-40B4-BE49-F238E27FC236}">
                  <a16:creationId xmlns:a16="http://schemas.microsoft.com/office/drawing/2014/main" id="{C00785F4-2D62-9EE5-5D64-110EDD315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135252" y="5021667"/>
              <a:ext cx="310896" cy="94317"/>
            </a:xfrm>
            <a:prstGeom prst="rect">
              <a:avLst/>
            </a:prstGeom>
          </p:spPr>
        </p:pic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D00F893-320A-825A-BC1D-D452EDD63675}"/>
              </a:ext>
            </a:extLst>
          </p:cNvPr>
          <p:cNvGrpSpPr/>
          <p:nvPr userDrawn="1"/>
        </p:nvGrpSpPr>
        <p:grpSpPr>
          <a:xfrm>
            <a:off x="9662862" y="4428970"/>
            <a:ext cx="1608283" cy="790427"/>
            <a:chOff x="6873094" y="4469075"/>
            <a:chExt cx="1608283" cy="790427"/>
          </a:xfrm>
        </p:grpSpPr>
        <p:sp>
          <p:nvSpPr>
            <p:cNvPr id="189" name="Rounded Rectangle 188">
              <a:extLst>
                <a:ext uri="{FF2B5EF4-FFF2-40B4-BE49-F238E27FC236}">
                  <a16:creationId xmlns:a16="http://schemas.microsoft.com/office/drawing/2014/main" id="{73A8ED80-87D2-EE20-6A4D-B743B952DA47}"/>
                </a:ext>
              </a:extLst>
            </p:cNvPr>
            <p:cNvSpPr/>
            <p:nvPr userDrawn="1"/>
          </p:nvSpPr>
          <p:spPr>
            <a:xfrm>
              <a:off x="6873094" y="4469075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90" name="Rounded Rectangle 189">
              <a:extLst>
                <a:ext uri="{FF2B5EF4-FFF2-40B4-BE49-F238E27FC236}">
                  <a16:creationId xmlns:a16="http://schemas.microsoft.com/office/drawing/2014/main" id="{FF8A2F41-605F-C2E2-D602-C4FADFD536EF}"/>
                </a:ext>
              </a:extLst>
            </p:cNvPr>
            <p:cNvSpPr/>
            <p:nvPr userDrawn="1"/>
          </p:nvSpPr>
          <p:spPr>
            <a:xfrm>
              <a:off x="7282070" y="4469075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91" name="Rounded Rectangle 190">
              <a:extLst>
                <a:ext uri="{FF2B5EF4-FFF2-40B4-BE49-F238E27FC236}">
                  <a16:creationId xmlns:a16="http://schemas.microsoft.com/office/drawing/2014/main" id="{4BB3E65B-7EDD-12FE-CA4A-10D2C5D5776B}"/>
                </a:ext>
              </a:extLst>
            </p:cNvPr>
            <p:cNvSpPr/>
            <p:nvPr userDrawn="1"/>
          </p:nvSpPr>
          <p:spPr>
            <a:xfrm>
              <a:off x="7691046" y="4469075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92" name="Rounded Rectangle 191">
              <a:extLst>
                <a:ext uri="{FF2B5EF4-FFF2-40B4-BE49-F238E27FC236}">
                  <a16:creationId xmlns:a16="http://schemas.microsoft.com/office/drawing/2014/main" id="{48446024-A57B-DF75-53A5-EB5754CD4C91}"/>
                </a:ext>
              </a:extLst>
            </p:cNvPr>
            <p:cNvSpPr/>
            <p:nvPr userDrawn="1"/>
          </p:nvSpPr>
          <p:spPr>
            <a:xfrm>
              <a:off x="8100023" y="4469075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93" name="Rounded Rectangle 192">
              <a:extLst>
                <a:ext uri="{FF2B5EF4-FFF2-40B4-BE49-F238E27FC236}">
                  <a16:creationId xmlns:a16="http://schemas.microsoft.com/office/drawing/2014/main" id="{8385CB3A-CA63-C635-A789-73D29C82585D}"/>
                </a:ext>
              </a:extLst>
            </p:cNvPr>
            <p:cNvSpPr/>
            <p:nvPr userDrawn="1"/>
          </p:nvSpPr>
          <p:spPr>
            <a:xfrm>
              <a:off x="6873094" y="4878148"/>
              <a:ext cx="381355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94" name="Rounded Rectangle 193">
              <a:extLst>
                <a:ext uri="{FF2B5EF4-FFF2-40B4-BE49-F238E27FC236}">
                  <a16:creationId xmlns:a16="http://schemas.microsoft.com/office/drawing/2014/main" id="{553D12A1-A617-F984-78E3-F0D84AD5786B}"/>
                </a:ext>
              </a:extLst>
            </p:cNvPr>
            <p:cNvSpPr/>
            <p:nvPr userDrawn="1"/>
          </p:nvSpPr>
          <p:spPr>
            <a:xfrm>
              <a:off x="7282071" y="4878148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95" name="Rounded Rectangle 194">
              <a:extLst>
                <a:ext uri="{FF2B5EF4-FFF2-40B4-BE49-F238E27FC236}">
                  <a16:creationId xmlns:a16="http://schemas.microsoft.com/office/drawing/2014/main" id="{6DEB009B-49B1-6E02-7D05-24A1B0F5405B}"/>
                </a:ext>
              </a:extLst>
            </p:cNvPr>
            <p:cNvSpPr/>
            <p:nvPr userDrawn="1"/>
          </p:nvSpPr>
          <p:spPr>
            <a:xfrm>
              <a:off x="7691047" y="4878148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96" name="Rounded Rectangle 195">
              <a:extLst>
                <a:ext uri="{FF2B5EF4-FFF2-40B4-BE49-F238E27FC236}">
                  <a16:creationId xmlns:a16="http://schemas.microsoft.com/office/drawing/2014/main" id="{32D70935-BBF6-2B12-1CD9-611B15A9A346}"/>
                </a:ext>
              </a:extLst>
            </p:cNvPr>
            <p:cNvSpPr/>
            <p:nvPr userDrawn="1"/>
          </p:nvSpPr>
          <p:spPr>
            <a:xfrm>
              <a:off x="8100023" y="4878148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pic>
          <p:nvPicPr>
            <p:cNvPr id="197" name="Graphic 196">
              <a:extLst>
                <a:ext uri="{FF2B5EF4-FFF2-40B4-BE49-F238E27FC236}">
                  <a16:creationId xmlns:a16="http://schemas.microsoft.com/office/drawing/2014/main" id="{65917B6B-BA80-F35C-4B42-348E24D68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135252" y="4610189"/>
              <a:ext cx="310896" cy="99126"/>
            </a:xfrm>
            <a:prstGeom prst="rect">
              <a:avLst/>
            </a:prstGeom>
          </p:spPr>
        </p:pic>
        <p:pic>
          <p:nvPicPr>
            <p:cNvPr id="198" name="Graphic 197">
              <a:extLst>
                <a:ext uri="{FF2B5EF4-FFF2-40B4-BE49-F238E27FC236}">
                  <a16:creationId xmlns:a16="http://schemas.microsoft.com/office/drawing/2014/main" id="{6A37EB2B-04C7-9E1A-C92E-C9EA50F0E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908323" y="4639132"/>
              <a:ext cx="310896" cy="41241"/>
            </a:xfrm>
            <a:prstGeom prst="rect">
              <a:avLst/>
            </a:prstGeom>
          </p:spPr>
        </p:pic>
        <p:pic>
          <p:nvPicPr>
            <p:cNvPr id="199" name="Graphic 198">
              <a:extLst>
                <a:ext uri="{FF2B5EF4-FFF2-40B4-BE49-F238E27FC236}">
                  <a16:creationId xmlns:a16="http://schemas.microsoft.com/office/drawing/2014/main" id="{4F23B0DF-F7E6-1450-B383-174EABB218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317299" y="4627865"/>
              <a:ext cx="310896" cy="63774"/>
            </a:xfrm>
            <a:prstGeom prst="rect">
              <a:avLst/>
            </a:prstGeom>
          </p:spPr>
        </p:pic>
        <p:pic>
          <p:nvPicPr>
            <p:cNvPr id="200" name="Graphic 199">
              <a:extLst>
                <a:ext uri="{FF2B5EF4-FFF2-40B4-BE49-F238E27FC236}">
                  <a16:creationId xmlns:a16="http://schemas.microsoft.com/office/drawing/2014/main" id="{F64FC4E1-8ABC-591B-0C5D-3109541DA1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726275" y="4621453"/>
              <a:ext cx="310896" cy="76598"/>
            </a:xfrm>
            <a:prstGeom prst="rect">
              <a:avLst/>
            </a:prstGeom>
          </p:spPr>
        </p:pic>
        <p:pic>
          <p:nvPicPr>
            <p:cNvPr id="201" name="Graphic 200">
              <a:extLst>
                <a:ext uri="{FF2B5EF4-FFF2-40B4-BE49-F238E27FC236}">
                  <a16:creationId xmlns:a16="http://schemas.microsoft.com/office/drawing/2014/main" id="{8579DB29-6061-96C8-C165-1FB0A7B60F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908323" y="4952151"/>
              <a:ext cx="310896" cy="233348"/>
            </a:xfrm>
            <a:prstGeom prst="rect">
              <a:avLst/>
            </a:prstGeom>
          </p:spPr>
        </p:pic>
        <p:pic>
          <p:nvPicPr>
            <p:cNvPr id="202" name="Graphic 201">
              <a:extLst>
                <a:ext uri="{FF2B5EF4-FFF2-40B4-BE49-F238E27FC236}">
                  <a16:creationId xmlns:a16="http://schemas.microsoft.com/office/drawing/2014/main" id="{8F475AF1-0F3F-98DA-41D8-6430C4921A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367113" y="4931665"/>
              <a:ext cx="211271" cy="274320"/>
            </a:xfrm>
            <a:prstGeom prst="rect">
              <a:avLst/>
            </a:prstGeom>
          </p:spPr>
        </p:pic>
        <p:pic>
          <p:nvPicPr>
            <p:cNvPr id="203" name="Graphic 202">
              <a:extLst>
                <a:ext uri="{FF2B5EF4-FFF2-40B4-BE49-F238E27FC236}">
                  <a16:creationId xmlns:a16="http://schemas.microsoft.com/office/drawing/2014/main" id="{009643A5-29F9-9D8C-31F4-F41C9F337C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775891" y="4954525"/>
              <a:ext cx="211667" cy="228600"/>
            </a:xfrm>
            <a:prstGeom prst="rect">
              <a:avLst/>
            </a:prstGeom>
          </p:spPr>
        </p:pic>
        <p:pic>
          <p:nvPicPr>
            <p:cNvPr id="204" name="Graphic 203">
              <a:extLst>
                <a:ext uri="{FF2B5EF4-FFF2-40B4-BE49-F238E27FC236}">
                  <a16:creationId xmlns:a16="http://schemas.microsoft.com/office/drawing/2014/main" id="{8CAA626D-7727-57DC-23E5-13B5BC1CB6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135252" y="5021667"/>
              <a:ext cx="310896" cy="94317"/>
            </a:xfrm>
            <a:prstGeom prst="rect">
              <a:avLst/>
            </a:prstGeom>
          </p:spPr>
        </p:pic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6868CE04-4F29-E061-9BC8-142E8C121B63}"/>
              </a:ext>
            </a:extLst>
          </p:cNvPr>
          <p:cNvGrpSpPr/>
          <p:nvPr userDrawn="1"/>
        </p:nvGrpSpPr>
        <p:grpSpPr>
          <a:xfrm>
            <a:off x="9662862" y="5335753"/>
            <a:ext cx="1608283" cy="791820"/>
            <a:chOff x="4064840" y="5335753"/>
            <a:chExt cx="1608283" cy="791820"/>
          </a:xfrm>
        </p:grpSpPr>
        <p:sp>
          <p:nvSpPr>
            <p:cNvPr id="206" name="Rounded Rectangle 205">
              <a:extLst>
                <a:ext uri="{FF2B5EF4-FFF2-40B4-BE49-F238E27FC236}">
                  <a16:creationId xmlns:a16="http://schemas.microsoft.com/office/drawing/2014/main" id="{CE89A2CB-D40A-D99D-8578-3270757B2A34}"/>
                </a:ext>
              </a:extLst>
            </p:cNvPr>
            <p:cNvSpPr/>
            <p:nvPr userDrawn="1"/>
          </p:nvSpPr>
          <p:spPr>
            <a:xfrm>
              <a:off x="4064840" y="5335753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08" name="Rounded Rectangle 207">
              <a:extLst>
                <a:ext uri="{FF2B5EF4-FFF2-40B4-BE49-F238E27FC236}">
                  <a16:creationId xmlns:a16="http://schemas.microsoft.com/office/drawing/2014/main" id="{12EA868B-E449-7BC3-42DD-51667FD28C04}"/>
                </a:ext>
              </a:extLst>
            </p:cNvPr>
            <p:cNvSpPr/>
            <p:nvPr userDrawn="1"/>
          </p:nvSpPr>
          <p:spPr>
            <a:xfrm>
              <a:off x="4473816" y="5337146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09" name="Rounded Rectangle 208">
              <a:extLst>
                <a:ext uri="{FF2B5EF4-FFF2-40B4-BE49-F238E27FC236}">
                  <a16:creationId xmlns:a16="http://schemas.microsoft.com/office/drawing/2014/main" id="{EAD49C7B-8B16-BAE0-937A-C7C08C6419CB}"/>
                </a:ext>
              </a:extLst>
            </p:cNvPr>
            <p:cNvSpPr/>
            <p:nvPr userDrawn="1"/>
          </p:nvSpPr>
          <p:spPr>
            <a:xfrm>
              <a:off x="4882792" y="5337146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10" name="Rounded Rectangle 209">
              <a:extLst>
                <a:ext uri="{FF2B5EF4-FFF2-40B4-BE49-F238E27FC236}">
                  <a16:creationId xmlns:a16="http://schemas.microsoft.com/office/drawing/2014/main" id="{9F7AB984-98AB-C3C5-3A8F-B3FECF744801}"/>
                </a:ext>
              </a:extLst>
            </p:cNvPr>
            <p:cNvSpPr/>
            <p:nvPr userDrawn="1"/>
          </p:nvSpPr>
          <p:spPr>
            <a:xfrm>
              <a:off x="5291769" y="5337146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11" name="Rounded Rectangle 210">
              <a:extLst>
                <a:ext uri="{FF2B5EF4-FFF2-40B4-BE49-F238E27FC236}">
                  <a16:creationId xmlns:a16="http://schemas.microsoft.com/office/drawing/2014/main" id="{69CAFE42-B1B7-F118-EBB4-C5B037EB199E}"/>
                </a:ext>
              </a:extLst>
            </p:cNvPr>
            <p:cNvSpPr/>
            <p:nvPr userDrawn="1"/>
          </p:nvSpPr>
          <p:spPr>
            <a:xfrm>
              <a:off x="4064840" y="5746219"/>
              <a:ext cx="381355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12" name="Rounded Rectangle 211">
              <a:extLst>
                <a:ext uri="{FF2B5EF4-FFF2-40B4-BE49-F238E27FC236}">
                  <a16:creationId xmlns:a16="http://schemas.microsoft.com/office/drawing/2014/main" id="{9B6F39B4-6543-373E-1A86-AEFA82C4C65A}"/>
                </a:ext>
              </a:extLst>
            </p:cNvPr>
            <p:cNvSpPr/>
            <p:nvPr userDrawn="1"/>
          </p:nvSpPr>
          <p:spPr>
            <a:xfrm>
              <a:off x="4473817" y="5746219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13" name="Rounded Rectangle 212">
              <a:extLst>
                <a:ext uri="{FF2B5EF4-FFF2-40B4-BE49-F238E27FC236}">
                  <a16:creationId xmlns:a16="http://schemas.microsoft.com/office/drawing/2014/main" id="{96420E19-E3E6-0E6B-79C6-02394721C8B0}"/>
                </a:ext>
              </a:extLst>
            </p:cNvPr>
            <p:cNvSpPr/>
            <p:nvPr userDrawn="1"/>
          </p:nvSpPr>
          <p:spPr>
            <a:xfrm>
              <a:off x="4882793" y="5746219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14" name="Rounded Rectangle 213">
              <a:extLst>
                <a:ext uri="{FF2B5EF4-FFF2-40B4-BE49-F238E27FC236}">
                  <a16:creationId xmlns:a16="http://schemas.microsoft.com/office/drawing/2014/main" id="{2F5693E7-D931-D6E6-E2E6-BB49367698FA}"/>
                </a:ext>
              </a:extLst>
            </p:cNvPr>
            <p:cNvSpPr/>
            <p:nvPr userDrawn="1"/>
          </p:nvSpPr>
          <p:spPr>
            <a:xfrm>
              <a:off x="5291769" y="5746219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pic>
          <p:nvPicPr>
            <p:cNvPr id="215" name="Graphic 214">
              <a:extLst>
                <a:ext uri="{FF2B5EF4-FFF2-40B4-BE49-F238E27FC236}">
                  <a16:creationId xmlns:a16="http://schemas.microsoft.com/office/drawing/2014/main" id="{73F37518-3D10-A94D-A3A1-333AFBF9A0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00069" y="5491886"/>
              <a:ext cx="310896" cy="69088"/>
            </a:xfrm>
            <a:prstGeom prst="rect">
              <a:avLst/>
            </a:prstGeom>
          </p:spPr>
        </p:pic>
        <p:pic>
          <p:nvPicPr>
            <p:cNvPr id="216" name="Graphic 215">
              <a:extLst>
                <a:ext uri="{FF2B5EF4-FFF2-40B4-BE49-F238E27FC236}">
                  <a16:creationId xmlns:a16="http://schemas.microsoft.com/office/drawing/2014/main" id="{E9594E0B-64D6-B04B-4E1B-E297296E47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09045" y="5478598"/>
              <a:ext cx="310896" cy="98450"/>
            </a:xfrm>
            <a:prstGeom prst="rect">
              <a:avLst/>
            </a:prstGeom>
          </p:spPr>
        </p:pic>
        <p:pic>
          <p:nvPicPr>
            <p:cNvPr id="217" name="Graphic 216">
              <a:extLst>
                <a:ext uri="{FF2B5EF4-FFF2-40B4-BE49-F238E27FC236}">
                  <a16:creationId xmlns:a16="http://schemas.microsoft.com/office/drawing/2014/main" id="{A91E164A-8BA6-ED07-A386-91440F09D3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18021" y="5505154"/>
              <a:ext cx="310896" cy="45339"/>
            </a:xfrm>
            <a:prstGeom prst="rect">
              <a:avLst/>
            </a:prstGeom>
          </p:spPr>
        </p:pic>
        <p:pic>
          <p:nvPicPr>
            <p:cNvPr id="218" name="Graphic 217">
              <a:extLst>
                <a:ext uri="{FF2B5EF4-FFF2-40B4-BE49-F238E27FC236}">
                  <a16:creationId xmlns:a16="http://schemas.microsoft.com/office/drawing/2014/main" id="{8B97A129-5874-C916-4B2E-C85090C0EF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45286" y="5421836"/>
              <a:ext cx="274320" cy="211975"/>
            </a:xfrm>
            <a:prstGeom prst="rect">
              <a:avLst/>
            </a:prstGeom>
          </p:spPr>
        </p:pic>
        <p:pic>
          <p:nvPicPr>
            <p:cNvPr id="219" name="Graphic 218">
              <a:extLst>
                <a:ext uri="{FF2B5EF4-FFF2-40B4-BE49-F238E27FC236}">
                  <a16:creationId xmlns:a16="http://schemas.microsoft.com/office/drawing/2014/main" id="{B59A0036-0739-5769-806F-19FD27F15F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00069" y="5875174"/>
              <a:ext cx="310896" cy="123444"/>
            </a:xfrm>
            <a:prstGeom prst="rect">
              <a:avLst/>
            </a:prstGeom>
          </p:spPr>
        </p:pic>
        <p:pic>
          <p:nvPicPr>
            <p:cNvPr id="220" name="Graphic 219">
              <a:extLst>
                <a:ext uri="{FF2B5EF4-FFF2-40B4-BE49-F238E27FC236}">
                  <a16:creationId xmlns:a16="http://schemas.microsoft.com/office/drawing/2014/main" id="{4EB33938-2E69-6BE1-9E40-7ACF3C3FB1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09046" y="5850536"/>
              <a:ext cx="310896" cy="172720"/>
            </a:xfrm>
            <a:prstGeom prst="rect">
              <a:avLst/>
            </a:prstGeom>
          </p:spPr>
        </p:pic>
        <p:pic>
          <p:nvPicPr>
            <p:cNvPr id="221" name="Graphic 220">
              <a:extLst>
                <a:ext uri="{FF2B5EF4-FFF2-40B4-BE49-F238E27FC236}">
                  <a16:creationId xmlns:a16="http://schemas.microsoft.com/office/drawing/2014/main" id="{E1D46A23-54FA-F9BD-D049-6C9526BA76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918022" y="5894796"/>
              <a:ext cx="310896" cy="84201"/>
            </a:xfrm>
            <a:prstGeom prst="rect">
              <a:avLst/>
            </a:prstGeom>
          </p:spPr>
        </p:pic>
        <p:pic>
          <p:nvPicPr>
            <p:cNvPr id="222" name="Graphic 221">
              <a:extLst>
                <a:ext uri="{FF2B5EF4-FFF2-40B4-BE49-F238E27FC236}">
                  <a16:creationId xmlns:a16="http://schemas.microsoft.com/office/drawing/2014/main" id="{D46A302A-5866-B2B7-2535-2C56E9FDAD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326998" y="5880935"/>
              <a:ext cx="310896" cy="111923"/>
            </a:xfrm>
            <a:prstGeom prst="rect">
              <a:avLst/>
            </a:prstGeom>
          </p:spPr>
        </p:pic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F6AF57BA-5375-E76C-2057-1FD53F00C453}"/>
              </a:ext>
            </a:extLst>
          </p:cNvPr>
          <p:cNvGrpSpPr/>
          <p:nvPr userDrawn="1"/>
        </p:nvGrpSpPr>
        <p:grpSpPr>
          <a:xfrm>
            <a:off x="9662862" y="2295201"/>
            <a:ext cx="1608283" cy="2020816"/>
            <a:chOff x="6873094" y="2375411"/>
            <a:chExt cx="1608283" cy="2020816"/>
          </a:xfrm>
        </p:grpSpPr>
        <p:sp>
          <p:nvSpPr>
            <p:cNvPr id="224" name="Rounded Rectangle 223">
              <a:extLst>
                <a:ext uri="{FF2B5EF4-FFF2-40B4-BE49-F238E27FC236}">
                  <a16:creationId xmlns:a16="http://schemas.microsoft.com/office/drawing/2014/main" id="{CA2BDB9F-1E2C-A09E-8F8E-0767989F7649}"/>
                </a:ext>
              </a:extLst>
            </p:cNvPr>
            <p:cNvSpPr/>
            <p:nvPr userDrawn="1"/>
          </p:nvSpPr>
          <p:spPr>
            <a:xfrm>
              <a:off x="6873094" y="3605800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25" name="Rounded Rectangle 224">
              <a:extLst>
                <a:ext uri="{FF2B5EF4-FFF2-40B4-BE49-F238E27FC236}">
                  <a16:creationId xmlns:a16="http://schemas.microsoft.com/office/drawing/2014/main" id="{2E5FC05E-FB30-1AFD-7541-743029B8A4BF}"/>
                </a:ext>
              </a:extLst>
            </p:cNvPr>
            <p:cNvSpPr/>
            <p:nvPr userDrawn="1"/>
          </p:nvSpPr>
          <p:spPr>
            <a:xfrm>
              <a:off x="7282070" y="3605800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26" name="Rounded Rectangle 225">
              <a:extLst>
                <a:ext uri="{FF2B5EF4-FFF2-40B4-BE49-F238E27FC236}">
                  <a16:creationId xmlns:a16="http://schemas.microsoft.com/office/drawing/2014/main" id="{CB3639FF-D591-CA53-13D6-8850138D9F92}"/>
                </a:ext>
              </a:extLst>
            </p:cNvPr>
            <p:cNvSpPr/>
            <p:nvPr userDrawn="1"/>
          </p:nvSpPr>
          <p:spPr>
            <a:xfrm>
              <a:off x="7691046" y="3605800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27" name="Rounded Rectangle 226">
              <a:extLst>
                <a:ext uri="{FF2B5EF4-FFF2-40B4-BE49-F238E27FC236}">
                  <a16:creationId xmlns:a16="http://schemas.microsoft.com/office/drawing/2014/main" id="{C6A7320B-7E4E-4ACF-2DC9-D6AD34EDF273}"/>
                </a:ext>
              </a:extLst>
            </p:cNvPr>
            <p:cNvSpPr/>
            <p:nvPr userDrawn="1"/>
          </p:nvSpPr>
          <p:spPr>
            <a:xfrm>
              <a:off x="8100023" y="3605800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28" name="Rounded Rectangle 227">
              <a:extLst>
                <a:ext uri="{FF2B5EF4-FFF2-40B4-BE49-F238E27FC236}">
                  <a16:creationId xmlns:a16="http://schemas.microsoft.com/office/drawing/2014/main" id="{1AEC50DF-85DB-8898-80B2-DFD7EB1A9A57}"/>
                </a:ext>
              </a:extLst>
            </p:cNvPr>
            <p:cNvSpPr/>
            <p:nvPr userDrawn="1"/>
          </p:nvSpPr>
          <p:spPr>
            <a:xfrm>
              <a:off x="6873094" y="4014873"/>
              <a:ext cx="381355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29" name="Rounded Rectangle 228">
              <a:extLst>
                <a:ext uri="{FF2B5EF4-FFF2-40B4-BE49-F238E27FC236}">
                  <a16:creationId xmlns:a16="http://schemas.microsoft.com/office/drawing/2014/main" id="{98DDDA2E-4A18-08F0-40CB-633D4D58FEBC}"/>
                </a:ext>
              </a:extLst>
            </p:cNvPr>
            <p:cNvSpPr/>
            <p:nvPr userDrawn="1"/>
          </p:nvSpPr>
          <p:spPr>
            <a:xfrm>
              <a:off x="6873094" y="3194246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30" name="Rounded Rectangle 229">
              <a:extLst>
                <a:ext uri="{FF2B5EF4-FFF2-40B4-BE49-F238E27FC236}">
                  <a16:creationId xmlns:a16="http://schemas.microsoft.com/office/drawing/2014/main" id="{D297AB97-E751-32F8-680D-DE1A53BC9387}"/>
                </a:ext>
              </a:extLst>
            </p:cNvPr>
            <p:cNvSpPr/>
            <p:nvPr userDrawn="1"/>
          </p:nvSpPr>
          <p:spPr>
            <a:xfrm>
              <a:off x="7282070" y="3194246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31" name="Rounded Rectangle 230">
              <a:extLst>
                <a:ext uri="{FF2B5EF4-FFF2-40B4-BE49-F238E27FC236}">
                  <a16:creationId xmlns:a16="http://schemas.microsoft.com/office/drawing/2014/main" id="{2ECC4EBB-8892-F37A-93E8-BAFF4958D8DB}"/>
                </a:ext>
              </a:extLst>
            </p:cNvPr>
            <p:cNvSpPr/>
            <p:nvPr userDrawn="1"/>
          </p:nvSpPr>
          <p:spPr>
            <a:xfrm>
              <a:off x="7691046" y="3194246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32" name="Rounded Rectangle 231">
              <a:extLst>
                <a:ext uri="{FF2B5EF4-FFF2-40B4-BE49-F238E27FC236}">
                  <a16:creationId xmlns:a16="http://schemas.microsoft.com/office/drawing/2014/main" id="{A67B4790-AB50-F6C8-A50C-E21FAE4BF29A}"/>
                </a:ext>
              </a:extLst>
            </p:cNvPr>
            <p:cNvSpPr/>
            <p:nvPr userDrawn="1"/>
          </p:nvSpPr>
          <p:spPr>
            <a:xfrm>
              <a:off x="8100023" y="3194246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33" name="Rounded Rectangle 232">
              <a:extLst>
                <a:ext uri="{FF2B5EF4-FFF2-40B4-BE49-F238E27FC236}">
                  <a16:creationId xmlns:a16="http://schemas.microsoft.com/office/drawing/2014/main" id="{F17B83E5-52FA-C29C-57CE-5D0BD6D6C28B}"/>
                </a:ext>
              </a:extLst>
            </p:cNvPr>
            <p:cNvSpPr/>
            <p:nvPr userDrawn="1"/>
          </p:nvSpPr>
          <p:spPr>
            <a:xfrm>
              <a:off x="6873094" y="2782402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34" name="Rounded Rectangle 233">
              <a:extLst>
                <a:ext uri="{FF2B5EF4-FFF2-40B4-BE49-F238E27FC236}">
                  <a16:creationId xmlns:a16="http://schemas.microsoft.com/office/drawing/2014/main" id="{425D869C-9003-AE3F-C2E0-E2774B0496C1}"/>
                </a:ext>
              </a:extLst>
            </p:cNvPr>
            <p:cNvSpPr/>
            <p:nvPr userDrawn="1"/>
          </p:nvSpPr>
          <p:spPr>
            <a:xfrm>
              <a:off x="7282070" y="2782402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35" name="Rounded Rectangle 234">
              <a:extLst>
                <a:ext uri="{FF2B5EF4-FFF2-40B4-BE49-F238E27FC236}">
                  <a16:creationId xmlns:a16="http://schemas.microsoft.com/office/drawing/2014/main" id="{2F07D11E-C140-C881-0DC2-E4FC21A662FC}"/>
                </a:ext>
              </a:extLst>
            </p:cNvPr>
            <p:cNvSpPr/>
            <p:nvPr userDrawn="1"/>
          </p:nvSpPr>
          <p:spPr>
            <a:xfrm>
              <a:off x="7691046" y="2782402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36" name="Rounded Rectangle 235">
              <a:extLst>
                <a:ext uri="{FF2B5EF4-FFF2-40B4-BE49-F238E27FC236}">
                  <a16:creationId xmlns:a16="http://schemas.microsoft.com/office/drawing/2014/main" id="{E192D28C-7E64-DB28-3CA9-2EC621293069}"/>
                </a:ext>
              </a:extLst>
            </p:cNvPr>
            <p:cNvSpPr/>
            <p:nvPr userDrawn="1"/>
          </p:nvSpPr>
          <p:spPr>
            <a:xfrm>
              <a:off x="8100023" y="2782402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37" name="Rounded Rectangle 236">
              <a:extLst>
                <a:ext uri="{FF2B5EF4-FFF2-40B4-BE49-F238E27FC236}">
                  <a16:creationId xmlns:a16="http://schemas.microsoft.com/office/drawing/2014/main" id="{429E5589-3BA2-C54A-D7B7-EB5CF3FCF2B3}"/>
                </a:ext>
              </a:extLst>
            </p:cNvPr>
            <p:cNvSpPr/>
            <p:nvPr userDrawn="1"/>
          </p:nvSpPr>
          <p:spPr>
            <a:xfrm>
              <a:off x="6873094" y="2375411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38" name="Rounded Rectangle 237">
              <a:extLst>
                <a:ext uri="{FF2B5EF4-FFF2-40B4-BE49-F238E27FC236}">
                  <a16:creationId xmlns:a16="http://schemas.microsoft.com/office/drawing/2014/main" id="{6464AA4C-2294-DDEB-1203-572188DED55B}"/>
                </a:ext>
              </a:extLst>
            </p:cNvPr>
            <p:cNvSpPr/>
            <p:nvPr userDrawn="1"/>
          </p:nvSpPr>
          <p:spPr>
            <a:xfrm>
              <a:off x="7282070" y="2375411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39" name="Rounded Rectangle 238">
              <a:extLst>
                <a:ext uri="{FF2B5EF4-FFF2-40B4-BE49-F238E27FC236}">
                  <a16:creationId xmlns:a16="http://schemas.microsoft.com/office/drawing/2014/main" id="{25E5A5B5-61B4-9361-32DE-938D25DDD14D}"/>
                </a:ext>
              </a:extLst>
            </p:cNvPr>
            <p:cNvSpPr/>
            <p:nvPr userDrawn="1"/>
          </p:nvSpPr>
          <p:spPr>
            <a:xfrm>
              <a:off x="7691046" y="2375411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40" name="Rounded Rectangle 239">
              <a:extLst>
                <a:ext uri="{FF2B5EF4-FFF2-40B4-BE49-F238E27FC236}">
                  <a16:creationId xmlns:a16="http://schemas.microsoft.com/office/drawing/2014/main" id="{78A64C8F-0DB7-67DD-F6E1-1AFDCA988A6D}"/>
                </a:ext>
              </a:extLst>
            </p:cNvPr>
            <p:cNvSpPr/>
            <p:nvPr userDrawn="1"/>
          </p:nvSpPr>
          <p:spPr>
            <a:xfrm>
              <a:off x="8100023" y="2375411"/>
              <a:ext cx="381354" cy="381354"/>
            </a:xfrm>
            <a:prstGeom prst="roundRect">
              <a:avLst>
                <a:gd name="adj" fmla="val 535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pic>
          <p:nvPicPr>
            <p:cNvPr id="241" name="Graphic 240">
              <a:extLst>
                <a:ext uri="{FF2B5EF4-FFF2-40B4-BE49-F238E27FC236}">
                  <a16:creationId xmlns:a16="http://schemas.microsoft.com/office/drawing/2014/main" id="{5FC95A35-301E-40E8-C958-E5C36C9207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965057" y="2451788"/>
              <a:ext cx="197428" cy="228600"/>
            </a:xfrm>
            <a:prstGeom prst="rect">
              <a:avLst/>
            </a:prstGeom>
          </p:spPr>
        </p:pic>
        <p:pic>
          <p:nvPicPr>
            <p:cNvPr id="242" name="Graphic 241">
              <a:extLst>
                <a:ext uri="{FF2B5EF4-FFF2-40B4-BE49-F238E27FC236}">
                  <a16:creationId xmlns:a16="http://schemas.microsoft.com/office/drawing/2014/main" id="{422F0280-BB72-F5CD-C7D8-A1121B63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333203" y="2524635"/>
              <a:ext cx="310896" cy="82906"/>
            </a:xfrm>
            <a:prstGeom prst="rect">
              <a:avLst/>
            </a:prstGeom>
          </p:spPr>
        </p:pic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AF43648E-59C8-B85E-035A-BA84C4D127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7726275" y="2509562"/>
              <a:ext cx="310896" cy="113053"/>
            </a:xfrm>
            <a:prstGeom prst="rect">
              <a:avLst/>
            </a:prstGeom>
          </p:spPr>
        </p:pic>
        <p:pic>
          <p:nvPicPr>
            <p:cNvPr id="244" name="Graphic 243">
              <a:extLst>
                <a:ext uri="{FF2B5EF4-FFF2-40B4-BE49-F238E27FC236}">
                  <a16:creationId xmlns:a16="http://schemas.microsoft.com/office/drawing/2014/main" id="{DD9B144C-F69F-D298-2C59-62812E16C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135252" y="2513912"/>
              <a:ext cx="310896" cy="104352"/>
            </a:xfrm>
            <a:prstGeom prst="rect">
              <a:avLst/>
            </a:prstGeom>
          </p:spPr>
        </p:pic>
        <p:pic>
          <p:nvPicPr>
            <p:cNvPr id="245" name="Graphic 244">
              <a:extLst>
                <a:ext uri="{FF2B5EF4-FFF2-40B4-BE49-F238E27FC236}">
                  <a16:creationId xmlns:a16="http://schemas.microsoft.com/office/drawing/2014/main" id="{98BC78F4-06EA-55C7-884B-8E842CD8B1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6908323" y="2952111"/>
              <a:ext cx="310896" cy="57841"/>
            </a:xfrm>
            <a:prstGeom prst="rect">
              <a:avLst/>
            </a:prstGeom>
          </p:spPr>
        </p:pic>
        <p:pic>
          <p:nvPicPr>
            <p:cNvPr id="246" name="Graphic 245">
              <a:extLst>
                <a:ext uri="{FF2B5EF4-FFF2-40B4-BE49-F238E27FC236}">
                  <a16:creationId xmlns:a16="http://schemas.microsoft.com/office/drawing/2014/main" id="{3BDDB6E1-4934-65C9-7DB1-95BA2BDFA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7358447" y="2858779"/>
              <a:ext cx="228600" cy="228600"/>
            </a:xfrm>
            <a:prstGeom prst="rect">
              <a:avLst/>
            </a:prstGeom>
          </p:spPr>
        </p:pic>
        <p:pic>
          <p:nvPicPr>
            <p:cNvPr id="247" name="Graphic 246">
              <a:extLst>
                <a:ext uri="{FF2B5EF4-FFF2-40B4-BE49-F238E27FC236}">
                  <a16:creationId xmlns:a16="http://schemas.microsoft.com/office/drawing/2014/main" id="{C1CAD606-E51B-8C40-964E-733A73839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7726275" y="2943650"/>
              <a:ext cx="310896" cy="58859"/>
            </a:xfrm>
            <a:prstGeom prst="rect">
              <a:avLst/>
            </a:prstGeom>
          </p:spPr>
        </p:pic>
        <p:pic>
          <p:nvPicPr>
            <p:cNvPr id="248" name="Graphic 247">
              <a:extLst>
                <a:ext uri="{FF2B5EF4-FFF2-40B4-BE49-F238E27FC236}">
                  <a16:creationId xmlns:a16="http://schemas.microsoft.com/office/drawing/2014/main" id="{A48D9C25-5AC1-A9FF-75A2-C0323A4BEA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8135252" y="2929359"/>
              <a:ext cx="310896" cy="87440"/>
            </a:xfrm>
            <a:prstGeom prst="rect">
              <a:avLst/>
            </a:prstGeom>
          </p:spPr>
        </p:pic>
        <p:pic>
          <p:nvPicPr>
            <p:cNvPr id="249" name="Graphic 248">
              <a:extLst>
                <a:ext uri="{FF2B5EF4-FFF2-40B4-BE49-F238E27FC236}">
                  <a16:creationId xmlns:a16="http://schemas.microsoft.com/office/drawing/2014/main" id="{5C055856-54D7-4134-38DC-0902B59F20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6908323" y="3353414"/>
              <a:ext cx="310896" cy="63019"/>
            </a:xfrm>
            <a:prstGeom prst="rect">
              <a:avLst/>
            </a:prstGeom>
          </p:spPr>
        </p:pic>
        <p:pic>
          <p:nvPicPr>
            <p:cNvPr id="250" name="Graphic 249">
              <a:extLst>
                <a:ext uri="{FF2B5EF4-FFF2-40B4-BE49-F238E27FC236}">
                  <a16:creationId xmlns:a16="http://schemas.microsoft.com/office/drawing/2014/main" id="{0D5303C9-4FFC-E5B7-8FB2-E91FC854B9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7343539" y="3276388"/>
              <a:ext cx="274320" cy="217071"/>
            </a:xfrm>
            <a:prstGeom prst="rect">
              <a:avLst/>
            </a:prstGeom>
          </p:spPr>
        </p:pic>
        <p:pic>
          <p:nvPicPr>
            <p:cNvPr id="251" name="Graphic 250">
              <a:extLst>
                <a:ext uri="{FF2B5EF4-FFF2-40B4-BE49-F238E27FC236}">
                  <a16:creationId xmlns:a16="http://schemas.microsoft.com/office/drawing/2014/main" id="{8D6F929B-7840-6F58-D876-CE9CF6169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7726275" y="3334474"/>
              <a:ext cx="310896" cy="100898"/>
            </a:xfrm>
            <a:prstGeom prst="rect">
              <a:avLst/>
            </a:prstGeom>
          </p:spPr>
        </p:pic>
        <p:pic>
          <p:nvPicPr>
            <p:cNvPr id="252" name="Graphic 251">
              <a:extLst>
                <a:ext uri="{FF2B5EF4-FFF2-40B4-BE49-F238E27FC236}">
                  <a16:creationId xmlns:a16="http://schemas.microsoft.com/office/drawing/2014/main" id="{B38CD59B-D5D5-8BA8-23F5-86F7A6DB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8180912" y="3270623"/>
              <a:ext cx="219577" cy="228600"/>
            </a:xfrm>
            <a:prstGeom prst="rect">
              <a:avLst/>
            </a:prstGeom>
          </p:spPr>
        </p:pic>
        <p:pic>
          <p:nvPicPr>
            <p:cNvPr id="253" name="Graphic 252">
              <a:extLst>
                <a:ext uri="{FF2B5EF4-FFF2-40B4-BE49-F238E27FC236}">
                  <a16:creationId xmlns:a16="http://schemas.microsoft.com/office/drawing/2014/main" id="{325DD48B-2CD6-2308-EE75-13C2B81894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6926611" y="3676576"/>
              <a:ext cx="274320" cy="239803"/>
            </a:xfrm>
            <a:prstGeom prst="rect">
              <a:avLst/>
            </a:prstGeom>
          </p:spPr>
        </p:pic>
        <p:pic>
          <p:nvPicPr>
            <p:cNvPr id="254" name="Graphic 253">
              <a:extLst>
                <a:ext uri="{FF2B5EF4-FFF2-40B4-BE49-F238E27FC236}">
                  <a16:creationId xmlns:a16="http://schemas.microsoft.com/office/drawing/2014/main" id="{0084BC0D-0CBF-12A1-0B75-A1095FBE2B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7317299" y="3771269"/>
              <a:ext cx="310896" cy="50416"/>
            </a:xfrm>
            <a:prstGeom prst="rect">
              <a:avLst/>
            </a:prstGeom>
          </p:spPr>
        </p:pic>
        <p:pic>
          <p:nvPicPr>
            <p:cNvPr id="255" name="Graphic 254">
              <a:extLst>
                <a:ext uri="{FF2B5EF4-FFF2-40B4-BE49-F238E27FC236}">
                  <a16:creationId xmlns:a16="http://schemas.microsoft.com/office/drawing/2014/main" id="{D3E698FB-161D-5679-FBDA-211966C981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7726275" y="3772642"/>
              <a:ext cx="310896" cy="47671"/>
            </a:xfrm>
            <a:prstGeom prst="rect">
              <a:avLst/>
            </a:prstGeom>
          </p:spPr>
        </p:pic>
        <p:pic>
          <p:nvPicPr>
            <p:cNvPr id="256" name="Graphic 255">
              <a:extLst>
                <a:ext uri="{FF2B5EF4-FFF2-40B4-BE49-F238E27FC236}">
                  <a16:creationId xmlns:a16="http://schemas.microsoft.com/office/drawing/2014/main" id="{37604CF6-333A-2782-B033-5C9F5BA012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8135252" y="3781695"/>
              <a:ext cx="310896" cy="29564"/>
            </a:xfrm>
            <a:prstGeom prst="rect">
              <a:avLst/>
            </a:prstGeom>
          </p:spPr>
        </p:pic>
        <p:pic>
          <p:nvPicPr>
            <p:cNvPr id="257" name="Graphic 256">
              <a:extLst>
                <a:ext uri="{FF2B5EF4-FFF2-40B4-BE49-F238E27FC236}">
                  <a16:creationId xmlns:a16="http://schemas.microsoft.com/office/drawing/2014/main" id="{ADC58C57-29B0-228F-92EA-800B8D572C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6926611" y="4128367"/>
              <a:ext cx="274320" cy="154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1443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scanning Endpoint Rates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9604ED4-758D-E22D-BC27-99813523ED7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23395665"/>
              </p:ext>
            </p:extLst>
          </p:nvPr>
        </p:nvGraphicFramePr>
        <p:xfrm>
          <a:off x="0" y="1933303"/>
          <a:ext cx="12192000" cy="4924696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411085684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551164665"/>
                    </a:ext>
                  </a:extLst>
                </a:gridCol>
              </a:tblGrid>
              <a:tr h="4924696"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887193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3A0613EF-CA17-72D6-A2E5-A1FAE505B95F}"/>
              </a:ext>
            </a:extLst>
          </p:cNvPr>
          <p:cNvSpPr/>
          <p:nvPr userDrawn="1"/>
        </p:nvSpPr>
        <p:spPr>
          <a:xfrm>
            <a:off x="0" y="1"/>
            <a:ext cx="12192000" cy="19202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93D3E6-4221-1471-969D-2FF18E275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0850" y="0"/>
            <a:ext cx="311150" cy="1920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029BF0-BF6B-6AA2-60A9-3F376BF401BE}"/>
              </a:ext>
            </a:extLst>
          </p:cNvPr>
          <p:cNvSpPr txBox="1"/>
          <p:nvPr userDrawn="1"/>
        </p:nvSpPr>
        <p:spPr>
          <a:xfrm>
            <a:off x="0" y="-1"/>
            <a:ext cx="11880850" cy="1356205"/>
          </a:xfrm>
          <a:prstGeom prst="rect">
            <a:avLst/>
          </a:prstGeom>
        </p:spPr>
        <p:txBody>
          <a:bodyPr wrap="square" lIns="548640" tIns="731520" rIns="914400" bIns="0">
            <a:sp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pPr lvl="0"/>
            <a:r>
              <a:rPr lang="en-US" err="1">
                <a:solidFill>
                  <a:schemeClr val="tx1"/>
                </a:solidFill>
              </a:rPr>
              <a:t>Multiscanning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EED52-5F5C-64C6-B2CC-10059DCBF2C8}"/>
              </a:ext>
            </a:extLst>
          </p:cNvPr>
          <p:cNvSpPr txBox="1"/>
          <p:nvPr userDrawn="1"/>
        </p:nvSpPr>
        <p:spPr>
          <a:xfrm>
            <a:off x="0" y="1378940"/>
            <a:ext cx="11511239" cy="252377"/>
          </a:xfrm>
          <a:prstGeom prst="rect">
            <a:avLst/>
          </a:prstGeom>
        </p:spPr>
        <p:txBody>
          <a:bodyPr wrap="square" lIns="548640" tIns="0" rIns="0" bIns="0" anchor="t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 i="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>
                <a:solidFill>
                  <a:schemeClr val="tx1">
                    <a:lumMod val="90000"/>
                    <a:lumOff val="10000"/>
                  </a:schemeClr>
                </a:solidFill>
              </a:rPr>
              <a:t>Real-time Endpoint Detection vs Static File Scanning Efficacy March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AC2E6D-DA67-7294-E871-003D0B40C8DF}"/>
              </a:ext>
            </a:extLst>
          </p:cNvPr>
          <p:cNvSpPr txBox="1"/>
          <p:nvPr userDrawn="1"/>
        </p:nvSpPr>
        <p:spPr>
          <a:xfrm>
            <a:off x="0" y="0"/>
            <a:ext cx="11880850" cy="685957"/>
          </a:xfrm>
          <a:prstGeom prst="rect">
            <a:avLst/>
          </a:prstGeom>
        </p:spPr>
        <p:txBody>
          <a:bodyPr wrap="square" lIns="548640" tIns="457200" rIns="914400" bIns="0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>
                <a:solidFill>
                  <a:schemeClr val="accent1"/>
                </a:solidFill>
              </a:rPr>
              <a:t>MALWARE PREVENTION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DF90E98-E7CA-7CFA-9977-AD753C184E1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90566093"/>
              </p:ext>
            </p:extLst>
          </p:nvPr>
        </p:nvGraphicFramePr>
        <p:xfrm>
          <a:off x="517451" y="2169043"/>
          <a:ext cx="5309190" cy="4330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838">
                  <a:extLst>
                    <a:ext uri="{9D8B030D-6E8A-4147-A177-3AD203B41FA5}">
                      <a16:colId xmlns:a16="http://schemas.microsoft.com/office/drawing/2014/main" val="3866676599"/>
                    </a:ext>
                  </a:extLst>
                </a:gridCol>
                <a:gridCol w="1061838">
                  <a:extLst>
                    <a:ext uri="{9D8B030D-6E8A-4147-A177-3AD203B41FA5}">
                      <a16:colId xmlns:a16="http://schemas.microsoft.com/office/drawing/2014/main" val="509553632"/>
                    </a:ext>
                  </a:extLst>
                </a:gridCol>
                <a:gridCol w="1061838">
                  <a:extLst>
                    <a:ext uri="{9D8B030D-6E8A-4147-A177-3AD203B41FA5}">
                      <a16:colId xmlns:a16="http://schemas.microsoft.com/office/drawing/2014/main" val="1801767098"/>
                    </a:ext>
                  </a:extLst>
                </a:gridCol>
                <a:gridCol w="1061838">
                  <a:extLst>
                    <a:ext uri="{9D8B030D-6E8A-4147-A177-3AD203B41FA5}">
                      <a16:colId xmlns:a16="http://schemas.microsoft.com/office/drawing/2014/main" val="196319881"/>
                    </a:ext>
                  </a:extLst>
                </a:gridCol>
                <a:gridCol w="1061838">
                  <a:extLst>
                    <a:ext uri="{9D8B030D-6E8A-4147-A177-3AD203B41FA5}">
                      <a16:colId xmlns:a16="http://schemas.microsoft.com/office/drawing/2014/main" val="477264224"/>
                    </a:ext>
                  </a:extLst>
                </a:gridCol>
              </a:tblGrid>
              <a:tr h="481382">
                <a:tc>
                  <a:txBody>
                    <a:bodyPr/>
                    <a:lstStyle/>
                    <a:p>
                      <a:pPr algn="ctr"/>
                      <a:endParaRPr lang="en-US" sz="800" b="0" i="0">
                        <a:solidFill>
                          <a:schemeClr val="bg1"/>
                        </a:solidFill>
                        <a:latin typeface="Simplon Norm" panose="020B0500030000000000" pitchFamily="34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OFFLINE</a:t>
                      </a:r>
                    </a:p>
                    <a:p>
                      <a:pPr algn="ctr"/>
                      <a:r>
                        <a:rPr lang="en-US" sz="8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Detection Rate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ONLINE</a:t>
                      </a:r>
                    </a:p>
                    <a:p>
                      <a:pPr algn="ctr"/>
                      <a:r>
                        <a:rPr lang="en-US" sz="8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Detection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ONLINE</a:t>
                      </a:r>
                    </a:p>
                    <a:p>
                      <a:pPr algn="ctr"/>
                      <a:r>
                        <a:rPr lang="en-US" sz="8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Protection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False Alarms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884201"/>
                  </a:ext>
                </a:extLst>
              </a:tr>
              <a:tr h="24060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Avast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96.9%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99.5%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99.97%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721464"/>
                  </a:ext>
                </a:extLst>
              </a:tr>
              <a:tr h="24060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AVG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96.9%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99.5%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99.97%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0875302"/>
                  </a:ext>
                </a:extLst>
              </a:tr>
              <a:tr h="24060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Avira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97.0%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99.1%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99.96%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119229"/>
                  </a:ext>
                </a:extLst>
              </a:tr>
              <a:tr h="24060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Bitdefender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98.1%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98.1%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99.94%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6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0162211"/>
                  </a:ext>
                </a:extLst>
              </a:tr>
              <a:tr h="24060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ESET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97.4%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97.4%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99.94%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8153224"/>
                  </a:ext>
                </a:extLst>
              </a:tr>
              <a:tr h="24060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F-Secure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96.9%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98.7%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99.96%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14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93805"/>
                  </a:ext>
                </a:extLst>
              </a:tr>
              <a:tr h="24060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G DATA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98.8%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98.8%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99.95%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95096"/>
                  </a:ext>
                </a:extLst>
              </a:tr>
              <a:tr h="24060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K7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96.6%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96.6%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99.87%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67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045238"/>
                  </a:ext>
                </a:extLst>
              </a:tr>
              <a:tr h="24060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Kaspersky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90.0%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97.9%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99.96%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861628"/>
                  </a:ext>
                </a:extLst>
              </a:tr>
              <a:tr h="24060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McAfee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89.6%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99.7%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99.99%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541041"/>
                  </a:ext>
                </a:extLst>
              </a:tr>
              <a:tr h="24060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Microsoft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83.1%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99.3%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99.98%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32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3861078"/>
                  </a:ext>
                </a:extLst>
              </a:tr>
              <a:tr h="24060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Norton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91.1%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99.7%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99.99%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3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9202089"/>
                  </a:ext>
                </a:extLst>
              </a:tr>
              <a:tr h="24060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Panda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72.2%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95.5%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99.97%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102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014658"/>
                  </a:ext>
                </a:extLst>
              </a:tr>
              <a:tr h="24060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TotalAV</a:t>
                      </a:r>
                      <a:endParaRPr lang="en-US" sz="800" b="0" i="0">
                        <a:solidFill>
                          <a:schemeClr val="tx1"/>
                        </a:solidFill>
                        <a:latin typeface="Simplon Norm" panose="020B0500030000000000" pitchFamily="34" charset="77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96.8%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98.8%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99.97%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241386"/>
                  </a:ext>
                </a:extLst>
              </a:tr>
              <a:tr h="24060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Total Defense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98.1%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98.1%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99.91%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6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488328"/>
                  </a:ext>
                </a:extLst>
              </a:tr>
              <a:tr h="240601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Trend Micro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60.9%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91.8%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97.19%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10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8305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46828B5-FC02-9DB0-E893-0F4E5DB6D3F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77310444"/>
              </p:ext>
            </p:extLst>
          </p:nvPr>
        </p:nvGraphicFramePr>
        <p:xfrm>
          <a:off x="6365361" y="2169043"/>
          <a:ext cx="5515491" cy="4458181"/>
        </p:xfrm>
        <a:graphic>
          <a:graphicData uri="http://schemas.openxmlformats.org/drawingml/2006/table">
            <a:tbl>
              <a:tblPr firstRow="1" bandRow="1"/>
              <a:tblGrid>
                <a:gridCol w="1187361">
                  <a:extLst>
                    <a:ext uri="{9D8B030D-6E8A-4147-A177-3AD203B41FA5}">
                      <a16:colId xmlns:a16="http://schemas.microsoft.com/office/drawing/2014/main" val="2244153433"/>
                    </a:ext>
                  </a:extLst>
                </a:gridCol>
                <a:gridCol w="1442710">
                  <a:extLst>
                    <a:ext uri="{9D8B030D-6E8A-4147-A177-3AD203B41FA5}">
                      <a16:colId xmlns:a16="http://schemas.microsoft.com/office/drawing/2014/main" val="2533640493"/>
                    </a:ext>
                  </a:extLst>
                </a:gridCol>
                <a:gridCol w="1442710">
                  <a:extLst>
                    <a:ext uri="{9D8B030D-6E8A-4147-A177-3AD203B41FA5}">
                      <a16:colId xmlns:a16="http://schemas.microsoft.com/office/drawing/2014/main" val="1516163225"/>
                    </a:ext>
                  </a:extLst>
                </a:gridCol>
                <a:gridCol w="1442710">
                  <a:extLst>
                    <a:ext uri="{9D8B030D-6E8A-4147-A177-3AD203B41FA5}">
                      <a16:colId xmlns:a16="http://schemas.microsoft.com/office/drawing/2014/main" val="3353243454"/>
                    </a:ext>
                  </a:extLst>
                </a:gridCol>
              </a:tblGrid>
              <a:tr h="12365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9pPr>
                    </a:lstStyle>
                    <a:p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  </a:t>
                      </a:r>
                    </a:p>
                  </a:txBody>
                  <a:tcPr marL="63193" marR="63193" marT="31597" marB="31597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9pPr>
                    </a:lstStyle>
                    <a:p>
                      <a:pPr algn="ctr"/>
                      <a:r>
                        <a:rPr lang="en-US" sz="1400" b="0" i="0">
                          <a:solidFill>
                            <a:schemeClr val="tx1"/>
                          </a:solidFill>
                          <a:latin typeface="Simplon Norm Medium" panose="020B0500030000000000" pitchFamily="34" charset="77"/>
                        </a:rPr>
                        <a:t>Online</a:t>
                      </a:r>
                    </a:p>
                    <a:p>
                      <a:pPr algn="ctr"/>
                      <a:r>
                        <a:rPr lang="en-US" sz="105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Anti-Malware Real-Time Protection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9pPr>
                    </a:lstStyle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i="0" kern="1200">
                          <a:solidFill>
                            <a:schemeClr val="tx1"/>
                          </a:solidFill>
                          <a:latin typeface="Simplon Norm Medium" panose="020B0500030000000000" pitchFamily="34" charset="77"/>
                          <a:ea typeface="+mn-ea"/>
                          <a:cs typeface="+mn-cs"/>
                        </a:rPr>
                        <a:t>Offline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Anti-Malware Real-Time Protection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Simplon Norm Bold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i="0" kern="1200">
                          <a:solidFill>
                            <a:schemeClr val="tx1"/>
                          </a:solidFill>
                          <a:latin typeface="Simplon Norm Medium" panose="020B0500030000000000" pitchFamily="34" charset="77"/>
                          <a:ea typeface="+mn-ea"/>
                          <a:cs typeface="+mn-cs"/>
                        </a:rPr>
                        <a:t>File Scan Online</a:t>
                      </a:r>
                    </a:p>
                    <a:p>
                      <a:pPr algn="ctr"/>
                      <a:r>
                        <a:rPr lang="en-US" sz="105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Anti-Malware</a:t>
                      </a:r>
                      <a:br>
                        <a:rPr lang="en-US" sz="105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</a:br>
                      <a:r>
                        <a:rPr lang="en-US" sz="105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Detection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25000"/>
                  </a:ext>
                </a:extLst>
              </a:tr>
              <a:tr h="5436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9pPr>
                    </a:lstStyle>
                    <a:p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Medium" panose="020B0500030000000000" pitchFamily="34" charset="77"/>
                        </a:rPr>
                        <a:t>Protects </a:t>
                      </a:r>
                    </a:p>
                  </a:txBody>
                  <a:tcPr marL="63193" marR="63193" marT="31597" marB="31597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9pPr>
                    </a:lstStyle>
                    <a:p>
                      <a:pPr algn="ctr"/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Devices 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9pPr>
                    </a:lstStyle>
                    <a:p>
                      <a:pPr algn="ctr"/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Devices 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9pPr>
                    </a:lstStyle>
                    <a:p>
                      <a:pPr algn="ctr"/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Data flow 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945165"/>
                  </a:ext>
                </a:extLst>
              </a:tr>
              <a:tr h="6028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9pPr>
                    </a:lstStyle>
                    <a:p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Medium" panose="020B0500030000000000" pitchFamily="34" charset="77"/>
                        </a:rPr>
                        <a:t>Malware Detection</a:t>
                      </a:r>
                    </a:p>
                  </a:txBody>
                  <a:tcPr marL="63193" marR="63193" marT="31597" marB="31597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9pPr>
                    </a:lstStyle>
                    <a:p>
                      <a:pPr algn="ctr"/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87-99%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9pPr>
                    </a:lstStyle>
                    <a:p>
                      <a:pPr algn="ctr"/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40-92.3 %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9pPr>
                    </a:lstStyle>
                    <a:p>
                      <a:pPr algn="ctr"/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6-76%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97905"/>
                  </a:ext>
                </a:extLst>
              </a:tr>
              <a:tr h="6028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9pPr>
                    </a:lstStyle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Medium" panose="020B0500030000000000" pitchFamily="34" charset="77"/>
                        </a:rPr>
                        <a:t>Supported Filetypes </a:t>
                      </a:r>
                    </a:p>
                  </a:txBody>
                  <a:tcPr marL="63193" marR="63193" marT="31597" marB="31597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9pPr>
                    </a:lstStyle>
                    <a:p>
                      <a:pPr algn="ctr"/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Any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Any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9pPr>
                    </a:lstStyle>
                    <a:p>
                      <a:pPr algn="ctr"/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Any 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840532"/>
                  </a:ext>
                </a:extLst>
              </a:tr>
              <a:tr h="8696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Medium" panose="020B0500030000000000" pitchFamily="34" charset="77"/>
                        </a:rPr>
                        <a:t>Analysis Performance </a:t>
                      </a:r>
                    </a:p>
                  </a:txBody>
                  <a:tcPr marL="63193" marR="63193" marT="31597" marB="31597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MS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MS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Simplon Norm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MS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9694408"/>
                  </a:ext>
                </a:extLst>
              </a:tr>
              <a:tr h="60280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Medium" panose="020B0500030000000000" pitchFamily="34" charset="77"/>
                        </a:rPr>
                        <a:t>Prevention Quality  </a:t>
                      </a:r>
                    </a:p>
                  </a:txBody>
                  <a:tcPr marL="63193" marR="63193" marT="31597" marB="31597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Keeps changing  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Keeps changing 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 Light" panose="020B0300030000000000" pitchFamily="34" charset="77"/>
                        </a:rPr>
                        <a:t>Keeps changing </a:t>
                      </a:r>
                    </a:p>
                  </a:txBody>
                  <a:tcPr marL="63193" marR="63193" marT="31597" marB="31597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519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956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R File Objects 2">
    <p:bg>
      <p:bgPr>
        <a:gradFill>
          <a:gsLst>
            <a:gs pos="0">
              <a:schemeClr val="tx1">
                <a:lumMod val="90000"/>
                <a:lumOff val="10000"/>
              </a:schemeClr>
            </a:gs>
            <a:gs pos="58000">
              <a:schemeClr val="tx1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raphic 56">
            <a:extLst>
              <a:ext uri="{FF2B5EF4-FFF2-40B4-BE49-F238E27FC236}">
                <a16:creationId xmlns:a16="http://schemas.microsoft.com/office/drawing/2014/main" id="{B2C144A8-1FD4-7B68-B1FD-8C2ADDF30C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6715" y="2126803"/>
            <a:ext cx="4346226" cy="4346226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4087DED-8F46-F857-488B-FEAAD4D09D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pic>
        <p:nvPicPr>
          <p:cNvPr id="11" name="Picture 10" descr="A blue and red rectangular object with different layers&#10;&#10;Description automatically generated with medium confidence">
            <a:extLst>
              <a:ext uri="{FF2B5EF4-FFF2-40B4-BE49-F238E27FC236}">
                <a16:creationId xmlns:a16="http://schemas.microsoft.com/office/drawing/2014/main" id="{380246DB-CA7E-26C0-8534-9571430D44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312" y="1956966"/>
            <a:ext cx="3939376" cy="3044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DAD1E1-4BDC-3845-6A5B-F3F4B47B7598}"/>
              </a:ext>
            </a:extLst>
          </p:cNvPr>
          <p:cNvSpPr txBox="1"/>
          <p:nvPr userDrawn="1"/>
        </p:nvSpPr>
        <p:spPr>
          <a:xfrm>
            <a:off x="-1" y="0"/>
            <a:ext cx="12192001" cy="1540871"/>
          </a:xfrm>
          <a:prstGeom prst="rect">
            <a:avLst/>
          </a:prstGeom>
        </p:spPr>
        <p:txBody>
          <a:bodyPr wrap="square" lIns="914400" tIns="914400" rIns="914400" bIns="0">
            <a:sp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pPr lvl="0" algn="ctr"/>
            <a:r>
              <a:rPr lang="en-US"/>
              <a:t>Deep CDR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37E468-2BC7-3B78-BE38-E261F912012C}"/>
              </a:ext>
            </a:extLst>
          </p:cNvPr>
          <p:cNvSpPr txBox="1"/>
          <p:nvPr userDrawn="1"/>
        </p:nvSpPr>
        <p:spPr>
          <a:xfrm>
            <a:off x="1" y="1604592"/>
            <a:ext cx="12192001" cy="252377"/>
          </a:xfrm>
          <a:prstGeom prst="rect">
            <a:avLst/>
          </a:prstGeom>
        </p:spPr>
        <p:txBody>
          <a:bodyPr wrap="square" lIns="914400" tIns="0" rIns="914400" bIns="0" anchor="t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 i="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US"/>
              <a:t>Sanitize, block and remove file objects and regenerate a safe copy.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DA9F1-DFCF-B9AB-EA09-8F3B1D52CC6B}"/>
              </a:ext>
            </a:extLst>
          </p:cNvPr>
          <p:cNvSpPr txBox="1"/>
          <p:nvPr userDrawn="1"/>
        </p:nvSpPr>
        <p:spPr>
          <a:xfrm>
            <a:off x="-1" y="1096"/>
            <a:ext cx="12192001" cy="778290"/>
          </a:xfrm>
          <a:prstGeom prst="rect">
            <a:avLst/>
          </a:prstGeom>
        </p:spPr>
        <p:txBody>
          <a:bodyPr wrap="square" lIns="914400" tIns="548640" rIns="914400" bIns="0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ctr"/>
            <a:r>
              <a:rPr lang="en-US"/>
              <a:t>MALWARE PREVENTION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BB6606-9C88-C3E4-B0EA-A1897C8E15AE}"/>
              </a:ext>
            </a:extLst>
          </p:cNvPr>
          <p:cNvSpPr txBox="1"/>
          <p:nvPr/>
        </p:nvSpPr>
        <p:spPr>
          <a:xfrm>
            <a:off x="4817909" y="4833592"/>
            <a:ext cx="2443237" cy="4601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>
                <a:solidFill>
                  <a:schemeClr val="bg1"/>
                </a:solidFill>
                <a:effectLst/>
                <a:latin typeface="Simplon Norm" panose="020B0500030000000000" pitchFamily="34" charset="77"/>
              </a:rPr>
              <a:t>Recursive Secure File Regeneration</a:t>
            </a:r>
          </a:p>
        </p:txBody>
      </p:sp>
      <p:sp>
        <p:nvSpPr>
          <p:cNvPr id="36" name="Rectangle: Rounded Corners 22">
            <a:extLst>
              <a:ext uri="{FF2B5EF4-FFF2-40B4-BE49-F238E27FC236}">
                <a16:creationId xmlns:a16="http://schemas.microsoft.com/office/drawing/2014/main" id="{51BF29F5-8764-B9A7-D3D0-D4D6C9A4358D}"/>
              </a:ext>
            </a:extLst>
          </p:cNvPr>
          <p:cNvSpPr/>
          <p:nvPr/>
        </p:nvSpPr>
        <p:spPr>
          <a:xfrm>
            <a:off x="1678696" y="2525086"/>
            <a:ext cx="1198561" cy="1175505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rPr>
              <a:t>Text Paragraphs</a:t>
            </a:r>
          </a:p>
        </p:txBody>
      </p:sp>
      <p:sp>
        <p:nvSpPr>
          <p:cNvPr id="37" name="Rectangle: Rounded Corners 26">
            <a:extLst>
              <a:ext uri="{FF2B5EF4-FFF2-40B4-BE49-F238E27FC236}">
                <a16:creationId xmlns:a16="http://schemas.microsoft.com/office/drawing/2014/main" id="{455F7D52-E1F4-6E12-C123-7F55C11C7066}"/>
              </a:ext>
            </a:extLst>
          </p:cNvPr>
          <p:cNvSpPr/>
          <p:nvPr/>
        </p:nvSpPr>
        <p:spPr>
          <a:xfrm>
            <a:off x="1678696" y="3752714"/>
            <a:ext cx="1566952" cy="64008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1905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rPr>
              <a:t>Macro 1</a:t>
            </a:r>
          </a:p>
        </p:txBody>
      </p:sp>
      <p:sp>
        <p:nvSpPr>
          <p:cNvPr id="38" name="Rectangle: Rounded Corners 27">
            <a:extLst>
              <a:ext uri="{FF2B5EF4-FFF2-40B4-BE49-F238E27FC236}">
                <a16:creationId xmlns:a16="http://schemas.microsoft.com/office/drawing/2014/main" id="{A4DA63FE-E5D4-A4B3-6E32-6A85F29F92B3}"/>
              </a:ext>
            </a:extLst>
          </p:cNvPr>
          <p:cNvSpPr/>
          <p:nvPr/>
        </p:nvSpPr>
        <p:spPr>
          <a:xfrm>
            <a:off x="2909201" y="5405818"/>
            <a:ext cx="1279200" cy="240794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1905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plon Norm Light" panose="020B0300030000000000" pitchFamily="34" charset="77"/>
              </a:rPr>
              <a:t>Unused Object</a:t>
            </a:r>
          </a:p>
        </p:txBody>
      </p:sp>
      <p:sp>
        <p:nvSpPr>
          <p:cNvPr id="39" name="Rectangle: Rounded Corners 28">
            <a:extLst>
              <a:ext uri="{FF2B5EF4-FFF2-40B4-BE49-F238E27FC236}">
                <a16:creationId xmlns:a16="http://schemas.microsoft.com/office/drawing/2014/main" id="{8CCC1236-3D35-8809-3BE0-228EB1E103E8}"/>
              </a:ext>
            </a:extLst>
          </p:cNvPr>
          <p:cNvSpPr/>
          <p:nvPr/>
        </p:nvSpPr>
        <p:spPr>
          <a:xfrm>
            <a:off x="1670767" y="4731129"/>
            <a:ext cx="1863215" cy="622566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18653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plon Norm Light" panose="020B0300030000000000" pitchFamily="34" charset="77"/>
              </a:rPr>
              <a:t> Meta data</a:t>
            </a:r>
          </a:p>
        </p:txBody>
      </p:sp>
      <p:sp>
        <p:nvSpPr>
          <p:cNvPr id="40" name="Rectangle: Rounded Corners 29">
            <a:extLst>
              <a:ext uri="{FF2B5EF4-FFF2-40B4-BE49-F238E27FC236}">
                <a16:creationId xmlns:a16="http://schemas.microsoft.com/office/drawing/2014/main" id="{17A586AC-F572-D60F-6A50-A9A0DB56F21D}"/>
              </a:ext>
            </a:extLst>
          </p:cNvPr>
          <p:cNvSpPr/>
          <p:nvPr/>
        </p:nvSpPr>
        <p:spPr>
          <a:xfrm>
            <a:off x="3314259" y="3752714"/>
            <a:ext cx="874385" cy="64008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1905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plon Norm Light" panose="020B0300030000000000" pitchFamily="34" charset="77"/>
              </a:rPr>
              <a:t>OLE object</a:t>
            </a:r>
          </a:p>
        </p:txBody>
      </p:sp>
      <p:sp>
        <p:nvSpPr>
          <p:cNvPr id="41" name="Rectangle: Rounded Corners 22">
            <a:extLst>
              <a:ext uri="{FF2B5EF4-FFF2-40B4-BE49-F238E27FC236}">
                <a16:creationId xmlns:a16="http://schemas.microsoft.com/office/drawing/2014/main" id="{02996C30-303E-75E7-9945-5481398CEB50}"/>
              </a:ext>
            </a:extLst>
          </p:cNvPr>
          <p:cNvSpPr/>
          <p:nvPr/>
        </p:nvSpPr>
        <p:spPr>
          <a:xfrm>
            <a:off x="1671013" y="4444917"/>
            <a:ext cx="2517631" cy="234089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18653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rPr>
              <a:t>Hyperlinks</a:t>
            </a:r>
          </a:p>
        </p:txBody>
      </p:sp>
      <p:sp>
        <p:nvSpPr>
          <p:cNvPr id="42" name="Rectangle: Rounded Corners 26">
            <a:extLst>
              <a:ext uri="{FF2B5EF4-FFF2-40B4-BE49-F238E27FC236}">
                <a16:creationId xmlns:a16="http://schemas.microsoft.com/office/drawing/2014/main" id="{E387A8FC-BF72-CD49-AC78-4344837EE4B8}"/>
              </a:ext>
            </a:extLst>
          </p:cNvPr>
          <p:cNvSpPr/>
          <p:nvPr/>
        </p:nvSpPr>
        <p:spPr>
          <a:xfrm>
            <a:off x="2909201" y="5688425"/>
            <a:ext cx="1279200" cy="382957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rPr>
              <a:t>Macro 2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FCAAC63-1239-307F-4230-0A0732221451}"/>
              </a:ext>
            </a:extLst>
          </p:cNvPr>
          <p:cNvCxnSpPr>
            <a:cxnSpLocks/>
          </p:cNvCxnSpPr>
          <p:nvPr userDrawn="1"/>
        </p:nvCxnSpPr>
        <p:spPr>
          <a:xfrm>
            <a:off x="1053037" y="3930138"/>
            <a:ext cx="382731" cy="0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  <a:effectLst>
            <a:glow rad="63500">
              <a:schemeClr val="bg1">
                <a:alpha val="7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Graphic 58">
            <a:extLst>
              <a:ext uri="{FF2B5EF4-FFF2-40B4-BE49-F238E27FC236}">
                <a16:creationId xmlns:a16="http://schemas.microsoft.com/office/drawing/2014/main" id="{94BDA2B0-79A8-24B8-0FE2-AE3675F367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5633" y="3704949"/>
            <a:ext cx="450379" cy="450379"/>
          </a:xfrm>
          <a:prstGeom prst="rect">
            <a:avLst/>
          </a:prstGeom>
          <a:effectLst>
            <a:glow rad="63500">
              <a:schemeClr val="bg1">
                <a:alpha val="7000"/>
              </a:schemeClr>
            </a:glow>
          </a:effectLst>
        </p:spPr>
      </p:pic>
      <p:sp>
        <p:nvSpPr>
          <p:cNvPr id="71" name="Rectangle: Rounded Corners 28">
            <a:extLst>
              <a:ext uri="{FF2B5EF4-FFF2-40B4-BE49-F238E27FC236}">
                <a16:creationId xmlns:a16="http://schemas.microsoft.com/office/drawing/2014/main" id="{94E4DCC6-AE9B-1714-CAFD-1BBC307D2185}"/>
              </a:ext>
            </a:extLst>
          </p:cNvPr>
          <p:cNvSpPr/>
          <p:nvPr userDrawn="1"/>
        </p:nvSpPr>
        <p:spPr>
          <a:xfrm>
            <a:off x="3588338" y="4731129"/>
            <a:ext cx="592415" cy="622566"/>
          </a:xfrm>
          <a:prstGeom prst="roundRect">
            <a:avLst>
              <a:gd name="adj" fmla="val 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  <a:ln w="18653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plon Norm Light" panose="020B0300030000000000" pitchFamily="34" charset="77"/>
              </a:rPr>
              <a:t>Image</a:t>
            </a:r>
          </a:p>
        </p:txBody>
      </p:sp>
      <p:sp>
        <p:nvSpPr>
          <p:cNvPr id="72" name="Rectangle: Rounded Corners 28">
            <a:extLst>
              <a:ext uri="{FF2B5EF4-FFF2-40B4-BE49-F238E27FC236}">
                <a16:creationId xmlns:a16="http://schemas.microsoft.com/office/drawing/2014/main" id="{E2B2FD6D-485B-EA3C-EF50-1996F194C34C}"/>
              </a:ext>
            </a:extLst>
          </p:cNvPr>
          <p:cNvSpPr/>
          <p:nvPr userDrawn="1"/>
        </p:nvSpPr>
        <p:spPr>
          <a:xfrm>
            <a:off x="1670329" y="5411354"/>
            <a:ext cx="1179726" cy="660028"/>
          </a:xfrm>
          <a:prstGeom prst="roundRect">
            <a:avLst>
              <a:gd name="adj" fmla="val 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  <a:ln w="18653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Simplon Norm Light" panose="020B0300030000000000" pitchFamily="34" charset="77"/>
              </a:rPr>
              <a:t>Video</a:t>
            </a:r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DF4AAE51-B38C-729C-6229-765F6FA018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2188" y="2126803"/>
            <a:ext cx="4346226" cy="4346226"/>
          </a:xfrm>
          <a:prstGeom prst="rect">
            <a:avLst/>
          </a:prstGeom>
          <a:effectLst>
            <a:glow rad="63500">
              <a:schemeClr val="accent1">
                <a:alpha val="32000"/>
              </a:schemeClr>
            </a:glow>
          </a:effectLst>
        </p:spPr>
      </p:pic>
      <p:sp>
        <p:nvSpPr>
          <p:cNvPr id="74" name="Rectangle: Rounded Corners 22">
            <a:extLst>
              <a:ext uri="{FF2B5EF4-FFF2-40B4-BE49-F238E27FC236}">
                <a16:creationId xmlns:a16="http://schemas.microsoft.com/office/drawing/2014/main" id="{871FD814-DBEB-E675-D5BF-C0F0F3FC286A}"/>
              </a:ext>
            </a:extLst>
          </p:cNvPr>
          <p:cNvSpPr/>
          <p:nvPr userDrawn="1"/>
        </p:nvSpPr>
        <p:spPr>
          <a:xfrm>
            <a:off x="7834169" y="2525086"/>
            <a:ext cx="1198561" cy="1175505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rPr>
              <a:t>Text Paragraphs</a:t>
            </a:r>
          </a:p>
        </p:txBody>
      </p:sp>
      <p:sp>
        <p:nvSpPr>
          <p:cNvPr id="75" name="Rectangle: Rounded Corners 26">
            <a:extLst>
              <a:ext uri="{FF2B5EF4-FFF2-40B4-BE49-F238E27FC236}">
                <a16:creationId xmlns:a16="http://schemas.microsoft.com/office/drawing/2014/main" id="{24BB9469-47D9-090A-86F5-F30F72EE9BCA}"/>
              </a:ext>
            </a:extLst>
          </p:cNvPr>
          <p:cNvSpPr/>
          <p:nvPr userDrawn="1"/>
        </p:nvSpPr>
        <p:spPr>
          <a:xfrm>
            <a:off x="7834169" y="3752714"/>
            <a:ext cx="1566952" cy="64008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 cap="flat">
            <a:noFill/>
            <a:prstDash val="solid"/>
            <a:miter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Medium" panose="020B0500030000000000" pitchFamily="34" charset="77"/>
                <a:ea typeface="+mn-ea"/>
                <a:cs typeface="+mn-cs"/>
              </a:rPr>
              <a:t>Macro 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Light" panose="020B0300030000000000" pitchFamily="34" charset="77"/>
              </a:rPr>
              <a:t>(Removed)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mplon Norm Medium" panose="020B0500030000000000" pitchFamily="34" charset="77"/>
              <a:ea typeface="+mn-ea"/>
              <a:cs typeface="+mn-cs"/>
            </a:endParaRPr>
          </a:p>
        </p:txBody>
      </p:sp>
      <p:sp>
        <p:nvSpPr>
          <p:cNvPr id="76" name="Rectangle: Rounded Corners 27">
            <a:extLst>
              <a:ext uri="{FF2B5EF4-FFF2-40B4-BE49-F238E27FC236}">
                <a16:creationId xmlns:a16="http://schemas.microsoft.com/office/drawing/2014/main" id="{BA42EAF4-2EAB-6701-241D-DDB53EF9D402}"/>
              </a:ext>
            </a:extLst>
          </p:cNvPr>
          <p:cNvSpPr/>
          <p:nvPr userDrawn="1"/>
        </p:nvSpPr>
        <p:spPr>
          <a:xfrm>
            <a:off x="9064674" y="5405818"/>
            <a:ext cx="1279200" cy="240794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 cap="flat">
            <a:noFill/>
            <a:prstDash val="solid"/>
            <a:miter/>
          </a:ln>
          <a:effectLst/>
        </p:spPr>
        <p:txBody>
          <a:bodyPr lIns="0" rIns="0"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Medium" panose="020B0500030000000000" pitchFamily="34" charset="77"/>
              </a:rPr>
              <a:t>Unused Object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Light" panose="020B0300030000000000" pitchFamily="34" charset="77"/>
              </a:rPr>
              <a:t>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Light" panose="020B0300030000000000" pitchFamily="34" charset="77"/>
              </a:rPr>
              <a:t>(Removed)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mplon Norm Medium" panose="020B0500030000000000" pitchFamily="34" charset="77"/>
            </a:endParaRPr>
          </a:p>
        </p:txBody>
      </p:sp>
      <p:sp>
        <p:nvSpPr>
          <p:cNvPr id="77" name="Rectangle: Rounded Corners 28">
            <a:extLst>
              <a:ext uri="{FF2B5EF4-FFF2-40B4-BE49-F238E27FC236}">
                <a16:creationId xmlns:a16="http://schemas.microsoft.com/office/drawing/2014/main" id="{9B1271F9-AF45-A065-0087-B8311DF80F7D}"/>
              </a:ext>
            </a:extLst>
          </p:cNvPr>
          <p:cNvSpPr/>
          <p:nvPr userDrawn="1"/>
        </p:nvSpPr>
        <p:spPr>
          <a:xfrm>
            <a:off x="7826240" y="4731129"/>
            <a:ext cx="1863215" cy="62256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8653" cap="flat">
            <a:noFill/>
            <a:prstDash val="solid"/>
            <a:miter/>
          </a:ln>
          <a:effectLst/>
        </p:spPr>
        <p:txBody>
          <a:bodyPr lIns="0" rIns="0"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Medium" panose="020B0500030000000000" pitchFamily="34" charset="77"/>
              </a:rPr>
              <a:t> Meta data</a:t>
            </a:r>
            <a:b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Light" panose="020B0300030000000000" pitchFamily="34" charset="77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Light" panose="020B0300030000000000" pitchFamily="34" charset="77"/>
              </a:rPr>
              <a:t>(Regenerated)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mplon Norm Medium" panose="020B0500030000000000" pitchFamily="34" charset="77"/>
            </a:endParaRPr>
          </a:p>
        </p:txBody>
      </p:sp>
      <p:sp>
        <p:nvSpPr>
          <p:cNvPr id="78" name="Rectangle: Rounded Corners 29">
            <a:extLst>
              <a:ext uri="{FF2B5EF4-FFF2-40B4-BE49-F238E27FC236}">
                <a16:creationId xmlns:a16="http://schemas.microsoft.com/office/drawing/2014/main" id="{C5C85DF1-D016-E0B4-4E9B-F1F51A83C198}"/>
              </a:ext>
            </a:extLst>
          </p:cNvPr>
          <p:cNvSpPr/>
          <p:nvPr userDrawn="1"/>
        </p:nvSpPr>
        <p:spPr>
          <a:xfrm>
            <a:off x="9469732" y="3752714"/>
            <a:ext cx="874385" cy="64008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 cap="flat">
            <a:noFill/>
            <a:prstDash val="solid"/>
            <a:miter/>
          </a:ln>
          <a:effectLst/>
        </p:spPr>
        <p:txBody>
          <a:bodyPr lIns="0" rIns="0"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Medium" panose="020B0500030000000000" pitchFamily="34" charset="77"/>
              </a:rPr>
              <a:t>OLE object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Light" panose="020B0300030000000000" pitchFamily="34" charset="77"/>
              </a:rPr>
              <a:t> 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Light" panose="020B0300030000000000" pitchFamily="34" charset="77"/>
              </a:rPr>
              <a:t>(Removed)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mplon Norm Medium" panose="020B0500030000000000" pitchFamily="34" charset="77"/>
            </a:endParaRPr>
          </a:p>
        </p:txBody>
      </p:sp>
      <p:sp>
        <p:nvSpPr>
          <p:cNvPr id="79" name="Rectangle: Rounded Corners 22">
            <a:extLst>
              <a:ext uri="{FF2B5EF4-FFF2-40B4-BE49-F238E27FC236}">
                <a16:creationId xmlns:a16="http://schemas.microsoft.com/office/drawing/2014/main" id="{0EA95A75-3079-6BBE-3A27-C7F52BC9325B}"/>
              </a:ext>
            </a:extLst>
          </p:cNvPr>
          <p:cNvSpPr/>
          <p:nvPr userDrawn="1"/>
        </p:nvSpPr>
        <p:spPr>
          <a:xfrm>
            <a:off x="7826486" y="4444917"/>
            <a:ext cx="2517631" cy="234089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8653" cap="flat">
            <a:noFill/>
            <a:prstDash val="solid"/>
            <a:miter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Medium" panose="020B0500030000000000" pitchFamily="34" charset="77"/>
                <a:ea typeface="+mn-ea"/>
                <a:cs typeface="+mn-cs"/>
              </a:rPr>
              <a:t>Hyperlinks</a:t>
            </a: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Light" panose="020B0300030000000000" pitchFamily="34" charset="77"/>
              </a:rPr>
              <a:t> 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Light" panose="020B0300030000000000" pitchFamily="34" charset="77"/>
              </a:rPr>
              <a:t>(Regenerated)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mplon Norm Medium" panose="020B0500030000000000" pitchFamily="34" charset="77"/>
              <a:ea typeface="+mn-ea"/>
              <a:cs typeface="+mn-cs"/>
            </a:endParaRPr>
          </a:p>
        </p:txBody>
      </p:sp>
      <p:sp>
        <p:nvSpPr>
          <p:cNvPr id="80" name="Rectangle: Rounded Corners 26">
            <a:extLst>
              <a:ext uri="{FF2B5EF4-FFF2-40B4-BE49-F238E27FC236}">
                <a16:creationId xmlns:a16="http://schemas.microsoft.com/office/drawing/2014/main" id="{4C927B07-532A-5520-B2F3-E2C9E0DFA84A}"/>
              </a:ext>
            </a:extLst>
          </p:cNvPr>
          <p:cNvSpPr/>
          <p:nvPr userDrawn="1"/>
        </p:nvSpPr>
        <p:spPr>
          <a:xfrm>
            <a:off x="9064674" y="5688425"/>
            <a:ext cx="1279200" cy="382957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rPr>
              <a:t>Macro 2</a:t>
            </a:r>
          </a:p>
        </p:txBody>
      </p:sp>
      <p:sp>
        <p:nvSpPr>
          <p:cNvPr id="81" name="Rectangle: Rounded Corners 28">
            <a:extLst>
              <a:ext uri="{FF2B5EF4-FFF2-40B4-BE49-F238E27FC236}">
                <a16:creationId xmlns:a16="http://schemas.microsoft.com/office/drawing/2014/main" id="{F426ED7C-A5FE-8D62-36D7-9CDB9BEAE4F3}"/>
              </a:ext>
            </a:extLst>
          </p:cNvPr>
          <p:cNvSpPr/>
          <p:nvPr userDrawn="1"/>
        </p:nvSpPr>
        <p:spPr>
          <a:xfrm>
            <a:off x="9743811" y="4731129"/>
            <a:ext cx="592415" cy="622566"/>
          </a:xfrm>
          <a:prstGeom prst="roundRect">
            <a:avLst>
              <a:gd name="adj" fmla="val 0"/>
            </a:avLst>
          </a:prstGeom>
          <a:pattFill prst="wdUpDiag">
            <a:fgClr>
              <a:schemeClr val="accent1"/>
            </a:fgClr>
            <a:bgClr>
              <a:schemeClr val="accent1">
                <a:lumMod val="75000"/>
              </a:schemeClr>
            </a:bgClr>
          </a:pattFill>
          <a:ln w="18653" cap="flat">
            <a:noFill/>
            <a:prstDash val="solid"/>
            <a:miter/>
          </a:ln>
          <a:effectLst/>
        </p:spPr>
        <p:txBody>
          <a:bodyPr lIns="0" rIns="0"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Medium" panose="020B0500030000000000" pitchFamily="34" charset="77"/>
              </a:rPr>
              <a:t>Image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Light" panose="020B0300030000000000" pitchFamily="34" charset="77"/>
              </a:rPr>
              <a:t>(Sanitized)</a:t>
            </a:r>
          </a:p>
        </p:txBody>
      </p:sp>
      <p:sp>
        <p:nvSpPr>
          <p:cNvPr id="82" name="Rectangle: Rounded Corners 28">
            <a:extLst>
              <a:ext uri="{FF2B5EF4-FFF2-40B4-BE49-F238E27FC236}">
                <a16:creationId xmlns:a16="http://schemas.microsoft.com/office/drawing/2014/main" id="{858517F8-83E1-070A-4F0C-444CB5E95E1F}"/>
              </a:ext>
            </a:extLst>
          </p:cNvPr>
          <p:cNvSpPr/>
          <p:nvPr userDrawn="1"/>
        </p:nvSpPr>
        <p:spPr>
          <a:xfrm>
            <a:off x="7823580" y="5411354"/>
            <a:ext cx="1171359" cy="660028"/>
          </a:xfrm>
          <a:prstGeom prst="roundRect">
            <a:avLst>
              <a:gd name="adj" fmla="val 0"/>
            </a:avLst>
          </a:prstGeom>
          <a:pattFill prst="wdUpDiag">
            <a:fgClr>
              <a:schemeClr val="accent1"/>
            </a:fgClr>
            <a:bgClr>
              <a:schemeClr val="accent1">
                <a:lumMod val="75000"/>
              </a:schemeClr>
            </a:bgClr>
          </a:pattFill>
          <a:ln w="18653" cap="flat">
            <a:noFill/>
            <a:prstDash val="solid"/>
            <a:miter/>
          </a:ln>
          <a:effectLst/>
        </p:spPr>
        <p:txBody>
          <a:bodyPr lIns="0" rIns="0"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Medium" panose="020B0500030000000000" pitchFamily="34" charset="77"/>
              </a:rPr>
              <a:t>Video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plon Norm Light" panose="020B0300030000000000" pitchFamily="34" charset="77"/>
              </a:rPr>
              <a:t>(Sanitized)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implon Norm Light" panose="020B0300030000000000" pitchFamily="34" charset="77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E02B523D-1266-1D37-9676-F551DDE44D36}"/>
              </a:ext>
            </a:extLst>
          </p:cNvPr>
          <p:cNvCxnSpPr>
            <a:cxnSpLocks/>
          </p:cNvCxnSpPr>
          <p:nvPr userDrawn="1"/>
        </p:nvCxnSpPr>
        <p:spPr>
          <a:xfrm>
            <a:off x="10548594" y="3368155"/>
            <a:ext cx="268750" cy="0"/>
          </a:xfrm>
          <a:prstGeom prst="straightConnector1">
            <a:avLst/>
          </a:prstGeom>
          <a:ln w="15875">
            <a:solidFill>
              <a:schemeClr val="accent3">
                <a:lumMod val="20000"/>
                <a:lumOff val="80000"/>
              </a:schemeClr>
            </a:solidFill>
            <a:tailEnd type="triangle"/>
          </a:ln>
          <a:effectLst>
            <a:glow rad="63500">
              <a:schemeClr val="accent3">
                <a:alpha val="3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Graphic 83">
            <a:extLst>
              <a:ext uri="{FF2B5EF4-FFF2-40B4-BE49-F238E27FC236}">
                <a16:creationId xmlns:a16="http://schemas.microsoft.com/office/drawing/2014/main" id="{CAC91053-FE45-517D-21CB-70263C6D20E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013591" y="3033905"/>
            <a:ext cx="450379" cy="450379"/>
          </a:xfrm>
          <a:prstGeom prst="rect">
            <a:avLst/>
          </a:prstGeom>
          <a:effectLst>
            <a:glow rad="63500">
              <a:schemeClr val="accent3">
                <a:alpha val="32000"/>
              </a:schemeClr>
            </a:glow>
          </a:effectLst>
        </p:spPr>
      </p:pic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DC1F6F9-310C-77D3-14E4-F35D829C7189}"/>
              </a:ext>
            </a:extLst>
          </p:cNvPr>
          <p:cNvCxnSpPr>
            <a:cxnSpLocks/>
          </p:cNvCxnSpPr>
          <p:nvPr userDrawn="1"/>
        </p:nvCxnSpPr>
        <p:spPr>
          <a:xfrm>
            <a:off x="10548594" y="3829545"/>
            <a:ext cx="268750" cy="0"/>
          </a:xfrm>
          <a:prstGeom prst="straightConnector1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  <a:tailEnd type="triangle"/>
          </a:ln>
          <a:effectLst>
            <a:glow rad="63500">
              <a:schemeClr val="accent4">
                <a:alpha val="3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Graphic 85">
            <a:extLst>
              <a:ext uri="{FF2B5EF4-FFF2-40B4-BE49-F238E27FC236}">
                <a16:creationId xmlns:a16="http://schemas.microsoft.com/office/drawing/2014/main" id="{2C44FB17-0C13-88BB-2AFD-9204FF8181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1016865" y="3604356"/>
            <a:ext cx="450379" cy="450379"/>
          </a:xfrm>
          <a:prstGeom prst="rect">
            <a:avLst/>
          </a:prstGeom>
          <a:effectLst>
            <a:glow rad="63500">
              <a:schemeClr val="accent4">
                <a:alpha val="32000"/>
              </a:schemeClr>
            </a:glow>
          </a:effectLst>
        </p:spPr>
      </p:pic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FD8AC05F-47EA-8585-17C6-13242F4AA54E}"/>
              </a:ext>
            </a:extLst>
          </p:cNvPr>
          <p:cNvCxnSpPr>
            <a:cxnSpLocks/>
          </p:cNvCxnSpPr>
          <p:nvPr userDrawn="1"/>
        </p:nvCxnSpPr>
        <p:spPr>
          <a:xfrm>
            <a:off x="11238780" y="4184985"/>
            <a:ext cx="0" cy="296997"/>
          </a:xfrm>
          <a:prstGeom prst="straightConnector1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  <a:tailEnd type="triangle"/>
          </a:ln>
          <a:effectLst>
            <a:glow rad="63500">
              <a:schemeClr val="accent4">
                <a:alpha val="3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E92161C7-D909-6ECE-C40C-8748D0069A52}"/>
              </a:ext>
            </a:extLst>
          </p:cNvPr>
          <p:cNvSpPr/>
          <p:nvPr userDrawn="1"/>
        </p:nvSpPr>
        <p:spPr>
          <a:xfrm>
            <a:off x="10728806" y="2438003"/>
            <a:ext cx="997344" cy="506730"/>
          </a:xfrm>
          <a:prstGeom prst="roundRect">
            <a:avLst>
              <a:gd name="adj" fmla="val 57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Simplon Norm" panose="020B0500030000000000" pitchFamily="34" charset="77"/>
              </a:rPr>
              <a:t>Safe Copy to Use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0271463A-7FFB-7044-E37D-84F2D2628FAA}"/>
              </a:ext>
            </a:extLst>
          </p:cNvPr>
          <p:cNvSpPr/>
          <p:nvPr userDrawn="1"/>
        </p:nvSpPr>
        <p:spPr>
          <a:xfrm>
            <a:off x="10746683" y="4597087"/>
            <a:ext cx="997344" cy="760095"/>
          </a:xfrm>
          <a:prstGeom prst="roundRect">
            <a:avLst>
              <a:gd name="adj" fmla="val 57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Simplon Norm" panose="020B0500030000000000" pitchFamily="34" charset="77"/>
              </a:rPr>
              <a:t>Dump or Quarantine Original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287E563-0AE9-DBB1-A7AC-333D0D9093BC}"/>
              </a:ext>
            </a:extLst>
          </p:cNvPr>
          <p:cNvCxnSpPr>
            <a:cxnSpLocks/>
          </p:cNvCxnSpPr>
          <p:nvPr userDrawn="1"/>
        </p:nvCxnSpPr>
        <p:spPr>
          <a:xfrm>
            <a:off x="4484394" y="3930138"/>
            <a:ext cx="785190" cy="0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  <a:effectLst>
            <a:glow rad="63500">
              <a:schemeClr val="bg1">
                <a:alpha val="7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AE73364-F604-BD8E-1546-AD0D5507FBB6}"/>
              </a:ext>
            </a:extLst>
          </p:cNvPr>
          <p:cNvCxnSpPr>
            <a:cxnSpLocks/>
          </p:cNvCxnSpPr>
          <p:nvPr userDrawn="1"/>
        </p:nvCxnSpPr>
        <p:spPr>
          <a:xfrm>
            <a:off x="6831668" y="3930138"/>
            <a:ext cx="785190" cy="0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  <a:effectLst>
            <a:glow rad="63500">
              <a:schemeClr val="bg1">
                <a:alpha val="7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576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R Stats">
    <p:bg>
      <p:bgPr>
        <a:gradFill>
          <a:gsLst>
            <a:gs pos="0">
              <a:schemeClr val="tx1">
                <a:lumMod val="90000"/>
                <a:lumOff val="10000"/>
              </a:schemeClr>
            </a:gs>
            <a:gs pos="58000">
              <a:schemeClr val="tx1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4CAB9E4-11FC-3895-1BEE-5EC1DDB1B3EA}"/>
              </a:ext>
            </a:extLst>
          </p:cNvPr>
          <p:cNvSpPr/>
          <p:nvPr userDrawn="1"/>
        </p:nvSpPr>
        <p:spPr>
          <a:xfrm>
            <a:off x="768186" y="4415367"/>
            <a:ext cx="5152087" cy="1672209"/>
          </a:xfrm>
          <a:prstGeom prst="roundRect">
            <a:avLst>
              <a:gd name="adj" fmla="val 5708"/>
            </a:avLst>
          </a:prstGeom>
          <a:gradFill>
            <a:gsLst>
              <a:gs pos="1000">
                <a:schemeClr val="tx1">
                  <a:lumMod val="90000"/>
                  <a:lumOff val="10000"/>
                </a:schemeClr>
              </a:gs>
              <a:gs pos="56000">
                <a:schemeClr val="tx1"/>
              </a:gs>
            </a:gsLst>
            <a:lin ang="4200000" scaled="0"/>
          </a:gradFill>
          <a:ln w="19050"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0" tIns="365760" rIns="365760" bIns="36576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gradFill>
                  <a:gsLst>
                    <a:gs pos="100000">
                      <a:schemeClr val="accent1"/>
                    </a:gs>
                    <a:gs pos="55000">
                      <a:schemeClr val="accent1">
                        <a:lumMod val="20000"/>
                        <a:lumOff val="80000"/>
                      </a:schemeClr>
                    </a:gs>
                  </a:gsLst>
                  <a:lin ang="4200000" scaled="0"/>
                </a:gradFill>
                <a:effectLst/>
                <a:latin typeface="Simplon Norm Bold" panose="020B0500030000000000" pitchFamily="34" charset="77"/>
              </a:rPr>
              <a:t>100%</a:t>
            </a:r>
            <a:endParaRPr lang="en-US" sz="1200">
              <a:solidFill>
                <a:schemeClr val="bg1"/>
              </a:solidFill>
              <a:latin typeface="Simplon Norm" panose="020B0500030000000000" pitchFamily="34" charset="77"/>
            </a:endParaRPr>
          </a:p>
          <a:p>
            <a:pPr algn="l" defTabSz="457200"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  <a:latin typeface="Simplon Norm" panose="020B0500030000000000" pitchFamily="34" charset="77"/>
              </a:rPr>
              <a:t>Protection Score from SE Labs:</a:t>
            </a:r>
            <a:br>
              <a:rPr lang="en-US" sz="1200">
                <a:solidFill>
                  <a:schemeClr val="bg1"/>
                </a:solidFill>
                <a:latin typeface="Simplon Norm" panose="020B0500030000000000" pitchFamily="34" charset="77"/>
              </a:rPr>
            </a:br>
            <a:r>
              <a:rPr lang="en-US" sz="1200">
                <a:solidFill>
                  <a:schemeClr val="bg1"/>
                </a:solidFill>
                <a:latin typeface="Simplon Norm" panose="020B0500030000000000" pitchFamily="34" charset="77"/>
              </a:rPr>
              <a:t>OPSWAT Deep DCR</a:t>
            </a:r>
            <a:endParaRPr lang="en-US" sz="80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94087DED-8F46-F857-488B-FEAAD4D09D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DAD1E1-4BDC-3845-6A5B-F3F4B47B7598}"/>
              </a:ext>
            </a:extLst>
          </p:cNvPr>
          <p:cNvSpPr txBox="1"/>
          <p:nvPr userDrawn="1"/>
        </p:nvSpPr>
        <p:spPr>
          <a:xfrm>
            <a:off x="-1" y="0"/>
            <a:ext cx="12192001" cy="1540871"/>
          </a:xfrm>
          <a:prstGeom prst="rect">
            <a:avLst/>
          </a:prstGeom>
        </p:spPr>
        <p:txBody>
          <a:bodyPr wrap="square" lIns="914400" tIns="914400" rIns="914400" bIns="0">
            <a:sp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pPr lvl="0" algn="ctr"/>
            <a:r>
              <a:rPr lang="en-US"/>
              <a:t>Deep CDR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37E468-2BC7-3B78-BE38-E261F912012C}"/>
              </a:ext>
            </a:extLst>
          </p:cNvPr>
          <p:cNvSpPr txBox="1"/>
          <p:nvPr userDrawn="1"/>
        </p:nvSpPr>
        <p:spPr>
          <a:xfrm>
            <a:off x="1" y="1604592"/>
            <a:ext cx="12192001" cy="501676"/>
          </a:xfrm>
          <a:prstGeom prst="rect">
            <a:avLst/>
          </a:prstGeom>
        </p:spPr>
        <p:txBody>
          <a:bodyPr wrap="square" lIns="914400" tIns="0" rIns="914400" bIns="0" anchor="t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 i="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US"/>
              <a:t>Market Leading File Sanitization to top zero-day threats, </a:t>
            </a:r>
            <a:br>
              <a:rPr lang="en-US"/>
            </a:br>
            <a:r>
              <a:rPr lang="en-US"/>
              <a:t>targeted attacks, and evasive malware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DA9F1-DFCF-B9AB-EA09-8F3B1D52CC6B}"/>
              </a:ext>
            </a:extLst>
          </p:cNvPr>
          <p:cNvSpPr txBox="1"/>
          <p:nvPr userDrawn="1"/>
        </p:nvSpPr>
        <p:spPr>
          <a:xfrm>
            <a:off x="-1" y="1096"/>
            <a:ext cx="12192001" cy="778290"/>
          </a:xfrm>
          <a:prstGeom prst="rect">
            <a:avLst/>
          </a:prstGeom>
        </p:spPr>
        <p:txBody>
          <a:bodyPr wrap="square" lIns="914400" tIns="548640" rIns="914400" bIns="0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ctr"/>
            <a:r>
              <a:rPr lang="en-US"/>
              <a:t>MALWARE PREVENTION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FBF337D-FE1C-F4D6-3E57-B33751F863BD}"/>
              </a:ext>
            </a:extLst>
          </p:cNvPr>
          <p:cNvSpPr/>
          <p:nvPr userDrawn="1"/>
        </p:nvSpPr>
        <p:spPr>
          <a:xfrm>
            <a:off x="768186" y="2567853"/>
            <a:ext cx="2400316" cy="1482185"/>
          </a:xfrm>
          <a:prstGeom prst="roundRect">
            <a:avLst>
              <a:gd name="adj" fmla="val 5708"/>
            </a:avLst>
          </a:prstGeom>
          <a:gradFill>
            <a:gsLst>
              <a:gs pos="1000">
                <a:schemeClr val="tx1">
                  <a:lumMod val="90000"/>
                  <a:lumOff val="10000"/>
                </a:schemeClr>
              </a:gs>
              <a:gs pos="56000">
                <a:schemeClr val="tx1"/>
              </a:gs>
            </a:gsLst>
            <a:lin ang="4200000" scaled="0"/>
          </a:gradFill>
          <a:ln w="19050"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365760" rIns="91440" bIns="36576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gradFill>
                  <a:gsLst>
                    <a:gs pos="100000">
                      <a:schemeClr val="accent1"/>
                    </a:gs>
                    <a:gs pos="55000">
                      <a:schemeClr val="accent1">
                        <a:lumMod val="20000"/>
                        <a:lumOff val="80000"/>
                      </a:schemeClr>
                    </a:gs>
                  </a:gsLst>
                  <a:lin ang="4200000" scaled="0"/>
                </a:gradFill>
                <a:effectLst/>
                <a:latin typeface="Simplon Norm Bold" panose="020B0500030000000000" pitchFamily="34" charset="77"/>
              </a:rPr>
              <a:t>180+</a:t>
            </a:r>
            <a:endParaRPr lang="en-US" sz="1200" dirty="0">
              <a:solidFill>
                <a:schemeClr val="bg1"/>
              </a:solidFill>
              <a:latin typeface="Simplon Norm" panose="020B0500030000000000" pitchFamily="34" charset="77"/>
            </a:endParaRPr>
          </a:p>
          <a:p>
            <a:pPr algn="ctr" defTabSz="457200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Supported File Types</a:t>
            </a:r>
            <a:endParaRPr lang="en-US" sz="800" dirty="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03352CB-4DF0-2847-373A-000CDCEA335B}"/>
              </a:ext>
            </a:extLst>
          </p:cNvPr>
          <p:cNvSpPr/>
          <p:nvPr userDrawn="1"/>
        </p:nvSpPr>
        <p:spPr>
          <a:xfrm>
            <a:off x="3519957" y="2567853"/>
            <a:ext cx="2400316" cy="1482185"/>
          </a:xfrm>
          <a:prstGeom prst="roundRect">
            <a:avLst>
              <a:gd name="adj" fmla="val 5708"/>
            </a:avLst>
          </a:prstGeom>
          <a:gradFill>
            <a:gsLst>
              <a:gs pos="1000">
                <a:schemeClr val="tx1">
                  <a:lumMod val="90000"/>
                  <a:lumOff val="10000"/>
                </a:schemeClr>
              </a:gs>
              <a:gs pos="56000">
                <a:schemeClr val="tx1"/>
              </a:gs>
            </a:gsLst>
            <a:lin ang="4200000" scaled="0"/>
          </a:gradFill>
          <a:ln w="19050"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365760" rIns="91440" bIns="36576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gradFill>
                  <a:gsLst>
                    <a:gs pos="100000">
                      <a:schemeClr val="accent1"/>
                    </a:gs>
                    <a:gs pos="55000">
                      <a:schemeClr val="accent1">
                        <a:lumMod val="20000"/>
                        <a:lumOff val="80000"/>
                      </a:schemeClr>
                    </a:gs>
                  </a:gsLst>
                  <a:lin ang="4200000" scaled="0"/>
                </a:gradFill>
                <a:effectLst/>
                <a:latin typeface="Simplon Norm Bold" panose="020B0500030000000000" pitchFamily="34" charset="77"/>
              </a:rPr>
              <a:t>200+</a:t>
            </a:r>
            <a:endParaRPr lang="en-US" sz="1200">
              <a:solidFill>
                <a:schemeClr val="bg1"/>
              </a:solidFill>
              <a:latin typeface="Simplon Norm" panose="020B0500030000000000" pitchFamily="34" charset="77"/>
            </a:endParaRPr>
          </a:p>
          <a:p>
            <a:pPr algn="ctr" defTabSz="457200"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  <a:latin typeface="Simplon Norm" panose="020B0500030000000000" pitchFamily="34" charset="77"/>
              </a:rPr>
              <a:t>File Conversion Options</a:t>
            </a:r>
            <a:endParaRPr lang="en-US" sz="80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FAD5262-9D68-F5C3-46E4-69C8F44AA05B}"/>
              </a:ext>
            </a:extLst>
          </p:cNvPr>
          <p:cNvSpPr/>
          <p:nvPr userDrawn="1"/>
        </p:nvSpPr>
        <p:spPr>
          <a:xfrm>
            <a:off x="6271728" y="2567854"/>
            <a:ext cx="2400316" cy="1482185"/>
          </a:xfrm>
          <a:prstGeom prst="roundRect">
            <a:avLst>
              <a:gd name="adj" fmla="val 5708"/>
            </a:avLst>
          </a:prstGeom>
          <a:gradFill>
            <a:gsLst>
              <a:gs pos="1000">
                <a:schemeClr val="tx1">
                  <a:lumMod val="90000"/>
                  <a:lumOff val="10000"/>
                </a:schemeClr>
              </a:gs>
              <a:gs pos="56000">
                <a:schemeClr val="tx1"/>
              </a:gs>
            </a:gsLst>
            <a:lin ang="4200000" scaled="0"/>
          </a:gradFill>
          <a:ln w="19050"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365760" rIns="91440" bIns="36576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gradFill>
                  <a:gsLst>
                    <a:gs pos="100000">
                      <a:schemeClr val="accent1"/>
                    </a:gs>
                    <a:gs pos="55000">
                      <a:schemeClr val="accent1">
                        <a:lumMod val="20000"/>
                        <a:lumOff val="80000"/>
                      </a:schemeClr>
                    </a:gs>
                  </a:gsLst>
                  <a:lin ang="4200000" scaled="0"/>
                </a:gradFill>
                <a:effectLst/>
                <a:latin typeface="Simplon Norm Bold" panose="020B0500030000000000" pitchFamily="34" charset="77"/>
              </a:rPr>
              <a:t>30x</a:t>
            </a:r>
            <a:endParaRPr lang="en-US" sz="1200">
              <a:solidFill>
                <a:schemeClr val="bg1"/>
              </a:solidFill>
              <a:latin typeface="Simplon Norm" panose="020B0500030000000000" pitchFamily="34" charset="77"/>
            </a:endParaRPr>
          </a:p>
          <a:p>
            <a:pPr algn="ctr" defTabSz="457200"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  <a:latin typeface="Simplon Norm" panose="020B0500030000000000" pitchFamily="34" charset="77"/>
              </a:rPr>
              <a:t>Faster Than Sandbox Analysis</a:t>
            </a:r>
            <a:endParaRPr lang="en-US" sz="80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3726D2B-883D-55CB-E03F-474812FD8225}"/>
              </a:ext>
            </a:extLst>
          </p:cNvPr>
          <p:cNvSpPr/>
          <p:nvPr userDrawn="1"/>
        </p:nvSpPr>
        <p:spPr>
          <a:xfrm>
            <a:off x="9023498" y="2567853"/>
            <a:ext cx="2400316" cy="1482185"/>
          </a:xfrm>
          <a:prstGeom prst="roundRect">
            <a:avLst>
              <a:gd name="adj" fmla="val 5708"/>
            </a:avLst>
          </a:prstGeom>
          <a:gradFill>
            <a:gsLst>
              <a:gs pos="1000">
                <a:schemeClr val="tx1">
                  <a:lumMod val="90000"/>
                  <a:lumOff val="10000"/>
                </a:schemeClr>
              </a:gs>
              <a:gs pos="56000">
                <a:schemeClr val="tx1"/>
              </a:gs>
            </a:gsLst>
            <a:lin ang="4200000" scaled="0"/>
          </a:gradFill>
          <a:ln w="19050"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365760" rIns="91440" bIns="36576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gradFill>
                  <a:gsLst>
                    <a:gs pos="100000">
                      <a:schemeClr val="accent1"/>
                    </a:gs>
                    <a:gs pos="55000">
                      <a:schemeClr val="accent1">
                        <a:lumMod val="20000"/>
                        <a:lumOff val="80000"/>
                      </a:schemeClr>
                    </a:gs>
                  </a:gsLst>
                  <a:lin ang="4200000" scaled="0"/>
                </a:gradFill>
                <a:effectLst/>
                <a:latin typeface="Simplon Norm Bold" panose="020B0500030000000000" pitchFamily="34" charset="77"/>
              </a:rPr>
              <a:t>1K+</a:t>
            </a:r>
            <a:endParaRPr lang="en-US" sz="1200">
              <a:solidFill>
                <a:schemeClr val="bg1"/>
              </a:solidFill>
              <a:latin typeface="Simplon Norm" panose="020B0500030000000000" pitchFamily="34" charset="77"/>
            </a:endParaRPr>
          </a:p>
          <a:p>
            <a:pPr algn="ctr" defTabSz="457200"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  <a:latin typeface="Simplon Norm" panose="020B0500030000000000" pitchFamily="34" charset="77"/>
              </a:rPr>
              <a:t>File Type Verifications</a:t>
            </a:r>
            <a:endParaRPr lang="en-US" sz="80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pic>
        <p:nvPicPr>
          <p:cNvPr id="9" name="Picture 8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EDCCE2A-9D04-2B34-44B1-E34F12252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068" y="4518626"/>
            <a:ext cx="1275561" cy="1526119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B162162-7B39-2932-5ADA-E9889814C875}"/>
              </a:ext>
            </a:extLst>
          </p:cNvPr>
          <p:cNvSpPr/>
          <p:nvPr userDrawn="1"/>
        </p:nvSpPr>
        <p:spPr>
          <a:xfrm>
            <a:off x="6268762" y="4415366"/>
            <a:ext cx="5152087" cy="1672209"/>
          </a:xfrm>
          <a:prstGeom prst="roundRect">
            <a:avLst>
              <a:gd name="adj" fmla="val 5708"/>
            </a:avLst>
          </a:prstGeom>
          <a:gradFill>
            <a:gsLst>
              <a:gs pos="1000">
                <a:schemeClr val="tx1">
                  <a:lumMod val="90000"/>
                  <a:lumOff val="10000"/>
                </a:schemeClr>
              </a:gs>
              <a:gs pos="56000">
                <a:schemeClr val="tx1"/>
              </a:gs>
            </a:gsLst>
            <a:lin ang="4200000" scaled="0"/>
          </a:gradFill>
          <a:ln w="19050"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0" tIns="365760" rIns="182880" bIns="36576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gradFill>
                  <a:gsLst>
                    <a:gs pos="100000">
                      <a:schemeClr val="accent1"/>
                    </a:gs>
                    <a:gs pos="55000">
                      <a:schemeClr val="accent1">
                        <a:lumMod val="20000"/>
                        <a:lumOff val="80000"/>
                      </a:schemeClr>
                    </a:gs>
                  </a:gsLst>
                  <a:lin ang="4200000" scaled="0"/>
                </a:gradFill>
                <a:effectLst/>
                <a:latin typeface="Simplon Norm Bold" panose="020B0500030000000000" pitchFamily="34" charset="77"/>
              </a:rPr>
              <a:t>Gold</a:t>
            </a:r>
            <a:endParaRPr lang="en-US" sz="1200">
              <a:solidFill>
                <a:schemeClr val="bg1"/>
              </a:solidFill>
              <a:latin typeface="Simplon Norm" panose="020B0500030000000000" pitchFamily="34" charset="77"/>
            </a:endParaRPr>
          </a:p>
          <a:p>
            <a:pPr algn="l" defTabSz="457200"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  <a:latin typeface="Simplon Norm" panose="020B0500030000000000" pitchFamily="34" charset="77"/>
              </a:rPr>
              <a:t>2022 Cybersecurity Excellence Awards:</a:t>
            </a:r>
            <a:br>
              <a:rPr lang="en-US" sz="1200">
                <a:solidFill>
                  <a:schemeClr val="bg1"/>
                </a:solidFill>
                <a:latin typeface="Simplon Norm" panose="020B0500030000000000" pitchFamily="34" charset="77"/>
              </a:rPr>
            </a:br>
            <a:r>
              <a:rPr lang="en-US" sz="1200">
                <a:solidFill>
                  <a:schemeClr val="bg1"/>
                </a:solidFill>
                <a:latin typeface="Simplon Norm" panose="020B0500030000000000" pitchFamily="34" charset="77"/>
              </a:rPr>
              <a:t>OPSWAT Deep CDR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3F299F-BAF4-DEDA-B378-2A62331BBC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6650" y="4642582"/>
            <a:ext cx="876280" cy="121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21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box Summary">
    <p:bg>
      <p:bgPr>
        <a:gradFill>
          <a:gsLst>
            <a:gs pos="0">
              <a:schemeClr val="tx1">
                <a:lumMod val="90000"/>
                <a:lumOff val="10000"/>
              </a:schemeClr>
            </a:gs>
            <a:gs pos="58000">
              <a:schemeClr val="tx1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>
            <a:extLst>
              <a:ext uri="{FF2B5EF4-FFF2-40B4-BE49-F238E27FC236}">
                <a16:creationId xmlns:a16="http://schemas.microsoft.com/office/drawing/2014/main" id="{94087DED-8F46-F857-488B-FEAAD4D09D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DAD1E1-4BDC-3845-6A5B-F3F4B47B7598}"/>
              </a:ext>
            </a:extLst>
          </p:cNvPr>
          <p:cNvSpPr txBox="1"/>
          <p:nvPr userDrawn="1"/>
        </p:nvSpPr>
        <p:spPr>
          <a:xfrm>
            <a:off x="-1" y="0"/>
            <a:ext cx="12192001" cy="1540871"/>
          </a:xfrm>
          <a:prstGeom prst="rect">
            <a:avLst/>
          </a:prstGeom>
        </p:spPr>
        <p:txBody>
          <a:bodyPr wrap="square" lIns="914400" tIns="914400" rIns="914400" bIns="0">
            <a:sp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pPr lvl="0" algn="ctr"/>
            <a:r>
              <a:rPr lang="en-US"/>
              <a:t>Adaptive Sandbox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37E468-2BC7-3B78-BE38-E261F912012C}"/>
              </a:ext>
            </a:extLst>
          </p:cNvPr>
          <p:cNvSpPr txBox="1"/>
          <p:nvPr userDrawn="1"/>
        </p:nvSpPr>
        <p:spPr>
          <a:xfrm>
            <a:off x="1" y="1604592"/>
            <a:ext cx="12192001" cy="252377"/>
          </a:xfrm>
          <a:prstGeom prst="rect">
            <a:avLst/>
          </a:prstGeom>
        </p:spPr>
        <p:txBody>
          <a:bodyPr wrap="square" lIns="914400" tIns="0" rIns="914400" bIns="0" anchor="t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 i="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US"/>
              <a:t>Unique emulation-based sandbox built with power, speed, and efficacy in mind.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DA9F1-DFCF-B9AB-EA09-8F3B1D52CC6B}"/>
              </a:ext>
            </a:extLst>
          </p:cNvPr>
          <p:cNvSpPr txBox="1"/>
          <p:nvPr userDrawn="1"/>
        </p:nvSpPr>
        <p:spPr>
          <a:xfrm>
            <a:off x="-1" y="1096"/>
            <a:ext cx="12192001" cy="778290"/>
          </a:xfrm>
          <a:prstGeom prst="rect">
            <a:avLst/>
          </a:prstGeom>
        </p:spPr>
        <p:txBody>
          <a:bodyPr wrap="square" lIns="914400" tIns="548640" rIns="914400" bIns="0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ctr"/>
            <a:r>
              <a:rPr lang="en-US"/>
              <a:t>MALWARE PREVENTION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24C6DA2-07DC-1C1E-A5F8-D287A4A05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2568" y="1818626"/>
            <a:ext cx="5607577" cy="4395561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0158A12-DCAB-4A43-47E4-404A6F424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67" y="2474062"/>
            <a:ext cx="4381890" cy="374012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E02AB68-75F4-E652-7B96-7D737AB1225B}"/>
              </a:ext>
            </a:extLst>
          </p:cNvPr>
          <p:cNvSpPr/>
          <p:nvPr userDrawn="1"/>
        </p:nvSpPr>
        <p:spPr>
          <a:xfrm>
            <a:off x="4754250" y="2579799"/>
            <a:ext cx="2683498" cy="1102138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gradFill>
                  <a:gsLst>
                    <a:gs pos="100000">
                      <a:schemeClr val="accent1"/>
                    </a:gs>
                    <a:gs pos="55000">
                      <a:schemeClr val="accent1">
                        <a:lumMod val="20000"/>
                        <a:lumOff val="80000"/>
                      </a:schemeClr>
                    </a:gs>
                  </a:gsLst>
                  <a:lin ang="4200000" scaled="0"/>
                </a:gradFill>
                <a:effectLst/>
                <a:latin typeface="Simplon Norm Bold" panose="020B0500030000000000" pitchFamily="34" charset="77"/>
              </a:rPr>
              <a:t>10x</a:t>
            </a:r>
          </a:p>
          <a:p>
            <a:pPr algn="ctr" defTabSz="457200">
              <a:spcAft>
                <a:spcPts val="600"/>
              </a:spcAft>
            </a:pPr>
            <a:r>
              <a:rPr lang="en-US" sz="1200" b="0" i="0">
                <a:solidFill>
                  <a:schemeClr val="bg1"/>
                </a:solidFill>
                <a:latin typeface="Simplon Norm Light" panose="020B0300030000000000" pitchFamily="34" charset="77"/>
              </a:rPr>
              <a:t>faster than traditional sandboxes using high-speed, adaptive threat analysis technology.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8DEA1C1-3A77-5F24-CA1E-6C1ABA58C311}"/>
              </a:ext>
            </a:extLst>
          </p:cNvPr>
          <p:cNvSpPr/>
          <p:nvPr userDrawn="1"/>
        </p:nvSpPr>
        <p:spPr>
          <a:xfrm>
            <a:off x="4754250" y="4296222"/>
            <a:ext cx="2683498" cy="912114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gradFill>
                  <a:gsLst>
                    <a:gs pos="100000">
                      <a:schemeClr val="accent1"/>
                    </a:gs>
                    <a:gs pos="55000">
                      <a:schemeClr val="accent1">
                        <a:lumMod val="20000"/>
                        <a:lumOff val="80000"/>
                      </a:schemeClr>
                    </a:gs>
                  </a:gsLst>
                  <a:lin ang="4200000" scaled="0"/>
                </a:gradFill>
                <a:effectLst/>
                <a:latin typeface="Simplon Norm Bold" panose="020B0500030000000000" pitchFamily="34" charset="77"/>
              </a:rPr>
              <a:t>100x</a:t>
            </a:r>
          </a:p>
          <a:p>
            <a:pPr algn="ctr" defTabSz="457200">
              <a:spcAft>
                <a:spcPts val="600"/>
              </a:spcAft>
            </a:pPr>
            <a:r>
              <a:rPr lang="en-US" sz="1200" b="0" i="0">
                <a:solidFill>
                  <a:schemeClr val="bg1"/>
                </a:solidFill>
                <a:latin typeface="Simplon Norm Light" panose="020B0300030000000000" pitchFamily="34" charset="77"/>
              </a:rPr>
              <a:t> more resource-efficient, optimizing your security without straining your system.</a:t>
            </a:r>
          </a:p>
        </p:txBody>
      </p:sp>
    </p:spTree>
    <p:extLst>
      <p:ext uri="{BB962C8B-B14F-4D97-AF65-F5344CB8AC3E}">
        <p14:creationId xmlns:p14="http://schemas.microsoft.com/office/powerpoint/2010/main" val="1413119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box Features">
    <p:bg>
      <p:bgPr>
        <a:gradFill>
          <a:gsLst>
            <a:gs pos="0">
              <a:schemeClr val="tx1">
                <a:lumMod val="90000"/>
                <a:lumOff val="10000"/>
              </a:schemeClr>
            </a:gs>
            <a:gs pos="58000">
              <a:schemeClr val="tx1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DAD1E1-4BDC-3845-6A5B-F3F4B47B7598}"/>
              </a:ext>
            </a:extLst>
          </p:cNvPr>
          <p:cNvSpPr txBox="1"/>
          <p:nvPr userDrawn="1"/>
        </p:nvSpPr>
        <p:spPr>
          <a:xfrm>
            <a:off x="-1" y="0"/>
            <a:ext cx="6812473" cy="1540871"/>
          </a:xfrm>
          <a:prstGeom prst="rect">
            <a:avLst/>
          </a:prstGeom>
        </p:spPr>
        <p:txBody>
          <a:bodyPr wrap="square" lIns="914400" tIns="914400" rIns="914400" bIns="0">
            <a:sp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pPr lvl="0" algn="l"/>
            <a:r>
              <a:rPr lang="en-US"/>
              <a:t>Adaptive Sandbox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37E468-2BC7-3B78-BE38-E261F912012C}"/>
              </a:ext>
            </a:extLst>
          </p:cNvPr>
          <p:cNvSpPr txBox="1"/>
          <p:nvPr userDrawn="1"/>
        </p:nvSpPr>
        <p:spPr>
          <a:xfrm>
            <a:off x="2" y="1959477"/>
            <a:ext cx="5665508" cy="4216539"/>
          </a:xfrm>
          <a:prstGeom prst="rect">
            <a:avLst/>
          </a:prstGeom>
        </p:spPr>
        <p:txBody>
          <a:bodyPr wrap="square" lIns="914400" tIns="0" rIns="914400" bIns="0" anchor="t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 i="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-1131887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</a:pPr>
            <a:r>
              <a:rPr lang="en-US" sz="2000" b="0" i="0" kern="1200">
                <a:solidFill>
                  <a:schemeClr val="bg1"/>
                </a:solidFill>
                <a:latin typeface="Simplon Norm" panose="020B0500030000000000" pitchFamily="34" charset="77"/>
                <a:ea typeface="+mn-ea"/>
                <a:cs typeface="+mn-cs"/>
              </a:rPr>
              <a:t>Deep Structure Analysis (DSA)</a:t>
            </a:r>
          </a:p>
          <a:p>
            <a:pPr marL="0" lvl="0" indent="-1131887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sz="1600" b="0" i="0" kern="120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rPr>
              <a:t>Initial static file assessment &amp; extracts embedded active content.</a:t>
            </a:r>
          </a:p>
          <a:p>
            <a:pPr marL="0" lvl="0" indent="-1131887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</a:pPr>
            <a:r>
              <a:rPr lang="en-US" sz="2000" b="0" i="0" kern="1200" cap="none" spc="0" baseline="0">
                <a:solidFill>
                  <a:schemeClr val="bg1"/>
                </a:solidFill>
                <a:latin typeface="Simplon Norm" panose="020B0500030000000000" pitchFamily="34" charset="77"/>
                <a:ea typeface="+mn-ea"/>
                <a:cs typeface="+mn-cs"/>
              </a:rPr>
              <a:t>Adaptive Threat Analysis</a:t>
            </a:r>
          </a:p>
          <a:p>
            <a:pPr marL="0" lvl="0" indent="-1131887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sz="1600" b="0" i="0" kern="120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rPr>
              <a:t>Dynamic analysis on active content. Detect &amp; classify threats using machine learning.</a:t>
            </a:r>
          </a:p>
          <a:p>
            <a:pPr marL="0" lvl="0" indent="-1131887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</a:pPr>
            <a:r>
              <a:rPr lang="en-US" sz="2000" b="0" i="0" kern="1200" cap="none" spc="0" baseline="0">
                <a:solidFill>
                  <a:schemeClr val="bg1"/>
                </a:solidFill>
                <a:latin typeface="Simplon Norm" panose="020B0500030000000000" pitchFamily="34" charset="77"/>
                <a:ea typeface="+mn-ea"/>
                <a:cs typeface="+mn-cs"/>
              </a:rPr>
              <a:t>Threat Detection and Classification </a:t>
            </a:r>
          </a:p>
          <a:p>
            <a:pPr marL="0" lvl="0" indent="-1131887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sz="1600" b="0" i="0" kern="120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rPr>
              <a:t>Detect &amp; classify threats using machine learning backed by decades of experience. </a:t>
            </a:r>
          </a:p>
          <a:p>
            <a:pPr marL="0" lvl="0" indent="-1131887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</a:pPr>
            <a:r>
              <a:rPr lang="en-US" sz="2000" b="0" i="0" kern="1200" cap="none" spc="0" baseline="0">
                <a:solidFill>
                  <a:schemeClr val="bg1"/>
                </a:solidFill>
                <a:latin typeface="Simplon Norm" panose="020B0500030000000000" pitchFamily="34" charset="77"/>
                <a:ea typeface="+mn-ea"/>
                <a:cs typeface="+mn-cs"/>
              </a:rPr>
              <a:t>Threat Intelligence and Automation</a:t>
            </a:r>
          </a:p>
          <a:p>
            <a:pPr marL="0" lvl="0" indent="-1131887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 sz="1600" b="0" i="0" kern="120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rPr>
              <a:t>Perform automated threat hunting &amp; real-time threat identification using a wide range of integrations.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DA9F1-DFCF-B9AB-EA09-8F3B1D52CC6B}"/>
              </a:ext>
            </a:extLst>
          </p:cNvPr>
          <p:cNvSpPr txBox="1"/>
          <p:nvPr userDrawn="1"/>
        </p:nvSpPr>
        <p:spPr>
          <a:xfrm>
            <a:off x="-1" y="1096"/>
            <a:ext cx="6812473" cy="778290"/>
          </a:xfrm>
          <a:prstGeom prst="rect">
            <a:avLst/>
          </a:prstGeom>
        </p:spPr>
        <p:txBody>
          <a:bodyPr wrap="square" lIns="914400" tIns="548640" rIns="914400" bIns="0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l"/>
            <a:r>
              <a:rPr lang="en-US"/>
              <a:t>MALWARE PREVENTION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8DBC519-1201-7A58-487A-09FF124ED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472" y="168933"/>
            <a:ext cx="2511977" cy="3610193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5A73231-02F0-75B9-B0D2-767DBA1897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762" y="168933"/>
            <a:ext cx="2509826" cy="3610192"/>
          </a:xfrm>
          <a:prstGeom prst="rect">
            <a:avLst/>
          </a:prstGeom>
        </p:spPr>
      </p:pic>
      <p:pic>
        <p:nvPicPr>
          <p:cNvPr id="11" name="Picture 10" descr="A computer network with icons&#10;&#10;Description automatically generated with medium confidence">
            <a:extLst>
              <a:ext uri="{FF2B5EF4-FFF2-40B4-BE49-F238E27FC236}">
                <a16:creationId xmlns:a16="http://schemas.microsoft.com/office/drawing/2014/main" id="{7B7C5846-FBD3-CF23-78AD-8057CCE4B4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487" y="3078875"/>
            <a:ext cx="2512917" cy="3610192"/>
          </a:xfrm>
          <a:prstGeom prst="rect">
            <a:avLst/>
          </a:prstGeom>
        </p:spPr>
      </p:pic>
      <p:pic>
        <p:nvPicPr>
          <p:cNvPr id="12" name="Picture 11" descr="A blue and white hexagon with a circular object&#10;&#10;Description automatically generated">
            <a:extLst>
              <a:ext uri="{FF2B5EF4-FFF2-40B4-BE49-F238E27FC236}">
                <a16:creationId xmlns:a16="http://schemas.microsoft.com/office/drawing/2014/main" id="{CA4D1124-837B-C087-715A-D7C61CC4BD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579" y="3078875"/>
            <a:ext cx="2516008" cy="36101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297481-B92C-41F1-C974-4289079EB2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874500" y="0"/>
            <a:ext cx="317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11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box Stats">
    <p:bg>
      <p:bgPr>
        <a:gradFill>
          <a:gsLst>
            <a:gs pos="0">
              <a:schemeClr val="tx1">
                <a:lumMod val="90000"/>
                <a:lumOff val="10000"/>
              </a:schemeClr>
            </a:gs>
            <a:gs pos="58000">
              <a:schemeClr val="tx1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>
            <a:extLst>
              <a:ext uri="{FF2B5EF4-FFF2-40B4-BE49-F238E27FC236}">
                <a16:creationId xmlns:a16="http://schemas.microsoft.com/office/drawing/2014/main" id="{94087DED-8F46-F857-488B-FEAAD4D09D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DAD1E1-4BDC-3845-6A5B-F3F4B47B7598}"/>
              </a:ext>
            </a:extLst>
          </p:cNvPr>
          <p:cNvSpPr txBox="1"/>
          <p:nvPr userDrawn="1"/>
        </p:nvSpPr>
        <p:spPr>
          <a:xfrm>
            <a:off x="-1" y="0"/>
            <a:ext cx="12192001" cy="1540871"/>
          </a:xfrm>
          <a:prstGeom prst="rect">
            <a:avLst/>
          </a:prstGeom>
        </p:spPr>
        <p:txBody>
          <a:bodyPr wrap="square" lIns="914400" tIns="914400" rIns="914400" bIns="0">
            <a:sp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pPr lvl="0" algn="ctr"/>
            <a:r>
              <a:rPr lang="en-US"/>
              <a:t>Adaptive Sandbox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37E468-2BC7-3B78-BE38-E261F912012C}"/>
              </a:ext>
            </a:extLst>
          </p:cNvPr>
          <p:cNvSpPr txBox="1"/>
          <p:nvPr userDrawn="1"/>
        </p:nvSpPr>
        <p:spPr>
          <a:xfrm>
            <a:off x="1" y="1604592"/>
            <a:ext cx="12192001" cy="252377"/>
          </a:xfrm>
          <a:prstGeom prst="rect">
            <a:avLst/>
          </a:prstGeom>
        </p:spPr>
        <p:txBody>
          <a:bodyPr wrap="square" lIns="914400" tIns="0" rIns="914400" bIns="0" anchor="t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 i="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US"/>
              <a:t>Powerful. Fast. Efficient.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DA9F1-DFCF-B9AB-EA09-8F3B1D52CC6B}"/>
              </a:ext>
            </a:extLst>
          </p:cNvPr>
          <p:cNvSpPr txBox="1"/>
          <p:nvPr userDrawn="1"/>
        </p:nvSpPr>
        <p:spPr>
          <a:xfrm>
            <a:off x="-1" y="1096"/>
            <a:ext cx="12192001" cy="778290"/>
          </a:xfrm>
          <a:prstGeom prst="rect">
            <a:avLst/>
          </a:prstGeom>
        </p:spPr>
        <p:txBody>
          <a:bodyPr wrap="square" lIns="914400" tIns="548640" rIns="914400" bIns="0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ctr"/>
            <a:r>
              <a:rPr lang="en-US"/>
              <a:t>MALWARE PREVENTION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FBF337D-FE1C-F4D6-3E57-B33751F863BD}"/>
              </a:ext>
            </a:extLst>
          </p:cNvPr>
          <p:cNvSpPr/>
          <p:nvPr userDrawn="1"/>
        </p:nvSpPr>
        <p:spPr>
          <a:xfrm>
            <a:off x="2139786" y="2475740"/>
            <a:ext cx="2400316" cy="1569807"/>
          </a:xfrm>
          <a:prstGeom prst="roundRect">
            <a:avLst>
              <a:gd name="adj" fmla="val 5708"/>
            </a:avLst>
          </a:prstGeom>
          <a:gradFill>
            <a:gsLst>
              <a:gs pos="1000">
                <a:schemeClr val="tx1">
                  <a:lumMod val="90000"/>
                  <a:lumOff val="10000"/>
                </a:schemeClr>
              </a:gs>
              <a:gs pos="56000">
                <a:schemeClr val="tx1"/>
              </a:gs>
            </a:gsLst>
            <a:lin ang="4200000" scaled="0"/>
          </a:gradFill>
          <a:ln w="19050"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365760" rIns="182880" bIns="36576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gradFill>
                  <a:gsLst>
                    <a:gs pos="100000">
                      <a:schemeClr val="accent1"/>
                    </a:gs>
                    <a:gs pos="55000">
                      <a:schemeClr val="accent1">
                        <a:lumMod val="20000"/>
                        <a:lumOff val="80000"/>
                      </a:schemeClr>
                    </a:gs>
                  </a:gsLst>
                  <a:lin ang="4200000" scaled="0"/>
                </a:gradFill>
                <a:effectLst/>
                <a:latin typeface="Simplon Norm Bold" panose="020B0500030000000000" pitchFamily="34" charset="77"/>
              </a:rPr>
              <a:t>10x</a:t>
            </a:r>
          </a:p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  <a:latin typeface="Simplon Norm" panose="020B0500030000000000" pitchFamily="34" charset="77"/>
              </a:rPr>
              <a:t>faster than a traditional sandbox</a:t>
            </a:r>
            <a:endParaRPr lang="en-US" sz="80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03352CB-4DF0-2847-373A-000CDCEA335B}"/>
              </a:ext>
            </a:extLst>
          </p:cNvPr>
          <p:cNvSpPr/>
          <p:nvPr userDrawn="1"/>
        </p:nvSpPr>
        <p:spPr>
          <a:xfrm>
            <a:off x="4891557" y="2475740"/>
            <a:ext cx="2400316" cy="1569807"/>
          </a:xfrm>
          <a:prstGeom prst="roundRect">
            <a:avLst>
              <a:gd name="adj" fmla="val 5708"/>
            </a:avLst>
          </a:prstGeom>
          <a:gradFill>
            <a:gsLst>
              <a:gs pos="1000">
                <a:schemeClr val="tx1">
                  <a:lumMod val="90000"/>
                  <a:lumOff val="10000"/>
                </a:schemeClr>
              </a:gs>
              <a:gs pos="56000">
                <a:schemeClr val="tx1"/>
              </a:gs>
            </a:gsLst>
            <a:lin ang="4200000" scaled="0"/>
          </a:gradFill>
          <a:ln w="19050"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365760" rIns="182880" bIns="36576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gradFill>
                  <a:gsLst>
                    <a:gs pos="100000">
                      <a:schemeClr val="accent1"/>
                    </a:gs>
                    <a:gs pos="55000">
                      <a:schemeClr val="accent1">
                        <a:lumMod val="20000"/>
                        <a:lumOff val="80000"/>
                      </a:schemeClr>
                    </a:gs>
                  </a:gsLst>
                  <a:lin ang="4200000" scaled="0"/>
                </a:gradFill>
                <a:effectLst/>
                <a:latin typeface="Simplon Norm Bold" panose="020B0500030000000000" pitchFamily="34" charset="77"/>
              </a:rPr>
              <a:t>100x</a:t>
            </a:r>
          </a:p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  <a:latin typeface="Simplon Norm" panose="020B0500030000000000" pitchFamily="34" charset="77"/>
              </a:rPr>
              <a:t>more resource efficient than other sandboxes</a:t>
            </a:r>
            <a:endParaRPr lang="en-US" sz="80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FAD5262-9D68-F5C3-46E4-69C8F44AA05B}"/>
              </a:ext>
            </a:extLst>
          </p:cNvPr>
          <p:cNvSpPr/>
          <p:nvPr userDrawn="1"/>
        </p:nvSpPr>
        <p:spPr>
          <a:xfrm>
            <a:off x="7643328" y="2475741"/>
            <a:ext cx="2400316" cy="1569807"/>
          </a:xfrm>
          <a:prstGeom prst="roundRect">
            <a:avLst>
              <a:gd name="adj" fmla="val 5708"/>
            </a:avLst>
          </a:prstGeom>
          <a:gradFill>
            <a:gsLst>
              <a:gs pos="1000">
                <a:schemeClr val="tx1">
                  <a:lumMod val="90000"/>
                  <a:lumOff val="10000"/>
                </a:schemeClr>
              </a:gs>
              <a:gs pos="56000">
                <a:schemeClr val="tx1"/>
              </a:gs>
            </a:gsLst>
            <a:lin ang="4200000" scaled="0"/>
          </a:gradFill>
          <a:ln w="19050"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365760" rIns="182880" bIns="36576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0">
                <a:gradFill>
                  <a:gsLst>
                    <a:gs pos="100000">
                      <a:schemeClr val="accent1"/>
                    </a:gs>
                    <a:gs pos="55000">
                      <a:schemeClr val="accent1">
                        <a:lumMod val="20000"/>
                        <a:lumOff val="80000"/>
                      </a:schemeClr>
                    </a:gs>
                  </a:gsLst>
                  <a:lin ang="4200000" scaled="0"/>
                </a:gradFill>
                <a:effectLst/>
                <a:latin typeface="Simplon Norm Bold" panose="020B0500030000000000" pitchFamily="34" charset="77"/>
              </a:rPr>
              <a:t>&lt;</a:t>
            </a:r>
            <a:r>
              <a:rPr lang="en-US" sz="4800" b="1">
                <a:gradFill>
                  <a:gsLst>
                    <a:gs pos="100000">
                      <a:schemeClr val="accent1"/>
                    </a:gs>
                    <a:gs pos="55000">
                      <a:schemeClr val="accent1">
                        <a:lumMod val="20000"/>
                        <a:lumOff val="80000"/>
                      </a:schemeClr>
                    </a:gs>
                  </a:gsLst>
                  <a:lin ang="4200000" scaled="0"/>
                </a:gradFill>
                <a:effectLst/>
                <a:latin typeface="Simplon Norm Bold" panose="020B0500030000000000" pitchFamily="34" charset="77"/>
              </a:rPr>
              <a:t>1</a:t>
            </a:r>
          </a:p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  <a:latin typeface="Simplon Norm" panose="020B0500030000000000" pitchFamily="34" charset="77"/>
              </a:rPr>
              <a:t>hour setup has you protected from malware</a:t>
            </a:r>
            <a:endParaRPr lang="en-US" sz="80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3726D2B-883D-55CB-E03F-474812FD8225}"/>
              </a:ext>
            </a:extLst>
          </p:cNvPr>
          <p:cNvSpPr/>
          <p:nvPr userDrawn="1"/>
        </p:nvSpPr>
        <p:spPr>
          <a:xfrm>
            <a:off x="3515672" y="4351922"/>
            <a:ext cx="2400316" cy="1569807"/>
          </a:xfrm>
          <a:prstGeom prst="roundRect">
            <a:avLst>
              <a:gd name="adj" fmla="val 5708"/>
            </a:avLst>
          </a:prstGeom>
          <a:gradFill>
            <a:gsLst>
              <a:gs pos="1000">
                <a:schemeClr val="tx1">
                  <a:lumMod val="90000"/>
                  <a:lumOff val="10000"/>
                </a:schemeClr>
              </a:gs>
              <a:gs pos="56000">
                <a:schemeClr val="tx1"/>
              </a:gs>
            </a:gsLst>
            <a:lin ang="4200000" scaled="0"/>
          </a:gradFill>
          <a:ln w="19050"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365760" rIns="182880" bIns="36576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gradFill>
                  <a:gsLst>
                    <a:gs pos="100000">
                      <a:schemeClr val="accent1"/>
                    </a:gs>
                    <a:gs pos="55000">
                      <a:schemeClr val="accent1">
                        <a:lumMod val="20000"/>
                        <a:lumOff val="80000"/>
                      </a:schemeClr>
                    </a:gs>
                  </a:gsLst>
                  <a:lin ang="4200000" scaled="0"/>
                </a:gradFill>
                <a:effectLst/>
                <a:latin typeface="Simplon Norm Bold" panose="020B0500030000000000" pitchFamily="34" charset="77"/>
              </a:rPr>
              <a:t>25K+</a:t>
            </a:r>
          </a:p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chemeClr val="bg1"/>
                </a:solidFill>
                <a:effectLst/>
                <a:latin typeface="Simplon Norm Bold" panose="020B0500030000000000" pitchFamily="34" charset="77"/>
              </a:rPr>
              <a:t>f</a:t>
            </a:r>
            <a:r>
              <a:rPr lang="en-US" sz="1200">
                <a:solidFill>
                  <a:schemeClr val="bg1"/>
                </a:solidFill>
                <a:latin typeface="Simplon Norm" panose="020B0500030000000000" pitchFamily="34" charset="77"/>
              </a:rPr>
              <a:t>iles per day on </a:t>
            </a:r>
            <a:br>
              <a:rPr lang="en-US" sz="1200">
                <a:solidFill>
                  <a:schemeClr val="bg1"/>
                </a:solidFill>
                <a:latin typeface="Simplon Norm" panose="020B0500030000000000" pitchFamily="34" charset="77"/>
              </a:rPr>
            </a:br>
            <a:r>
              <a:rPr lang="en-US" sz="1200">
                <a:solidFill>
                  <a:schemeClr val="bg1"/>
                </a:solidFill>
                <a:latin typeface="Simplon Norm" panose="020B0500030000000000" pitchFamily="34" charset="77"/>
              </a:rPr>
              <a:t>just one server</a:t>
            </a:r>
            <a:endParaRPr lang="en-US" sz="80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6835440-0E41-25E9-D131-D0B5FB7DEEBA}"/>
              </a:ext>
            </a:extLst>
          </p:cNvPr>
          <p:cNvSpPr/>
          <p:nvPr userDrawn="1"/>
        </p:nvSpPr>
        <p:spPr>
          <a:xfrm>
            <a:off x="6267442" y="4418430"/>
            <a:ext cx="2400316" cy="1436791"/>
          </a:xfrm>
          <a:prstGeom prst="roundRect">
            <a:avLst>
              <a:gd name="adj" fmla="val 5708"/>
            </a:avLst>
          </a:prstGeom>
          <a:gradFill>
            <a:gsLst>
              <a:gs pos="1000">
                <a:schemeClr val="tx1">
                  <a:lumMod val="90000"/>
                  <a:lumOff val="10000"/>
                </a:schemeClr>
              </a:gs>
              <a:gs pos="56000">
                <a:schemeClr val="tx1"/>
              </a:gs>
            </a:gsLst>
            <a:lin ang="4200000" scaled="0"/>
          </a:gradFill>
          <a:ln w="19050">
            <a:solidFill>
              <a:schemeClr val="tx2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365760" rIns="182880" bIns="36576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gradFill>
                  <a:gsLst>
                    <a:gs pos="100000">
                      <a:schemeClr val="accent1"/>
                    </a:gs>
                    <a:gs pos="55000">
                      <a:schemeClr val="accent1">
                        <a:lumMod val="20000"/>
                        <a:lumOff val="80000"/>
                      </a:schemeClr>
                    </a:gs>
                  </a:gsLst>
                  <a:lin ang="4200000" scaled="0"/>
                </a:gradFill>
                <a:effectLst/>
                <a:latin typeface="Simplon Norm Bold" panose="020B0500030000000000" pitchFamily="34" charset="77"/>
              </a:rPr>
              <a:t>7 sec</a:t>
            </a:r>
          </a:p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  <a:latin typeface="Simplon Norm" panose="020B0500030000000000" pitchFamily="34" charset="77"/>
              </a:rPr>
              <a:t>per file</a:t>
            </a:r>
            <a:endParaRPr lang="en-US" sz="80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37463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1E6B4C-4E0D-F0EC-3005-399D937D18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74500" y="0"/>
            <a:ext cx="3175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A06FBA-9BC0-3750-B7EF-42C78264E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237740"/>
            <a:ext cx="10579100" cy="29676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1113" indent="0">
              <a:spcBef>
                <a:spcPts val="1600"/>
              </a:spcBef>
              <a:buNone/>
              <a:tabLst/>
              <a:defRPr sz="2000" b="0" i="0">
                <a:solidFill>
                  <a:schemeClr val="bg1"/>
                </a:solidFill>
                <a:latin typeface="Simplon Norm" panose="020B0500030000000000" pitchFamily="34" charset="77"/>
              </a:defRPr>
            </a:lvl1pPr>
            <a:lvl2pPr marL="11113" indent="0">
              <a:lnSpc>
                <a:spcPct val="133000"/>
              </a:lnSpc>
              <a:spcBef>
                <a:spcPts val="0"/>
              </a:spcBef>
              <a:buNone/>
              <a:tabLst/>
              <a:defRPr sz="14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2pPr>
            <a:lvl3pPr marL="11113" indent="0">
              <a:spcBef>
                <a:spcPts val="1600"/>
              </a:spcBef>
              <a:buNone/>
              <a:tabLst/>
              <a:defRPr sz="1600" b="0" i="0">
                <a:solidFill>
                  <a:schemeClr val="bg1"/>
                </a:solidFill>
                <a:latin typeface="Simplon Norm" panose="020B0500030000000000" pitchFamily="34" charset="77"/>
              </a:defRPr>
            </a:lvl3pPr>
            <a:lvl4pPr marL="11113" indent="0">
              <a:buNone/>
              <a:tabLst/>
              <a:defRPr sz="12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4pPr>
            <a:lvl5pPr marL="296863" indent="-285750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bg1"/>
                </a:solidFill>
                <a:latin typeface="Simplon Norm" panose="020B0500030000000000" pitchFamily="34" charset="77"/>
              </a:defRPr>
            </a:lvl5pPr>
            <a:lvl6pPr marL="515938" indent="-234950">
              <a:tabLst/>
              <a:defRPr sz="12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6pPr>
            <a:lvl7pPr marL="11113" indent="0">
              <a:spcBef>
                <a:spcPts val="2400"/>
              </a:spcBef>
              <a:buNone/>
              <a:tabLst/>
              <a:defRPr sz="1600" b="0" i="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7pPr>
            <a:lvl8pPr marL="11113" indent="0">
              <a:spcBef>
                <a:spcPts val="2400"/>
              </a:spcBef>
              <a:buNone/>
              <a:tabLst/>
              <a:defRPr sz="2000" b="0" i="1">
                <a:solidFill>
                  <a:schemeClr val="bg1">
                    <a:lumMod val="85000"/>
                  </a:schemeClr>
                </a:solidFill>
                <a:latin typeface="Simplon Norm Light Italic" panose="020B0500030000000000" pitchFamily="34" charset="77"/>
              </a:defRPr>
            </a:lvl8pPr>
          </a:lstStyle>
          <a:p>
            <a:pPr lvl="0"/>
            <a:r>
              <a:rPr lang="en-US"/>
              <a:t>Headline Level 1</a:t>
            </a:r>
          </a:p>
          <a:p>
            <a:pPr lvl="1"/>
            <a:r>
              <a:rPr lang="en-US"/>
              <a:t>Body Copy Level 1</a:t>
            </a:r>
          </a:p>
          <a:p>
            <a:pPr lvl="2"/>
            <a:r>
              <a:rPr lang="en-US"/>
              <a:t>Headline Level 2</a:t>
            </a:r>
          </a:p>
          <a:p>
            <a:pPr lvl="3"/>
            <a:r>
              <a:rPr lang="en-US"/>
              <a:t>Body Level 2</a:t>
            </a:r>
          </a:p>
          <a:p>
            <a:pPr lvl="4"/>
            <a:r>
              <a:rPr lang="en-US"/>
              <a:t>List level 1</a:t>
            </a:r>
          </a:p>
          <a:p>
            <a:pPr lvl="5"/>
            <a:r>
              <a:rPr lang="en-US"/>
              <a:t>List Level 2</a:t>
            </a:r>
          </a:p>
          <a:p>
            <a:pPr lvl="6"/>
            <a:r>
              <a:rPr lang="en-US"/>
              <a:t>Call-to-Action</a:t>
            </a:r>
          </a:p>
          <a:p>
            <a:pPr lvl="7"/>
            <a:r>
              <a:rPr lang="en-US"/>
              <a:t>Quote Text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0BB5EF9-D727-A9AE-9D48-AED83DB2D8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514249"/>
            <a:ext cx="10579100" cy="252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0" i="0" spc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</a:lstStyle>
          <a:p>
            <a:pPr lvl="0"/>
            <a:r>
              <a:rPr lang="en-US" sz="1800"/>
              <a:t>Slide intro text line - Lorem ipsum dolor sit </a:t>
            </a:r>
            <a:r>
              <a:rPr lang="en-US" sz="1800" err="1"/>
              <a:t>amet</a:t>
            </a:r>
            <a:r>
              <a:rPr lang="en-US" sz="1800"/>
              <a:t>, </a:t>
            </a:r>
            <a:r>
              <a:rPr lang="en-US" sz="1800" err="1"/>
              <a:t>consectetur</a:t>
            </a:r>
            <a:r>
              <a:rPr lang="en-US" sz="1800"/>
              <a:t> </a:t>
            </a:r>
            <a:r>
              <a:rPr lang="en-US" sz="1800" err="1"/>
              <a:t>adipiscing</a:t>
            </a:r>
            <a:r>
              <a:rPr lang="en-US" sz="1800"/>
              <a:t> </a:t>
            </a:r>
            <a:r>
              <a:rPr lang="en-US" sz="1800" err="1"/>
              <a:t>elit</a:t>
            </a:r>
            <a:r>
              <a:rPr lang="en-US" sz="1800"/>
              <a:t>.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6328EB-4AA4-E369-9E3E-CE4BCB537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26272"/>
            <a:ext cx="10579100" cy="617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69E23FD-E200-FBF0-20BA-0C07259067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548640"/>
            <a:ext cx="10579100" cy="224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6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</a:lstStyle>
          <a:p>
            <a:pPr lvl="0"/>
            <a:r>
              <a:rPr lang="en-US"/>
              <a:t>EYEBROW</a:t>
            </a:r>
          </a:p>
        </p:txBody>
      </p:sp>
    </p:spTree>
    <p:extLst>
      <p:ext uri="{BB962C8B-B14F-4D97-AF65-F5344CB8AC3E}">
        <p14:creationId xmlns:p14="http://schemas.microsoft.com/office/powerpoint/2010/main" val="1354532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Long">
    <p:bg>
      <p:bgPr>
        <a:gradFill>
          <a:gsLst>
            <a:gs pos="0">
              <a:schemeClr val="tx1">
                <a:lumMod val="90000"/>
                <a:lumOff val="10000"/>
              </a:schemeClr>
            </a:gs>
            <a:gs pos="59000">
              <a:schemeClr val="tx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0613EF-CA17-72D6-A2E5-A1FAE505B95F}"/>
              </a:ext>
            </a:extLst>
          </p:cNvPr>
          <p:cNvSpPr/>
          <p:nvPr userDrawn="1"/>
        </p:nvSpPr>
        <p:spPr>
          <a:xfrm>
            <a:off x="0" y="1"/>
            <a:ext cx="12192000" cy="192023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03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 algn="ctr"/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3FECC4D4-9F36-C7FA-089C-8A789865AA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653520"/>
            <a:ext cx="12192000" cy="204480"/>
          </a:xfrm>
          <a:prstGeom prst="rect">
            <a:avLst/>
          </a:prstGeom>
        </p:spPr>
        <p:txBody>
          <a:bodyPr wrap="square" lIns="548640" tIns="0" rIns="457200" bIns="91440" anchor="b" anchorCtr="0">
            <a:spAutoFit/>
          </a:bodyPr>
          <a:lstStyle>
            <a:lvl1pPr marL="11113" indent="0">
              <a:spcBef>
                <a:spcPts val="1600"/>
              </a:spcBef>
              <a:buNone/>
              <a:tabLst/>
              <a:defRPr sz="800" b="0" i="0">
                <a:solidFill>
                  <a:schemeClr val="bg1">
                    <a:lumMod val="50000"/>
                  </a:schemeClr>
                </a:solidFill>
                <a:latin typeface="Simplon Norm" panose="020B0500030000000000" pitchFamily="34" charset="77"/>
              </a:defRPr>
            </a:lvl1pPr>
            <a:lvl2pPr marL="11113" indent="0">
              <a:lnSpc>
                <a:spcPct val="133000"/>
              </a:lnSpc>
              <a:spcBef>
                <a:spcPts val="0"/>
              </a:spcBef>
              <a:buNone/>
              <a:tabLst/>
              <a:defRPr sz="14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2pPr>
            <a:lvl3pPr marL="11113" indent="0">
              <a:spcBef>
                <a:spcPts val="1600"/>
              </a:spcBef>
              <a:buNone/>
              <a:tabLst/>
              <a:defRPr sz="1000" b="0" i="0">
                <a:solidFill>
                  <a:schemeClr val="tx1"/>
                </a:solidFill>
                <a:latin typeface="Simplon Norm" panose="020B0500030000000000" pitchFamily="34" charset="77"/>
              </a:defRPr>
            </a:lvl3pPr>
            <a:lvl4pPr marL="11113" indent="0">
              <a:buNone/>
              <a:tabLst/>
              <a:defRPr sz="12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4pPr>
            <a:lvl5pPr marL="296863" indent="-285750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/>
                </a:solidFill>
                <a:latin typeface="Simplon Norm" panose="020B0500030000000000" pitchFamily="34" charset="77"/>
              </a:defRPr>
            </a:lvl5pPr>
            <a:lvl6pPr marL="515938" indent="-234950">
              <a:tabLst/>
              <a:defRPr sz="12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6pPr>
            <a:lvl7pPr marL="11113" indent="0">
              <a:spcBef>
                <a:spcPts val="2400"/>
              </a:spcBef>
              <a:buNone/>
              <a:tabLst/>
              <a:defRPr sz="1600" b="0" i="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7pPr>
            <a:lvl8pPr marL="11113" indent="0">
              <a:spcBef>
                <a:spcPts val="2400"/>
              </a:spcBef>
              <a:buNone/>
              <a:tabLst/>
              <a:defRPr sz="2000" b="0" i="1">
                <a:solidFill>
                  <a:schemeClr val="bg1">
                    <a:lumMod val="85000"/>
                  </a:schemeClr>
                </a:solidFill>
                <a:latin typeface="Simplon Norm Light Italic" panose="020B0500030000000000" pitchFamily="34" charset="77"/>
              </a:defRPr>
            </a:lvl8pPr>
          </a:lstStyle>
          <a:p>
            <a:pPr lvl="0"/>
            <a:r>
              <a:rPr lang="en-US"/>
              <a:t>Disclaimer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5B615885-1134-81DF-4087-6689B4280F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1218179"/>
            <a:ext cx="11023600" cy="252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0" i="0" spc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</a:lstStyle>
          <a:p>
            <a:pPr lvl="0"/>
            <a:r>
              <a:rPr lang="en-US" sz="1800"/>
              <a:t>How our emulation-based sandbox works.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39824-D2B2-8A73-871D-95D5017F53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00" y="579120"/>
            <a:ext cx="11023600" cy="617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</a:defRPr>
            </a:lvl1pPr>
          </a:lstStyle>
          <a:p>
            <a:r>
              <a:rPr lang="en-US"/>
              <a:t>Adaptive Sandbox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19F5D08-DDB3-05F9-47F1-7B73A02450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333310"/>
            <a:ext cx="11023600" cy="224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6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</a:lstStyle>
          <a:p>
            <a:pPr lvl="0"/>
            <a:r>
              <a:rPr lang="en-US"/>
              <a:t>MALWARE PREVENTION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C50C2-54F8-1B25-8542-F4687EA86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001"/>
          <a:stretch/>
        </p:blipFill>
        <p:spPr>
          <a:xfrm>
            <a:off x="11874500" y="0"/>
            <a:ext cx="317500" cy="19202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B362BC-3C84-4ED4-08E9-CDE3D4AFBC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14" y="1763764"/>
            <a:ext cx="10473178" cy="49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63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pact Long">
    <p:bg>
      <p:bgPr>
        <a:gradFill>
          <a:gsLst>
            <a:gs pos="0">
              <a:schemeClr val="tx1">
                <a:lumMod val="90000"/>
                <a:lumOff val="10000"/>
              </a:schemeClr>
            </a:gs>
            <a:gs pos="59000">
              <a:schemeClr val="tx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5B615885-1134-81DF-4087-6689B4280F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1218179"/>
            <a:ext cx="11023600" cy="252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0" i="0" spc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</a:lstStyle>
          <a:p>
            <a:pPr lvl="0"/>
            <a:r>
              <a:rPr lang="en-US" sz="1800"/>
              <a:t>Slide intro text line - Lorem ipsum dolor sit </a:t>
            </a:r>
            <a:r>
              <a:rPr lang="en-US" sz="1800" err="1"/>
              <a:t>amet</a:t>
            </a:r>
            <a:r>
              <a:rPr lang="en-US" sz="1800"/>
              <a:t>, </a:t>
            </a:r>
            <a:r>
              <a:rPr lang="en-US" sz="1800" err="1"/>
              <a:t>consectetur</a:t>
            </a:r>
            <a:r>
              <a:rPr lang="en-US" sz="1800"/>
              <a:t> </a:t>
            </a:r>
            <a:r>
              <a:rPr lang="en-US" sz="1800" err="1"/>
              <a:t>adipiscing</a:t>
            </a:r>
            <a:r>
              <a:rPr lang="en-US" sz="1800"/>
              <a:t> </a:t>
            </a:r>
            <a:r>
              <a:rPr lang="en-US" sz="1800" err="1"/>
              <a:t>elit</a:t>
            </a:r>
            <a:r>
              <a:rPr lang="en-US" sz="1800"/>
              <a:t>.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39824-D2B2-8A73-871D-95D5017F53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00" y="579120"/>
            <a:ext cx="11023600" cy="617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</a:defRPr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21DB9F-4E7D-3BC6-24D0-68AA034493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06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0D62131-8616-B04C-815C-D5AFA230D5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957" y="630936"/>
            <a:ext cx="10614549" cy="5300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4000"/>
              </a:lnSpc>
              <a:defRPr sz="4000" b="0" i="0">
                <a:solidFill>
                  <a:schemeClr val="bg1"/>
                </a:solidFill>
                <a:latin typeface="Simplon Norm Medium" panose="020B0500030000000000" pitchFamily="34" charset="77"/>
              </a:defRPr>
            </a:lvl1pPr>
          </a:lstStyle>
          <a:p>
            <a:r>
              <a:rPr lang="en-US"/>
              <a:t>One Line Headline Goes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71C6E5-B049-3140-AE6C-F5470DE05BF0}"/>
              </a:ext>
            </a:extLst>
          </p:cNvPr>
          <p:cNvSpPr/>
          <p:nvPr userDrawn="1"/>
        </p:nvSpPr>
        <p:spPr>
          <a:xfrm>
            <a:off x="745957" y="1372510"/>
            <a:ext cx="1130968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C9B7985-6630-0847-8FC2-115D70275B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57" y="1701546"/>
            <a:ext cx="8610184" cy="5016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Simplon Norm Light" panose="020B0300030000000000" pitchFamily="34" charset="77"/>
              </a:defRPr>
            </a:lvl1pPr>
            <a:lvl2pPr marL="457200" indent="0">
              <a:buNone/>
              <a:defRPr sz="1800" b="0" i="0">
                <a:latin typeface="Simplon Norm Light" panose="020B0300030000000000" pitchFamily="34" charset="77"/>
              </a:defRPr>
            </a:lvl2pPr>
            <a:lvl3pPr marL="914400" indent="0">
              <a:buNone/>
              <a:defRPr sz="1800" b="0" i="0">
                <a:latin typeface="Simplon Norm Light" panose="020B0300030000000000" pitchFamily="34" charset="77"/>
              </a:defRPr>
            </a:lvl3pPr>
            <a:lvl4pPr marL="1371600" indent="0">
              <a:buNone/>
              <a:defRPr sz="1800" b="0" i="0">
                <a:latin typeface="Simplon Norm Light" panose="020B0300030000000000" pitchFamily="34" charset="77"/>
              </a:defRPr>
            </a:lvl4pPr>
            <a:lvl5pPr marL="1828800" indent="0">
              <a:buNone/>
              <a:defRPr sz="1800" b="0" i="0">
                <a:latin typeface="Simplon Norm Light" panose="020B0300030000000000" pitchFamily="34" charset="77"/>
              </a:defRPr>
            </a:lvl5pPr>
          </a:lstStyle>
          <a:p>
            <a:pPr lvl="0"/>
            <a:r>
              <a:rPr lang="en-US"/>
              <a:t>One to two, concise sentences of copy go here.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Ut </a:t>
            </a:r>
            <a:r>
              <a:rPr lang="en-US" err="1"/>
              <a:t>metus</a:t>
            </a:r>
            <a:r>
              <a:rPr lang="en-US"/>
              <a:t> ligula, </a:t>
            </a:r>
            <a:r>
              <a:rPr lang="en-US" err="1"/>
              <a:t>blandit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sollicitudin</a:t>
            </a:r>
            <a:r>
              <a:rPr lang="en-US"/>
              <a:t> sed, lacinia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19A0D10-650D-9D47-B0D8-6AADD9DD2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6125" y="6599238"/>
            <a:ext cx="11218863" cy="11214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 b="0" i="0">
                <a:solidFill>
                  <a:schemeClr val="bg2">
                    <a:lumMod val="60000"/>
                    <a:lumOff val="40000"/>
                  </a:schemeClr>
                </a:solidFill>
                <a:latin typeface="Simplon Norm Light" panose="020B0300030000000000" pitchFamily="34" charset="77"/>
              </a:defRPr>
            </a:lvl1pPr>
            <a:lvl2pPr marL="457200" indent="0">
              <a:buNone/>
              <a:defRPr sz="800" b="0" i="0">
                <a:latin typeface="Simplon Norm Light" panose="020B0300030000000000" pitchFamily="34" charset="77"/>
              </a:defRPr>
            </a:lvl2pPr>
            <a:lvl3pPr marL="914400" indent="0">
              <a:buNone/>
              <a:defRPr sz="800" b="0" i="0">
                <a:latin typeface="Simplon Norm Light" panose="020B0300030000000000" pitchFamily="34" charset="77"/>
              </a:defRPr>
            </a:lvl3pPr>
            <a:lvl4pPr marL="1371600" indent="0">
              <a:buNone/>
              <a:defRPr sz="800" b="0" i="0">
                <a:latin typeface="Simplon Norm Light" panose="020B0300030000000000" pitchFamily="34" charset="77"/>
              </a:defRPr>
            </a:lvl4pPr>
            <a:lvl5pPr marL="1828800" indent="0">
              <a:buNone/>
              <a:defRPr sz="800" b="0" i="0">
                <a:latin typeface="Simplon Norm Light" panose="020B0300030000000000" pitchFamily="34" charset="77"/>
              </a:defRPr>
            </a:lvl5pPr>
          </a:lstStyle>
          <a:p>
            <a:pPr lvl="0"/>
            <a:r>
              <a:rPr lang="en-US"/>
              <a:t>Disclaimer or footnotes go here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5BC94946-2912-FF42-A0BE-B40B0A8A9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5957" y="353721"/>
            <a:ext cx="3671888" cy="19627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Simplon Norm Light" panose="020B0300030000000000" pitchFamily="34" charset="77"/>
              </a:defRPr>
            </a:lvl1pPr>
            <a:lvl2pPr marL="457200" indent="0">
              <a:buNone/>
              <a:defRPr sz="1800" b="0" i="0">
                <a:latin typeface="Simplon Norm Light" panose="020B0300030000000000" pitchFamily="34" charset="77"/>
              </a:defRPr>
            </a:lvl2pPr>
            <a:lvl3pPr marL="914400" indent="0">
              <a:buNone/>
              <a:defRPr sz="1800" b="0" i="0">
                <a:latin typeface="Simplon Norm Light" panose="020B0300030000000000" pitchFamily="34" charset="77"/>
              </a:defRPr>
            </a:lvl3pPr>
            <a:lvl4pPr marL="1371600" indent="0">
              <a:buNone/>
              <a:defRPr sz="1800" b="0" i="0">
                <a:latin typeface="Simplon Norm Light" panose="020B0300030000000000" pitchFamily="34" charset="77"/>
              </a:defRPr>
            </a:lvl4pPr>
            <a:lvl5pPr marL="1828800" indent="0">
              <a:buNone/>
              <a:defRPr sz="1800" b="0" i="0">
                <a:latin typeface="Simplon Norm Light" panose="020B0300030000000000" pitchFamily="34" charset="77"/>
              </a:defRPr>
            </a:lvl5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930C487D-E22B-971D-23FD-BB91D15ACD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91" y="6493022"/>
            <a:ext cx="371958" cy="371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6C7082-B27B-A4D8-4202-FFDEFDFB6B30}"/>
              </a:ext>
            </a:extLst>
          </p:cNvPr>
          <p:cNvSpPr txBox="1"/>
          <p:nvPr userDrawn="1"/>
        </p:nvSpPr>
        <p:spPr>
          <a:xfrm rot="16200000">
            <a:off x="-1247521" y="4918255"/>
            <a:ext cx="285559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>
                <a:solidFill>
                  <a:schemeClr val="bg2">
                    <a:lumMod val="60000"/>
                    <a:lumOff val="40000"/>
                    <a:alpha val="50000"/>
                  </a:schemeClr>
                </a:solidFill>
                <a:latin typeface="Simplon Norm" panose="020B0500030000000000" pitchFamily="34" charset="77"/>
              </a:rPr>
              <a:t>©</a:t>
            </a:r>
            <a:fld id="{5E3A2403-8AA8-E147-B8E8-7885D3623462}" type="datetimeyyyy">
              <a:rPr lang="en-US" sz="800" smtClean="0">
                <a:solidFill>
                  <a:schemeClr val="bg2">
                    <a:lumMod val="60000"/>
                    <a:lumOff val="40000"/>
                    <a:alpha val="50000"/>
                  </a:schemeClr>
                </a:solidFill>
                <a:latin typeface="Simplon Norm" panose="020B0500030000000000" pitchFamily="34" charset="77"/>
              </a:rPr>
              <a:t>2026</a:t>
            </a:fld>
            <a:r>
              <a:rPr lang="en-US" sz="800">
                <a:solidFill>
                  <a:schemeClr val="bg2">
                    <a:lumMod val="60000"/>
                    <a:lumOff val="40000"/>
                    <a:alpha val="50000"/>
                  </a:schemeClr>
                </a:solidFill>
                <a:latin typeface="Simplon Norm" panose="020B0500030000000000" pitchFamily="34" charset="77"/>
              </a:rPr>
              <a:t> OPSWAT, Inc.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12022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scanning Engines Charts">
    <p:bg>
      <p:bgPr>
        <a:gradFill>
          <a:gsLst>
            <a:gs pos="0">
              <a:schemeClr val="tx1">
                <a:lumMod val="90000"/>
                <a:lumOff val="10000"/>
              </a:schemeClr>
            </a:gs>
            <a:gs pos="58000">
              <a:schemeClr val="tx1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8E61EBD-696B-6498-635B-4EDBB682226B}"/>
              </a:ext>
            </a:extLst>
          </p:cNvPr>
          <p:cNvSpPr/>
          <p:nvPr userDrawn="1"/>
        </p:nvSpPr>
        <p:spPr>
          <a:xfrm>
            <a:off x="884759" y="-106532"/>
            <a:ext cx="2468880" cy="6964532"/>
          </a:xfrm>
          <a:prstGeom prst="roundRect">
            <a:avLst>
              <a:gd name="adj" fmla="val 1495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Simplon Norm" panose="020B0500030000000000" pitchFamily="34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3A38E22-6B13-E382-EE7A-8DF2B2D0376F}"/>
              </a:ext>
            </a:extLst>
          </p:cNvPr>
          <p:cNvSpPr/>
          <p:nvPr userDrawn="1"/>
        </p:nvSpPr>
        <p:spPr>
          <a:xfrm>
            <a:off x="3663777" y="-106532"/>
            <a:ext cx="2468880" cy="6964532"/>
          </a:xfrm>
          <a:prstGeom prst="roundRect">
            <a:avLst>
              <a:gd name="adj" fmla="val 1495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Simplon Norm" panose="020B0500030000000000" pitchFamily="34" charset="77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FD65D26-3E2E-35B8-00E1-15B2D2990935}"/>
              </a:ext>
            </a:extLst>
          </p:cNvPr>
          <p:cNvSpPr/>
          <p:nvPr userDrawn="1"/>
        </p:nvSpPr>
        <p:spPr>
          <a:xfrm>
            <a:off x="6442795" y="-106532"/>
            <a:ext cx="2468880" cy="6964532"/>
          </a:xfrm>
          <a:prstGeom prst="roundRect">
            <a:avLst>
              <a:gd name="adj" fmla="val 1495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Simplon Norm" panose="020B0500030000000000" pitchFamily="34" charset="77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F04C138-D4DA-C808-4FDE-332D82C16D75}"/>
              </a:ext>
            </a:extLst>
          </p:cNvPr>
          <p:cNvSpPr/>
          <p:nvPr userDrawn="1"/>
        </p:nvSpPr>
        <p:spPr>
          <a:xfrm>
            <a:off x="9218193" y="193033"/>
            <a:ext cx="2468880" cy="6964532"/>
          </a:xfrm>
          <a:prstGeom prst="roundRect">
            <a:avLst>
              <a:gd name="adj" fmla="val 1495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Simplon Norm" panose="020B0500030000000000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AD1E1-4BDC-3845-6A5B-F3F4B47B7598}"/>
              </a:ext>
            </a:extLst>
          </p:cNvPr>
          <p:cNvSpPr txBox="1"/>
          <p:nvPr userDrawn="1"/>
        </p:nvSpPr>
        <p:spPr>
          <a:xfrm>
            <a:off x="0" y="0"/>
            <a:ext cx="6029618" cy="1540871"/>
          </a:xfrm>
          <a:prstGeom prst="rect">
            <a:avLst/>
          </a:prstGeom>
        </p:spPr>
        <p:txBody>
          <a:bodyPr wrap="square" lIns="914400" tIns="914400" rIns="914400" bIns="0">
            <a:sp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pPr lvl="0"/>
            <a:r>
              <a:rPr lang="en-US" err="1"/>
              <a:t>Multiscanning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37E468-2BC7-3B78-BE38-E261F912012C}"/>
              </a:ext>
            </a:extLst>
          </p:cNvPr>
          <p:cNvSpPr txBox="1"/>
          <p:nvPr userDrawn="1"/>
        </p:nvSpPr>
        <p:spPr>
          <a:xfrm>
            <a:off x="2" y="1589399"/>
            <a:ext cx="5073803" cy="501676"/>
          </a:xfrm>
          <a:prstGeom prst="rect">
            <a:avLst/>
          </a:prstGeom>
        </p:spPr>
        <p:txBody>
          <a:bodyPr wrap="square" lIns="914400" tIns="0" rIns="0" bIns="0" anchor="t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 i="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With more antivirus engines you get more coverage and a smaller risk window.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DA9F1-DFCF-B9AB-EA09-8F3B1D52CC6B}"/>
              </a:ext>
            </a:extLst>
          </p:cNvPr>
          <p:cNvSpPr txBox="1"/>
          <p:nvPr userDrawn="1"/>
        </p:nvSpPr>
        <p:spPr>
          <a:xfrm>
            <a:off x="0" y="1096"/>
            <a:ext cx="5968409" cy="778290"/>
          </a:xfrm>
          <a:prstGeom prst="rect">
            <a:avLst/>
          </a:prstGeom>
        </p:spPr>
        <p:txBody>
          <a:bodyPr wrap="square" lIns="914400" tIns="548640" rIns="914400" bIns="0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MALWARE PREVENTION</a:t>
            </a: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C5247C4C-F30F-6FF8-2A91-E7227E909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74500" y="0"/>
            <a:ext cx="317500" cy="6858000"/>
          </a:xfrm>
          <a:prstGeom prst="rect">
            <a:avLst/>
          </a:prstGeom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0B5868B-7D97-ADD7-4D20-A6391703A5E6}"/>
              </a:ext>
            </a:extLst>
          </p:cNvPr>
          <p:cNvSpPr/>
          <p:nvPr userDrawn="1"/>
        </p:nvSpPr>
        <p:spPr>
          <a:xfrm>
            <a:off x="1483521" y="6248851"/>
            <a:ext cx="1271356" cy="253365"/>
          </a:xfrm>
          <a:prstGeom prst="roundRect">
            <a:avLst>
              <a:gd name="adj" fmla="val 57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Simplon Norm" panose="020B0500030000000000" pitchFamily="34" charset="77"/>
              </a:rPr>
              <a:t>Single Engine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78F6DE9-8344-25CC-0C91-0B9CEC16D1FE}"/>
              </a:ext>
            </a:extLst>
          </p:cNvPr>
          <p:cNvSpPr/>
          <p:nvPr userDrawn="1"/>
        </p:nvSpPr>
        <p:spPr>
          <a:xfrm>
            <a:off x="4260174" y="6248851"/>
            <a:ext cx="1271356" cy="253365"/>
          </a:xfrm>
          <a:prstGeom prst="roundRect">
            <a:avLst>
              <a:gd name="adj" fmla="val 57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Simplon Norm" panose="020B0500030000000000" pitchFamily="34" charset="77"/>
              </a:rPr>
              <a:t>8 Engines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C301DC58-394B-C9D8-37C1-B2B4183A78FF}"/>
              </a:ext>
            </a:extLst>
          </p:cNvPr>
          <p:cNvSpPr/>
          <p:nvPr userDrawn="1"/>
        </p:nvSpPr>
        <p:spPr>
          <a:xfrm>
            <a:off x="7041557" y="6248851"/>
            <a:ext cx="1271356" cy="253365"/>
          </a:xfrm>
          <a:prstGeom prst="roundRect">
            <a:avLst>
              <a:gd name="adj" fmla="val 57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Simplon Norm" panose="020B0500030000000000" pitchFamily="34" charset="77"/>
              </a:rPr>
              <a:t>16 Engines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8A711356-04A3-7F31-8C84-B391666D9007}"/>
              </a:ext>
            </a:extLst>
          </p:cNvPr>
          <p:cNvSpPr/>
          <p:nvPr userDrawn="1"/>
        </p:nvSpPr>
        <p:spPr>
          <a:xfrm>
            <a:off x="9820575" y="6248851"/>
            <a:ext cx="1271356" cy="253365"/>
          </a:xfrm>
          <a:prstGeom prst="roundRect">
            <a:avLst>
              <a:gd name="adj" fmla="val 57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Simplon Norm" panose="020B0500030000000000" pitchFamily="34" charset="77"/>
              </a:rPr>
              <a:t>Max Engines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DF52AE4-2F43-25CA-813A-DEE5CC836B3A}"/>
              </a:ext>
            </a:extLst>
          </p:cNvPr>
          <p:cNvGrpSpPr/>
          <p:nvPr userDrawn="1"/>
        </p:nvGrpSpPr>
        <p:grpSpPr>
          <a:xfrm>
            <a:off x="881567" y="4005622"/>
            <a:ext cx="2451964" cy="2020180"/>
            <a:chOff x="881567" y="4005622"/>
            <a:chExt cx="2451964" cy="202018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5A653E3-2852-A5BD-74BF-14877E5C656C}"/>
                </a:ext>
              </a:extLst>
            </p:cNvPr>
            <p:cNvSpPr/>
            <p:nvPr userDrawn="1"/>
          </p:nvSpPr>
          <p:spPr>
            <a:xfrm>
              <a:off x="1383186" y="4291350"/>
              <a:ext cx="1448726" cy="1448724"/>
            </a:xfrm>
            <a:prstGeom prst="ellipse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88900">
                <a:schemeClr val="accent4">
                  <a:alpha val="22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5E1C44F-298E-FA50-8941-36FDE79F08F0}"/>
                </a:ext>
              </a:extLst>
            </p:cNvPr>
            <p:cNvSpPr/>
            <p:nvPr userDrawn="1"/>
          </p:nvSpPr>
          <p:spPr>
            <a:xfrm>
              <a:off x="1550222" y="4458385"/>
              <a:ext cx="1114655" cy="1114655"/>
            </a:xfrm>
            <a:prstGeom prst="ellipse">
              <a:avLst/>
            </a:prstGeom>
            <a:gradFill>
              <a:gsLst>
                <a:gs pos="0">
                  <a:schemeClr val="tx2"/>
                </a:gs>
                <a:gs pos="100000">
                  <a:schemeClr val="tx1"/>
                </a:gs>
              </a:gsLst>
              <a:lin ang="3900000" scaled="0"/>
            </a:gradFill>
            <a:ln w="1016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39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4E03043-26B8-6516-4BE6-C9B48A1E9BB5}"/>
                </a:ext>
              </a:extLst>
            </p:cNvPr>
            <p:cNvSpPr/>
            <p:nvPr userDrawn="1"/>
          </p:nvSpPr>
          <p:spPr>
            <a:xfrm>
              <a:off x="1471871" y="4889030"/>
              <a:ext cx="1271356" cy="253365"/>
            </a:xfrm>
            <a:prstGeom prst="roundRect">
              <a:avLst>
                <a:gd name="adj" fmla="val 570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algn="ctr" defTabSz="457200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  <a:latin typeface="Simplon Norm" panose="020B0500030000000000" pitchFamily="34" charset="77"/>
                </a:rPr>
                <a:t>~45.4%</a:t>
              </a:r>
            </a:p>
          </p:txBody>
        </p:sp>
        <p:graphicFrame>
          <p:nvGraphicFramePr>
            <p:cNvPr id="75" name="Chart 74">
              <a:extLst>
                <a:ext uri="{FF2B5EF4-FFF2-40B4-BE49-F238E27FC236}">
                  <a16:creationId xmlns:a16="http://schemas.microsoft.com/office/drawing/2014/main" id="{4F915E4F-B6B7-256F-277B-229275C08058}"/>
                </a:ext>
              </a:extLst>
            </p:cNvPr>
            <p:cNvGraphicFramePr/>
            <p:nvPr userDrawn="1">
              <p:extLst>
                <p:ext uri="{D42A27DB-BD31-4B8C-83A1-F6EECF244321}">
                  <p14:modId xmlns:p14="http://schemas.microsoft.com/office/powerpoint/2010/main" val="2883302083"/>
                </p:ext>
              </p:extLst>
            </p:nvPr>
          </p:nvGraphicFramePr>
          <p:xfrm>
            <a:off x="881567" y="4005622"/>
            <a:ext cx="2451964" cy="2020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7FC30EF-9E0E-D880-A2F5-FCD57E83368A}"/>
              </a:ext>
            </a:extLst>
          </p:cNvPr>
          <p:cNvGrpSpPr/>
          <p:nvPr userDrawn="1"/>
        </p:nvGrpSpPr>
        <p:grpSpPr>
          <a:xfrm>
            <a:off x="3669372" y="2848617"/>
            <a:ext cx="2451964" cy="2020180"/>
            <a:chOff x="3669372" y="2076860"/>
            <a:chExt cx="2451964" cy="2020180"/>
          </a:xfrm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59F67A08-E09C-D032-FE3A-546A768C71D0}"/>
                </a:ext>
              </a:extLst>
            </p:cNvPr>
            <p:cNvSpPr/>
            <p:nvPr userDrawn="1"/>
          </p:nvSpPr>
          <p:spPr>
            <a:xfrm>
              <a:off x="4170991" y="2362588"/>
              <a:ext cx="1448726" cy="1448724"/>
            </a:xfrm>
            <a:prstGeom prst="ellipse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88900">
                <a:schemeClr val="accent4">
                  <a:alpha val="22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FEFEF547-2ED5-4CE7-9135-24E0291CA5DD}"/>
                </a:ext>
              </a:extLst>
            </p:cNvPr>
            <p:cNvSpPr/>
            <p:nvPr userDrawn="1"/>
          </p:nvSpPr>
          <p:spPr>
            <a:xfrm>
              <a:off x="4338027" y="2529623"/>
              <a:ext cx="1114655" cy="1114655"/>
            </a:xfrm>
            <a:prstGeom prst="ellipse">
              <a:avLst/>
            </a:prstGeom>
            <a:gradFill>
              <a:gsLst>
                <a:gs pos="0">
                  <a:schemeClr val="tx2"/>
                </a:gs>
                <a:gs pos="100000">
                  <a:schemeClr val="tx1"/>
                </a:gs>
              </a:gsLst>
              <a:lin ang="3900000" scaled="0"/>
            </a:gradFill>
            <a:ln w="1016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39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83D54A7A-B844-CC14-065A-30F669E9B9C6}"/>
                </a:ext>
              </a:extLst>
            </p:cNvPr>
            <p:cNvSpPr/>
            <p:nvPr userDrawn="1"/>
          </p:nvSpPr>
          <p:spPr>
            <a:xfrm>
              <a:off x="4259676" y="2960268"/>
              <a:ext cx="1271356" cy="253365"/>
            </a:xfrm>
            <a:prstGeom prst="roundRect">
              <a:avLst>
                <a:gd name="adj" fmla="val 570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algn="ctr" defTabSz="457200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  <a:latin typeface="Simplon Norm" panose="020B0500030000000000" pitchFamily="34" charset="77"/>
                </a:rPr>
                <a:t>89.9%</a:t>
              </a:r>
            </a:p>
          </p:txBody>
        </p:sp>
        <p:graphicFrame>
          <p:nvGraphicFramePr>
            <p:cNvPr id="143" name="Chart 142">
              <a:extLst>
                <a:ext uri="{FF2B5EF4-FFF2-40B4-BE49-F238E27FC236}">
                  <a16:creationId xmlns:a16="http://schemas.microsoft.com/office/drawing/2014/main" id="{0253D76D-77BA-3237-784F-E19D564DFCC8}"/>
                </a:ext>
              </a:extLst>
            </p:cNvPr>
            <p:cNvGraphicFramePr/>
            <p:nvPr userDrawn="1">
              <p:extLst>
                <p:ext uri="{D42A27DB-BD31-4B8C-83A1-F6EECF244321}">
                  <p14:modId xmlns:p14="http://schemas.microsoft.com/office/powerpoint/2010/main" val="2256524146"/>
                </p:ext>
              </p:extLst>
            </p:nvPr>
          </p:nvGraphicFramePr>
          <p:xfrm>
            <a:off x="3669372" y="2076860"/>
            <a:ext cx="2451964" cy="2020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AED47D2D-7C69-FAB0-9FB3-80C6182444BD}"/>
              </a:ext>
            </a:extLst>
          </p:cNvPr>
          <p:cNvGrpSpPr/>
          <p:nvPr userDrawn="1"/>
        </p:nvGrpSpPr>
        <p:grpSpPr>
          <a:xfrm>
            <a:off x="6434874" y="1706235"/>
            <a:ext cx="2451964" cy="2020180"/>
            <a:chOff x="6434874" y="1902712"/>
            <a:chExt cx="2451964" cy="2020180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CA98D249-1A3E-6D22-7496-A4AB98E026CB}"/>
                </a:ext>
              </a:extLst>
            </p:cNvPr>
            <p:cNvSpPr/>
            <p:nvPr userDrawn="1"/>
          </p:nvSpPr>
          <p:spPr>
            <a:xfrm>
              <a:off x="6936493" y="2188440"/>
              <a:ext cx="1448726" cy="1448724"/>
            </a:xfrm>
            <a:prstGeom prst="ellipse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88900">
                <a:schemeClr val="accent4">
                  <a:alpha val="22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81A1AC7-3571-8A2F-4E23-32D38746910D}"/>
                </a:ext>
              </a:extLst>
            </p:cNvPr>
            <p:cNvSpPr/>
            <p:nvPr userDrawn="1"/>
          </p:nvSpPr>
          <p:spPr>
            <a:xfrm>
              <a:off x="7103529" y="2355475"/>
              <a:ext cx="1114655" cy="1114655"/>
            </a:xfrm>
            <a:prstGeom prst="ellipse">
              <a:avLst/>
            </a:prstGeom>
            <a:gradFill>
              <a:gsLst>
                <a:gs pos="0">
                  <a:schemeClr val="tx2"/>
                </a:gs>
                <a:gs pos="100000">
                  <a:schemeClr val="tx1"/>
                </a:gs>
              </a:gsLst>
              <a:lin ang="3900000" scaled="0"/>
            </a:gradFill>
            <a:ln w="1016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39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C0A7CB41-5916-83A2-BD1D-45EDA7AA86AC}"/>
                </a:ext>
              </a:extLst>
            </p:cNvPr>
            <p:cNvSpPr/>
            <p:nvPr userDrawn="1"/>
          </p:nvSpPr>
          <p:spPr>
            <a:xfrm>
              <a:off x="7025178" y="2786120"/>
              <a:ext cx="1271356" cy="253365"/>
            </a:xfrm>
            <a:prstGeom prst="roundRect">
              <a:avLst>
                <a:gd name="adj" fmla="val 570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algn="ctr" defTabSz="457200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  <a:latin typeface="Simplon Norm" panose="020B0500030000000000" pitchFamily="34" charset="77"/>
                </a:rPr>
                <a:t>95.1%</a:t>
              </a:r>
            </a:p>
          </p:txBody>
        </p:sp>
        <p:graphicFrame>
          <p:nvGraphicFramePr>
            <p:cNvPr id="148" name="Chart 147">
              <a:extLst>
                <a:ext uri="{FF2B5EF4-FFF2-40B4-BE49-F238E27FC236}">
                  <a16:creationId xmlns:a16="http://schemas.microsoft.com/office/drawing/2014/main" id="{282CD3BC-771C-58D1-A4F2-516F9D8F510E}"/>
                </a:ext>
              </a:extLst>
            </p:cNvPr>
            <p:cNvGraphicFramePr>
              <a:graphicFrameLocks/>
            </p:cNvGraphicFramePr>
            <p:nvPr userDrawn="1">
              <p:extLst>
                <p:ext uri="{D42A27DB-BD31-4B8C-83A1-F6EECF244321}">
                  <p14:modId xmlns:p14="http://schemas.microsoft.com/office/powerpoint/2010/main" val="613414798"/>
                </p:ext>
              </p:extLst>
            </p:nvPr>
          </p:nvGraphicFramePr>
          <p:xfrm>
            <a:off x="6434874" y="1902712"/>
            <a:ext cx="2451964" cy="2020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9CEBC70C-C1BA-0F32-4FA4-8C917BBC171D}"/>
              </a:ext>
            </a:extLst>
          </p:cNvPr>
          <p:cNvGrpSpPr/>
          <p:nvPr userDrawn="1"/>
        </p:nvGrpSpPr>
        <p:grpSpPr>
          <a:xfrm>
            <a:off x="9154119" y="153800"/>
            <a:ext cx="2451964" cy="2020180"/>
            <a:chOff x="9154119" y="1355554"/>
            <a:chExt cx="2451964" cy="2020180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37C3AB13-6509-AE87-3CCA-9620D200E9C3}"/>
                </a:ext>
              </a:extLst>
            </p:cNvPr>
            <p:cNvSpPr/>
            <p:nvPr userDrawn="1"/>
          </p:nvSpPr>
          <p:spPr>
            <a:xfrm>
              <a:off x="9655738" y="1641282"/>
              <a:ext cx="1448726" cy="1448724"/>
            </a:xfrm>
            <a:prstGeom prst="ellipse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88900">
                <a:schemeClr val="accent4">
                  <a:alpha val="22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487957E0-E289-C537-162A-D406C24281EA}"/>
                </a:ext>
              </a:extLst>
            </p:cNvPr>
            <p:cNvSpPr/>
            <p:nvPr userDrawn="1"/>
          </p:nvSpPr>
          <p:spPr>
            <a:xfrm>
              <a:off x="9822774" y="1808317"/>
              <a:ext cx="1114655" cy="1114655"/>
            </a:xfrm>
            <a:prstGeom prst="ellipse">
              <a:avLst/>
            </a:prstGeom>
            <a:gradFill>
              <a:gsLst>
                <a:gs pos="0">
                  <a:schemeClr val="tx2"/>
                </a:gs>
                <a:gs pos="100000">
                  <a:schemeClr val="tx1"/>
                </a:gs>
              </a:gsLst>
              <a:lin ang="3900000" scaled="0"/>
            </a:gradFill>
            <a:ln w="1016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39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Simplon Norm" panose="020B0500030000000000" pitchFamily="34" charset="77"/>
              </a:endParaRPr>
            </a:p>
          </p:txBody>
        </p:sp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832B44CB-5CE2-5B28-C961-5B828A4C9073}"/>
                </a:ext>
              </a:extLst>
            </p:cNvPr>
            <p:cNvSpPr/>
            <p:nvPr userDrawn="1"/>
          </p:nvSpPr>
          <p:spPr>
            <a:xfrm>
              <a:off x="9744423" y="2238962"/>
              <a:ext cx="1271356" cy="253365"/>
            </a:xfrm>
            <a:prstGeom prst="roundRect">
              <a:avLst>
                <a:gd name="adj" fmla="val 570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algn="ctr" defTabSz="457200"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  <a:latin typeface="Simplon Norm" panose="020B0500030000000000" pitchFamily="34" charset="77"/>
                </a:rPr>
                <a:t>99.2%</a:t>
              </a:r>
            </a:p>
          </p:txBody>
        </p:sp>
        <p:graphicFrame>
          <p:nvGraphicFramePr>
            <p:cNvPr id="153" name="Chart 152">
              <a:extLst>
                <a:ext uri="{FF2B5EF4-FFF2-40B4-BE49-F238E27FC236}">
                  <a16:creationId xmlns:a16="http://schemas.microsoft.com/office/drawing/2014/main" id="{FDFF3BD6-394E-464F-BF0F-5F882A53BED9}"/>
                </a:ext>
              </a:extLst>
            </p:cNvPr>
            <p:cNvGraphicFramePr/>
            <p:nvPr userDrawn="1">
              <p:extLst>
                <p:ext uri="{D42A27DB-BD31-4B8C-83A1-F6EECF244321}">
                  <p14:modId xmlns:p14="http://schemas.microsoft.com/office/powerpoint/2010/main" val="2349076011"/>
                </p:ext>
              </p:extLst>
            </p:nvPr>
          </p:nvGraphicFramePr>
          <p:xfrm>
            <a:off x="9154119" y="1355554"/>
            <a:ext cx="2451964" cy="2020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C1608DDD-4279-69E3-2426-2DBB39612A4F}"/>
              </a:ext>
            </a:extLst>
          </p:cNvPr>
          <p:cNvGrpSpPr/>
          <p:nvPr userDrawn="1"/>
        </p:nvGrpSpPr>
        <p:grpSpPr>
          <a:xfrm>
            <a:off x="4061574" y="5335753"/>
            <a:ext cx="1646550" cy="791789"/>
            <a:chOff x="3931923" y="5002905"/>
            <a:chExt cx="3980009" cy="1913896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7050D3EE-EC21-56D0-024F-A201C59CDC85}"/>
                </a:ext>
              </a:extLst>
            </p:cNvPr>
            <p:cNvGrpSpPr/>
            <p:nvPr userDrawn="1"/>
          </p:nvGrpSpPr>
          <p:grpSpPr>
            <a:xfrm>
              <a:off x="3939824" y="5003029"/>
              <a:ext cx="921802" cy="921802"/>
              <a:chOff x="3045595" y="2906486"/>
              <a:chExt cx="2743200" cy="2743200"/>
            </a:xfrm>
          </p:grpSpPr>
          <p:sp>
            <p:nvSpPr>
              <p:cNvPr id="158" name="Rounded Rectangle 157">
                <a:extLst>
                  <a:ext uri="{FF2B5EF4-FFF2-40B4-BE49-F238E27FC236}">
                    <a16:creationId xmlns:a16="http://schemas.microsoft.com/office/drawing/2014/main" id="{12746A64-539E-7E63-7062-28DA87DD61F3}"/>
                  </a:ext>
                </a:extLst>
              </p:cNvPr>
              <p:cNvSpPr/>
              <p:nvPr userDrawn="1"/>
            </p:nvSpPr>
            <p:spPr>
              <a:xfrm>
                <a:off x="3045595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F484C395-4788-689C-ABFD-3B31ABA9BA3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93427" y="3927262"/>
                <a:ext cx="2235608" cy="505673"/>
              </a:xfrm>
              <a:prstGeom prst="rect">
                <a:avLst/>
              </a:prstGeom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DA82FE4B-FD77-1018-0C64-E3F13E4EAA3A}"/>
                </a:ext>
              </a:extLst>
            </p:cNvPr>
            <p:cNvGrpSpPr/>
            <p:nvPr userDrawn="1"/>
          </p:nvGrpSpPr>
          <p:grpSpPr>
            <a:xfrm>
              <a:off x="4956593" y="5003029"/>
              <a:ext cx="921802" cy="921802"/>
              <a:chOff x="8923881" y="2906486"/>
              <a:chExt cx="2743200" cy="2743200"/>
            </a:xfrm>
          </p:grpSpPr>
          <p:sp>
            <p:nvSpPr>
              <p:cNvPr id="161" name="Rounded Rectangle 160">
                <a:extLst>
                  <a:ext uri="{FF2B5EF4-FFF2-40B4-BE49-F238E27FC236}">
                    <a16:creationId xmlns:a16="http://schemas.microsoft.com/office/drawing/2014/main" id="{40191097-1F79-290E-F7EB-EDC7DB9C9098}"/>
                  </a:ext>
                </a:extLst>
              </p:cNvPr>
              <p:cNvSpPr/>
              <p:nvPr userDrawn="1"/>
            </p:nvSpPr>
            <p:spPr>
              <a:xfrm>
                <a:off x="8923881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9F738DA1-94BF-C9F9-7764-6D1CCD4BA4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46404" y="3927262"/>
                <a:ext cx="2288721" cy="743834"/>
              </a:xfrm>
              <a:prstGeom prst="rect">
                <a:avLst/>
              </a:prstGeom>
            </p:spPr>
          </p:pic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E2672BC3-62C3-71F6-9665-869EBDC7DDC4}"/>
                </a:ext>
              </a:extLst>
            </p:cNvPr>
            <p:cNvGrpSpPr/>
            <p:nvPr userDrawn="1"/>
          </p:nvGrpSpPr>
          <p:grpSpPr>
            <a:xfrm>
              <a:off x="5973362" y="5014180"/>
              <a:ext cx="921802" cy="921802"/>
              <a:chOff x="11879352" y="2906486"/>
              <a:chExt cx="2743200" cy="2743200"/>
            </a:xfrm>
          </p:grpSpPr>
          <p:sp>
            <p:nvSpPr>
              <p:cNvPr id="164" name="Rounded Rectangle 163">
                <a:extLst>
                  <a:ext uri="{FF2B5EF4-FFF2-40B4-BE49-F238E27FC236}">
                    <a16:creationId xmlns:a16="http://schemas.microsoft.com/office/drawing/2014/main" id="{36D8F6A4-B899-221A-FC2D-5333E0C2EB7F}"/>
                  </a:ext>
                </a:extLst>
              </p:cNvPr>
              <p:cNvSpPr/>
              <p:nvPr userDrawn="1"/>
            </p:nvSpPr>
            <p:spPr>
              <a:xfrm>
                <a:off x="11879352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165" name="Graphic 164">
                <a:extLst>
                  <a:ext uri="{FF2B5EF4-FFF2-40B4-BE49-F238E27FC236}">
                    <a16:creationId xmlns:a16="http://schemas.microsoft.com/office/drawing/2014/main" id="{FDDEF627-FE69-C500-06BD-57D4F31A71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2158456" y="3554669"/>
                <a:ext cx="2194357" cy="1116427"/>
              </a:xfrm>
              <a:prstGeom prst="rect">
                <a:avLst/>
              </a:prstGeom>
            </p:spPr>
          </p:pic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DAC8A68-B971-C64C-A391-F961D8FED7A8}"/>
                </a:ext>
              </a:extLst>
            </p:cNvPr>
            <p:cNvGrpSpPr/>
            <p:nvPr userDrawn="1"/>
          </p:nvGrpSpPr>
          <p:grpSpPr>
            <a:xfrm>
              <a:off x="6990130" y="5002905"/>
              <a:ext cx="921802" cy="921802"/>
              <a:chOff x="14802167" y="2906486"/>
              <a:chExt cx="2743200" cy="2743200"/>
            </a:xfrm>
          </p:grpSpPr>
          <p:sp>
            <p:nvSpPr>
              <p:cNvPr id="167" name="Rounded Rectangle 166">
                <a:extLst>
                  <a:ext uri="{FF2B5EF4-FFF2-40B4-BE49-F238E27FC236}">
                    <a16:creationId xmlns:a16="http://schemas.microsoft.com/office/drawing/2014/main" id="{89A12F7D-2284-0BDF-6E14-964FEB034C3E}"/>
                  </a:ext>
                </a:extLst>
              </p:cNvPr>
              <p:cNvSpPr/>
              <p:nvPr userDrawn="1"/>
            </p:nvSpPr>
            <p:spPr>
              <a:xfrm>
                <a:off x="14802167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168" name="Graphic 167">
                <a:extLst>
                  <a:ext uri="{FF2B5EF4-FFF2-40B4-BE49-F238E27FC236}">
                    <a16:creationId xmlns:a16="http://schemas.microsoft.com/office/drawing/2014/main" id="{7D2BAC89-6C98-ACE4-139C-E067253F19F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5250568" y="3420836"/>
                <a:ext cx="1981200" cy="1714500"/>
              </a:xfrm>
              <a:prstGeom prst="rect">
                <a:avLst/>
              </a:prstGeom>
            </p:spPr>
          </p:pic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6A8EB30A-F7AB-3137-2350-53D4C0AE33BB}"/>
                </a:ext>
              </a:extLst>
            </p:cNvPr>
            <p:cNvGrpSpPr/>
            <p:nvPr userDrawn="1"/>
          </p:nvGrpSpPr>
          <p:grpSpPr>
            <a:xfrm>
              <a:off x="3931923" y="5994999"/>
              <a:ext cx="929703" cy="921802"/>
              <a:chOff x="10677072" y="5142775"/>
              <a:chExt cx="1844474" cy="1828800"/>
            </a:xfrm>
          </p:grpSpPr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483C7077-EBDC-0988-9848-08255DEB46C7}"/>
                  </a:ext>
                </a:extLst>
              </p:cNvPr>
              <p:cNvSpPr/>
              <p:nvPr userDrawn="1"/>
            </p:nvSpPr>
            <p:spPr>
              <a:xfrm>
                <a:off x="10692746" y="5142775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57A6BF0C-395A-B090-1B69-BCD2122D5B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77072" y="5628449"/>
                <a:ext cx="1844474" cy="930256"/>
              </a:xfrm>
              <a:prstGeom prst="rect">
                <a:avLst/>
              </a:prstGeom>
            </p:spPr>
          </p:pic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1CB7D8FF-F972-7C34-B0FA-0E74B091D1A8}"/>
                </a:ext>
              </a:extLst>
            </p:cNvPr>
            <p:cNvGrpSpPr/>
            <p:nvPr userDrawn="1"/>
          </p:nvGrpSpPr>
          <p:grpSpPr>
            <a:xfrm>
              <a:off x="4956593" y="5994999"/>
              <a:ext cx="921802" cy="921802"/>
              <a:chOff x="6712416" y="7089909"/>
              <a:chExt cx="1828800" cy="1828800"/>
            </a:xfrm>
          </p:grpSpPr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86F5DF5-0BFC-30E6-30AE-E88CDF0CDA6A}"/>
                  </a:ext>
                </a:extLst>
              </p:cNvPr>
              <p:cNvSpPr/>
              <p:nvPr userDrawn="1"/>
            </p:nvSpPr>
            <p:spPr>
              <a:xfrm>
                <a:off x="6712416" y="7089909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5C7A76D4-1AE0-906F-8FE2-BB464DD43F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28971" y="7570389"/>
                <a:ext cx="1583221" cy="867840"/>
              </a:xfrm>
              <a:prstGeom prst="rect">
                <a:avLst/>
              </a:prstGeom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7AA4416C-8F45-0AF6-B162-25D22B069F9B}"/>
                </a:ext>
              </a:extLst>
            </p:cNvPr>
            <p:cNvGrpSpPr/>
            <p:nvPr userDrawn="1"/>
          </p:nvGrpSpPr>
          <p:grpSpPr>
            <a:xfrm>
              <a:off x="5973362" y="5994999"/>
              <a:ext cx="921802" cy="921802"/>
              <a:chOff x="11386975" y="4704518"/>
              <a:chExt cx="1828800" cy="1828800"/>
            </a:xfrm>
          </p:grpSpPr>
          <p:sp>
            <p:nvSpPr>
              <p:cNvPr id="176" name="Rounded Rectangle 175">
                <a:extLst>
                  <a:ext uri="{FF2B5EF4-FFF2-40B4-BE49-F238E27FC236}">
                    <a16:creationId xmlns:a16="http://schemas.microsoft.com/office/drawing/2014/main" id="{DFAC062A-BEF6-A573-B60D-82EEB929353F}"/>
                  </a:ext>
                </a:extLst>
              </p:cNvPr>
              <p:cNvSpPr/>
              <p:nvPr userDrawn="1"/>
            </p:nvSpPr>
            <p:spPr>
              <a:xfrm>
                <a:off x="11386975" y="4704518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63204185-48A4-A36F-2B06-B2F4B9F21D4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16560" y="5387778"/>
                <a:ext cx="1593284" cy="441217"/>
              </a:xfrm>
              <a:prstGeom prst="rect">
                <a:avLst/>
              </a:prstGeom>
            </p:spPr>
          </p:pic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FF12FE5-E834-1E10-2F99-17720629B86A}"/>
                </a:ext>
              </a:extLst>
            </p:cNvPr>
            <p:cNvGrpSpPr/>
            <p:nvPr userDrawn="1"/>
          </p:nvGrpSpPr>
          <p:grpSpPr>
            <a:xfrm>
              <a:off x="6990130" y="5994999"/>
              <a:ext cx="921802" cy="921802"/>
              <a:chOff x="13366382" y="5094483"/>
              <a:chExt cx="1828800" cy="1828800"/>
            </a:xfrm>
          </p:grpSpPr>
          <p:sp>
            <p:nvSpPr>
              <p:cNvPr id="179" name="Rounded Rectangle 178">
                <a:extLst>
                  <a:ext uri="{FF2B5EF4-FFF2-40B4-BE49-F238E27FC236}">
                    <a16:creationId xmlns:a16="http://schemas.microsoft.com/office/drawing/2014/main" id="{F83726FB-F37F-9D77-FE52-FA5558170ADF}"/>
                  </a:ext>
                </a:extLst>
              </p:cNvPr>
              <p:cNvSpPr/>
              <p:nvPr userDrawn="1"/>
            </p:nvSpPr>
            <p:spPr>
              <a:xfrm>
                <a:off x="13366382" y="5094483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9E3CD258-A77A-ADE0-9911-8F5969765E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93476" y="5701167"/>
                <a:ext cx="1590835" cy="549918"/>
              </a:xfrm>
              <a:prstGeom prst="rect">
                <a:avLst/>
              </a:prstGeom>
            </p:spPr>
          </p:pic>
        </p:grp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E3A5372-6F66-7A37-8C20-2AD2E4B0DAB8}"/>
              </a:ext>
            </a:extLst>
          </p:cNvPr>
          <p:cNvGrpSpPr/>
          <p:nvPr userDrawn="1"/>
        </p:nvGrpSpPr>
        <p:grpSpPr>
          <a:xfrm>
            <a:off x="6827261" y="5335753"/>
            <a:ext cx="1646550" cy="791789"/>
            <a:chOff x="3931923" y="5002905"/>
            <a:chExt cx="3980009" cy="1913896"/>
          </a:xfrm>
        </p:grpSpPr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180F11A5-E1F2-021B-1EB6-CF6F7001B2B7}"/>
                </a:ext>
              </a:extLst>
            </p:cNvPr>
            <p:cNvGrpSpPr/>
            <p:nvPr userDrawn="1"/>
          </p:nvGrpSpPr>
          <p:grpSpPr>
            <a:xfrm>
              <a:off x="3939824" y="5003029"/>
              <a:ext cx="921802" cy="921802"/>
              <a:chOff x="3045595" y="2906486"/>
              <a:chExt cx="2743200" cy="2743200"/>
            </a:xfrm>
          </p:grpSpPr>
          <p:sp>
            <p:nvSpPr>
              <p:cNvPr id="205" name="Rounded Rectangle 204">
                <a:extLst>
                  <a:ext uri="{FF2B5EF4-FFF2-40B4-BE49-F238E27FC236}">
                    <a16:creationId xmlns:a16="http://schemas.microsoft.com/office/drawing/2014/main" id="{FBBF15C6-7606-A3C4-FEF3-FB3F3644AA81}"/>
                  </a:ext>
                </a:extLst>
              </p:cNvPr>
              <p:cNvSpPr/>
              <p:nvPr userDrawn="1"/>
            </p:nvSpPr>
            <p:spPr>
              <a:xfrm>
                <a:off x="3045595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06" name="Picture 205">
                <a:extLst>
                  <a:ext uri="{FF2B5EF4-FFF2-40B4-BE49-F238E27FC236}">
                    <a16:creationId xmlns:a16="http://schemas.microsoft.com/office/drawing/2014/main" id="{1AC1158D-C6F7-01AB-649C-27964B91D4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93427" y="3927262"/>
                <a:ext cx="2235608" cy="505673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992B45F7-7E32-FB33-063C-FE140FF4881A}"/>
                </a:ext>
              </a:extLst>
            </p:cNvPr>
            <p:cNvGrpSpPr/>
            <p:nvPr userDrawn="1"/>
          </p:nvGrpSpPr>
          <p:grpSpPr>
            <a:xfrm>
              <a:off x="4956593" y="5003029"/>
              <a:ext cx="921802" cy="921802"/>
              <a:chOff x="8923881" y="2906486"/>
              <a:chExt cx="2743200" cy="2743200"/>
            </a:xfrm>
          </p:grpSpPr>
          <p:sp>
            <p:nvSpPr>
              <p:cNvPr id="203" name="Rounded Rectangle 202">
                <a:extLst>
                  <a:ext uri="{FF2B5EF4-FFF2-40B4-BE49-F238E27FC236}">
                    <a16:creationId xmlns:a16="http://schemas.microsoft.com/office/drawing/2014/main" id="{44F11385-8361-B944-CAD9-51076B6618E7}"/>
                  </a:ext>
                </a:extLst>
              </p:cNvPr>
              <p:cNvSpPr/>
              <p:nvPr userDrawn="1"/>
            </p:nvSpPr>
            <p:spPr>
              <a:xfrm>
                <a:off x="8923881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BCBC8BEA-94A3-0943-2E7D-45D560D4F3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46404" y="3927262"/>
                <a:ext cx="2288721" cy="743834"/>
              </a:xfrm>
              <a:prstGeom prst="rect">
                <a:avLst/>
              </a:prstGeom>
            </p:spPr>
          </p:pic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2987A89E-7AED-B1C4-7B8D-AE557E1987FB}"/>
                </a:ext>
              </a:extLst>
            </p:cNvPr>
            <p:cNvGrpSpPr/>
            <p:nvPr userDrawn="1"/>
          </p:nvGrpSpPr>
          <p:grpSpPr>
            <a:xfrm>
              <a:off x="5973362" y="5014180"/>
              <a:ext cx="921802" cy="921802"/>
              <a:chOff x="11879352" y="2906486"/>
              <a:chExt cx="2743200" cy="2743200"/>
            </a:xfrm>
          </p:grpSpPr>
          <p:sp>
            <p:nvSpPr>
              <p:cNvPr id="201" name="Rounded Rectangle 200">
                <a:extLst>
                  <a:ext uri="{FF2B5EF4-FFF2-40B4-BE49-F238E27FC236}">
                    <a16:creationId xmlns:a16="http://schemas.microsoft.com/office/drawing/2014/main" id="{57864183-4BBB-501C-95CD-4A917232EEE5}"/>
                  </a:ext>
                </a:extLst>
              </p:cNvPr>
              <p:cNvSpPr/>
              <p:nvPr userDrawn="1"/>
            </p:nvSpPr>
            <p:spPr>
              <a:xfrm>
                <a:off x="11879352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02" name="Graphic 201">
                <a:extLst>
                  <a:ext uri="{FF2B5EF4-FFF2-40B4-BE49-F238E27FC236}">
                    <a16:creationId xmlns:a16="http://schemas.microsoft.com/office/drawing/2014/main" id="{D41B6C0C-EF6F-C571-BFB5-14D2087403D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2158456" y="3554669"/>
                <a:ext cx="2194357" cy="1116427"/>
              </a:xfrm>
              <a:prstGeom prst="rect">
                <a:avLst/>
              </a:prstGeom>
            </p:spPr>
          </p:pic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AA38E467-807D-7D63-4D0A-5F3ACE17CC39}"/>
                </a:ext>
              </a:extLst>
            </p:cNvPr>
            <p:cNvGrpSpPr/>
            <p:nvPr userDrawn="1"/>
          </p:nvGrpSpPr>
          <p:grpSpPr>
            <a:xfrm>
              <a:off x="6990130" y="5002905"/>
              <a:ext cx="921802" cy="921802"/>
              <a:chOff x="14802167" y="2906486"/>
              <a:chExt cx="2743200" cy="2743200"/>
            </a:xfrm>
          </p:grpSpPr>
          <p:sp>
            <p:nvSpPr>
              <p:cNvPr id="199" name="Rounded Rectangle 198">
                <a:extLst>
                  <a:ext uri="{FF2B5EF4-FFF2-40B4-BE49-F238E27FC236}">
                    <a16:creationId xmlns:a16="http://schemas.microsoft.com/office/drawing/2014/main" id="{EC5C2347-5C59-7E74-5014-7800BD961259}"/>
                  </a:ext>
                </a:extLst>
              </p:cNvPr>
              <p:cNvSpPr/>
              <p:nvPr userDrawn="1"/>
            </p:nvSpPr>
            <p:spPr>
              <a:xfrm>
                <a:off x="14802167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00" name="Graphic 199">
                <a:extLst>
                  <a:ext uri="{FF2B5EF4-FFF2-40B4-BE49-F238E27FC236}">
                    <a16:creationId xmlns:a16="http://schemas.microsoft.com/office/drawing/2014/main" id="{CEEDA71C-6A02-B425-09D1-646C13C7A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5250568" y="3420836"/>
                <a:ext cx="1981200" cy="1714500"/>
              </a:xfrm>
              <a:prstGeom prst="rect">
                <a:avLst/>
              </a:prstGeom>
            </p:spPr>
          </p:pic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29EC6A5D-BDE0-42B2-FACF-D91BCD5E74E8}"/>
                </a:ext>
              </a:extLst>
            </p:cNvPr>
            <p:cNvGrpSpPr/>
            <p:nvPr userDrawn="1"/>
          </p:nvGrpSpPr>
          <p:grpSpPr>
            <a:xfrm>
              <a:off x="3931923" y="5994999"/>
              <a:ext cx="929703" cy="921802"/>
              <a:chOff x="10677072" y="5142775"/>
              <a:chExt cx="1844474" cy="1828800"/>
            </a:xfrm>
          </p:grpSpPr>
          <p:sp>
            <p:nvSpPr>
              <p:cNvPr id="197" name="Rounded Rectangle 196">
                <a:extLst>
                  <a:ext uri="{FF2B5EF4-FFF2-40B4-BE49-F238E27FC236}">
                    <a16:creationId xmlns:a16="http://schemas.microsoft.com/office/drawing/2014/main" id="{54BF291D-7462-CA9A-E345-4E7A9CEEE29C}"/>
                  </a:ext>
                </a:extLst>
              </p:cNvPr>
              <p:cNvSpPr/>
              <p:nvPr userDrawn="1"/>
            </p:nvSpPr>
            <p:spPr>
              <a:xfrm>
                <a:off x="10692746" y="5142775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78897377-68CE-DD5C-009D-73EC969D134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77072" y="5628449"/>
                <a:ext cx="1844474" cy="930256"/>
              </a:xfrm>
              <a:prstGeom prst="rect">
                <a:avLst/>
              </a:prstGeom>
            </p:spPr>
          </p:pic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15C6A4A8-5B95-A864-CE83-BE849C7C6098}"/>
                </a:ext>
              </a:extLst>
            </p:cNvPr>
            <p:cNvGrpSpPr/>
            <p:nvPr userDrawn="1"/>
          </p:nvGrpSpPr>
          <p:grpSpPr>
            <a:xfrm>
              <a:off x="4956593" y="5994999"/>
              <a:ext cx="921802" cy="921802"/>
              <a:chOff x="6712416" y="7089909"/>
              <a:chExt cx="1828800" cy="1828800"/>
            </a:xfrm>
          </p:grpSpPr>
          <p:sp>
            <p:nvSpPr>
              <p:cNvPr id="195" name="Rounded Rectangle 194">
                <a:extLst>
                  <a:ext uri="{FF2B5EF4-FFF2-40B4-BE49-F238E27FC236}">
                    <a16:creationId xmlns:a16="http://schemas.microsoft.com/office/drawing/2014/main" id="{AB392961-6C20-642A-705D-9D75A3F010B9}"/>
                  </a:ext>
                </a:extLst>
              </p:cNvPr>
              <p:cNvSpPr/>
              <p:nvPr userDrawn="1"/>
            </p:nvSpPr>
            <p:spPr>
              <a:xfrm>
                <a:off x="6712416" y="7089909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A9938F07-298F-B50E-B571-B5FDF4B941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28971" y="7570389"/>
                <a:ext cx="1583221" cy="867840"/>
              </a:xfrm>
              <a:prstGeom prst="rect">
                <a:avLst/>
              </a:prstGeom>
            </p:spPr>
          </p:pic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83734AA4-A6B0-1594-AEA7-8D5606C5A2AC}"/>
                </a:ext>
              </a:extLst>
            </p:cNvPr>
            <p:cNvGrpSpPr/>
            <p:nvPr userDrawn="1"/>
          </p:nvGrpSpPr>
          <p:grpSpPr>
            <a:xfrm>
              <a:off x="5973362" y="5994999"/>
              <a:ext cx="921802" cy="921802"/>
              <a:chOff x="11386975" y="4704518"/>
              <a:chExt cx="1828800" cy="1828800"/>
            </a:xfrm>
          </p:grpSpPr>
          <p:sp>
            <p:nvSpPr>
              <p:cNvPr id="193" name="Rounded Rectangle 192">
                <a:extLst>
                  <a:ext uri="{FF2B5EF4-FFF2-40B4-BE49-F238E27FC236}">
                    <a16:creationId xmlns:a16="http://schemas.microsoft.com/office/drawing/2014/main" id="{0FDA62F9-D13B-8E21-D459-6CB0C22416A2}"/>
                  </a:ext>
                </a:extLst>
              </p:cNvPr>
              <p:cNvSpPr/>
              <p:nvPr userDrawn="1"/>
            </p:nvSpPr>
            <p:spPr>
              <a:xfrm>
                <a:off x="11386975" y="4704518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4EC833BB-D7E1-A37B-7DA0-D070C1955C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16560" y="5387778"/>
                <a:ext cx="1593284" cy="441217"/>
              </a:xfrm>
              <a:prstGeom prst="rect">
                <a:avLst/>
              </a:prstGeom>
            </p:spPr>
          </p:pic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CF74E245-A11F-0BA2-B7EA-032DEF3734EF}"/>
                </a:ext>
              </a:extLst>
            </p:cNvPr>
            <p:cNvGrpSpPr/>
            <p:nvPr userDrawn="1"/>
          </p:nvGrpSpPr>
          <p:grpSpPr>
            <a:xfrm>
              <a:off x="6990130" y="5994999"/>
              <a:ext cx="921802" cy="921802"/>
              <a:chOff x="13366382" y="5094483"/>
              <a:chExt cx="1828800" cy="1828800"/>
            </a:xfrm>
          </p:grpSpPr>
          <p:sp>
            <p:nvSpPr>
              <p:cNvPr id="191" name="Rounded Rectangle 190">
                <a:extLst>
                  <a:ext uri="{FF2B5EF4-FFF2-40B4-BE49-F238E27FC236}">
                    <a16:creationId xmlns:a16="http://schemas.microsoft.com/office/drawing/2014/main" id="{1AFBFC2A-E574-2F43-79A7-709D31648FF9}"/>
                  </a:ext>
                </a:extLst>
              </p:cNvPr>
              <p:cNvSpPr/>
              <p:nvPr userDrawn="1"/>
            </p:nvSpPr>
            <p:spPr>
              <a:xfrm>
                <a:off x="13366382" y="5094483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032CD793-F35E-3419-6A8D-8DF2DED305D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93476" y="5701167"/>
                <a:ext cx="1590835" cy="549918"/>
              </a:xfrm>
              <a:prstGeom prst="rect">
                <a:avLst/>
              </a:prstGeom>
            </p:spPr>
          </p:pic>
        </p:grp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9785B587-1D2E-2137-BB63-7DAE41F340C1}"/>
              </a:ext>
            </a:extLst>
          </p:cNvPr>
          <p:cNvGrpSpPr/>
          <p:nvPr userDrawn="1"/>
        </p:nvGrpSpPr>
        <p:grpSpPr>
          <a:xfrm>
            <a:off x="9630604" y="5335753"/>
            <a:ext cx="1646550" cy="791789"/>
            <a:chOff x="3931923" y="5002905"/>
            <a:chExt cx="3980009" cy="1913896"/>
          </a:xfrm>
        </p:grpSpPr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9F50BB32-8789-66AB-65CF-AE370B1ADDC2}"/>
                </a:ext>
              </a:extLst>
            </p:cNvPr>
            <p:cNvGrpSpPr/>
            <p:nvPr userDrawn="1"/>
          </p:nvGrpSpPr>
          <p:grpSpPr>
            <a:xfrm>
              <a:off x="3939824" y="5003029"/>
              <a:ext cx="921802" cy="921802"/>
              <a:chOff x="3045595" y="2906486"/>
              <a:chExt cx="2743200" cy="2743200"/>
            </a:xfrm>
          </p:grpSpPr>
          <p:sp>
            <p:nvSpPr>
              <p:cNvPr id="231" name="Rounded Rectangle 230">
                <a:extLst>
                  <a:ext uri="{FF2B5EF4-FFF2-40B4-BE49-F238E27FC236}">
                    <a16:creationId xmlns:a16="http://schemas.microsoft.com/office/drawing/2014/main" id="{7B189928-979A-86B2-8FC1-B5A9ED820C45}"/>
                  </a:ext>
                </a:extLst>
              </p:cNvPr>
              <p:cNvSpPr/>
              <p:nvPr userDrawn="1"/>
            </p:nvSpPr>
            <p:spPr>
              <a:xfrm>
                <a:off x="3045595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32" name="Picture 231">
                <a:extLst>
                  <a:ext uri="{FF2B5EF4-FFF2-40B4-BE49-F238E27FC236}">
                    <a16:creationId xmlns:a16="http://schemas.microsoft.com/office/drawing/2014/main" id="{AA0A6B4D-8CFD-D5DF-0397-BD77F7E5387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93427" y="3927262"/>
                <a:ext cx="2235608" cy="505673"/>
              </a:xfrm>
              <a:prstGeom prst="rect">
                <a:avLst/>
              </a:prstGeom>
            </p:spPr>
          </p:pic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83A6B7BB-ECFE-0E3F-C47E-8BD09E24A9CF}"/>
                </a:ext>
              </a:extLst>
            </p:cNvPr>
            <p:cNvGrpSpPr/>
            <p:nvPr userDrawn="1"/>
          </p:nvGrpSpPr>
          <p:grpSpPr>
            <a:xfrm>
              <a:off x="4956593" y="5003029"/>
              <a:ext cx="921802" cy="921802"/>
              <a:chOff x="8923881" y="2906486"/>
              <a:chExt cx="2743200" cy="2743200"/>
            </a:xfrm>
          </p:grpSpPr>
          <p:sp>
            <p:nvSpPr>
              <p:cNvPr id="229" name="Rounded Rectangle 228">
                <a:extLst>
                  <a:ext uri="{FF2B5EF4-FFF2-40B4-BE49-F238E27FC236}">
                    <a16:creationId xmlns:a16="http://schemas.microsoft.com/office/drawing/2014/main" id="{E20412D1-3105-9D26-3067-BD518B005FD3}"/>
                  </a:ext>
                </a:extLst>
              </p:cNvPr>
              <p:cNvSpPr/>
              <p:nvPr userDrawn="1"/>
            </p:nvSpPr>
            <p:spPr>
              <a:xfrm>
                <a:off x="8923881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30" name="Picture 229">
                <a:extLst>
                  <a:ext uri="{FF2B5EF4-FFF2-40B4-BE49-F238E27FC236}">
                    <a16:creationId xmlns:a16="http://schemas.microsoft.com/office/drawing/2014/main" id="{632422C9-6551-CEC3-B337-1C8358B42B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46404" y="3927262"/>
                <a:ext cx="2288721" cy="743834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55DBE3C5-EB0E-93B6-EE5B-C0C0C60D3824}"/>
                </a:ext>
              </a:extLst>
            </p:cNvPr>
            <p:cNvGrpSpPr/>
            <p:nvPr userDrawn="1"/>
          </p:nvGrpSpPr>
          <p:grpSpPr>
            <a:xfrm>
              <a:off x="5973362" y="5014180"/>
              <a:ext cx="921802" cy="921802"/>
              <a:chOff x="11879352" y="2906486"/>
              <a:chExt cx="2743200" cy="2743200"/>
            </a:xfrm>
          </p:grpSpPr>
          <p:sp>
            <p:nvSpPr>
              <p:cNvPr id="227" name="Rounded Rectangle 226">
                <a:extLst>
                  <a:ext uri="{FF2B5EF4-FFF2-40B4-BE49-F238E27FC236}">
                    <a16:creationId xmlns:a16="http://schemas.microsoft.com/office/drawing/2014/main" id="{5DA1C317-D006-878E-CCBE-2E55A4B38CC8}"/>
                  </a:ext>
                </a:extLst>
              </p:cNvPr>
              <p:cNvSpPr/>
              <p:nvPr userDrawn="1"/>
            </p:nvSpPr>
            <p:spPr>
              <a:xfrm>
                <a:off x="11879352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28" name="Graphic 227">
                <a:extLst>
                  <a:ext uri="{FF2B5EF4-FFF2-40B4-BE49-F238E27FC236}">
                    <a16:creationId xmlns:a16="http://schemas.microsoft.com/office/drawing/2014/main" id="{94E40191-C177-B810-080D-31B06AD6E07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2158456" y="3554669"/>
                <a:ext cx="2194357" cy="1116427"/>
              </a:xfrm>
              <a:prstGeom prst="rect">
                <a:avLst/>
              </a:prstGeom>
            </p:spPr>
          </p:pic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AC06EBD4-D29B-866F-C29E-DA769319EE36}"/>
                </a:ext>
              </a:extLst>
            </p:cNvPr>
            <p:cNvGrpSpPr/>
            <p:nvPr userDrawn="1"/>
          </p:nvGrpSpPr>
          <p:grpSpPr>
            <a:xfrm>
              <a:off x="6990130" y="5002905"/>
              <a:ext cx="921802" cy="921802"/>
              <a:chOff x="14802167" y="2906486"/>
              <a:chExt cx="2743200" cy="2743200"/>
            </a:xfrm>
          </p:grpSpPr>
          <p:sp>
            <p:nvSpPr>
              <p:cNvPr id="225" name="Rounded Rectangle 224">
                <a:extLst>
                  <a:ext uri="{FF2B5EF4-FFF2-40B4-BE49-F238E27FC236}">
                    <a16:creationId xmlns:a16="http://schemas.microsoft.com/office/drawing/2014/main" id="{114FF90F-5E76-04AF-FCB6-43889AC2399D}"/>
                  </a:ext>
                </a:extLst>
              </p:cNvPr>
              <p:cNvSpPr/>
              <p:nvPr userDrawn="1"/>
            </p:nvSpPr>
            <p:spPr>
              <a:xfrm>
                <a:off x="14802167" y="2906486"/>
                <a:ext cx="2743200" cy="27432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26" name="Graphic 225">
                <a:extLst>
                  <a:ext uri="{FF2B5EF4-FFF2-40B4-BE49-F238E27FC236}">
                    <a16:creationId xmlns:a16="http://schemas.microsoft.com/office/drawing/2014/main" id="{8F57C5DA-0008-5751-A880-94943DE33AB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5250568" y="3420836"/>
                <a:ext cx="1981200" cy="1714500"/>
              </a:xfrm>
              <a:prstGeom prst="rect">
                <a:avLst/>
              </a:prstGeom>
            </p:spPr>
          </p:pic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975F8C1C-8F25-1A2B-DD34-AB4234B4A48D}"/>
                </a:ext>
              </a:extLst>
            </p:cNvPr>
            <p:cNvGrpSpPr/>
            <p:nvPr userDrawn="1"/>
          </p:nvGrpSpPr>
          <p:grpSpPr>
            <a:xfrm>
              <a:off x="3931923" y="5994999"/>
              <a:ext cx="929703" cy="921802"/>
              <a:chOff x="10677072" y="5142775"/>
              <a:chExt cx="1844474" cy="1828800"/>
            </a:xfrm>
          </p:grpSpPr>
          <p:sp>
            <p:nvSpPr>
              <p:cNvPr id="223" name="Rounded Rectangle 222">
                <a:extLst>
                  <a:ext uri="{FF2B5EF4-FFF2-40B4-BE49-F238E27FC236}">
                    <a16:creationId xmlns:a16="http://schemas.microsoft.com/office/drawing/2014/main" id="{0B3B2C51-2811-E6C8-4705-1802ADC06736}"/>
                  </a:ext>
                </a:extLst>
              </p:cNvPr>
              <p:cNvSpPr/>
              <p:nvPr userDrawn="1"/>
            </p:nvSpPr>
            <p:spPr>
              <a:xfrm>
                <a:off x="10692746" y="5142775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24" name="Picture 223">
                <a:extLst>
                  <a:ext uri="{FF2B5EF4-FFF2-40B4-BE49-F238E27FC236}">
                    <a16:creationId xmlns:a16="http://schemas.microsoft.com/office/drawing/2014/main" id="{FAC786CB-B671-2AD4-AADC-B237CA164A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77072" y="5628449"/>
                <a:ext cx="1844474" cy="930256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5AD37611-946C-937D-5296-6149F0DFD1AF}"/>
                </a:ext>
              </a:extLst>
            </p:cNvPr>
            <p:cNvGrpSpPr/>
            <p:nvPr userDrawn="1"/>
          </p:nvGrpSpPr>
          <p:grpSpPr>
            <a:xfrm>
              <a:off x="4956593" y="5994999"/>
              <a:ext cx="921802" cy="921802"/>
              <a:chOff x="6712416" y="7089909"/>
              <a:chExt cx="1828800" cy="1828800"/>
            </a:xfrm>
          </p:grpSpPr>
          <p:sp>
            <p:nvSpPr>
              <p:cNvPr id="221" name="Rounded Rectangle 220">
                <a:extLst>
                  <a:ext uri="{FF2B5EF4-FFF2-40B4-BE49-F238E27FC236}">
                    <a16:creationId xmlns:a16="http://schemas.microsoft.com/office/drawing/2014/main" id="{52E3F02C-5648-E70F-7118-392C29C62DBC}"/>
                  </a:ext>
                </a:extLst>
              </p:cNvPr>
              <p:cNvSpPr/>
              <p:nvPr userDrawn="1"/>
            </p:nvSpPr>
            <p:spPr>
              <a:xfrm>
                <a:off x="6712416" y="7089909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22" name="Picture 221">
                <a:extLst>
                  <a:ext uri="{FF2B5EF4-FFF2-40B4-BE49-F238E27FC236}">
                    <a16:creationId xmlns:a16="http://schemas.microsoft.com/office/drawing/2014/main" id="{F5C7E3FA-4187-6880-2279-BB936D7C22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28971" y="7570389"/>
                <a:ext cx="1583221" cy="867840"/>
              </a:xfrm>
              <a:prstGeom prst="rect">
                <a:avLst/>
              </a:prstGeom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21B1D166-1B19-E6DD-AFA8-C297382C3C6A}"/>
                </a:ext>
              </a:extLst>
            </p:cNvPr>
            <p:cNvGrpSpPr/>
            <p:nvPr userDrawn="1"/>
          </p:nvGrpSpPr>
          <p:grpSpPr>
            <a:xfrm>
              <a:off x="5973362" y="5994999"/>
              <a:ext cx="921802" cy="921802"/>
              <a:chOff x="11386975" y="4704518"/>
              <a:chExt cx="1828800" cy="1828800"/>
            </a:xfrm>
          </p:grpSpPr>
          <p:sp>
            <p:nvSpPr>
              <p:cNvPr id="219" name="Rounded Rectangle 218">
                <a:extLst>
                  <a:ext uri="{FF2B5EF4-FFF2-40B4-BE49-F238E27FC236}">
                    <a16:creationId xmlns:a16="http://schemas.microsoft.com/office/drawing/2014/main" id="{240535C2-C11C-3040-86CB-51AA661E085D}"/>
                  </a:ext>
                </a:extLst>
              </p:cNvPr>
              <p:cNvSpPr/>
              <p:nvPr userDrawn="1"/>
            </p:nvSpPr>
            <p:spPr>
              <a:xfrm>
                <a:off x="11386975" y="4704518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20" name="Picture 219">
                <a:extLst>
                  <a:ext uri="{FF2B5EF4-FFF2-40B4-BE49-F238E27FC236}">
                    <a16:creationId xmlns:a16="http://schemas.microsoft.com/office/drawing/2014/main" id="{BA5523F9-7F1C-9846-A27B-2917CAE337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16560" y="5387778"/>
                <a:ext cx="1593284" cy="441217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2E2CC6DB-3374-DD13-89F9-DEDE48C03D82}"/>
                </a:ext>
              </a:extLst>
            </p:cNvPr>
            <p:cNvGrpSpPr/>
            <p:nvPr userDrawn="1"/>
          </p:nvGrpSpPr>
          <p:grpSpPr>
            <a:xfrm>
              <a:off x="6990130" y="5994999"/>
              <a:ext cx="921802" cy="921802"/>
              <a:chOff x="13366382" y="5094483"/>
              <a:chExt cx="1828800" cy="1828800"/>
            </a:xfrm>
          </p:grpSpPr>
          <p:sp>
            <p:nvSpPr>
              <p:cNvPr id="217" name="Rounded Rectangle 216">
                <a:extLst>
                  <a:ext uri="{FF2B5EF4-FFF2-40B4-BE49-F238E27FC236}">
                    <a16:creationId xmlns:a16="http://schemas.microsoft.com/office/drawing/2014/main" id="{2BF94E74-E6A3-216B-FB47-8E91F7059141}"/>
                  </a:ext>
                </a:extLst>
              </p:cNvPr>
              <p:cNvSpPr/>
              <p:nvPr userDrawn="1"/>
            </p:nvSpPr>
            <p:spPr>
              <a:xfrm>
                <a:off x="13366382" y="5094483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18" name="Picture 217">
                <a:extLst>
                  <a:ext uri="{FF2B5EF4-FFF2-40B4-BE49-F238E27FC236}">
                    <a16:creationId xmlns:a16="http://schemas.microsoft.com/office/drawing/2014/main" id="{0BCB3944-56DA-6CBA-5DC5-0C83C93340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93476" y="5701167"/>
                <a:ext cx="1590835" cy="549918"/>
              </a:xfrm>
              <a:prstGeom prst="rect">
                <a:avLst/>
              </a:prstGeom>
            </p:spPr>
          </p:pic>
        </p:grp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B00479C1-CA9A-FCE7-EC7C-5B05E0143430}"/>
              </a:ext>
            </a:extLst>
          </p:cNvPr>
          <p:cNvGrpSpPr/>
          <p:nvPr userDrawn="1"/>
        </p:nvGrpSpPr>
        <p:grpSpPr>
          <a:xfrm>
            <a:off x="6830981" y="4462877"/>
            <a:ext cx="1640014" cy="792782"/>
            <a:chOff x="6745751" y="4138797"/>
            <a:chExt cx="1866680" cy="902352"/>
          </a:xfrm>
        </p:grpSpPr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10EA9669-1A9A-97D1-6DB1-00982F7815EA}"/>
                </a:ext>
              </a:extLst>
            </p:cNvPr>
            <p:cNvGrpSpPr/>
            <p:nvPr userDrawn="1"/>
          </p:nvGrpSpPr>
          <p:grpSpPr>
            <a:xfrm>
              <a:off x="6745751" y="4138797"/>
              <a:ext cx="430341" cy="430341"/>
              <a:chOff x="7535737" y="4704518"/>
              <a:chExt cx="1828800" cy="1828800"/>
            </a:xfrm>
          </p:grpSpPr>
          <p:sp>
            <p:nvSpPr>
              <p:cNvPr id="234" name="Rounded Rectangle 233">
                <a:extLst>
                  <a:ext uri="{FF2B5EF4-FFF2-40B4-BE49-F238E27FC236}">
                    <a16:creationId xmlns:a16="http://schemas.microsoft.com/office/drawing/2014/main" id="{2BED7BC2-DB8A-B090-FC79-E5B9BEC7F4BF}"/>
                  </a:ext>
                </a:extLst>
              </p:cNvPr>
              <p:cNvSpPr/>
              <p:nvPr userDrawn="1"/>
            </p:nvSpPr>
            <p:spPr>
              <a:xfrm>
                <a:off x="7535737" y="4704518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35" name="Picture 234">
                <a:extLst>
                  <a:ext uri="{FF2B5EF4-FFF2-40B4-BE49-F238E27FC236}">
                    <a16:creationId xmlns:a16="http://schemas.microsoft.com/office/drawing/2014/main" id="{7E715A25-E510-F97F-F753-3E813BA140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46762" y="5344156"/>
                <a:ext cx="1503003" cy="484839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10E9EC48-923E-0913-36E0-549819F7100B}"/>
                </a:ext>
              </a:extLst>
            </p:cNvPr>
            <p:cNvGrpSpPr/>
            <p:nvPr userDrawn="1"/>
          </p:nvGrpSpPr>
          <p:grpSpPr>
            <a:xfrm>
              <a:off x="7221603" y="4138797"/>
              <a:ext cx="430341" cy="430341"/>
              <a:chOff x="8713339" y="5142775"/>
              <a:chExt cx="1828800" cy="1828800"/>
            </a:xfrm>
          </p:grpSpPr>
          <p:sp>
            <p:nvSpPr>
              <p:cNvPr id="237" name="Rounded Rectangle 236">
                <a:extLst>
                  <a:ext uri="{FF2B5EF4-FFF2-40B4-BE49-F238E27FC236}">
                    <a16:creationId xmlns:a16="http://schemas.microsoft.com/office/drawing/2014/main" id="{DF46FECB-5B26-0979-B9DF-BBA2464DA34F}"/>
                  </a:ext>
                </a:extLst>
              </p:cNvPr>
              <p:cNvSpPr/>
              <p:nvPr userDrawn="1"/>
            </p:nvSpPr>
            <p:spPr>
              <a:xfrm>
                <a:off x="8713339" y="5142775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38" name="Picture 237">
                <a:extLst>
                  <a:ext uri="{FF2B5EF4-FFF2-40B4-BE49-F238E27FC236}">
                    <a16:creationId xmlns:a16="http://schemas.microsoft.com/office/drawing/2014/main" id="{9CE5A823-41B2-D027-11B8-8A1A32A0D77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88728" y="5861188"/>
                <a:ext cx="1542541" cy="323199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CA3712D1-8CF9-59F4-0C60-0D31F285106D}"/>
                </a:ext>
              </a:extLst>
            </p:cNvPr>
            <p:cNvGrpSpPr/>
            <p:nvPr userDrawn="1"/>
          </p:nvGrpSpPr>
          <p:grpSpPr>
            <a:xfrm>
              <a:off x="7705170" y="4138797"/>
              <a:ext cx="430341" cy="430341"/>
              <a:chOff x="2882694" y="5142775"/>
              <a:chExt cx="1828800" cy="1828800"/>
            </a:xfrm>
          </p:grpSpPr>
          <p:sp>
            <p:nvSpPr>
              <p:cNvPr id="240" name="Rounded Rectangle 239">
                <a:extLst>
                  <a:ext uri="{FF2B5EF4-FFF2-40B4-BE49-F238E27FC236}">
                    <a16:creationId xmlns:a16="http://schemas.microsoft.com/office/drawing/2014/main" id="{0BD4CC6F-347E-8C01-93EE-E0CFE4354C65}"/>
                  </a:ext>
                </a:extLst>
              </p:cNvPr>
              <p:cNvSpPr/>
              <p:nvPr userDrawn="1"/>
            </p:nvSpPr>
            <p:spPr>
              <a:xfrm>
                <a:off x="2882694" y="5142775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41" name="Picture 240">
                <a:extLst>
                  <a:ext uri="{FF2B5EF4-FFF2-40B4-BE49-F238E27FC236}">
                    <a16:creationId xmlns:a16="http://schemas.microsoft.com/office/drawing/2014/main" id="{4EC44188-0EE1-CA9D-A8F7-9B275E80153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86730" y="5981252"/>
                <a:ext cx="1609992" cy="224650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5871ECE7-01C2-B5DF-F7D6-2F6D32151358}"/>
                </a:ext>
              </a:extLst>
            </p:cNvPr>
            <p:cNvGrpSpPr/>
            <p:nvPr userDrawn="1"/>
          </p:nvGrpSpPr>
          <p:grpSpPr>
            <a:xfrm>
              <a:off x="8182090" y="4138797"/>
              <a:ext cx="430341" cy="430341"/>
              <a:chOff x="4776040" y="7089909"/>
              <a:chExt cx="1828800" cy="1828800"/>
            </a:xfrm>
          </p:grpSpPr>
          <p:sp>
            <p:nvSpPr>
              <p:cNvPr id="243" name="Rounded Rectangle 242">
                <a:extLst>
                  <a:ext uri="{FF2B5EF4-FFF2-40B4-BE49-F238E27FC236}">
                    <a16:creationId xmlns:a16="http://schemas.microsoft.com/office/drawing/2014/main" id="{C0BC45E8-3A8C-96DA-2F86-A448F5068FD1}"/>
                  </a:ext>
                </a:extLst>
              </p:cNvPr>
              <p:cNvSpPr/>
              <p:nvPr userDrawn="1"/>
            </p:nvSpPr>
            <p:spPr>
              <a:xfrm>
                <a:off x="4776040" y="7089909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44" name="Picture 243">
                <a:extLst>
                  <a:ext uri="{FF2B5EF4-FFF2-40B4-BE49-F238E27FC236}">
                    <a16:creationId xmlns:a16="http://schemas.microsoft.com/office/drawing/2014/main" id="{7FC18629-CD43-8103-8C7C-7F79E7EBEF2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84513" y="7840148"/>
                <a:ext cx="1602348" cy="400587"/>
              </a:xfrm>
              <a:prstGeom prst="rect">
                <a:avLst/>
              </a:prstGeom>
            </p:spPr>
          </p:pic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74B856C2-3E0A-F87F-2D95-15890976B30E}"/>
                </a:ext>
              </a:extLst>
            </p:cNvPr>
            <p:cNvGrpSpPr/>
            <p:nvPr userDrawn="1"/>
          </p:nvGrpSpPr>
          <p:grpSpPr>
            <a:xfrm>
              <a:off x="6745751" y="4610808"/>
              <a:ext cx="430341" cy="430341"/>
              <a:chOff x="9429083" y="5094483"/>
              <a:chExt cx="1828800" cy="1828800"/>
            </a:xfrm>
          </p:grpSpPr>
          <p:sp>
            <p:nvSpPr>
              <p:cNvPr id="246" name="Rounded Rectangle 245">
                <a:extLst>
                  <a:ext uri="{FF2B5EF4-FFF2-40B4-BE49-F238E27FC236}">
                    <a16:creationId xmlns:a16="http://schemas.microsoft.com/office/drawing/2014/main" id="{072FF3AC-EFF4-EA81-D6D7-0FB591E13FB5}"/>
                  </a:ext>
                </a:extLst>
              </p:cNvPr>
              <p:cNvSpPr/>
              <p:nvPr userDrawn="1"/>
            </p:nvSpPr>
            <p:spPr>
              <a:xfrm>
                <a:off x="9429083" y="5094483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47" name="Picture 246">
                <a:extLst>
                  <a:ext uri="{FF2B5EF4-FFF2-40B4-BE49-F238E27FC236}">
                    <a16:creationId xmlns:a16="http://schemas.microsoft.com/office/drawing/2014/main" id="{E9FB1F1E-D744-CC84-9D61-55F04083E3A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23499" y="5432919"/>
                <a:ext cx="1423569" cy="1061645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7158D4A-FAAB-41BD-7687-D6745A93ACDF}"/>
                </a:ext>
              </a:extLst>
            </p:cNvPr>
            <p:cNvGrpSpPr/>
            <p:nvPr userDrawn="1"/>
          </p:nvGrpSpPr>
          <p:grpSpPr>
            <a:xfrm>
              <a:off x="7228134" y="4610808"/>
              <a:ext cx="430341" cy="430341"/>
              <a:chOff x="11386975" y="5094483"/>
              <a:chExt cx="1828800" cy="1828800"/>
            </a:xfrm>
          </p:grpSpPr>
          <p:sp>
            <p:nvSpPr>
              <p:cNvPr id="249" name="Rounded Rectangle 248">
                <a:extLst>
                  <a:ext uri="{FF2B5EF4-FFF2-40B4-BE49-F238E27FC236}">
                    <a16:creationId xmlns:a16="http://schemas.microsoft.com/office/drawing/2014/main" id="{A0C6718B-17E9-68D5-9BF9-8E977D199396}"/>
                  </a:ext>
                </a:extLst>
              </p:cNvPr>
              <p:cNvSpPr/>
              <p:nvPr userDrawn="1"/>
            </p:nvSpPr>
            <p:spPr>
              <a:xfrm>
                <a:off x="11386975" y="5094483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50" name="Picture 249" descr="A logo with a yellow and blue design&#10;&#10;Description automatically generated">
                <a:extLst>
                  <a:ext uri="{FF2B5EF4-FFF2-40B4-BE49-F238E27FC236}">
                    <a16:creationId xmlns:a16="http://schemas.microsoft.com/office/drawing/2014/main" id="{AE0EE4CF-F539-8993-3B3C-E45D4CCC9D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609653" y="5220687"/>
                <a:ext cx="1327942" cy="1621794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0DC64461-0866-44CA-CBC0-93290888F1AD}"/>
                </a:ext>
              </a:extLst>
            </p:cNvPr>
            <p:cNvGrpSpPr/>
            <p:nvPr userDrawn="1"/>
          </p:nvGrpSpPr>
          <p:grpSpPr>
            <a:xfrm>
              <a:off x="7705170" y="4610808"/>
              <a:ext cx="430341" cy="430341"/>
              <a:chOff x="15345789" y="5094483"/>
              <a:chExt cx="1828800" cy="1828800"/>
            </a:xfrm>
          </p:grpSpPr>
          <p:sp>
            <p:nvSpPr>
              <p:cNvPr id="252" name="Rounded Rectangle 251">
                <a:extLst>
                  <a:ext uri="{FF2B5EF4-FFF2-40B4-BE49-F238E27FC236}">
                    <a16:creationId xmlns:a16="http://schemas.microsoft.com/office/drawing/2014/main" id="{6F93B52C-EA57-C78A-B70A-50C6673B54A7}"/>
                  </a:ext>
                </a:extLst>
              </p:cNvPr>
              <p:cNvSpPr/>
              <p:nvPr userDrawn="1"/>
            </p:nvSpPr>
            <p:spPr>
              <a:xfrm>
                <a:off x="15345789" y="5094483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53" name="Picture 252">
                <a:extLst>
                  <a:ext uri="{FF2B5EF4-FFF2-40B4-BE49-F238E27FC236}">
                    <a16:creationId xmlns:a16="http://schemas.microsoft.com/office/drawing/2014/main" id="{9254113B-21AE-4677-35A5-F91060C0D7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761824" y="5439614"/>
                <a:ext cx="979982" cy="1095274"/>
              </a:xfrm>
              <a:prstGeom prst="rect">
                <a:avLst/>
              </a:prstGeom>
            </p:spPr>
          </p:pic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8D567A6A-9F4A-C9BF-9817-45109F9FC89B}"/>
                </a:ext>
              </a:extLst>
            </p:cNvPr>
            <p:cNvGrpSpPr/>
            <p:nvPr userDrawn="1"/>
          </p:nvGrpSpPr>
          <p:grpSpPr>
            <a:xfrm>
              <a:off x="8182090" y="4610808"/>
              <a:ext cx="430341" cy="430341"/>
              <a:chOff x="9429083" y="7071201"/>
              <a:chExt cx="1828800" cy="1828800"/>
            </a:xfrm>
          </p:grpSpPr>
          <p:sp>
            <p:nvSpPr>
              <p:cNvPr id="255" name="Rounded Rectangle 254">
                <a:extLst>
                  <a:ext uri="{FF2B5EF4-FFF2-40B4-BE49-F238E27FC236}">
                    <a16:creationId xmlns:a16="http://schemas.microsoft.com/office/drawing/2014/main" id="{855ED5EE-EEF3-A46A-C410-6DC4766F33A8}"/>
                  </a:ext>
                </a:extLst>
              </p:cNvPr>
              <p:cNvSpPr/>
              <p:nvPr userDrawn="1"/>
            </p:nvSpPr>
            <p:spPr>
              <a:xfrm>
                <a:off x="9429083" y="7071201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56" name="Picture 255">
                <a:extLst>
                  <a:ext uri="{FF2B5EF4-FFF2-40B4-BE49-F238E27FC236}">
                    <a16:creationId xmlns:a16="http://schemas.microsoft.com/office/drawing/2014/main" id="{45CBD11C-07F9-8396-3ABF-0B5ADA2934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77312" y="7750651"/>
                <a:ext cx="1511300" cy="469900"/>
              </a:xfrm>
              <a:prstGeom prst="rect">
                <a:avLst/>
              </a:prstGeom>
            </p:spPr>
          </p:pic>
        </p:grp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211F5281-A979-23E7-5388-7A8AA23FA62C}"/>
              </a:ext>
            </a:extLst>
          </p:cNvPr>
          <p:cNvGrpSpPr/>
          <p:nvPr userDrawn="1"/>
        </p:nvGrpSpPr>
        <p:grpSpPr>
          <a:xfrm>
            <a:off x="9638970" y="4462877"/>
            <a:ext cx="1640014" cy="792782"/>
            <a:chOff x="6745751" y="4138797"/>
            <a:chExt cx="1866680" cy="902352"/>
          </a:xfrm>
        </p:grpSpPr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C35891CE-B438-7E0B-C9E6-D6269DCCA8AE}"/>
                </a:ext>
              </a:extLst>
            </p:cNvPr>
            <p:cNvGrpSpPr/>
            <p:nvPr userDrawn="1"/>
          </p:nvGrpSpPr>
          <p:grpSpPr>
            <a:xfrm>
              <a:off x="6745751" y="4138797"/>
              <a:ext cx="430341" cy="430341"/>
              <a:chOff x="7535737" y="4704518"/>
              <a:chExt cx="1828800" cy="1828800"/>
            </a:xfrm>
          </p:grpSpPr>
          <p:sp>
            <p:nvSpPr>
              <p:cNvPr id="281" name="Rounded Rectangle 280">
                <a:extLst>
                  <a:ext uri="{FF2B5EF4-FFF2-40B4-BE49-F238E27FC236}">
                    <a16:creationId xmlns:a16="http://schemas.microsoft.com/office/drawing/2014/main" id="{0ABAB978-594F-424A-F60B-14B7A45A47DC}"/>
                  </a:ext>
                </a:extLst>
              </p:cNvPr>
              <p:cNvSpPr/>
              <p:nvPr userDrawn="1"/>
            </p:nvSpPr>
            <p:spPr>
              <a:xfrm>
                <a:off x="7535737" y="4704518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6D615E1B-A036-72C5-55AA-F6B73ED496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46762" y="5344156"/>
                <a:ext cx="1503003" cy="484839"/>
              </a:xfrm>
              <a:prstGeom prst="rect">
                <a:avLst/>
              </a:prstGeom>
            </p:spPr>
          </p:pic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4F1E155D-D4B3-AACA-18BC-74461AC60D25}"/>
                </a:ext>
              </a:extLst>
            </p:cNvPr>
            <p:cNvGrpSpPr/>
            <p:nvPr userDrawn="1"/>
          </p:nvGrpSpPr>
          <p:grpSpPr>
            <a:xfrm>
              <a:off x="7221603" y="4138797"/>
              <a:ext cx="430341" cy="430341"/>
              <a:chOff x="8713339" y="5142775"/>
              <a:chExt cx="1828800" cy="1828800"/>
            </a:xfrm>
          </p:grpSpPr>
          <p:sp>
            <p:nvSpPr>
              <p:cNvPr id="279" name="Rounded Rectangle 278">
                <a:extLst>
                  <a:ext uri="{FF2B5EF4-FFF2-40B4-BE49-F238E27FC236}">
                    <a16:creationId xmlns:a16="http://schemas.microsoft.com/office/drawing/2014/main" id="{0A2C7746-753D-3B38-48AD-80640EE42F5C}"/>
                  </a:ext>
                </a:extLst>
              </p:cNvPr>
              <p:cNvSpPr/>
              <p:nvPr userDrawn="1"/>
            </p:nvSpPr>
            <p:spPr>
              <a:xfrm>
                <a:off x="8713339" y="5142775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80" name="Picture 279">
                <a:extLst>
                  <a:ext uri="{FF2B5EF4-FFF2-40B4-BE49-F238E27FC236}">
                    <a16:creationId xmlns:a16="http://schemas.microsoft.com/office/drawing/2014/main" id="{C1E5CEA1-1B6B-0EE1-187F-F0370A7039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88728" y="5861188"/>
                <a:ext cx="1542541" cy="323199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93550690-CA8D-DFDA-C0FF-FDD9FC1FDD39}"/>
                </a:ext>
              </a:extLst>
            </p:cNvPr>
            <p:cNvGrpSpPr/>
            <p:nvPr userDrawn="1"/>
          </p:nvGrpSpPr>
          <p:grpSpPr>
            <a:xfrm>
              <a:off x="7705170" y="4138797"/>
              <a:ext cx="430341" cy="430341"/>
              <a:chOff x="2882694" y="5142775"/>
              <a:chExt cx="1828800" cy="1828800"/>
            </a:xfrm>
          </p:grpSpPr>
          <p:sp>
            <p:nvSpPr>
              <p:cNvPr id="277" name="Rounded Rectangle 276">
                <a:extLst>
                  <a:ext uri="{FF2B5EF4-FFF2-40B4-BE49-F238E27FC236}">
                    <a16:creationId xmlns:a16="http://schemas.microsoft.com/office/drawing/2014/main" id="{C54653E9-B3FB-4A81-62D0-C4F46804A559}"/>
                  </a:ext>
                </a:extLst>
              </p:cNvPr>
              <p:cNvSpPr/>
              <p:nvPr userDrawn="1"/>
            </p:nvSpPr>
            <p:spPr>
              <a:xfrm>
                <a:off x="2882694" y="5142775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F47921A3-2192-4BB3-55E6-ED0931A096A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86730" y="5981252"/>
                <a:ext cx="1609992" cy="224650"/>
              </a:xfrm>
              <a:prstGeom prst="rect">
                <a:avLst/>
              </a:prstGeom>
            </p:spPr>
          </p:pic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21DD4BEA-7434-C198-F6D9-CBBD51EEC333}"/>
                </a:ext>
              </a:extLst>
            </p:cNvPr>
            <p:cNvGrpSpPr/>
            <p:nvPr userDrawn="1"/>
          </p:nvGrpSpPr>
          <p:grpSpPr>
            <a:xfrm>
              <a:off x="8182090" y="4138797"/>
              <a:ext cx="430341" cy="430341"/>
              <a:chOff x="4776040" y="7089909"/>
              <a:chExt cx="1828800" cy="1828800"/>
            </a:xfrm>
          </p:grpSpPr>
          <p:sp>
            <p:nvSpPr>
              <p:cNvPr id="275" name="Rounded Rectangle 274">
                <a:extLst>
                  <a:ext uri="{FF2B5EF4-FFF2-40B4-BE49-F238E27FC236}">
                    <a16:creationId xmlns:a16="http://schemas.microsoft.com/office/drawing/2014/main" id="{9F333F8D-3580-1A22-02A6-5AE23AE0AC03}"/>
                  </a:ext>
                </a:extLst>
              </p:cNvPr>
              <p:cNvSpPr/>
              <p:nvPr userDrawn="1"/>
            </p:nvSpPr>
            <p:spPr>
              <a:xfrm>
                <a:off x="4776040" y="7089909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C1465CF0-DF62-7177-0904-AF609C66A1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84513" y="7840148"/>
                <a:ext cx="1602348" cy="400587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A1507758-8267-F33B-7DA1-1985C7237217}"/>
                </a:ext>
              </a:extLst>
            </p:cNvPr>
            <p:cNvGrpSpPr/>
            <p:nvPr userDrawn="1"/>
          </p:nvGrpSpPr>
          <p:grpSpPr>
            <a:xfrm>
              <a:off x="6745751" y="4610808"/>
              <a:ext cx="430341" cy="430341"/>
              <a:chOff x="9429083" y="5094483"/>
              <a:chExt cx="1828800" cy="1828800"/>
            </a:xfrm>
          </p:grpSpPr>
          <p:sp>
            <p:nvSpPr>
              <p:cNvPr id="273" name="Rounded Rectangle 272">
                <a:extLst>
                  <a:ext uri="{FF2B5EF4-FFF2-40B4-BE49-F238E27FC236}">
                    <a16:creationId xmlns:a16="http://schemas.microsoft.com/office/drawing/2014/main" id="{85787DB1-4B12-9423-04F9-F3649F914AB7}"/>
                  </a:ext>
                </a:extLst>
              </p:cNvPr>
              <p:cNvSpPr/>
              <p:nvPr userDrawn="1"/>
            </p:nvSpPr>
            <p:spPr>
              <a:xfrm>
                <a:off x="9429083" y="5094483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ED72230E-B177-6DB8-368E-106574AA94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23499" y="5432919"/>
                <a:ext cx="1423569" cy="1061645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2CDD96CE-F0FE-D698-BF71-1ACF213D4047}"/>
                </a:ext>
              </a:extLst>
            </p:cNvPr>
            <p:cNvGrpSpPr/>
            <p:nvPr userDrawn="1"/>
          </p:nvGrpSpPr>
          <p:grpSpPr>
            <a:xfrm>
              <a:off x="7228134" y="4610808"/>
              <a:ext cx="430341" cy="430341"/>
              <a:chOff x="11386975" y="5094483"/>
              <a:chExt cx="1828800" cy="1828800"/>
            </a:xfrm>
          </p:grpSpPr>
          <p:sp>
            <p:nvSpPr>
              <p:cNvPr id="271" name="Rounded Rectangle 270">
                <a:extLst>
                  <a:ext uri="{FF2B5EF4-FFF2-40B4-BE49-F238E27FC236}">
                    <a16:creationId xmlns:a16="http://schemas.microsoft.com/office/drawing/2014/main" id="{AC6F759A-E375-3F3F-327D-3D84659236EA}"/>
                  </a:ext>
                </a:extLst>
              </p:cNvPr>
              <p:cNvSpPr/>
              <p:nvPr userDrawn="1"/>
            </p:nvSpPr>
            <p:spPr>
              <a:xfrm>
                <a:off x="11386975" y="5094483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72" name="Picture 271" descr="A logo with a yellow and blue design&#10;&#10;Description automatically generated">
                <a:extLst>
                  <a:ext uri="{FF2B5EF4-FFF2-40B4-BE49-F238E27FC236}">
                    <a16:creationId xmlns:a16="http://schemas.microsoft.com/office/drawing/2014/main" id="{F6ED36A3-D532-9C3A-2229-DA274B8E1D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609653" y="5220687"/>
                <a:ext cx="1327942" cy="1621794"/>
              </a:xfrm>
              <a:prstGeom prst="rect">
                <a:avLst/>
              </a:prstGeom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24E6801E-18E8-169F-7D14-E5CDF507910C}"/>
                </a:ext>
              </a:extLst>
            </p:cNvPr>
            <p:cNvGrpSpPr/>
            <p:nvPr userDrawn="1"/>
          </p:nvGrpSpPr>
          <p:grpSpPr>
            <a:xfrm>
              <a:off x="7705170" y="4610808"/>
              <a:ext cx="430341" cy="430341"/>
              <a:chOff x="15345789" y="5094483"/>
              <a:chExt cx="1828800" cy="1828800"/>
            </a:xfrm>
          </p:grpSpPr>
          <p:sp>
            <p:nvSpPr>
              <p:cNvPr id="269" name="Rounded Rectangle 268">
                <a:extLst>
                  <a:ext uri="{FF2B5EF4-FFF2-40B4-BE49-F238E27FC236}">
                    <a16:creationId xmlns:a16="http://schemas.microsoft.com/office/drawing/2014/main" id="{6BC1F909-8D5C-564E-EE8E-13E6C1AA94BE}"/>
                  </a:ext>
                </a:extLst>
              </p:cNvPr>
              <p:cNvSpPr/>
              <p:nvPr userDrawn="1"/>
            </p:nvSpPr>
            <p:spPr>
              <a:xfrm>
                <a:off x="15345789" y="5094483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70" name="Picture 269">
                <a:extLst>
                  <a:ext uri="{FF2B5EF4-FFF2-40B4-BE49-F238E27FC236}">
                    <a16:creationId xmlns:a16="http://schemas.microsoft.com/office/drawing/2014/main" id="{358F2A80-EC13-E64D-033C-6E0D51A4AA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761824" y="5439614"/>
                <a:ext cx="979982" cy="1095274"/>
              </a:xfrm>
              <a:prstGeom prst="rect">
                <a:avLst/>
              </a:prstGeom>
            </p:spPr>
          </p:pic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3C7201D1-329D-136F-BB8B-9313DFEC1C4F}"/>
                </a:ext>
              </a:extLst>
            </p:cNvPr>
            <p:cNvGrpSpPr/>
            <p:nvPr userDrawn="1"/>
          </p:nvGrpSpPr>
          <p:grpSpPr>
            <a:xfrm>
              <a:off x="8182090" y="4610808"/>
              <a:ext cx="430341" cy="430341"/>
              <a:chOff x="9429083" y="7071201"/>
              <a:chExt cx="1828800" cy="1828800"/>
            </a:xfrm>
          </p:grpSpPr>
          <p:sp>
            <p:nvSpPr>
              <p:cNvPr id="267" name="Rounded Rectangle 266">
                <a:extLst>
                  <a:ext uri="{FF2B5EF4-FFF2-40B4-BE49-F238E27FC236}">
                    <a16:creationId xmlns:a16="http://schemas.microsoft.com/office/drawing/2014/main" id="{45DA1271-2AA1-1418-F65D-D9B751823B45}"/>
                  </a:ext>
                </a:extLst>
              </p:cNvPr>
              <p:cNvSpPr/>
              <p:nvPr userDrawn="1"/>
            </p:nvSpPr>
            <p:spPr>
              <a:xfrm>
                <a:off x="9429083" y="7071201"/>
                <a:ext cx="1828800" cy="1828800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268" name="Picture 267">
                <a:extLst>
                  <a:ext uri="{FF2B5EF4-FFF2-40B4-BE49-F238E27FC236}">
                    <a16:creationId xmlns:a16="http://schemas.microsoft.com/office/drawing/2014/main" id="{A16836D9-774F-3747-5820-E9744A5109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77312" y="7750651"/>
                <a:ext cx="1511300" cy="469900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E0C16B-55B9-CA74-5361-7DCC28DFF101}"/>
              </a:ext>
            </a:extLst>
          </p:cNvPr>
          <p:cNvGrpSpPr/>
          <p:nvPr userDrawn="1"/>
        </p:nvGrpSpPr>
        <p:grpSpPr>
          <a:xfrm>
            <a:off x="9662862" y="2295201"/>
            <a:ext cx="1608283" cy="2020816"/>
            <a:chOff x="9662862" y="2295201"/>
            <a:chExt cx="1608283" cy="202081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D488C7B-2911-A74E-E07E-6F7DE8531BA3}"/>
                </a:ext>
              </a:extLst>
            </p:cNvPr>
            <p:cNvGrpSpPr/>
            <p:nvPr/>
          </p:nvGrpSpPr>
          <p:grpSpPr>
            <a:xfrm>
              <a:off x="9662862" y="2295201"/>
              <a:ext cx="1608283" cy="2020816"/>
              <a:chOff x="6873094" y="2375411"/>
              <a:chExt cx="1608283" cy="2020816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56333945-620D-564F-7DE3-AA900FF3BB10}"/>
                  </a:ext>
                </a:extLst>
              </p:cNvPr>
              <p:cNvSpPr/>
              <p:nvPr userDrawn="1"/>
            </p:nvSpPr>
            <p:spPr>
              <a:xfrm>
                <a:off x="6873094" y="3605800"/>
                <a:ext cx="381354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19E33E7E-68AF-8B24-E492-AE4C67D41677}"/>
                  </a:ext>
                </a:extLst>
              </p:cNvPr>
              <p:cNvSpPr/>
              <p:nvPr userDrawn="1"/>
            </p:nvSpPr>
            <p:spPr>
              <a:xfrm>
                <a:off x="7282070" y="3605800"/>
                <a:ext cx="381354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96259446-2FEF-15C0-3501-D87B9E0FDC10}"/>
                  </a:ext>
                </a:extLst>
              </p:cNvPr>
              <p:cNvSpPr/>
              <p:nvPr userDrawn="1"/>
            </p:nvSpPr>
            <p:spPr>
              <a:xfrm>
                <a:off x="7691046" y="3605800"/>
                <a:ext cx="381354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C1C73577-87B2-364A-2A00-B221644FC31D}"/>
                  </a:ext>
                </a:extLst>
              </p:cNvPr>
              <p:cNvSpPr/>
              <p:nvPr userDrawn="1"/>
            </p:nvSpPr>
            <p:spPr>
              <a:xfrm>
                <a:off x="8100023" y="3605800"/>
                <a:ext cx="381354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B62D39E4-7636-9C6A-A0AB-E701CDD39FC0}"/>
                  </a:ext>
                </a:extLst>
              </p:cNvPr>
              <p:cNvSpPr/>
              <p:nvPr userDrawn="1"/>
            </p:nvSpPr>
            <p:spPr>
              <a:xfrm>
                <a:off x="6873094" y="4014873"/>
                <a:ext cx="381355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696E644C-A366-F4EB-C7B7-C64BD6FE4ED5}"/>
                  </a:ext>
                </a:extLst>
              </p:cNvPr>
              <p:cNvSpPr/>
              <p:nvPr userDrawn="1"/>
            </p:nvSpPr>
            <p:spPr>
              <a:xfrm>
                <a:off x="6873094" y="3194246"/>
                <a:ext cx="381354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06CBAC0B-9199-A78C-F75A-36FAD093C56C}"/>
                  </a:ext>
                </a:extLst>
              </p:cNvPr>
              <p:cNvSpPr/>
              <p:nvPr userDrawn="1"/>
            </p:nvSpPr>
            <p:spPr>
              <a:xfrm>
                <a:off x="7282070" y="3194246"/>
                <a:ext cx="381354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CC04B0EE-5FD1-3218-140A-88147BF643EA}"/>
                  </a:ext>
                </a:extLst>
              </p:cNvPr>
              <p:cNvSpPr/>
              <p:nvPr userDrawn="1"/>
            </p:nvSpPr>
            <p:spPr>
              <a:xfrm>
                <a:off x="7691046" y="3194246"/>
                <a:ext cx="381354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273B1C99-77CD-3606-1A08-2766DBE3189B}"/>
                  </a:ext>
                </a:extLst>
              </p:cNvPr>
              <p:cNvSpPr/>
              <p:nvPr userDrawn="1"/>
            </p:nvSpPr>
            <p:spPr>
              <a:xfrm>
                <a:off x="8100023" y="3194246"/>
                <a:ext cx="381354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F584645B-A816-CC60-291D-EE4CC26184D1}"/>
                  </a:ext>
                </a:extLst>
              </p:cNvPr>
              <p:cNvSpPr/>
              <p:nvPr userDrawn="1"/>
            </p:nvSpPr>
            <p:spPr>
              <a:xfrm>
                <a:off x="6873094" y="2782402"/>
                <a:ext cx="381354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1682F5FF-9C0E-A6A0-CA86-BE69CDCAF348}"/>
                  </a:ext>
                </a:extLst>
              </p:cNvPr>
              <p:cNvSpPr/>
              <p:nvPr userDrawn="1"/>
            </p:nvSpPr>
            <p:spPr>
              <a:xfrm>
                <a:off x="7282070" y="2782402"/>
                <a:ext cx="381354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BB6A9047-7F95-5AF6-69AF-8421AA587728}"/>
                  </a:ext>
                </a:extLst>
              </p:cNvPr>
              <p:cNvSpPr/>
              <p:nvPr userDrawn="1"/>
            </p:nvSpPr>
            <p:spPr>
              <a:xfrm>
                <a:off x="7691046" y="2782402"/>
                <a:ext cx="381354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1CA2F180-409F-ACC2-03F2-A228F6A53583}"/>
                  </a:ext>
                </a:extLst>
              </p:cNvPr>
              <p:cNvSpPr/>
              <p:nvPr userDrawn="1"/>
            </p:nvSpPr>
            <p:spPr>
              <a:xfrm>
                <a:off x="8100023" y="2782402"/>
                <a:ext cx="381354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D258F360-6D23-5162-39B9-10BC29541F4F}"/>
                  </a:ext>
                </a:extLst>
              </p:cNvPr>
              <p:cNvSpPr/>
              <p:nvPr userDrawn="1"/>
            </p:nvSpPr>
            <p:spPr>
              <a:xfrm>
                <a:off x="6873094" y="2375411"/>
                <a:ext cx="381354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E9926E4F-CF4E-E810-D397-8C3A35E9267B}"/>
                  </a:ext>
                </a:extLst>
              </p:cNvPr>
              <p:cNvSpPr/>
              <p:nvPr userDrawn="1"/>
            </p:nvSpPr>
            <p:spPr>
              <a:xfrm>
                <a:off x="7282070" y="2375411"/>
                <a:ext cx="381354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6F2676BD-DF1F-0D48-A65F-A675AA1E9A8A}"/>
                  </a:ext>
                </a:extLst>
              </p:cNvPr>
              <p:cNvSpPr/>
              <p:nvPr userDrawn="1"/>
            </p:nvSpPr>
            <p:spPr>
              <a:xfrm>
                <a:off x="7691046" y="2375411"/>
                <a:ext cx="381354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E31C82EE-1B8B-BA14-6393-A20D05D7C53C}"/>
                  </a:ext>
                </a:extLst>
              </p:cNvPr>
              <p:cNvSpPr/>
              <p:nvPr userDrawn="1"/>
            </p:nvSpPr>
            <p:spPr>
              <a:xfrm>
                <a:off x="8100023" y="2375411"/>
                <a:ext cx="381354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44CCBDA1-B4DB-F109-55DA-4273B3BECBF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6965057" y="2451788"/>
                <a:ext cx="197428" cy="228600"/>
              </a:xfrm>
              <a:prstGeom prst="rect">
                <a:avLst/>
              </a:prstGeom>
            </p:spPr>
          </p:pic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7ED2250A-3B13-8538-5080-585395F4DB6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7333203" y="2524635"/>
                <a:ext cx="310896" cy="82906"/>
              </a:xfrm>
              <a:prstGeom prst="rect">
                <a:avLst/>
              </a:prstGeom>
            </p:spPr>
          </p:pic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317C0381-9277-78AA-3006-A450F96227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7726275" y="2509562"/>
                <a:ext cx="310896" cy="113053"/>
              </a:xfrm>
              <a:prstGeom prst="rect">
                <a:avLst/>
              </a:prstGeom>
            </p:spPr>
          </p:pic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380597CD-6208-59F1-D6DC-CBA76299D41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8135252" y="2513912"/>
                <a:ext cx="310896" cy="104352"/>
              </a:xfrm>
              <a:prstGeom prst="rect">
                <a:avLst/>
              </a:prstGeom>
            </p:spPr>
          </p:pic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C75691B7-07B7-BBEE-2ECA-E4180DE1F28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6908323" y="2952111"/>
                <a:ext cx="310896" cy="57841"/>
              </a:xfrm>
              <a:prstGeom prst="rect">
                <a:avLst/>
              </a:prstGeom>
            </p:spPr>
          </p:pic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CDD087ED-9290-E0A7-E694-53E0B922BF4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7358447" y="2858779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4823175E-C1BE-F85D-9B71-40EBC1A288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7726275" y="2943650"/>
                <a:ext cx="310896" cy="58859"/>
              </a:xfrm>
              <a:prstGeom prst="rect">
                <a:avLst/>
              </a:prstGeom>
            </p:spPr>
          </p:pic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E1F2ADD1-9A64-B4CA-F98B-713EEDAE21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8135252" y="2929359"/>
                <a:ext cx="310896" cy="87440"/>
              </a:xfrm>
              <a:prstGeom prst="rect">
                <a:avLst/>
              </a:prstGeom>
            </p:spPr>
          </p:pic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FB4C65E6-1333-4811-F3D2-D3184CB6CB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6908323" y="3353414"/>
                <a:ext cx="310896" cy="63019"/>
              </a:xfrm>
              <a:prstGeom prst="rect">
                <a:avLst/>
              </a:prstGeom>
            </p:spPr>
          </p:pic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0D279F28-3447-E924-CB2E-80D5C66F91B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7343539" y="3276388"/>
                <a:ext cx="274320" cy="217071"/>
              </a:xfrm>
              <a:prstGeom prst="rect">
                <a:avLst/>
              </a:prstGeom>
            </p:spPr>
          </p:pic>
          <p:pic>
            <p:nvPicPr>
              <p:cNvPr id="56" name="Graphic 55">
                <a:extLst>
                  <a:ext uri="{FF2B5EF4-FFF2-40B4-BE49-F238E27FC236}">
                    <a16:creationId xmlns:a16="http://schemas.microsoft.com/office/drawing/2014/main" id="{3B0581FE-712E-6260-9152-AE0E2675A5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7726275" y="3334474"/>
                <a:ext cx="310896" cy="100898"/>
              </a:xfrm>
              <a:prstGeom prst="rect">
                <a:avLst/>
              </a:prstGeom>
            </p:spPr>
          </p:pic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272C1215-7F15-EC94-9586-0543927E9D2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p:blipFill>
            <p:spPr>
              <a:xfrm>
                <a:off x="8180912" y="3270623"/>
                <a:ext cx="219577" cy="228600"/>
              </a:xfrm>
              <a:prstGeom prst="rect">
                <a:avLst/>
              </a:prstGeom>
            </p:spPr>
          </p:pic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EE04C14D-8AA9-3D8E-CEF5-E9A0E07676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6926611" y="3676576"/>
                <a:ext cx="274320" cy="239803"/>
              </a:xfrm>
              <a:prstGeom prst="rect">
                <a:avLst/>
              </a:prstGeom>
            </p:spPr>
          </p:pic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FBA16B80-D7D4-EAC4-01F6-5DCCCEEF6FF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p:blipFill>
            <p:spPr>
              <a:xfrm>
                <a:off x="7317299" y="3771269"/>
                <a:ext cx="310896" cy="50416"/>
              </a:xfrm>
              <a:prstGeom prst="rect">
                <a:avLst/>
              </a:prstGeom>
            </p:spPr>
          </p:pic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FCF5765A-77BC-8F39-6E1D-1DADAA1E45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p:blipFill>
            <p:spPr>
              <a:xfrm>
                <a:off x="7726275" y="3772642"/>
                <a:ext cx="310896" cy="47671"/>
              </a:xfrm>
              <a:prstGeom prst="rect">
                <a:avLst/>
              </a:prstGeom>
            </p:spPr>
          </p:pic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90AE9560-1BDA-ED3E-7BC5-3E68F6A9F13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8135252" y="3781695"/>
                <a:ext cx="310896" cy="29564"/>
              </a:xfrm>
              <a:prstGeom prst="rect">
                <a:avLst/>
              </a:prstGeom>
            </p:spPr>
          </p:pic>
          <p:pic>
            <p:nvPicPr>
              <p:cNvPr id="62" name="Graphic 61">
                <a:extLst>
                  <a:ext uri="{FF2B5EF4-FFF2-40B4-BE49-F238E27FC236}">
                    <a16:creationId xmlns:a16="http://schemas.microsoft.com/office/drawing/2014/main" id="{C1D10EC0-C96C-E2BD-BD07-CE9F16AE164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p:blipFill>
            <p:spPr>
              <a:xfrm>
                <a:off x="6926611" y="4128367"/>
                <a:ext cx="274320" cy="154366"/>
              </a:xfrm>
              <a:prstGeom prst="rect">
                <a:avLst/>
              </a:prstGeom>
            </p:spPr>
          </p:pic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16F3927-4521-699D-97FE-B28BE7AD3821}"/>
                  </a:ext>
                </a:extLst>
              </p:cNvPr>
              <p:cNvSpPr/>
              <p:nvPr/>
            </p:nvSpPr>
            <p:spPr>
              <a:xfrm>
                <a:off x="7279494" y="4014873"/>
                <a:ext cx="381355" cy="381354"/>
              </a:xfrm>
              <a:prstGeom prst="roundRect">
                <a:avLst>
                  <a:gd name="adj" fmla="val 535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>
                  <a:latin typeface="Simplon Norm" panose="020B0500030000000000" pitchFamily="34" charset="77"/>
                </a:endParaRPr>
              </a:p>
            </p:txBody>
          </p:sp>
        </p:grpSp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FCD46497-6E82-D678-7010-EA259F6FF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88778" y="4075369"/>
              <a:ext cx="345089" cy="79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6054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ndbox Cover">
    <p:bg>
      <p:bgPr>
        <a:gradFill>
          <a:gsLst>
            <a:gs pos="0">
              <a:schemeClr val="tx1">
                <a:lumMod val="90000"/>
                <a:lumOff val="10000"/>
              </a:schemeClr>
            </a:gs>
            <a:gs pos="58000">
              <a:schemeClr val="tx1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65708C-EA84-6013-1F20-E0DCBEB913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1815" y="191726"/>
            <a:ext cx="11758234" cy="661400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BFE69D4-237F-9A09-0146-F4A09800131E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2216769"/>
            <a:ext cx="1637414" cy="255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5AD6A4-BF2D-DA9F-C3DB-56B76F065E8A}"/>
              </a:ext>
            </a:extLst>
          </p:cNvPr>
          <p:cNvSpPr txBox="1"/>
          <p:nvPr userDrawn="1"/>
        </p:nvSpPr>
        <p:spPr>
          <a:xfrm>
            <a:off x="0" y="2697029"/>
            <a:ext cx="5436781" cy="1359539"/>
          </a:xfrm>
          <a:prstGeom prst="rect">
            <a:avLst/>
          </a:prstGeom>
        </p:spPr>
        <p:txBody>
          <a:bodyPr wrap="square" lIns="914400" tIns="0" rIns="0" bIns="0" anchor="b">
            <a:sp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5400" b="1" i="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Adaptive Sandbox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9DD54E-12AC-4D02-C656-EC5A8E1FCBC2}"/>
              </a:ext>
            </a:extLst>
          </p:cNvPr>
          <p:cNvSpPr txBox="1"/>
          <p:nvPr userDrawn="1"/>
        </p:nvSpPr>
        <p:spPr>
          <a:xfrm>
            <a:off x="0" y="4110775"/>
            <a:ext cx="5131981" cy="750975"/>
          </a:xfrm>
          <a:prstGeom prst="rect">
            <a:avLst/>
          </a:prstGeom>
        </p:spPr>
        <p:txBody>
          <a:bodyPr wrap="square" lIns="914400" tIns="0" rIns="0" bIns="0" anchor="t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 i="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Adaptive threat analysis technology enables zero-day malware detection and extracts more indicators of comprise.</a:t>
            </a:r>
          </a:p>
        </p:txBody>
      </p:sp>
    </p:spTree>
    <p:extLst>
      <p:ext uri="{BB962C8B-B14F-4D97-AF65-F5344CB8AC3E}">
        <p14:creationId xmlns:p14="http://schemas.microsoft.com/office/powerpoint/2010/main" val="979008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Dark Alt">
    <p:bg>
      <p:bgPr>
        <a:gradFill flip="none" rotWithShape="1">
          <a:gsLst>
            <a:gs pos="75000">
              <a:schemeClr val="tx2"/>
            </a:gs>
            <a:gs pos="7000">
              <a:srgbClr val="000000"/>
            </a:gs>
            <a:gs pos="10000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D4F1F38-B596-9EF6-E093-6041D394E5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814476"/>
            <a:ext cx="10538298" cy="3013774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 marL="11113" indent="0">
              <a:spcBef>
                <a:spcPts val="1600"/>
              </a:spcBef>
              <a:buNone/>
              <a:tabLst/>
              <a:defRPr sz="2000" b="0" i="0">
                <a:solidFill>
                  <a:schemeClr val="bg1"/>
                </a:solidFill>
                <a:latin typeface="Simplon Norm" panose="020B0500030000000000" pitchFamily="34" charset="77"/>
              </a:defRPr>
            </a:lvl1pPr>
            <a:lvl2pPr marL="11113" indent="0">
              <a:lnSpc>
                <a:spcPct val="133000"/>
              </a:lnSpc>
              <a:spcBef>
                <a:spcPts val="0"/>
              </a:spcBef>
              <a:buNone/>
              <a:tabLst/>
              <a:defRPr sz="14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2pPr>
            <a:lvl3pPr marL="11113" indent="0">
              <a:spcBef>
                <a:spcPts val="1600"/>
              </a:spcBef>
              <a:buNone/>
              <a:tabLst/>
              <a:defRPr sz="1600" b="0" i="0">
                <a:solidFill>
                  <a:schemeClr val="bg1"/>
                </a:solidFill>
                <a:latin typeface="Simplon Norm" panose="020B0500030000000000" pitchFamily="34" charset="77"/>
              </a:defRPr>
            </a:lvl3pPr>
            <a:lvl4pPr marL="11113" indent="0">
              <a:buNone/>
              <a:tabLst/>
              <a:defRPr sz="12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4pPr>
            <a:lvl5pPr marL="296863" indent="-285750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bg1"/>
                </a:solidFill>
                <a:latin typeface="Simplon Norm" panose="020B0500030000000000" pitchFamily="34" charset="77"/>
              </a:defRPr>
            </a:lvl5pPr>
            <a:lvl6pPr marL="515938" indent="-234950">
              <a:tabLst/>
              <a:defRPr sz="12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6pPr>
            <a:lvl7pPr marL="11113" indent="0">
              <a:spcBef>
                <a:spcPts val="2400"/>
              </a:spcBef>
              <a:buNone/>
              <a:tabLst/>
              <a:defRPr sz="1600" b="0" i="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7pPr>
            <a:lvl8pPr marL="11113" indent="0">
              <a:spcBef>
                <a:spcPts val="2400"/>
              </a:spcBef>
              <a:buNone/>
              <a:tabLst/>
              <a:defRPr sz="2000" b="0" i="1">
                <a:solidFill>
                  <a:schemeClr val="bg1">
                    <a:lumMod val="85000"/>
                  </a:schemeClr>
                </a:solidFill>
                <a:latin typeface="Simplon Norm Light Italic" panose="020B0500030000000000" pitchFamily="34" charset="77"/>
              </a:defRPr>
            </a:lvl8pPr>
          </a:lstStyle>
          <a:p>
            <a:pPr lvl="0"/>
            <a:r>
              <a:rPr lang="en-US"/>
              <a:t>Headline Level 1</a:t>
            </a:r>
          </a:p>
          <a:p>
            <a:pPr lvl="1"/>
            <a:r>
              <a:rPr lang="en-US"/>
              <a:t>Body Copy Level 1</a:t>
            </a:r>
          </a:p>
          <a:p>
            <a:pPr lvl="2"/>
            <a:r>
              <a:rPr lang="en-US"/>
              <a:t>Headline Level 2</a:t>
            </a:r>
          </a:p>
          <a:p>
            <a:pPr lvl="3"/>
            <a:r>
              <a:rPr lang="en-US"/>
              <a:t>Body Level 2</a:t>
            </a:r>
          </a:p>
          <a:p>
            <a:pPr lvl="4"/>
            <a:r>
              <a:rPr lang="en-US"/>
              <a:t>List level 1</a:t>
            </a:r>
          </a:p>
          <a:p>
            <a:pPr lvl="5"/>
            <a:r>
              <a:rPr lang="en-US"/>
              <a:t>List Level 2</a:t>
            </a:r>
          </a:p>
          <a:p>
            <a:pPr lvl="6"/>
            <a:r>
              <a:rPr lang="en-US"/>
              <a:t>Call-to-Action</a:t>
            </a:r>
          </a:p>
          <a:p>
            <a:pPr lvl="7"/>
            <a:r>
              <a:rPr lang="en-US"/>
              <a:t>Quote Text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A8D2328C-CF2E-9330-2347-AED6DA716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2265240"/>
            <a:ext cx="10538298" cy="252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0" i="0" spc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</a:lstStyle>
          <a:p>
            <a:pPr lvl="0"/>
            <a:r>
              <a:rPr lang="en-US" sz="1800"/>
              <a:t>Slide intro text line - Lorem ipsum dolor sit </a:t>
            </a:r>
            <a:r>
              <a:rPr lang="en-US" sz="1800" err="1"/>
              <a:t>amet</a:t>
            </a:r>
            <a:r>
              <a:rPr lang="en-US" sz="1800"/>
              <a:t>, </a:t>
            </a:r>
            <a:r>
              <a:rPr lang="en-US" sz="1800" err="1"/>
              <a:t>consectetur</a:t>
            </a:r>
            <a:r>
              <a:rPr lang="en-US" sz="1800"/>
              <a:t> </a:t>
            </a:r>
            <a:r>
              <a:rPr lang="en-US" sz="1800" err="1"/>
              <a:t>adipiscing</a:t>
            </a:r>
            <a:r>
              <a:rPr lang="en-US" sz="1800"/>
              <a:t> </a:t>
            </a:r>
            <a:r>
              <a:rPr lang="en-US" sz="1800" err="1"/>
              <a:t>elit</a:t>
            </a:r>
            <a:r>
              <a:rPr lang="en-US" sz="1800"/>
              <a:t>.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B8ACD9-F1CC-5F6B-0303-037CB1E03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663925"/>
            <a:ext cx="10538298" cy="617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16C35F2-28CD-D233-BA5C-B01BE1D8BC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420178"/>
            <a:ext cx="10538298" cy="224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6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</a:lstStyle>
          <a:p>
            <a:pPr lvl="0"/>
            <a:r>
              <a:rPr lang="en-US"/>
              <a:t>EYEBROW</a:t>
            </a:r>
          </a:p>
        </p:txBody>
      </p:sp>
    </p:spTree>
    <p:extLst>
      <p:ext uri="{BB962C8B-B14F-4D97-AF65-F5344CB8AC3E}">
        <p14:creationId xmlns:p14="http://schemas.microsoft.com/office/powerpoint/2010/main" val="2505613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nter Light">
    <p:bg>
      <p:bgPr>
        <a:gradFill>
          <a:gsLst>
            <a:gs pos="100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A06FBA-9BC0-3750-B7EF-42C78264E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8640" y="2122113"/>
            <a:ext cx="11091672" cy="29676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1113" indent="0" algn="ctr">
              <a:spcBef>
                <a:spcPts val="1600"/>
              </a:spcBef>
              <a:buNone/>
              <a:tabLst/>
              <a:defRPr sz="2000" b="0" i="0">
                <a:solidFill>
                  <a:schemeClr val="tx1"/>
                </a:solidFill>
                <a:latin typeface="Simplon Norm" panose="020B0500030000000000" pitchFamily="34" charset="77"/>
              </a:defRPr>
            </a:lvl1pPr>
            <a:lvl2pPr marL="11113" indent="0" algn="ctr">
              <a:lnSpc>
                <a:spcPct val="133000"/>
              </a:lnSpc>
              <a:spcBef>
                <a:spcPts val="0"/>
              </a:spcBef>
              <a:buNone/>
              <a:tabLst/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</a:defRPr>
            </a:lvl2pPr>
            <a:lvl3pPr marL="11113" indent="0" algn="ctr">
              <a:spcBef>
                <a:spcPts val="1600"/>
              </a:spcBef>
              <a:buNone/>
              <a:tabLst/>
              <a:defRPr sz="1600" b="0" i="0">
                <a:solidFill>
                  <a:schemeClr val="tx1"/>
                </a:solidFill>
                <a:latin typeface="Simplon Norm" panose="020B0500030000000000" pitchFamily="34" charset="77"/>
              </a:defRPr>
            </a:lvl3pPr>
            <a:lvl4pPr marL="11113" indent="0" algn="ctr">
              <a:buNone/>
              <a:tabLst/>
              <a:defRPr sz="1200" b="0" i="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</a:defRPr>
            </a:lvl4pPr>
            <a:lvl5pPr marL="296863" indent="-285750" algn="ctr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/>
                </a:solidFill>
                <a:latin typeface="Simplon Norm" panose="020B0500030000000000" pitchFamily="34" charset="77"/>
              </a:defRPr>
            </a:lvl5pPr>
            <a:lvl6pPr marL="515938" indent="-234950" algn="ctr">
              <a:tabLst/>
              <a:defRPr sz="1200" b="0" i="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</a:defRPr>
            </a:lvl6pPr>
            <a:lvl7pPr marL="11113" indent="0" algn="ctr">
              <a:spcBef>
                <a:spcPts val="2400"/>
              </a:spcBef>
              <a:buNone/>
              <a:tabLst/>
              <a:defRPr sz="1600" b="0" i="0">
                <a:solidFill>
                  <a:schemeClr val="accent1"/>
                </a:solidFill>
                <a:latin typeface="Simplon Norm" panose="020B0500030000000000" pitchFamily="34" charset="77"/>
              </a:defRPr>
            </a:lvl7pPr>
            <a:lvl8pPr marL="11113" indent="0" algn="ctr">
              <a:spcBef>
                <a:spcPts val="2400"/>
              </a:spcBef>
              <a:buNone/>
              <a:tabLst/>
              <a:defRPr sz="2000" b="0" i="1">
                <a:solidFill>
                  <a:schemeClr val="bg2"/>
                </a:solidFill>
                <a:latin typeface="Simplon Norm Light Italic" panose="020B0500030000000000" pitchFamily="34" charset="77"/>
              </a:defRPr>
            </a:lvl8pPr>
          </a:lstStyle>
          <a:p>
            <a:pPr lvl="0"/>
            <a:r>
              <a:rPr lang="en-US"/>
              <a:t>Headline Level 1</a:t>
            </a:r>
          </a:p>
          <a:p>
            <a:pPr lvl="1"/>
            <a:r>
              <a:rPr lang="en-US"/>
              <a:t>Body Copy Level 1</a:t>
            </a:r>
          </a:p>
          <a:p>
            <a:pPr lvl="2"/>
            <a:r>
              <a:rPr lang="en-US"/>
              <a:t>Headline Level 2</a:t>
            </a:r>
          </a:p>
          <a:p>
            <a:pPr lvl="3"/>
            <a:r>
              <a:rPr lang="en-US"/>
              <a:t>Body Level 2</a:t>
            </a:r>
          </a:p>
          <a:p>
            <a:pPr lvl="4"/>
            <a:r>
              <a:rPr lang="en-US"/>
              <a:t>List level 1</a:t>
            </a:r>
          </a:p>
          <a:p>
            <a:pPr lvl="5"/>
            <a:r>
              <a:rPr lang="en-US"/>
              <a:t>List Level 2</a:t>
            </a:r>
          </a:p>
          <a:p>
            <a:pPr lvl="6"/>
            <a:r>
              <a:rPr lang="en-US"/>
              <a:t>Call-to-Action</a:t>
            </a:r>
          </a:p>
          <a:p>
            <a:pPr lvl="7"/>
            <a:r>
              <a:rPr lang="en-US"/>
              <a:t>Quote Text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0BB5EF9-D727-A9AE-9D48-AED83DB2D8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1455720"/>
            <a:ext cx="11091672" cy="252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600" b="0" i="0" spc="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</a:defRPr>
            </a:lvl1pPr>
          </a:lstStyle>
          <a:p>
            <a:pPr lvl="0"/>
            <a:r>
              <a:rPr lang="en-US" sz="1800"/>
              <a:t>Slide intro text line - Lorem ipsum dolor sit </a:t>
            </a:r>
            <a:r>
              <a:rPr lang="en-US" sz="1800" err="1"/>
              <a:t>amet</a:t>
            </a:r>
            <a:r>
              <a:rPr lang="en-US" sz="1800"/>
              <a:t>, </a:t>
            </a:r>
            <a:r>
              <a:rPr lang="en-US" sz="1800" err="1"/>
              <a:t>consectetur</a:t>
            </a:r>
            <a:r>
              <a:rPr lang="en-US" sz="1800"/>
              <a:t> </a:t>
            </a:r>
            <a:r>
              <a:rPr lang="en-US" sz="1800" err="1"/>
              <a:t>adipiscing</a:t>
            </a:r>
            <a:r>
              <a:rPr lang="en-US" sz="1800"/>
              <a:t> </a:t>
            </a:r>
            <a:r>
              <a:rPr lang="en-US" sz="1800" err="1"/>
              <a:t>elit</a:t>
            </a:r>
            <a:r>
              <a:rPr lang="en-US" sz="1800"/>
              <a:t>.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6328EB-4AA4-E369-9E3E-CE4BCB537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816554"/>
            <a:ext cx="11091672" cy="617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80000"/>
              </a:lnSpc>
              <a:defRPr sz="4800" b="1" i="0">
                <a:solidFill>
                  <a:schemeClr val="tx1"/>
                </a:solidFill>
                <a:latin typeface="Simplon Norm Bold" panose="020B0500030000000000" pitchFamily="34" charset="77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69E23FD-E200-FBF0-20BA-0C07259067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548640"/>
            <a:ext cx="11091672" cy="224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600" b="0" i="0" spc="600">
                <a:solidFill>
                  <a:schemeClr val="accent1"/>
                </a:solidFill>
                <a:latin typeface="Simplon Norm Light" panose="020B0300030000000000" pitchFamily="34" charset="77"/>
              </a:defRPr>
            </a:lvl1pPr>
            <a:lvl2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</a:lstStyle>
          <a:p>
            <a:pPr lvl="0"/>
            <a:r>
              <a:rPr lang="en-US"/>
              <a:t>EYEBROW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F40346-FBEA-1C91-D8E3-DA407ABC97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71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163FE42-3445-F1FF-F601-62809CE7A920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914400"/>
            <a:ext cx="2356414" cy="367764"/>
          </a:xfrm>
          <a:prstGeom prst="rect">
            <a:avLst/>
          </a:prstGeom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A8201D43-2250-5737-F1BE-42FD775AF6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322755"/>
            <a:ext cx="7629236" cy="1359539"/>
          </a:xfrm>
          <a:prstGeom prst="rect">
            <a:avLst/>
          </a:prstGeom>
        </p:spPr>
        <p:txBody>
          <a:bodyPr wrap="square" lIns="914400" tIns="0" rIns="0" bIns="0" anchor="b">
            <a:spAutoFit/>
          </a:bodyPr>
          <a:lstStyle>
            <a:lvl1pPr>
              <a:lnSpc>
                <a:spcPct val="80000"/>
              </a:lnSpc>
              <a:defRPr sz="5400" b="1" i="0">
                <a:solidFill>
                  <a:schemeClr val="bg1"/>
                </a:solidFill>
                <a:latin typeface="Simplon Norm Bold" panose="020B0500030000000000" pitchFamily="34" charset="77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565D42B-154B-8171-0D43-BE7D35D9B9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035209"/>
            <a:ext cx="7629236" cy="252377"/>
          </a:xfrm>
          <a:prstGeom prst="rect">
            <a:avLst/>
          </a:prstGeom>
        </p:spPr>
        <p:txBody>
          <a:bodyPr wrap="square" lIns="914400" tIns="0" rIns="0" bIns="0" anchor="b">
            <a:spAutoFit/>
          </a:bodyPr>
          <a:lstStyle>
            <a:lvl1pPr marL="0" indent="0">
              <a:buNone/>
              <a:defRPr sz="1800" b="0" i="0" cap="all" spc="6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</a:lstStyle>
          <a:p>
            <a:pPr lvl="0"/>
            <a:r>
              <a:rPr lang="en-US"/>
              <a:t>Section Lead-in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3FE0C-8A9F-CFE6-403C-56F9EC0AA9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682294"/>
            <a:ext cx="7629236" cy="1175706"/>
          </a:xfrm>
          <a:prstGeom prst="rect">
            <a:avLst/>
          </a:prstGeom>
        </p:spPr>
        <p:txBody>
          <a:bodyPr wrap="square" lIns="914400" tIns="0" rIns="0" bIns="914400" anchor="b">
            <a:spAutoFit/>
          </a:bodyPr>
          <a:lstStyle>
            <a:lvl1pPr marL="0" indent="0">
              <a:buNone/>
              <a:defRPr sz="1800" b="0" i="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  <a:lvl2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</a:lstStyle>
          <a:p>
            <a:pPr lvl="0"/>
            <a:r>
              <a:rPr lang="en-US" sz="1800"/>
              <a:t>Section context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2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1E6B4C-4E0D-F0EC-3005-399D937D18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A06FBA-9BC0-3750-B7EF-42C78264E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8640" y="2172913"/>
            <a:ext cx="11084560" cy="29676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1113" indent="0" algn="ctr">
              <a:spcBef>
                <a:spcPts val="1600"/>
              </a:spcBef>
              <a:buNone/>
              <a:tabLst/>
              <a:defRPr sz="2000" b="0" i="0">
                <a:solidFill>
                  <a:schemeClr val="bg1"/>
                </a:solidFill>
                <a:latin typeface="Simplon Norm" panose="020B0500030000000000" pitchFamily="34" charset="77"/>
              </a:defRPr>
            </a:lvl1pPr>
            <a:lvl2pPr marL="11113" indent="0" algn="ctr">
              <a:lnSpc>
                <a:spcPct val="133000"/>
              </a:lnSpc>
              <a:spcBef>
                <a:spcPts val="0"/>
              </a:spcBef>
              <a:buNone/>
              <a:tabLst/>
              <a:defRPr sz="14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2pPr>
            <a:lvl3pPr marL="11113" indent="0" algn="ctr">
              <a:spcBef>
                <a:spcPts val="1600"/>
              </a:spcBef>
              <a:buNone/>
              <a:tabLst/>
              <a:defRPr sz="1600" b="0" i="0">
                <a:solidFill>
                  <a:schemeClr val="bg1"/>
                </a:solidFill>
                <a:latin typeface="Simplon Norm" panose="020B0500030000000000" pitchFamily="34" charset="77"/>
              </a:defRPr>
            </a:lvl3pPr>
            <a:lvl4pPr marL="11113" indent="0" algn="ctr">
              <a:buNone/>
              <a:tabLst/>
              <a:defRPr sz="12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4pPr>
            <a:lvl5pPr marL="296863" indent="-285750" algn="ctr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bg1"/>
                </a:solidFill>
                <a:latin typeface="Simplon Norm" panose="020B0500030000000000" pitchFamily="34" charset="77"/>
              </a:defRPr>
            </a:lvl5pPr>
            <a:lvl6pPr marL="515938" indent="-234950" algn="ctr">
              <a:tabLst/>
              <a:defRPr sz="12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6pPr>
            <a:lvl7pPr marL="11113" indent="0" algn="ctr">
              <a:spcBef>
                <a:spcPts val="2400"/>
              </a:spcBef>
              <a:buNone/>
              <a:tabLst/>
              <a:defRPr sz="1600" b="0" i="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7pPr>
            <a:lvl8pPr marL="11113" indent="0" algn="ctr">
              <a:spcBef>
                <a:spcPts val="2400"/>
              </a:spcBef>
              <a:buNone/>
              <a:tabLst/>
              <a:defRPr sz="2000" b="0" i="1">
                <a:solidFill>
                  <a:schemeClr val="bg1">
                    <a:lumMod val="85000"/>
                  </a:schemeClr>
                </a:solidFill>
                <a:latin typeface="Simplon Norm Light Italic" panose="020B0500030000000000" pitchFamily="34" charset="77"/>
              </a:defRPr>
            </a:lvl8pPr>
          </a:lstStyle>
          <a:p>
            <a:pPr lvl="0"/>
            <a:r>
              <a:rPr lang="en-US"/>
              <a:t>Headline Level 1</a:t>
            </a:r>
          </a:p>
          <a:p>
            <a:pPr lvl="1"/>
            <a:r>
              <a:rPr lang="en-US"/>
              <a:t>Body Copy Level 1</a:t>
            </a:r>
          </a:p>
          <a:p>
            <a:pPr lvl="2"/>
            <a:r>
              <a:rPr lang="en-US"/>
              <a:t>Headline Level 2</a:t>
            </a:r>
          </a:p>
          <a:p>
            <a:pPr lvl="3"/>
            <a:r>
              <a:rPr lang="en-US"/>
              <a:t>Body Level 2</a:t>
            </a:r>
          </a:p>
          <a:p>
            <a:pPr lvl="4"/>
            <a:r>
              <a:rPr lang="en-US"/>
              <a:t>List level 1</a:t>
            </a:r>
          </a:p>
          <a:p>
            <a:pPr lvl="5"/>
            <a:r>
              <a:rPr lang="en-US"/>
              <a:t>List Level 2</a:t>
            </a:r>
          </a:p>
          <a:p>
            <a:pPr lvl="6"/>
            <a:r>
              <a:rPr lang="en-US"/>
              <a:t>Call-to-Action</a:t>
            </a:r>
          </a:p>
          <a:p>
            <a:pPr lvl="7"/>
            <a:r>
              <a:rPr lang="en-US"/>
              <a:t>Quote Text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0BB5EF9-D727-A9AE-9D48-AED83DB2D8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1431113"/>
            <a:ext cx="11084560" cy="252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600" b="0" i="0" spc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</a:lstStyle>
          <a:p>
            <a:pPr lvl="0"/>
            <a:r>
              <a:rPr lang="en-US" sz="1800"/>
              <a:t>Slide intro text line - Lorem ipsum dolor sit </a:t>
            </a:r>
            <a:r>
              <a:rPr lang="en-US" sz="1800" err="1"/>
              <a:t>amet</a:t>
            </a:r>
            <a:r>
              <a:rPr lang="en-US" sz="1800"/>
              <a:t>, </a:t>
            </a:r>
            <a:r>
              <a:rPr lang="en-US" sz="1800" err="1"/>
              <a:t>consectetur</a:t>
            </a:r>
            <a:r>
              <a:rPr lang="en-US" sz="1800"/>
              <a:t> </a:t>
            </a:r>
            <a:r>
              <a:rPr lang="en-US" sz="1800" err="1"/>
              <a:t>adipiscing</a:t>
            </a:r>
            <a:r>
              <a:rPr lang="en-US" sz="1800"/>
              <a:t> </a:t>
            </a:r>
            <a:r>
              <a:rPr lang="en-US" sz="1800" err="1"/>
              <a:t>elit</a:t>
            </a:r>
            <a:r>
              <a:rPr lang="en-US" sz="1800"/>
              <a:t>.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6328EB-4AA4-E369-9E3E-CE4BCB537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813572"/>
            <a:ext cx="11084560" cy="617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80000"/>
              </a:lnSpc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69E23FD-E200-FBF0-20BA-0C07259067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548640"/>
            <a:ext cx="11084560" cy="224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6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</a:lstStyle>
          <a:p>
            <a:pPr lvl="0"/>
            <a:r>
              <a:rPr lang="en-US"/>
              <a:t>EYEBROW</a:t>
            </a:r>
          </a:p>
        </p:txBody>
      </p:sp>
    </p:spTree>
    <p:extLst>
      <p:ext uri="{BB962C8B-B14F-4D97-AF65-F5344CB8AC3E}">
        <p14:creationId xmlns:p14="http://schemas.microsoft.com/office/powerpoint/2010/main" val="376186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Light">
    <p:bg>
      <p:bgPr>
        <a:gradFill>
          <a:gsLst>
            <a:gs pos="100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1E6B4C-4E0D-F0EC-3005-399D937D18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74500" y="0"/>
            <a:ext cx="3175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A06FBA-9BC0-3750-B7EF-42C78264E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41079"/>
            <a:ext cx="10424160" cy="31470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1113" indent="0">
              <a:spcBef>
                <a:spcPts val="1600"/>
              </a:spcBef>
              <a:buNone/>
              <a:tabLst/>
              <a:defRPr sz="2400" b="0" i="0">
                <a:solidFill>
                  <a:schemeClr val="tx1"/>
                </a:solidFill>
                <a:latin typeface="Simplon Norm" panose="020B0500030000000000" pitchFamily="34" charset="77"/>
              </a:defRPr>
            </a:lvl1pPr>
            <a:lvl2pPr marL="11113" indent="0">
              <a:lnSpc>
                <a:spcPct val="133000"/>
              </a:lnSpc>
              <a:spcBef>
                <a:spcPts val="0"/>
              </a:spcBef>
              <a:buNone/>
              <a:tabLst/>
              <a:defRPr sz="1600" b="0" i="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</a:defRPr>
            </a:lvl2pPr>
            <a:lvl3pPr marL="11113" indent="0">
              <a:spcBef>
                <a:spcPts val="1600"/>
              </a:spcBef>
              <a:buNone/>
              <a:tabLst/>
              <a:defRPr sz="1800" b="0" i="0">
                <a:solidFill>
                  <a:schemeClr val="tx1"/>
                </a:solidFill>
                <a:latin typeface="Simplon Norm" panose="020B0500030000000000" pitchFamily="34" charset="77"/>
              </a:defRPr>
            </a:lvl3pPr>
            <a:lvl4pPr marL="11113" indent="0">
              <a:buNone/>
              <a:tabLst/>
              <a:defRPr sz="1200" b="0" i="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</a:defRPr>
            </a:lvl4pPr>
            <a:lvl5pPr marL="296863" indent="-285750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Simplon Norm" panose="020B0500030000000000" pitchFamily="34" charset="77"/>
              </a:defRPr>
            </a:lvl5pPr>
            <a:lvl6pPr marL="515938" indent="-234950">
              <a:tabLst/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</a:defRPr>
            </a:lvl6pPr>
            <a:lvl7pPr marL="11113" indent="0">
              <a:spcBef>
                <a:spcPts val="2400"/>
              </a:spcBef>
              <a:buNone/>
              <a:tabLst/>
              <a:defRPr sz="1600" b="0" i="0">
                <a:solidFill>
                  <a:schemeClr val="accent1"/>
                </a:solidFill>
                <a:latin typeface="Simplon Norm" panose="020B0500030000000000" pitchFamily="34" charset="77"/>
              </a:defRPr>
            </a:lvl7pPr>
            <a:lvl8pPr marL="11113" indent="0">
              <a:spcBef>
                <a:spcPts val="2400"/>
              </a:spcBef>
              <a:buNone/>
              <a:tabLst/>
              <a:defRPr sz="2000" b="0" i="1">
                <a:solidFill>
                  <a:schemeClr val="bg2"/>
                </a:solidFill>
                <a:latin typeface="Simplon Norm Light Italic" panose="020B0500030000000000" pitchFamily="34" charset="77"/>
              </a:defRPr>
            </a:lvl8pPr>
          </a:lstStyle>
          <a:p>
            <a:pPr lvl="0"/>
            <a:r>
              <a:rPr lang="en-US"/>
              <a:t>Headline Level 1</a:t>
            </a:r>
          </a:p>
          <a:p>
            <a:pPr lvl="1"/>
            <a:r>
              <a:rPr lang="en-US"/>
              <a:t>Body Copy Level 1</a:t>
            </a:r>
          </a:p>
          <a:p>
            <a:pPr lvl="2"/>
            <a:r>
              <a:rPr lang="en-US"/>
              <a:t>Headline Level 2</a:t>
            </a:r>
          </a:p>
          <a:p>
            <a:pPr lvl="3"/>
            <a:r>
              <a:rPr lang="en-US"/>
              <a:t>Body Level 2</a:t>
            </a:r>
          </a:p>
          <a:p>
            <a:pPr lvl="4"/>
            <a:r>
              <a:rPr lang="en-US"/>
              <a:t>List level 1</a:t>
            </a:r>
          </a:p>
          <a:p>
            <a:pPr lvl="5"/>
            <a:r>
              <a:rPr lang="en-US"/>
              <a:t>List Level 2</a:t>
            </a:r>
          </a:p>
          <a:p>
            <a:pPr lvl="6"/>
            <a:r>
              <a:rPr lang="en-US"/>
              <a:t>Call-to-Action</a:t>
            </a:r>
          </a:p>
          <a:p>
            <a:pPr lvl="7"/>
            <a:r>
              <a:rPr lang="en-US"/>
              <a:t>Quote Text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0BB5EF9-D727-A9AE-9D48-AED83DB2D8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423355"/>
            <a:ext cx="10424160" cy="252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0" i="0" spc="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</a:defRPr>
            </a:lvl1pPr>
          </a:lstStyle>
          <a:p>
            <a:pPr lvl="0"/>
            <a:r>
              <a:rPr lang="en-US" sz="1800"/>
              <a:t>Slide intro text line - Lorem ipsum dolor sit </a:t>
            </a:r>
            <a:r>
              <a:rPr lang="en-US" sz="1800" err="1"/>
              <a:t>amet</a:t>
            </a:r>
            <a:r>
              <a:rPr lang="en-US" sz="1800"/>
              <a:t>, </a:t>
            </a:r>
            <a:r>
              <a:rPr lang="en-US" sz="1800" err="1"/>
              <a:t>consectetur</a:t>
            </a:r>
            <a:r>
              <a:rPr lang="en-US" sz="1800"/>
              <a:t> </a:t>
            </a:r>
            <a:r>
              <a:rPr lang="en-US" sz="1800" err="1"/>
              <a:t>adipiscing</a:t>
            </a:r>
            <a:r>
              <a:rPr lang="en-US" sz="1800"/>
              <a:t> </a:t>
            </a:r>
            <a:r>
              <a:rPr lang="en-US" sz="1800" err="1"/>
              <a:t>elit</a:t>
            </a:r>
            <a:r>
              <a:rPr lang="en-US" sz="1800"/>
              <a:t>.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6328EB-4AA4-E369-9E3E-CE4BCB537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05814"/>
            <a:ext cx="10424160" cy="617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800" b="1" i="0">
                <a:solidFill>
                  <a:schemeClr val="tx1"/>
                </a:solidFill>
                <a:latin typeface="Simplon Norm Bold" panose="020B0500030000000000" pitchFamily="34" charset="77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69E23FD-E200-FBF0-20BA-0C07259067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548640"/>
            <a:ext cx="10424160" cy="224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600" b="0" i="0" spc="600">
                <a:solidFill>
                  <a:schemeClr val="accent1"/>
                </a:solidFill>
                <a:latin typeface="Simplon Norm Light" panose="020B0300030000000000" pitchFamily="34" charset="77"/>
              </a:defRPr>
            </a:lvl1pPr>
            <a:lvl2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</a:lstStyle>
          <a:p>
            <a:pPr lvl="0"/>
            <a:r>
              <a:rPr lang="en-US"/>
              <a:t>EYEBROW</a:t>
            </a:r>
          </a:p>
        </p:txBody>
      </p:sp>
    </p:spTree>
    <p:extLst>
      <p:ext uri="{BB962C8B-B14F-4D97-AF65-F5344CB8AC3E}">
        <p14:creationId xmlns:p14="http://schemas.microsoft.com/office/powerpoint/2010/main" val="3257749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d">
    <p:bg>
      <p:bgPr>
        <a:gradFill>
          <a:gsLst>
            <a:gs pos="0">
              <a:schemeClr val="tx1">
                <a:lumMod val="90000"/>
                <a:lumOff val="10000"/>
              </a:schemeClr>
            </a:gs>
            <a:gs pos="50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382C945-6969-D59F-724B-64FBA2658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490603"/>
            <a:ext cx="7899662" cy="694742"/>
          </a:xfrm>
          <a:prstGeom prst="rect">
            <a:avLst/>
          </a:prstGeom>
        </p:spPr>
        <p:txBody>
          <a:bodyPr wrap="square" lIns="914400" tIns="0" rIns="0" bIns="0" anchor="b">
            <a:spAutoFit/>
          </a:bodyPr>
          <a:lstStyle>
            <a:lvl1pPr>
              <a:lnSpc>
                <a:spcPct val="80000"/>
              </a:lnSpc>
              <a:defRPr sz="5400" b="1" i="0">
                <a:solidFill>
                  <a:schemeClr val="bg1"/>
                </a:solidFill>
                <a:latin typeface="Simplon Norm Bold" panose="020B0500030000000000" pitchFamily="34" charset="77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3E0BC4C-DD83-C29F-4BA0-9FD077DFEA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042492"/>
            <a:ext cx="7899662" cy="437043"/>
          </a:xfrm>
          <a:prstGeom prst="rect">
            <a:avLst/>
          </a:prstGeom>
        </p:spPr>
        <p:txBody>
          <a:bodyPr wrap="square" lIns="914400" tIns="91440" rIns="0" bIns="91440" anchor="b">
            <a:spAutoFit/>
          </a:bodyPr>
          <a:lstStyle>
            <a:lvl1pPr marL="0" indent="0">
              <a:buNone/>
              <a:defRPr sz="1800" b="0" i="0" cap="all" spc="6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</a:lstStyle>
          <a:p>
            <a:pPr lvl="0"/>
            <a:r>
              <a:rPr lang="en-US"/>
              <a:t>Presentation Lead-in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5A9EF30-355D-159B-5C65-CF089714AE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4622388"/>
            <a:ext cx="7899961" cy="2235612"/>
          </a:xfrm>
          <a:prstGeom prst="rect">
            <a:avLst/>
          </a:prstGeom>
        </p:spPr>
        <p:txBody>
          <a:bodyPr wrap="square" lIns="914400" tIns="457200" rIns="0" bIns="457200" anchor="b">
            <a:spAutoFit/>
          </a:bodyPr>
          <a:lstStyle>
            <a:lvl1pPr marL="7938" indent="0">
              <a:buNone/>
              <a:tabLst/>
              <a:defRPr sz="1600" b="0" i="0">
                <a:solidFill>
                  <a:schemeClr val="bg1"/>
                </a:solidFill>
                <a:latin typeface="Simplon Norm" panose="020B0500030000000000" pitchFamily="34" charset="77"/>
              </a:defRPr>
            </a:lvl1pPr>
            <a:lvl2pPr marL="7938" indent="0">
              <a:lnSpc>
                <a:spcPct val="112000"/>
              </a:lnSpc>
              <a:spcBef>
                <a:spcPts val="0"/>
              </a:spcBef>
              <a:buNone/>
              <a:tabLst/>
              <a:defRPr sz="11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2pPr>
            <a:lvl3pPr marL="7938" indent="0">
              <a:buNone/>
              <a:tabLst/>
              <a:defRPr lang="en-US" sz="1400" b="0" i="0" kern="1200" spc="100" baseline="0" dirty="0" smtClean="0">
                <a:solidFill>
                  <a:schemeClr val="accent1"/>
                </a:solidFill>
                <a:latin typeface="Simplon Norm" panose="020B0500030000000000" pitchFamily="34" charset="77"/>
                <a:ea typeface="+mn-ea"/>
                <a:cs typeface="+mn-cs"/>
              </a:defRPr>
            </a:lvl3pPr>
            <a:lvl4pPr marL="7938" indent="0">
              <a:buNone/>
              <a:tabLst/>
              <a:defRPr b="0" i="0">
                <a:solidFill>
                  <a:schemeClr val="bg1"/>
                </a:solidFill>
                <a:latin typeface="Simplon Norm" panose="020B0500030000000000" pitchFamily="34" charset="77"/>
              </a:defRPr>
            </a:lvl4pPr>
            <a:lvl5pPr marL="7938" indent="0">
              <a:buNone/>
              <a:tabLst/>
              <a:defRPr b="0" i="0">
                <a:solidFill>
                  <a:schemeClr val="bg1"/>
                </a:solidFill>
                <a:latin typeface="Simplon Norm" panose="020B0500030000000000" pitchFamily="34" charset="77"/>
              </a:defRPr>
            </a:lvl5pPr>
            <a:lvl7pPr>
              <a:defRPr lang="en-US" sz="1800" b="0" i="0" kern="1200" spc="100" baseline="0" dirty="0" smtClean="0">
                <a:solidFill>
                  <a:schemeClr val="accent1"/>
                </a:solidFill>
                <a:latin typeface="Simplon Norm" panose="020B0500030000000000" pitchFamily="34" charset="77"/>
                <a:ea typeface="+mn-ea"/>
                <a:cs typeface="+mn-cs"/>
              </a:defRPr>
            </a:lvl7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Prepared by: Name</a:t>
            </a:r>
          </a:p>
          <a:p>
            <a:pPr lvl="1"/>
            <a:r>
              <a:rPr lang="en-US"/>
              <a:t>Prepared for: Name</a:t>
            </a:r>
          </a:p>
          <a:p>
            <a:pPr lvl="1"/>
            <a:r>
              <a:rPr lang="en-US"/>
              <a:t>Prepared Date:</a:t>
            </a:r>
          </a:p>
          <a:p>
            <a:pPr marL="0" lvl="2" indent="-2963862" algn="l" defTabSz="914400" rtl="0" eaLnBrk="1" latinLnBrk="0" hangingPunct="1">
              <a:lnSpc>
                <a:spcPct val="112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</a:pPr>
            <a:r>
              <a:rPr lang="en-US"/>
              <a:t>Call to Action or Contact Info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83B8394-9AC4-2CD2-27DB-2EEC94CD2B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85345"/>
            <a:ext cx="7899662" cy="437043"/>
          </a:xfrm>
          <a:prstGeom prst="rect">
            <a:avLst/>
          </a:prstGeom>
        </p:spPr>
        <p:txBody>
          <a:bodyPr wrap="square" lIns="914400" tIns="91440" rIns="0" bIns="91440" anchor="b">
            <a:spAutoFit/>
          </a:bodyPr>
          <a:lstStyle>
            <a:lvl1pPr marL="0" indent="0">
              <a:buNone/>
              <a:defRPr sz="1800" b="0" i="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  <a:lvl2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</a:lstStyle>
          <a:p>
            <a:pPr lvl="0"/>
            <a:r>
              <a:rPr lang="en-US" sz="1800"/>
              <a:t>Presentation context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F3DA93E-10BE-D03A-1563-38CDE76E64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07312" y="1165695"/>
            <a:ext cx="3042519" cy="474844"/>
          </a:xfrm>
          <a:prstGeom prst="rect">
            <a:avLst/>
          </a:prstGeom>
        </p:spPr>
      </p:pic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5821E875-5F9E-20C7-E33D-9FF1B7063C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0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clouds&#10;&#10;Description automatically generated">
            <a:extLst>
              <a:ext uri="{FF2B5EF4-FFF2-40B4-BE49-F238E27FC236}">
                <a16:creationId xmlns:a16="http://schemas.microsoft.com/office/drawing/2014/main" id="{56843178-D6E3-97CF-BE00-436399DE6D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32" y="-1"/>
            <a:ext cx="12209931" cy="2246675"/>
          </a:xfrm>
          <a:prstGeom prst="rect">
            <a:avLst/>
          </a:prstGeom>
        </p:spPr>
      </p:pic>
      <p:pic>
        <p:nvPicPr>
          <p:cNvPr id="6" name="Picture 5" descr="A city at night with a river&#10;&#10;Description automatically generated">
            <a:extLst>
              <a:ext uri="{FF2B5EF4-FFF2-40B4-BE49-F238E27FC236}">
                <a16:creationId xmlns:a16="http://schemas.microsoft.com/office/drawing/2014/main" id="{4DE9A133-8061-E90B-900D-4BFBD2E6D8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32" y="-232494"/>
            <a:ext cx="12209932" cy="7090494"/>
          </a:xfrm>
          <a:prstGeom prst="rect">
            <a:avLst/>
          </a:prstGeom>
        </p:spPr>
      </p:pic>
      <p:pic>
        <p:nvPicPr>
          <p:cNvPr id="7" name="Picture 6" descr="A close up of a rock&#10;&#10;Description automatically generated">
            <a:extLst>
              <a:ext uri="{FF2B5EF4-FFF2-40B4-BE49-F238E27FC236}">
                <a16:creationId xmlns:a16="http://schemas.microsoft.com/office/drawing/2014/main" id="{DB674816-EAA5-865D-89ED-0103D3E69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32" y="3282846"/>
            <a:ext cx="12209932" cy="35751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648810-04DA-34DC-9D26-AB8389F04346}"/>
              </a:ext>
            </a:extLst>
          </p:cNvPr>
          <p:cNvSpPr/>
          <p:nvPr userDrawn="1"/>
        </p:nvSpPr>
        <p:spPr>
          <a:xfrm>
            <a:off x="-8969" y="2513084"/>
            <a:ext cx="12192003" cy="434491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7000">
                <a:srgbClr val="000000">
                  <a:alpha val="2953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04EA166-530E-519F-ABB7-2D4DB899CEF1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7427" y="4401288"/>
            <a:ext cx="1578455" cy="2463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A3542D-867C-2644-0ABC-23A04C001B33}"/>
              </a:ext>
            </a:extLst>
          </p:cNvPr>
          <p:cNvSpPr txBox="1"/>
          <p:nvPr userDrawn="1"/>
        </p:nvSpPr>
        <p:spPr>
          <a:xfrm>
            <a:off x="0" y="3997741"/>
            <a:ext cx="9421792" cy="3055132"/>
          </a:xfrm>
          <a:prstGeom prst="rect">
            <a:avLst/>
          </a:prstGeom>
        </p:spPr>
        <p:txBody>
          <a:bodyPr wrap="square" lIns="914400" tIns="914400" rIns="914400" bIns="914400">
            <a:spAutoFit/>
          </a:bodyPr>
          <a:lstStyle>
            <a:lvl1pPr lvl="0">
              <a:lnSpc>
                <a:spcPct val="80000"/>
              </a:lnSpc>
              <a:spcBef>
                <a:spcPct val="0"/>
              </a:spcBef>
              <a:buNone/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</a:rPr>
              <a:t>We Protect the World’s Critical Infrastructure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408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Description automatically generated">
            <a:extLst>
              <a:ext uri="{FF2B5EF4-FFF2-40B4-BE49-F238E27FC236}">
                <a16:creationId xmlns:a16="http://schemas.microsoft.com/office/drawing/2014/main" id="{3F66375D-745B-8433-AB56-277E31178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003184"/>
          </a:xfrm>
          <a:prstGeom prst="rect">
            <a:avLst/>
          </a:prstGeom>
        </p:spPr>
      </p:pic>
      <p:pic>
        <p:nvPicPr>
          <p:cNvPr id="4" name="Picture 3" descr="A city at night with a river&#10;&#10;Description automatically generated">
            <a:extLst>
              <a:ext uri="{FF2B5EF4-FFF2-40B4-BE49-F238E27FC236}">
                <a16:creationId xmlns:a16="http://schemas.microsoft.com/office/drawing/2014/main" id="{8E75BC6A-3E43-3BFE-E023-788E5E33B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821C07D-3243-1691-ACDD-98C1CCEDC2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37407257"/>
              </p:ext>
            </p:extLst>
          </p:nvPr>
        </p:nvGraphicFramePr>
        <p:xfrm>
          <a:off x="419100" y="2226692"/>
          <a:ext cx="11353800" cy="38908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9225">
                  <a:extLst>
                    <a:ext uri="{9D8B030D-6E8A-4147-A177-3AD203B41FA5}">
                      <a16:colId xmlns:a16="http://schemas.microsoft.com/office/drawing/2014/main" val="3848523761"/>
                    </a:ext>
                  </a:extLst>
                </a:gridCol>
                <a:gridCol w="1419225">
                  <a:extLst>
                    <a:ext uri="{9D8B030D-6E8A-4147-A177-3AD203B41FA5}">
                      <a16:colId xmlns:a16="http://schemas.microsoft.com/office/drawing/2014/main" val="3573888567"/>
                    </a:ext>
                  </a:extLst>
                </a:gridCol>
                <a:gridCol w="1419225">
                  <a:extLst>
                    <a:ext uri="{9D8B030D-6E8A-4147-A177-3AD203B41FA5}">
                      <a16:colId xmlns:a16="http://schemas.microsoft.com/office/drawing/2014/main" val="689568627"/>
                    </a:ext>
                  </a:extLst>
                </a:gridCol>
                <a:gridCol w="1419225">
                  <a:extLst>
                    <a:ext uri="{9D8B030D-6E8A-4147-A177-3AD203B41FA5}">
                      <a16:colId xmlns:a16="http://schemas.microsoft.com/office/drawing/2014/main" val="2494836000"/>
                    </a:ext>
                  </a:extLst>
                </a:gridCol>
                <a:gridCol w="1419225">
                  <a:extLst>
                    <a:ext uri="{9D8B030D-6E8A-4147-A177-3AD203B41FA5}">
                      <a16:colId xmlns:a16="http://schemas.microsoft.com/office/drawing/2014/main" val="943311659"/>
                    </a:ext>
                  </a:extLst>
                </a:gridCol>
                <a:gridCol w="1419225">
                  <a:extLst>
                    <a:ext uri="{9D8B030D-6E8A-4147-A177-3AD203B41FA5}">
                      <a16:colId xmlns:a16="http://schemas.microsoft.com/office/drawing/2014/main" val="2612379018"/>
                    </a:ext>
                  </a:extLst>
                </a:gridCol>
                <a:gridCol w="1419225">
                  <a:extLst>
                    <a:ext uri="{9D8B030D-6E8A-4147-A177-3AD203B41FA5}">
                      <a16:colId xmlns:a16="http://schemas.microsoft.com/office/drawing/2014/main" val="476436459"/>
                    </a:ext>
                  </a:extLst>
                </a:gridCol>
                <a:gridCol w="1419225">
                  <a:extLst>
                    <a:ext uri="{9D8B030D-6E8A-4147-A177-3AD203B41FA5}">
                      <a16:colId xmlns:a16="http://schemas.microsoft.com/office/drawing/2014/main" val="1844318998"/>
                    </a:ext>
                  </a:extLst>
                </a:gridCol>
              </a:tblGrid>
              <a:tr h="1945433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Chemical</a:t>
                      </a:r>
                    </a:p>
                  </a:txBody>
                  <a:tcPr marT="0" marB="3200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Commercial</a:t>
                      </a:r>
                    </a:p>
                  </a:txBody>
                  <a:tcPr marT="0" marB="3200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Communications</a:t>
                      </a:r>
                    </a:p>
                  </a:txBody>
                  <a:tcPr marT="0" marB="3200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Manufacturing</a:t>
                      </a:r>
                    </a:p>
                  </a:txBody>
                  <a:tcPr marT="0" marB="3200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Dams</a:t>
                      </a:r>
                    </a:p>
                  </a:txBody>
                  <a:tcPr marT="0" marB="3200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Defense</a:t>
                      </a:r>
                    </a:p>
                  </a:txBody>
                  <a:tcPr marT="0" marB="3200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Emergency</a:t>
                      </a:r>
                    </a:p>
                  </a:txBody>
                  <a:tcPr marT="0" marB="3200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Energy</a:t>
                      </a:r>
                    </a:p>
                  </a:txBody>
                  <a:tcPr marT="0" marB="3200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05049197"/>
                  </a:ext>
                </a:extLst>
              </a:tr>
              <a:tr h="1945433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Financial</a:t>
                      </a:r>
                    </a:p>
                  </a:txBody>
                  <a:tcPr marT="0" marB="3200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Agriculture</a:t>
                      </a:r>
                    </a:p>
                  </a:txBody>
                  <a:tcPr marT="0" marB="3200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Government</a:t>
                      </a:r>
                    </a:p>
                  </a:txBody>
                  <a:tcPr marT="0" marB="3200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Health</a:t>
                      </a:r>
                    </a:p>
                  </a:txBody>
                  <a:tcPr marT="0" marB="3200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Information</a:t>
                      </a:r>
                    </a:p>
                  </a:txBody>
                  <a:tcPr marT="0" marB="3200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Nuclear</a:t>
                      </a:r>
                    </a:p>
                  </a:txBody>
                  <a:tcPr marT="0" marB="3200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Transportation</a:t>
                      </a:r>
                    </a:p>
                  </a:txBody>
                  <a:tcPr marT="0" marB="3200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>
                          <a:solidFill>
                            <a:schemeClr val="bg1"/>
                          </a:solidFill>
                          <a:latin typeface="Simplon Norm" panose="020B0500030000000000" pitchFamily="34" charset="77"/>
                        </a:rPr>
                        <a:t>Water</a:t>
                      </a:r>
                    </a:p>
                  </a:txBody>
                  <a:tcPr marT="0" marB="32004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912634499"/>
                  </a:ext>
                </a:extLst>
              </a:tr>
            </a:tbl>
          </a:graphicData>
        </a:graphic>
      </p:graphicFrame>
      <p:pic>
        <p:nvPicPr>
          <p:cNvPr id="12" name="Graphic 11">
            <a:extLst>
              <a:ext uri="{FF2B5EF4-FFF2-40B4-BE49-F238E27FC236}">
                <a16:creationId xmlns:a16="http://schemas.microsoft.com/office/drawing/2014/main" id="{C90ED5B6-566D-8710-F658-324E099F25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865" y="2679509"/>
            <a:ext cx="609600" cy="609600"/>
          </a:xfrm>
          <a:prstGeom prst="rect">
            <a:avLst/>
          </a:prstGeom>
          <a:effectLst>
            <a:glow rad="101600">
              <a:schemeClr val="accent1">
                <a:alpha val="19755"/>
              </a:schemeClr>
            </a:glo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C97E6D3-7268-4D07-6001-68F3F0D091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9532" y="2679509"/>
            <a:ext cx="609600" cy="609600"/>
          </a:xfrm>
          <a:prstGeom prst="rect">
            <a:avLst/>
          </a:prstGeom>
          <a:effectLst>
            <a:glow rad="101600">
              <a:schemeClr val="accent1">
                <a:alpha val="19755"/>
              </a:schemeClr>
            </a:glow>
          </a:effec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D970575-C7DC-49A8-F5C0-1D2C3F7E0C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60199" y="2679509"/>
            <a:ext cx="609600" cy="609600"/>
          </a:xfrm>
          <a:prstGeom prst="rect">
            <a:avLst/>
          </a:prstGeom>
          <a:effectLst>
            <a:glow rad="101600">
              <a:schemeClr val="accent1">
                <a:alpha val="19755"/>
              </a:schemeClr>
            </a:glo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BFB9190-371D-F603-4814-CE9E553049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01533" y="2679509"/>
            <a:ext cx="609600" cy="609600"/>
          </a:xfrm>
          <a:prstGeom prst="rect">
            <a:avLst/>
          </a:prstGeom>
          <a:effectLst>
            <a:glow rad="101600">
              <a:schemeClr val="accent1">
                <a:alpha val="19755"/>
              </a:schemeClr>
            </a:glo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233EBEF-FA21-8113-B6CE-D5CD22F15D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22200" y="2679509"/>
            <a:ext cx="609600" cy="609600"/>
          </a:xfrm>
          <a:prstGeom prst="rect">
            <a:avLst/>
          </a:prstGeom>
          <a:effectLst>
            <a:glow rad="101600">
              <a:schemeClr val="accent1">
                <a:alpha val="19755"/>
              </a:schemeClr>
            </a:glow>
          </a:effec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62B0DC7-DE35-785C-049C-25913A76AC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42867" y="2679509"/>
            <a:ext cx="609600" cy="609600"/>
          </a:xfrm>
          <a:prstGeom prst="rect">
            <a:avLst/>
          </a:prstGeom>
          <a:effectLst>
            <a:glow rad="101600">
              <a:schemeClr val="accent1">
                <a:alpha val="19755"/>
              </a:schemeClr>
            </a:glow>
          </a:effectLst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2EDEAFA-02BB-F44B-9D93-06D790F042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63535" y="2679509"/>
            <a:ext cx="609600" cy="609600"/>
          </a:xfrm>
          <a:prstGeom prst="rect">
            <a:avLst/>
          </a:prstGeom>
          <a:effectLst>
            <a:glow rad="101600">
              <a:schemeClr val="accent1">
                <a:alpha val="19755"/>
              </a:schemeClr>
            </a:glow>
          </a:effec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636154D-4734-31DE-1116-FD494BD6149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8865" y="4647522"/>
            <a:ext cx="609600" cy="609600"/>
          </a:xfrm>
          <a:prstGeom prst="rect">
            <a:avLst/>
          </a:prstGeom>
          <a:effectLst>
            <a:glow rad="101600">
              <a:schemeClr val="accent1">
                <a:alpha val="19755"/>
              </a:schemeClr>
            </a:glo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037C7CA-30A2-5F1B-C140-74A0D54C1C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39532" y="4647522"/>
            <a:ext cx="609600" cy="609600"/>
          </a:xfrm>
          <a:prstGeom prst="rect">
            <a:avLst/>
          </a:prstGeom>
          <a:effectLst>
            <a:glow rad="101600">
              <a:schemeClr val="accent1">
                <a:alpha val="19755"/>
              </a:schemeClr>
            </a:glow>
          </a:effec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4115EAB-7CE9-BB90-C7FD-779ACE93A4A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60199" y="4647522"/>
            <a:ext cx="609600" cy="609600"/>
          </a:xfrm>
          <a:prstGeom prst="rect">
            <a:avLst/>
          </a:prstGeom>
          <a:effectLst>
            <a:glow rad="101600">
              <a:schemeClr val="accent1">
                <a:alpha val="19755"/>
              </a:schemeClr>
            </a:glow>
          </a:effectLst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9BF23D6-EC4A-A893-A5B4-BA26E91CD6C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80866" y="4647522"/>
            <a:ext cx="609600" cy="609600"/>
          </a:xfrm>
          <a:prstGeom prst="rect">
            <a:avLst/>
          </a:prstGeom>
          <a:effectLst>
            <a:glow rad="101600">
              <a:schemeClr val="accent1">
                <a:alpha val="19755"/>
              </a:schemeClr>
            </a:glow>
          </a:effectLst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41C1886-F91B-C5EE-651D-0C241D8AEBE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01533" y="4647522"/>
            <a:ext cx="609600" cy="609600"/>
          </a:xfrm>
          <a:prstGeom prst="rect">
            <a:avLst/>
          </a:prstGeom>
          <a:effectLst>
            <a:glow rad="101600">
              <a:schemeClr val="accent1">
                <a:alpha val="19755"/>
              </a:schemeClr>
            </a:glow>
          </a:effectLst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722DA1C-351D-22C8-1D92-A8A806449B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80866" y="2679509"/>
            <a:ext cx="609600" cy="609600"/>
          </a:xfrm>
          <a:prstGeom prst="rect">
            <a:avLst/>
          </a:prstGeom>
          <a:effectLst>
            <a:glow rad="101600">
              <a:schemeClr val="accent1">
                <a:alpha val="19755"/>
              </a:schemeClr>
            </a:glow>
          </a:effec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FF05C6E-C472-8D9E-04EA-B3764C4275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922200" y="4647522"/>
            <a:ext cx="609600" cy="609600"/>
          </a:xfrm>
          <a:prstGeom prst="rect">
            <a:avLst/>
          </a:prstGeom>
          <a:effectLst>
            <a:glow rad="101600">
              <a:schemeClr val="accent1">
                <a:alpha val="19755"/>
              </a:schemeClr>
            </a:glow>
          </a:effectLst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3A3FF2CE-BB94-78AD-501E-DDB3AABB3D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42867" y="4647522"/>
            <a:ext cx="609600" cy="609600"/>
          </a:xfrm>
          <a:prstGeom prst="rect">
            <a:avLst/>
          </a:prstGeom>
          <a:effectLst>
            <a:glow rad="101600">
              <a:schemeClr val="accent1">
                <a:alpha val="19755"/>
              </a:schemeClr>
            </a:glow>
          </a:effec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E8BA7F6-4A91-B01C-1202-8D214E403F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763535" y="4647522"/>
            <a:ext cx="609600" cy="609600"/>
          </a:xfrm>
          <a:prstGeom prst="rect">
            <a:avLst/>
          </a:prstGeom>
          <a:effectLst>
            <a:glow rad="101600">
              <a:schemeClr val="accent1">
                <a:alpha val="19755"/>
              </a:schemeClr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4FAB898-21C5-01DB-81CA-431EFCEB6986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53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enter Dark">
    <p:bg>
      <p:bgPr>
        <a:gradFill>
          <a:gsLst>
            <a:gs pos="1000">
              <a:schemeClr val="tx1">
                <a:lumMod val="90000"/>
                <a:lumOff val="10000"/>
              </a:schemeClr>
            </a:gs>
            <a:gs pos="5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1E6B4C-4E0D-F0EC-3005-399D937D1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A06FBA-9BC0-3750-B7EF-42C78264E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27469"/>
            <a:ext cx="12192000" cy="3059940"/>
          </a:xfrm>
          <a:prstGeom prst="rect">
            <a:avLst/>
          </a:prstGeom>
        </p:spPr>
        <p:txBody>
          <a:bodyPr lIns="914400" tIns="0" rIns="914400" bIns="0">
            <a:spAutoFit/>
          </a:bodyPr>
          <a:lstStyle>
            <a:lvl1pPr marL="11113" indent="0" algn="ctr">
              <a:spcBef>
                <a:spcPts val="1600"/>
              </a:spcBef>
              <a:buNone/>
              <a:tabLst/>
              <a:defRPr sz="2000" b="0" i="0">
                <a:solidFill>
                  <a:schemeClr val="bg1"/>
                </a:solidFill>
                <a:latin typeface="Simplon Norm" panose="020B0500030000000000" pitchFamily="34" charset="77"/>
              </a:defRPr>
            </a:lvl1pPr>
            <a:lvl2pPr marL="11113" indent="0" algn="ctr">
              <a:lnSpc>
                <a:spcPct val="133000"/>
              </a:lnSpc>
              <a:spcBef>
                <a:spcPts val="0"/>
              </a:spcBef>
              <a:buNone/>
              <a:tabLst/>
              <a:defRPr sz="14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2pPr>
            <a:lvl3pPr marL="11113" indent="0" algn="ctr">
              <a:spcBef>
                <a:spcPts val="1600"/>
              </a:spcBef>
              <a:buNone/>
              <a:tabLst/>
              <a:defRPr sz="1600" b="0" i="0">
                <a:solidFill>
                  <a:schemeClr val="bg1"/>
                </a:solidFill>
                <a:latin typeface="Simplon Norm" panose="020B0500030000000000" pitchFamily="34" charset="77"/>
              </a:defRPr>
            </a:lvl3pPr>
            <a:lvl4pPr marL="11113" indent="0" algn="ctr">
              <a:buNone/>
              <a:tabLst/>
              <a:defRPr sz="12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4pPr>
            <a:lvl5pPr marL="296863" indent="-285750" algn="ctr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bg1"/>
                </a:solidFill>
                <a:latin typeface="Simplon Norm" panose="020B0500030000000000" pitchFamily="34" charset="77"/>
              </a:defRPr>
            </a:lvl5pPr>
            <a:lvl6pPr marL="515938" indent="-234950" algn="ctr">
              <a:tabLst/>
              <a:defRPr sz="12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6pPr>
            <a:lvl7pPr marL="11113" indent="0" algn="ctr">
              <a:spcBef>
                <a:spcPts val="2400"/>
              </a:spcBef>
              <a:buNone/>
              <a:tabLst/>
              <a:defRPr sz="1600" b="0" i="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7pPr>
            <a:lvl8pPr marL="11113" indent="0" algn="ctr">
              <a:spcBef>
                <a:spcPts val="2400"/>
              </a:spcBef>
              <a:buNone/>
              <a:tabLst/>
              <a:defRPr sz="2000" b="0" i="1">
                <a:solidFill>
                  <a:schemeClr val="bg1">
                    <a:lumMod val="85000"/>
                  </a:schemeClr>
                </a:solidFill>
                <a:latin typeface="Simplon Norm Light Italic" panose="020B0500030000000000" pitchFamily="34" charset="77"/>
              </a:defRPr>
            </a:lvl8pPr>
          </a:lstStyle>
          <a:p>
            <a:pPr lvl="0"/>
            <a:r>
              <a:rPr lang="en-US"/>
              <a:t>Headline Level 1</a:t>
            </a:r>
          </a:p>
          <a:p>
            <a:pPr lvl="1"/>
            <a:r>
              <a:rPr lang="en-US"/>
              <a:t>Body Copy Level 1</a:t>
            </a:r>
          </a:p>
          <a:p>
            <a:pPr lvl="2"/>
            <a:r>
              <a:rPr lang="en-US"/>
              <a:t>Headline Level 2</a:t>
            </a:r>
          </a:p>
          <a:p>
            <a:pPr lvl="3"/>
            <a:r>
              <a:rPr lang="en-US"/>
              <a:t>Body Level 2</a:t>
            </a:r>
          </a:p>
          <a:p>
            <a:pPr lvl="4"/>
            <a:r>
              <a:rPr lang="en-US"/>
              <a:t>List level 1</a:t>
            </a:r>
          </a:p>
          <a:p>
            <a:pPr lvl="5"/>
            <a:r>
              <a:rPr lang="en-US"/>
              <a:t>List Level 2</a:t>
            </a:r>
          </a:p>
          <a:p>
            <a:pPr lvl="6"/>
            <a:r>
              <a:rPr lang="en-US"/>
              <a:t>Call-to-Action</a:t>
            </a:r>
          </a:p>
          <a:p>
            <a:pPr lvl="7"/>
            <a:r>
              <a:rPr lang="en-US"/>
              <a:t>Quote Text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0BB5EF9-D727-A9AE-9D48-AED83DB2D8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409928"/>
            <a:ext cx="12192000" cy="252377"/>
          </a:xfrm>
          <a:prstGeom prst="rect">
            <a:avLst/>
          </a:prstGeom>
        </p:spPr>
        <p:txBody>
          <a:bodyPr wrap="square" lIns="914400" tIns="0" rIns="914400" bIns="0">
            <a:spAutoFit/>
          </a:bodyPr>
          <a:lstStyle>
            <a:lvl1pPr marL="0" indent="0" algn="ctr">
              <a:buNone/>
              <a:defRPr sz="1600" b="0" i="0" spc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</a:lstStyle>
          <a:p>
            <a:pPr lvl="0"/>
            <a:r>
              <a:rPr lang="en-US" sz="1800"/>
              <a:t>Slide intro text line - Lorem ipsum dolor sit </a:t>
            </a:r>
            <a:r>
              <a:rPr lang="en-US" sz="1800" err="1"/>
              <a:t>amet</a:t>
            </a:r>
            <a:r>
              <a:rPr lang="en-US" sz="1800"/>
              <a:t>, </a:t>
            </a:r>
            <a:r>
              <a:rPr lang="en-US" sz="1800" err="1"/>
              <a:t>consectetur</a:t>
            </a:r>
            <a:r>
              <a:rPr lang="en-US" sz="1800"/>
              <a:t> </a:t>
            </a:r>
            <a:r>
              <a:rPr lang="en-US" sz="1800" err="1"/>
              <a:t>adipiscing</a:t>
            </a:r>
            <a:r>
              <a:rPr lang="en-US" sz="1800"/>
              <a:t> </a:t>
            </a:r>
            <a:r>
              <a:rPr lang="en-US" sz="1800" err="1"/>
              <a:t>elit</a:t>
            </a:r>
            <a:r>
              <a:rPr lang="en-US" sz="1800"/>
              <a:t>.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6328EB-4AA4-E369-9E3E-CE4BCB537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92387"/>
            <a:ext cx="12192000" cy="617541"/>
          </a:xfrm>
          <a:prstGeom prst="rect">
            <a:avLst/>
          </a:prstGeom>
        </p:spPr>
        <p:txBody>
          <a:bodyPr wrap="square" lIns="914400" tIns="0" rIns="914400" bIns="0">
            <a:spAutoFit/>
          </a:bodyPr>
          <a:lstStyle>
            <a:lvl1pPr algn="ctr">
              <a:lnSpc>
                <a:spcPct val="80000"/>
              </a:lnSpc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69E23FD-E200-FBF0-20BA-0C07259067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48640"/>
            <a:ext cx="12192000" cy="224292"/>
          </a:xfrm>
          <a:prstGeom prst="rect">
            <a:avLst/>
          </a:prstGeom>
        </p:spPr>
        <p:txBody>
          <a:bodyPr lIns="914400" tIns="0" rIns="914400" bIns="0">
            <a:spAutoFit/>
          </a:bodyPr>
          <a:lstStyle>
            <a:lvl1pPr marL="0" indent="0" algn="ctr">
              <a:buNone/>
              <a:defRPr sz="16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</a:lstStyle>
          <a:p>
            <a:pPr lvl="0"/>
            <a:r>
              <a:rPr lang="en-US"/>
              <a:t>EYEBROW</a:t>
            </a:r>
          </a:p>
        </p:txBody>
      </p:sp>
    </p:spTree>
    <p:extLst>
      <p:ext uri="{BB962C8B-B14F-4D97-AF65-F5344CB8AC3E}">
        <p14:creationId xmlns:p14="http://schemas.microsoft.com/office/powerpoint/2010/main" val="3998929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7143620-CF1E-AA6E-2098-6F6601F7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E996A83-1D7C-08DF-EF6F-78ECBCF4A93C}"/>
              </a:ext>
            </a:extLst>
          </p:cNvPr>
          <p:cNvSpPr/>
          <p:nvPr userDrawn="1"/>
        </p:nvSpPr>
        <p:spPr>
          <a:xfrm>
            <a:off x="-1" y="0"/>
            <a:ext cx="7968753" cy="6858000"/>
          </a:xfrm>
          <a:prstGeom prst="rect">
            <a:avLst/>
          </a:prstGeom>
          <a:gradFill>
            <a:gsLst>
              <a:gs pos="82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7ECD24-BF37-6B37-39DD-F5D4DAF8AF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74500" y="0"/>
            <a:ext cx="317500" cy="6858000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35EF1C1F-3AE5-1E6D-817F-96B56A0B09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64" y="2461750"/>
            <a:ext cx="1110609" cy="1498504"/>
          </a:xfrm>
          <a:prstGeom prst="rect">
            <a:avLst/>
          </a:prstGeom>
        </p:spPr>
      </p:pic>
      <p:pic>
        <p:nvPicPr>
          <p:cNvPr id="7" name="Picture 6" descr="A blue and gold badge with white text&#10;&#10;Description automatically generated">
            <a:extLst>
              <a:ext uri="{FF2B5EF4-FFF2-40B4-BE49-F238E27FC236}">
                <a16:creationId xmlns:a16="http://schemas.microsoft.com/office/drawing/2014/main" id="{45CADB26-19F1-E73F-053F-DB1CD4756B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029" y="2461750"/>
            <a:ext cx="1110609" cy="1498504"/>
          </a:xfrm>
          <a:prstGeom prst="rect">
            <a:avLst/>
          </a:prstGeom>
        </p:spPr>
      </p:pic>
      <p:pic>
        <p:nvPicPr>
          <p:cNvPr id="8" name="Picture 7" descr="A colorful hexagons with text&#10;&#10;Description automatically generated">
            <a:extLst>
              <a:ext uri="{FF2B5EF4-FFF2-40B4-BE49-F238E27FC236}">
                <a16:creationId xmlns:a16="http://schemas.microsoft.com/office/drawing/2014/main" id="{2C611160-8007-E8D7-E1D5-02347856395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64" y="4869073"/>
            <a:ext cx="1067714" cy="97793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F28549E-37CF-AE23-15CA-BA1764F1C240}"/>
              </a:ext>
            </a:extLst>
          </p:cNvPr>
          <p:cNvSpPr/>
          <p:nvPr userDrawn="1"/>
        </p:nvSpPr>
        <p:spPr>
          <a:xfrm>
            <a:off x="9931400" y="4869074"/>
            <a:ext cx="1638300" cy="1779376"/>
          </a:xfrm>
          <a:prstGeom prst="roundRect">
            <a:avLst>
              <a:gd name="adj" fmla="val 3493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DB7B03-30C3-B99D-E4E3-D6A4FF2F0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86" t="28064" r="27586" b="27874"/>
          <a:stretch/>
        </p:blipFill>
        <p:spPr>
          <a:xfrm>
            <a:off x="10210661" y="5267535"/>
            <a:ext cx="1102936" cy="1084082"/>
          </a:xfrm>
          <a:prstGeom prst="rect">
            <a:avLst/>
          </a:prstGeom>
        </p:spPr>
      </p:pic>
      <p:sp>
        <p:nvSpPr>
          <p:cNvPr id="11" name="Text Placeholder 12">
            <a:hlinkClick r:id="rId8"/>
            <a:extLst>
              <a:ext uri="{FF2B5EF4-FFF2-40B4-BE49-F238E27FC236}">
                <a16:creationId xmlns:a16="http://schemas.microsoft.com/office/drawing/2014/main" id="{883E415B-76AF-26D5-6E0A-450B36CC4F42}"/>
              </a:ext>
            </a:extLst>
          </p:cNvPr>
          <p:cNvSpPr txBox="1">
            <a:spLocks/>
          </p:cNvSpPr>
          <p:nvPr userDrawn="1"/>
        </p:nvSpPr>
        <p:spPr>
          <a:xfrm>
            <a:off x="10210661" y="4990706"/>
            <a:ext cx="1102936" cy="224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accent1"/>
                </a:solidFill>
              </a:rPr>
              <a:t>Get Started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C63CA36-DE06-11D6-DC7D-9C3AC855A9F8}"/>
              </a:ext>
            </a:extLst>
          </p:cNvPr>
          <p:cNvSpPr txBox="1">
            <a:spLocks/>
          </p:cNvSpPr>
          <p:nvPr userDrawn="1"/>
        </p:nvSpPr>
        <p:spPr>
          <a:xfrm>
            <a:off x="10008533" y="6427592"/>
            <a:ext cx="1507192" cy="1121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err="1">
                <a:solidFill>
                  <a:schemeClr val="bg2"/>
                </a:solidFill>
              </a:rPr>
              <a:t>opswatacademy.com</a:t>
            </a:r>
            <a:r>
              <a:rPr lang="en-US" sz="800">
                <a:solidFill>
                  <a:schemeClr val="bg2"/>
                </a:solidFill>
              </a:rPr>
              <a:t>/get-started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6203517-B5CC-614E-BDBE-496316CCD210}"/>
              </a:ext>
            </a:extLst>
          </p:cNvPr>
          <p:cNvSpPr txBox="1">
            <a:spLocks/>
          </p:cNvSpPr>
          <p:nvPr userDrawn="1"/>
        </p:nvSpPr>
        <p:spPr>
          <a:xfrm>
            <a:off x="-1" y="0"/>
            <a:ext cx="12192001" cy="1540871"/>
          </a:xfrm>
          <a:prstGeom prst="rect">
            <a:avLst/>
          </a:prstGeom>
        </p:spPr>
        <p:txBody>
          <a:bodyPr wrap="square" lIns="914400" tIns="914400" rIns="91440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4800" b="1" i="0" kern="120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rPr>
              <a:t>OPSWAT Academy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3509BEB-4EE1-CDD9-FC3B-812A1EFE3CEE}"/>
              </a:ext>
            </a:extLst>
          </p:cNvPr>
          <p:cNvSpPr txBox="1">
            <a:spLocks/>
          </p:cNvSpPr>
          <p:nvPr userDrawn="1"/>
        </p:nvSpPr>
        <p:spPr>
          <a:xfrm>
            <a:off x="0" y="14953"/>
            <a:ext cx="7734926" cy="2265557"/>
          </a:xfrm>
          <a:prstGeom prst="rect">
            <a:avLst/>
          </a:prstGeom>
        </p:spPr>
        <p:txBody>
          <a:bodyPr wrap="square" lIns="914400" tIns="1645920" rIns="914400">
            <a:spAutoFit/>
          </a:bodyPr>
          <a:lstStyle>
            <a:defPPr>
              <a:defRPr lang="en-US"/>
            </a:defPPr>
            <a:lvl1pPr marL="11113" lvl="0" indent="0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  <a:defRPr sz="20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  <a:lvl2pPr marL="11113" lvl="1" indent="0">
              <a:lnSpc>
                <a:spcPct val="133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2pPr>
            <a:lvl3pPr marL="11113" lvl="2" indent="0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Simplon Norm" panose="020B0500030000000000" pitchFamily="34" charset="77"/>
              </a:defRPr>
            </a:lvl3pPr>
            <a:lvl4pPr marL="11113" lvl="3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4pPr>
            <a:lvl5pPr marL="296863" lvl="4" indent="-285750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bg1"/>
                </a:solidFill>
                <a:latin typeface="Simplon Norm" panose="020B0500030000000000" pitchFamily="34" charset="77"/>
              </a:defRPr>
            </a:lvl5pPr>
            <a:lvl6pPr marL="515938" lvl="5" indent="-2349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6pPr>
            <a:lvl7pPr marL="11113" lvl="6" indent="0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tabLst/>
              <a:defRPr sz="1600" b="0" i="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7pPr>
            <a:lvl8pPr marL="11113" lvl="7" indent="0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tabLst/>
              <a:defRPr sz="2000" b="0" i="1">
                <a:solidFill>
                  <a:schemeClr val="bg1">
                    <a:lumMod val="85000"/>
                  </a:schemeClr>
                </a:solidFill>
                <a:latin typeface="Simplon Norm Light Italic" panose="020B0500030000000000" pitchFamily="34" charset="77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Award-Winning Associate &amp; Professional</a:t>
            </a:r>
            <a:br>
              <a:rPr lang="en-US"/>
            </a:br>
            <a:r>
              <a:rPr lang="en-US"/>
              <a:t>Certifications for Practical Cybersecurity Expertise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3EE1D61-E5AC-FFD2-C394-7373528415C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7734926" cy="5769143"/>
          </a:xfrm>
          <a:prstGeom prst="rect">
            <a:avLst/>
          </a:prstGeom>
        </p:spPr>
        <p:txBody>
          <a:bodyPr wrap="square" lIns="2286000" tIns="5120640" rIns="914400">
            <a:spAutoFit/>
          </a:bodyPr>
          <a:lstStyle>
            <a:defPPr>
              <a:defRPr lang="en-US"/>
            </a:defPPr>
            <a:lvl1pPr marL="11113" lvl="0" indent="0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  <a:defRPr sz="20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  <a:lvl2pPr marL="11113" lvl="1" indent="0">
              <a:lnSpc>
                <a:spcPct val="133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2pPr>
            <a:lvl3pPr marL="11113" lvl="2" indent="0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Simplon Norm" panose="020B0500030000000000" pitchFamily="34" charset="77"/>
              </a:defRPr>
            </a:lvl3pPr>
            <a:lvl4pPr marL="11113" lvl="3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4pPr>
            <a:lvl5pPr marL="296863" lvl="4" indent="-285750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bg1"/>
                </a:solidFill>
                <a:latin typeface="Simplon Norm" panose="020B0500030000000000" pitchFamily="34" charset="77"/>
              </a:defRPr>
            </a:lvl5pPr>
            <a:lvl6pPr marL="515938" lvl="5" indent="-2349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6pPr>
            <a:lvl7pPr marL="11113" lvl="6" indent="0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tabLst/>
              <a:defRPr sz="1600" b="0" i="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7pPr>
            <a:lvl8pPr marL="11113" lvl="7" indent="0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tabLst/>
              <a:defRPr sz="2000" b="0" i="1">
                <a:solidFill>
                  <a:schemeClr val="bg1">
                    <a:lumMod val="85000"/>
                  </a:schemeClr>
                </a:solidFill>
                <a:latin typeface="Simplon Norm Light Italic" panose="020B0500030000000000" pitchFamily="34" charset="77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11113" lvl="2" indent="0">
              <a:buFont typeface="Arial" panose="020B0604020202020204" pitchFamily="34" charset="0"/>
              <a:buNone/>
            </a:pPr>
            <a:r>
              <a:rPr lang="en-US"/>
              <a:t>2022 Cybersecurity Breakthrough Award</a:t>
            </a:r>
          </a:p>
          <a:p>
            <a:pPr marL="11113" lvl="1" indent="0">
              <a:buFont typeface="Arial" panose="020B0604020202020204" pitchFamily="34" charset="0"/>
              <a:buNone/>
            </a:pPr>
            <a:r>
              <a:rPr lang="en-US"/>
              <a:t>Professional Certification Program of the Year</a:t>
            </a:r>
          </a:p>
        </p:txBody>
      </p:sp>
    </p:spTree>
    <p:extLst>
      <p:ext uri="{BB962C8B-B14F-4D97-AF65-F5344CB8AC3E}">
        <p14:creationId xmlns:p14="http://schemas.microsoft.com/office/powerpoint/2010/main" val="2434560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">
              <a:schemeClr val="tx1">
                <a:lumMod val="90000"/>
                <a:lumOff val="10000"/>
              </a:schemeClr>
            </a:gs>
            <a:gs pos="5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6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20" r:id="rId2"/>
    <p:sldLayoutId id="2147483721" r:id="rId3"/>
    <p:sldLayoutId id="2147483723" r:id="rId4"/>
    <p:sldLayoutId id="2147483906" r:id="rId5"/>
    <p:sldLayoutId id="2147483672" r:id="rId6"/>
    <p:sldLayoutId id="2147483742" r:id="rId7"/>
    <p:sldLayoutId id="2147483903" r:id="rId8"/>
    <p:sldLayoutId id="2147483792" r:id="rId9"/>
    <p:sldLayoutId id="2147483716" r:id="rId10"/>
    <p:sldLayoutId id="2147483673" r:id="rId11"/>
    <p:sldLayoutId id="2147483851" r:id="rId12"/>
    <p:sldLayoutId id="2147483853" r:id="rId13"/>
    <p:sldLayoutId id="2147483776" r:id="rId14"/>
    <p:sldLayoutId id="2147483785" r:id="rId15"/>
    <p:sldLayoutId id="2147483784" r:id="rId16"/>
    <p:sldLayoutId id="2147483787" r:id="rId17"/>
    <p:sldLayoutId id="2147483788" r:id="rId18"/>
    <p:sldLayoutId id="2147483793" r:id="rId19"/>
    <p:sldLayoutId id="2147483897" r:id="rId20"/>
    <p:sldLayoutId id="2147483907" r:id="rId21"/>
    <p:sldLayoutId id="2147483908" r:id="rId22"/>
    <p:sldLayoutId id="2147483914" r:id="rId23"/>
    <p:sldLayoutId id="2147483915" r:id="rId24"/>
    <p:sldLayoutId id="2147483916" r:id="rId25"/>
    <p:sldLayoutId id="2147483922" r:id="rId26"/>
    <p:sldLayoutId id="214748392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sv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5.svg"/><Relationship Id="rId5" Type="http://schemas.openxmlformats.org/officeDocument/2006/relationships/image" Target="../media/image194.svg"/><Relationship Id="rId4" Type="http://schemas.openxmlformats.org/officeDocument/2006/relationships/image" Target="../media/image10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svg"/><Relationship Id="rId3" Type="http://schemas.openxmlformats.org/officeDocument/2006/relationships/chart" Target="../charts/chart13.xml"/><Relationship Id="rId7" Type="http://schemas.openxmlformats.org/officeDocument/2006/relationships/image" Target="../media/image165.png"/><Relationship Id="rId12" Type="http://schemas.openxmlformats.org/officeDocument/2006/relationships/image" Target="../media/image170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7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4.png"/><Relationship Id="rId11" Type="http://schemas.openxmlformats.org/officeDocument/2006/relationships/image" Target="../media/image169.svg"/><Relationship Id="rId5" Type="http://schemas.openxmlformats.org/officeDocument/2006/relationships/image" Target="../media/image163.png"/><Relationship Id="rId15" Type="http://schemas.openxmlformats.org/officeDocument/2006/relationships/image" Target="../media/image173.svg"/><Relationship Id="rId10" Type="http://schemas.openxmlformats.org/officeDocument/2006/relationships/image" Target="../media/image168.png"/><Relationship Id="rId4" Type="http://schemas.openxmlformats.org/officeDocument/2006/relationships/chart" Target="../charts/chart14.xml"/><Relationship Id="rId9" Type="http://schemas.openxmlformats.org/officeDocument/2006/relationships/image" Target="../media/image167.png"/><Relationship Id="rId14" Type="http://schemas.openxmlformats.org/officeDocument/2006/relationships/image" Target="../media/image17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svg"/><Relationship Id="rId13" Type="http://schemas.openxmlformats.org/officeDocument/2006/relationships/image" Target="../media/image212.png"/><Relationship Id="rId18" Type="http://schemas.microsoft.com/office/2007/relationships/hdphoto" Target="../media/hdphoto1.wdp"/><Relationship Id="rId26" Type="http://schemas.openxmlformats.org/officeDocument/2006/relationships/image" Target="../media/image223.png"/><Relationship Id="rId3" Type="http://schemas.openxmlformats.org/officeDocument/2006/relationships/image" Target="../media/image202.png"/><Relationship Id="rId21" Type="http://schemas.openxmlformats.org/officeDocument/2006/relationships/image" Target="../media/image218.png"/><Relationship Id="rId7" Type="http://schemas.openxmlformats.org/officeDocument/2006/relationships/image" Target="../media/image206.svg"/><Relationship Id="rId12" Type="http://schemas.openxmlformats.org/officeDocument/2006/relationships/image" Target="../media/image211.svg"/><Relationship Id="rId17" Type="http://schemas.openxmlformats.org/officeDocument/2006/relationships/image" Target="../media/image216.png"/><Relationship Id="rId25" Type="http://schemas.openxmlformats.org/officeDocument/2006/relationships/image" Target="../media/image222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15.svg"/><Relationship Id="rId20" Type="http://schemas.microsoft.com/office/2007/relationships/hdphoto" Target="../media/hdphoto2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5.svg"/><Relationship Id="rId11" Type="http://schemas.openxmlformats.org/officeDocument/2006/relationships/image" Target="../media/image210.svg"/><Relationship Id="rId24" Type="http://schemas.openxmlformats.org/officeDocument/2006/relationships/image" Target="../media/image221.png"/><Relationship Id="rId5" Type="http://schemas.openxmlformats.org/officeDocument/2006/relationships/image" Target="../media/image204.svg"/><Relationship Id="rId15" Type="http://schemas.openxmlformats.org/officeDocument/2006/relationships/image" Target="../media/image214.svg"/><Relationship Id="rId23" Type="http://schemas.openxmlformats.org/officeDocument/2006/relationships/image" Target="../media/image220.png"/><Relationship Id="rId10" Type="http://schemas.openxmlformats.org/officeDocument/2006/relationships/image" Target="../media/image209.svg"/><Relationship Id="rId19" Type="http://schemas.openxmlformats.org/officeDocument/2006/relationships/image" Target="../media/image217.png"/><Relationship Id="rId4" Type="http://schemas.openxmlformats.org/officeDocument/2006/relationships/image" Target="../media/image203.png"/><Relationship Id="rId9" Type="http://schemas.openxmlformats.org/officeDocument/2006/relationships/image" Target="../media/image208.svg"/><Relationship Id="rId14" Type="http://schemas.openxmlformats.org/officeDocument/2006/relationships/image" Target="../media/image213.svg"/><Relationship Id="rId22" Type="http://schemas.openxmlformats.org/officeDocument/2006/relationships/image" Target="../media/image2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234.png"/><Relationship Id="rId18" Type="http://schemas.openxmlformats.org/officeDocument/2006/relationships/image" Target="../media/image239.svg"/><Relationship Id="rId26" Type="http://schemas.openxmlformats.org/officeDocument/2006/relationships/image" Target="../media/image247.png"/><Relationship Id="rId3" Type="http://schemas.openxmlformats.org/officeDocument/2006/relationships/image" Target="../media/image224.png"/><Relationship Id="rId21" Type="http://schemas.openxmlformats.org/officeDocument/2006/relationships/image" Target="../media/image242.svg"/><Relationship Id="rId7" Type="http://schemas.openxmlformats.org/officeDocument/2006/relationships/image" Target="../media/image228.png"/><Relationship Id="rId12" Type="http://schemas.openxmlformats.org/officeDocument/2006/relationships/image" Target="../media/image233.png"/><Relationship Id="rId17" Type="http://schemas.openxmlformats.org/officeDocument/2006/relationships/image" Target="../media/image238.svg"/><Relationship Id="rId25" Type="http://schemas.openxmlformats.org/officeDocument/2006/relationships/image" Target="../media/image246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37.png"/><Relationship Id="rId20" Type="http://schemas.openxmlformats.org/officeDocument/2006/relationships/image" Target="../media/image241.svg"/><Relationship Id="rId29" Type="http://schemas.openxmlformats.org/officeDocument/2006/relationships/image" Target="../media/image2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7.png"/><Relationship Id="rId11" Type="http://schemas.openxmlformats.org/officeDocument/2006/relationships/image" Target="../media/image232.png"/><Relationship Id="rId24" Type="http://schemas.openxmlformats.org/officeDocument/2006/relationships/image" Target="../media/image245.svg"/><Relationship Id="rId5" Type="http://schemas.openxmlformats.org/officeDocument/2006/relationships/image" Target="../media/image226.png"/><Relationship Id="rId15" Type="http://schemas.openxmlformats.org/officeDocument/2006/relationships/image" Target="../media/image236.svg"/><Relationship Id="rId23" Type="http://schemas.openxmlformats.org/officeDocument/2006/relationships/image" Target="../media/image244.svg"/><Relationship Id="rId28" Type="http://schemas.openxmlformats.org/officeDocument/2006/relationships/image" Target="../media/image249.png"/><Relationship Id="rId10" Type="http://schemas.openxmlformats.org/officeDocument/2006/relationships/image" Target="../media/image231.png"/><Relationship Id="rId19" Type="http://schemas.openxmlformats.org/officeDocument/2006/relationships/image" Target="../media/image240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Relationship Id="rId14" Type="http://schemas.openxmlformats.org/officeDocument/2006/relationships/image" Target="../media/image235.png"/><Relationship Id="rId22" Type="http://schemas.openxmlformats.org/officeDocument/2006/relationships/image" Target="../media/image243.svg"/><Relationship Id="rId27" Type="http://schemas.openxmlformats.org/officeDocument/2006/relationships/image" Target="../media/image248.svg"/><Relationship Id="rId30" Type="http://schemas.openxmlformats.org/officeDocument/2006/relationships/image" Target="../media/image2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image" Target="../media/image263.png"/><Relationship Id="rId18" Type="http://schemas.openxmlformats.org/officeDocument/2006/relationships/image" Target="../media/image268.png"/><Relationship Id="rId3" Type="http://schemas.openxmlformats.org/officeDocument/2006/relationships/image" Target="../media/image253.png"/><Relationship Id="rId21" Type="http://schemas.openxmlformats.org/officeDocument/2006/relationships/image" Target="../media/image271.png"/><Relationship Id="rId7" Type="http://schemas.openxmlformats.org/officeDocument/2006/relationships/image" Target="../media/image257.png"/><Relationship Id="rId12" Type="http://schemas.openxmlformats.org/officeDocument/2006/relationships/image" Target="../media/image262.png"/><Relationship Id="rId17" Type="http://schemas.openxmlformats.org/officeDocument/2006/relationships/image" Target="../media/image267.jpeg"/><Relationship Id="rId2" Type="http://schemas.openxmlformats.org/officeDocument/2006/relationships/image" Target="../media/image252.png"/><Relationship Id="rId16" Type="http://schemas.openxmlformats.org/officeDocument/2006/relationships/image" Target="../media/image266.jpeg"/><Relationship Id="rId20" Type="http://schemas.openxmlformats.org/officeDocument/2006/relationships/image" Target="../media/image2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6.png"/><Relationship Id="rId11" Type="http://schemas.openxmlformats.org/officeDocument/2006/relationships/image" Target="../media/image261.png"/><Relationship Id="rId5" Type="http://schemas.openxmlformats.org/officeDocument/2006/relationships/image" Target="../media/image255.png"/><Relationship Id="rId15" Type="http://schemas.openxmlformats.org/officeDocument/2006/relationships/image" Target="../media/image265.png"/><Relationship Id="rId23" Type="http://schemas.openxmlformats.org/officeDocument/2006/relationships/image" Target="../media/image273.png"/><Relationship Id="rId10" Type="http://schemas.openxmlformats.org/officeDocument/2006/relationships/image" Target="../media/image260.png"/><Relationship Id="rId19" Type="http://schemas.openxmlformats.org/officeDocument/2006/relationships/image" Target="../media/image269.png"/><Relationship Id="rId4" Type="http://schemas.openxmlformats.org/officeDocument/2006/relationships/image" Target="../media/image254.png"/><Relationship Id="rId9" Type="http://schemas.openxmlformats.org/officeDocument/2006/relationships/image" Target="../media/image259.png"/><Relationship Id="rId14" Type="http://schemas.openxmlformats.org/officeDocument/2006/relationships/image" Target="../media/image264.png"/><Relationship Id="rId22" Type="http://schemas.openxmlformats.org/officeDocument/2006/relationships/image" Target="../media/image2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image" Target="../media/image274.png"/><Relationship Id="rId7" Type="http://schemas.openxmlformats.org/officeDocument/2006/relationships/image" Target="../media/image2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10" Type="http://schemas.openxmlformats.org/officeDocument/2006/relationships/image" Target="../media/image281.png"/><Relationship Id="rId4" Type="http://schemas.openxmlformats.org/officeDocument/2006/relationships/image" Target="../media/image275.png"/><Relationship Id="rId9" Type="http://schemas.openxmlformats.org/officeDocument/2006/relationships/image" Target="../media/image2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4.jpeg"/><Relationship Id="rId4" Type="http://schemas.openxmlformats.org/officeDocument/2006/relationships/image" Target="../media/image283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6.png"/><Relationship Id="rId18" Type="http://schemas.openxmlformats.org/officeDocument/2006/relationships/image" Target="../media/image301.png"/><Relationship Id="rId26" Type="http://schemas.openxmlformats.org/officeDocument/2006/relationships/image" Target="../media/image309.svg"/><Relationship Id="rId3" Type="http://schemas.openxmlformats.org/officeDocument/2006/relationships/image" Target="../media/image286.svg"/><Relationship Id="rId21" Type="http://schemas.openxmlformats.org/officeDocument/2006/relationships/image" Target="../media/image304.svg"/><Relationship Id="rId7" Type="http://schemas.openxmlformats.org/officeDocument/2006/relationships/image" Target="../media/image290.svg"/><Relationship Id="rId12" Type="http://schemas.openxmlformats.org/officeDocument/2006/relationships/image" Target="../media/image295.svg"/><Relationship Id="rId17" Type="http://schemas.openxmlformats.org/officeDocument/2006/relationships/image" Target="../media/image300.svg"/><Relationship Id="rId25" Type="http://schemas.openxmlformats.org/officeDocument/2006/relationships/image" Target="../media/image308.png"/><Relationship Id="rId33" Type="http://schemas.openxmlformats.org/officeDocument/2006/relationships/image" Target="../media/image128.png"/><Relationship Id="rId2" Type="http://schemas.openxmlformats.org/officeDocument/2006/relationships/image" Target="../media/image285.png"/><Relationship Id="rId16" Type="http://schemas.openxmlformats.org/officeDocument/2006/relationships/image" Target="../media/image299.svg"/><Relationship Id="rId20" Type="http://schemas.openxmlformats.org/officeDocument/2006/relationships/image" Target="../media/image303.svg"/><Relationship Id="rId29" Type="http://schemas.openxmlformats.org/officeDocument/2006/relationships/image" Target="../media/image312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9.svg"/><Relationship Id="rId11" Type="http://schemas.openxmlformats.org/officeDocument/2006/relationships/image" Target="../media/image294.svg"/><Relationship Id="rId24" Type="http://schemas.openxmlformats.org/officeDocument/2006/relationships/image" Target="../media/image307.svg"/><Relationship Id="rId32" Type="http://schemas.openxmlformats.org/officeDocument/2006/relationships/image" Target="../media/image315.svg"/><Relationship Id="rId5" Type="http://schemas.openxmlformats.org/officeDocument/2006/relationships/image" Target="../media/image288.svg"/><Relationship Id="rId15" Type="http://schemas.openxmlformats.org/officeDocument/2006/relationships/image" Target="../media/image298.svg"/><Relationship Id="rId23" Type="http://schemas.openxmlformats.org/officeDocument/2006/relationships/image" Target="../media/image306.svg"/><Relationship Id="rId28" Type="http://schemas.openxmlformats.org/officeDocument/2006/relationships/image" Target="../media/image311.svg"/><Relationship Id="rId10" Type="http://schemas.openxmlformats.org/officeDocument/2006/relationships/image" Target="../media/image293.svg"/><Relationship Id="rId19" Type="http://schemas.openxmlformats.org/officeDocument/2006/relationships/image" Target="../media/image302.svg"/><Relationship Id="rId31" Type="http://schemas.openxmlformats.org/officeDocument/2006/relationships/image" Target="../media/image314.svg"/><Relationship Id="rId4" Type="http://schemas.openxmlformats.org/officeDocument/2006/relationships/image" Target="../media/image287.svg"/><Relationship Id="rId9" Type="http://schemas.openxmlformats.org/officeDocument/2006/relationships/image" Target="../media/image292.svg"/><Relationship Id="rId14" Type="http://schemas.openxmlformats.org/officeDocument/2006/relationships/image" Target="../media/image297.png"/><Relationship Id="rId22" Type="http://schemas.openxmlformats.org/officeDocument/2006/relationships/image" Target="../media/image305.svg"/><Relationship Id="rId27" Type="http://schemas.openxmlformats.org/officeDocument/2006/relationships/image" Target="../media/image310.svg"/><Relationship Id="rId30" Type="http://schemas.openxmlformats.org/officeDocument/2006/relationships/image" Target="../media/image313.svg"/><Relationship Id="rId8" Type="http://schemas.openxmlformats.org/officeDocument/2006/relationships/image" Target="../media/image291.sv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1.png"/><Relationship Id="rId18" Type="http://schemas.openxmlformats.org/officeDocument/2006/relationships/image" Target="../media/image306.svg"/><Relationship Id="rId26" Type="http://schemas.openxmlformats.org/officeDocument/2006/relationships/image" Target="../media/image310.svg"/><Relationship Id="rId3" Type="http://schemas.openxmlformats.org/officeDocument/2006/relationships/image" Target="../media/image286.svg"/><Relationship Id="rId21" Type="http://schemas.openxmlformats.org/officeDocument/2006/relationships/image" Target="../media/image294.svg"/><Relationship Id="rId7" Type="http://schemas.openxmlformats.org/officeDocument/2006/relationships/image" Target="../media/image290.svg"/><Relationship Id="rId12" Type="http://schemas.openxmlformats.org/officeDocument/2006/relationships/image" Target="../media/image300.svg"/><Relationship Id="rId17" Type="http://schemas.openxmlformats.org/officeDocument/2006/relationships/image" Target="../media/image305.svg"/><Relationship Id="rId25" Type="http://schemas.openxmlformats.org/officeDocument/2006/relationships/image" Target="../media/image309.svg"/><Relationship Id="rId33" Type="http://schemas.openxmlformats.org/officeDocument/2006/relationships/image" Target="../media/image153.png"/><Relationship Id="rId2" Type="http://schemas.openxmlformats.org/officeDocument/2006/relationships/image" Target="../media/image285.png"/><Relationship Id="rId16" Type="http://schemas.openxmlformats.org/officeDocument/2006/relationships/image" Target="../media/image304.svg"/><Relationship Id="rId20" Type="http://schemas.openxmlformats.org/officeDocument/2006/relationships/image" Target="../media/image292.svg"/><Relationship Id="rId29" Type="http://schemas.openxmlformats.org/officeDocument/2006/relationships/image" Target="../media/image313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9.svg"/><Relationship Id="rId11" Type="http://schemas.openxmlformats.org/officeDocument/2006/relationships/image" Target="../media/image299.svg"/><Relationship Id="rId24" Type="http://schemas.openxmlformats.org/officeDocument/2006/relationships/image" Target="../media/image293.svg"/><Relationship Id="rId32" Type="http://schemas.openxmlformats.org/officeDocument/2006/relationships/image" Target="../media/image154.png"/><Relationship Id="rId5" Type="http://schemas.openxmlformats.org/officeDocument/2006/relationships/image" Target="../media/image288.svg"/><Relationship Id="rId15" Type="http://schemas.openxmlformats.org/officeDocument/2006/relationships/image" Target="../media/image303.svg"/><Relationship Id="rId23" Type="http://schemas.openxmlformats.org/officeDocument/2006/relationships/image" Target="../media/image308.png"/><Relationship Id="rId28" Type="http://schemas.openxmlformats.org/officeDocument/2006/relationships/image" Target="../media/image312.svg"/><Relationship Id="rId10" Type="http://schemas.openxmlformats.org/officeDocument/2006/relationships/image" Target="../media/image298.svg"/><Relationship Id="rId19" Type="http://schemas.openxmlformats.org/officeDocument/2006/relationships/image" Target="../media/image307.svg"/><Relationship Id="rId31" Type="http://schemas.openxmlformats.org/officeDocument/2006/relationships/image" Target="../media/image316.png"/><Relationship Id="rId4" Type="http://schemas.openxmlformats.org/officeDocument/2006/relationships/image" Target="../media/image287.svg"/><Relationship Id="rId9" Type="http://schemas.openxmlformats.org/officeDocument/2006/relationships/image" Target="../media/image297.png"/><Relationship Id="rId14" Type="http://schemas.openxmlformats.org/officeDocument/2006/relationships/image" Target="../media/image302.svg"/><Relationship Id="rId22" Type="http://schemas.openxmlformats.org/officeDocument/2006/relationships/image" Target="../media/image295.svg"/><Relationship Id="rId27" Type="http://schemas.openxmlformats.org/officeDocument/2006/relationships/image" Target="../media/image311.svg"/><Relationship Id="rId30" Type="http://schemas.openxmlformats.org/officeDocument/2006/relationships/image" Target="../media/image314.svg"/><Relationship Id="rId8" Type="http://schemas.openxmlformats.org/officeDocument/2006/relationships/image" Target="../media/image296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1.png"/><Relationship Id="rId18" Type="http://schemas.openxmlformats.org/officeDocument/2006/relationships/image" Target="../media/image306.svg"/><Relationship Id="rId26" Type="http://schemas.openxmlformats.org/officeDocument/2006/relationships/image" Target="../media/image310.svg"/><Relationship Id="rId3" Type="http://schemas.openxmlformats.org/officeDocument/2006/relationships/image" Target="../media/image286.svg"/><Relationship Id="rId21" Type="http://schemas.openxmlformats.org/officeDocument/2006/relationships/image" Target="../media/image294.svg"/><Relationship Id="rId7" Type="http://schemas.openxmlformats.org/officeDocument/2006/relationships/image" Target="../media/image290.svg"/><Relationship Id="rId12" Type="http://schemas.openxmlformats.org/officeDocument/2006/relationships/image" Target="../media/image300.svg"/><Relationship Id="rId17" Type="http://schemas.openxmlformats.org/officeDocument/2006/relationships/image" Target="../media/image305.svg"/><Relationship Id="rId25" Type="http://schemas.openxmlformats.org/officeDocument/2006/relationships/image" Target="../media/image309.svg"/><Relationship Id="rId33" Type="http://schemas.openxmlformats.org/officeDocument/2006/relationships/image" Target="../media/image153.png"/><Relationship Id="rId2" Type="http://schemas.openxmlformats.org/officeDocument/2006/relationships/image" Target="../media/image285.png"/><Relationship Id="rId16" Type="http://schemas.openxmlformats.org/officeDocument/2006/relationships/image" Target="../media/image304.svg"/><Relationship Id="rId20" Type="http://schemas.openxmlformats.org/officeDocument/2006/relationships/image" Target="../media/image292.svg"/><Relationship Id="rId29" Type="http://schemas.openxmlformats.org/officeDocument/2006/relationships/image" Target="../media/image313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9.svg"/><Relationship Id="rId11" Type="http://schemas.openxmlformats.org/officeDocument/2006/relationships/image" Target="../media/image299.svg"/><Relationship Id="rId24" Type="http://schemas.openxmlformats.org/officeDocument/2006/relationships/image" Target="../media/image293.svg"/><Relationship Id="rId32" Type="http://schemas.openxmlformats.org/officeDocument/2006/relationships/image" Target="../media/image154.png"/><Relationship Id="rId5" Type="http://schemas.openxmlformats.org/officeDocument/2006/relationships/image" Target="../media/image288.svg"/><Relationship Id="rId15" Type="http://schemas.openxmlformats.org/officeDocument/2006/relationships/image" Target="../media/image303.svg"/><Relationship Id="rId23" Type="http://schemas.openxmlformats.org/officeDocument/2006/relationships/image" Target="../media/image308.png"/><Relationship Id="rId28" Type="http://schemas.openxmlformats.org/officeDocument/2006/relationships/image" Target="../media/image312.svg"/><Relationship Id="rId10" Type="http://schemas.openxmlformats.org/officeDocument/2006/relationships/image" Target="../media/image298.svg"/><Relationship Id="rId19" Type="http://schemas.openxmlformats.org/officeDocument/2006/relationships/image" Target="../media/image307.svg"/><Relationship Id="rId31" Type="http://schemas.openxmlformats.org/officeDocument/2006/relationships/image" Target="../media/image317.png"/><Relationship Id="rId4" Type="http://schemas.openxmlformats.org/officeDocument/2006/relationships/image" Target="../media/image287.svg"/><Relationship Id="rId9" Type="http://schemas.openxmlformats.org/officeDocument/2006/relationships/image" Target="../media/image297.png"/><Relationship Id="rId14" Type="http://schemas.openxmlformats.org/officeDocument/2006/relationships/image" Target="../media/image302.svg"/><Relationship Id="rId22" Type="http://schemas.openxmlformats.org/officeDocument/2006/relationships/image" Target="../media/image295.svg"/><Relationship Id="rId27" Type="http://schemas.openxmlformats.org/officeDocument/2006/relationships/image" Target="../media/image311.svg"/><Relationship Id="rId30" Type="http://schemas.openxmlformats.org/officeDocument/2006/relationships/image" Target="../media/image314.svg"/><Relationship Id="rId8" Type="http://schemas.openxmlformats.org/officeDocument/2006/relationships/image" Target="../media/image296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3.svg"/><Relationship Id="rId18" Type="http://schemas.openxmlformats.org/officeDocument/2006/relationships/image" Target="../media/image297.png"/><Relationship Id="rId26" Type="http://schemas.openxmlformats.org/officeDocument/2006/relationships/image" Target="../media/image303.svg"/><Relationship Id="rId21" Type="http://schemas.openxmlformats.org/officeDocument/2006/relationships/image" Target="../media/image298.svg"/><Relationship Id="rId34" Type="http://schemas.openxmlformats.org/officeDocument/2006/relationships/image" Target="../media/image311.svg"/><Relationship Id="rId7" Type="http://schemas.openxmlformats.org/officeDocument/2006/relationships/image" Target="../media/image288.svg"/><Relationship Id="rId12" Type="http://schemas.openxmlformats.org/officeDocument/2006/relationships/image" Target="../media/image292.svg"/><Relationship Id="rId17" Type="http://schemas.openxmlformats.org/officeDocument/2006/relationships/image" Target="../media/image320.png"/><Relationship Id="rId25" Type="http://schemas.openxmlformats.org/officeDocument/2006/relationships/image" Target="../media/image301.png"/><Relationship Id="rId33" Type="http://schemas.openxmlformats.org/officeDocument/2006/relationships/image" Target="../media/image310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96.png"/><Relationship Id="rId20" Type="http://schemas.openxmlformats.org/officeDocument/2006/relationships/image" Target="../media/image321.svg"/><Relationship Id="rId29" Type="http://schemas.openxmlformats.org/officeDocument/2006/relationships/image" Target="../media/image306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7.svg"/><Relationship Id="rId11" Type="http://schemas.openxmlformats.org/officeDocument/2006/relationships/image" Target="../media/image291.svg"/><Relationship Id="rId24" Type="http://schemas.openxmlformats.org/officeDocument/2006/relationships/image" Target="../media/image300.svg"/><Relationship Id="rId32" Type="http://schemas.openxmlformats.org/officeDocument/2006/relationships/image" Target="../media/image309.svg"/><Relationship Id="rId37" Type="http://schemas.openxmlformats.org/officeDocument/2006/relationships/image" Target="../media/image314.svg"/><Relationship Id="rId5" Type="http://schemas.openxmlformats.org/officeDocument/2006/relationships/image" Target="../media/image286.svg"/><Relationship Id="rId15" Type="http://schemas.openxmlformats.org/officeDocument/2006/relationships/image" Target="../media/image295.svg"/><Relationship Id="rId23" Type="http://schemas.openxmlformats.org/officeDocument/2006/relationships/image" Target="../media/image299.svg"/><Relationship Id="rId28" Type="http://schemas.openxmlformats.org/officeDocument/2006/relationships/image" Target="../media/image305.svg"/><Relationship Id="rId36" Type="http://schemas.openxmlformats.org/officeDocument/2006/relationships/image" Target="../media/image313.svg"/><Relationship Id="rId10" Type="http://schemas.openxmlformats.org/officeDocument/2006/relationships/image" Target="../media/image290.svg"/><Relationship Id="rId19" Type="http://schemas.openxmlformats.org/officeDocument/2006/relationships/image" Target="../media/image302.svg"/><Relationship Id="rId31" Type="http://schemas.openxmlformats.org/officeDocument/2006/relationships/image" Target="../media/image308.png"/><Relationship Id="rId4" Type="http://schemas.openxmlformats.org/officeDocument/2006/relationships/image" Target="../media/image318.svg"/><Relationship Id="rId9" Type="http://schemas.openxmlformats.org/officeDocument/2006/relationships/image" Target="../media/image319.svg"/><Relationship Id="rId14" Type="http://schemas.openxmlformats.org/officeDocument/2006/relationships/image" Target="../media/image294.svg"/><Relationship Id="rId22" Type="http://schemas.openxmlformats.org/officeDocument/2006/relationships/image" Target="../media/image322.svg"/><Relationship Id="rId27" Type="http://schemas.openxmlformats.org/officeDocument/2006/relationships/image" Target="../media/image304.svg"/><Relationship Id="rId30" Type="http://schemas.openxmlformats.org/officeDocument/2006/relationships/image" Target="../media/image307.svg"/><Relationship Id="rId35" Type="http://schemas.openxmlformats.org/officeDocument/2006/relationships/image" Target="../media/image312.svg"/><Relationship Id="rId8" Type="http://schemas.openxmlformats.org/officeDocument/2006/relationships/image" Target="../media/image289.svg"/><Relationship Id="rId3" Type="http://schemas.openxmlformats.org/officeDocument/2006/relationships/image" Target="../media/image2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opswat.allbound.com/engage/stop-cyberattacks-at-the-point-of-entry-how-the-energy-sector-can-power-up-its-portable-media-security/" TargetMode="External"/><Relationship Id="rId3" Type="http://schemas.openxmlformats.org/officeDocument/2006/relationships/image" Target="../media/image325.jpeg"/><Relationship Id="rId7" Type="http://schemas.openxmlformats.org/officeDocument/2006/relationships/hyperlink" Target="https://opswat.allbound.com/engage/metadefender-kiosk-model-line-brochure/" TargetMode="External"/><Relationship Id="rId12" Type="http://schemas.openxmlformats.org/officeDocument/2006/relationships/hyperlink" Target="https://www.opswat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8.jpeg"/><Relationship Id="rId11" Type="http://schemas.openxmlformats.org/officeDocument/2006/relationships/hyperlink" Target="https://my.opswat.allbound.com/" TargetMode="External"/><Relationship Id="rId5" Type="http://schemas.openxmlformats.org/officeDocument/2006/relationships/image" Target="../media/image327.png"/><Relationship Id="rId10" Type="http://schemas.openxmlformats.org/officeDocument/2006/relationships/hyperlink" Target="https://opswat.allbound.com/engage/metadefender-kiosk-customer-presentation/" TargetMode="External"/><Relationship Id="rId4" Type="http://schemas.openxmlformats.org/officeDocument/2006/relationships/image" Target="../media/image326.jpeg"/><Relationship Id="rId9" Type="http://schemas.openxmlformats.org/officeDocument/2006/relationships/hyperlink" Target="https://opswat.allbound.com/engage/metadefender-kiosk-k3001-diagram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svg"/><Relationship Id="rId5" Type="http://schemas.openxmlformats.org/officeDocument/2006/relationships/image" Target="../media/image135.svg"/><Relationship Id="rId4" Type="http://schemas.openxmlformats.org/officeDocument/2006/relationships/image" Target="../media/image13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18" Type="http://schemas.openxmlformats.org/officeDocument/2006/relationships/image" Target="../media/image152.png"/><Relationship Id="rId26" Type="http://schemas.openxmlformats.org/officeDocument/2006/relationships/image" Target="../media/image160.png"/><Relationship Id="rId3" Type="http://schemas.openxmlformats.org/officeDocument/2006/relationships/image" Target="../media/image137.svg"/><Relationship Id="rId21" Type="http://schemas.openxmlformats.org/officeDocument/2006/relationships/image" Target="../media/image155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5" Type="http://schemas.openxmlformats.org/officeDocument/2006/relationships/image" Target="../media/image15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0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svg"/><Relationship Id="rId11" Type="http://schemas.openxmlformats.org/officeDocument/2006/relationships/image" Target="../media/image145.png"/><Relationship Id="rId24" Type="http://schemas.openxmlformats.org/officeDocument/2006/relationships/image" Target="../media/image158.png"/><Relationship Id="rId5" Type="http://schemas.openxmlformats.org/officeDocument/2006/relationships/image" Target="../media/image139.svg"/><Relationship Id="rId15" Type="http://schemas.openxmlformats.org/officeDocument/2006/relationships/image" Target="../media/image149.png"/><Relationship Id="rId23" Type="http://schemas.openxmlformats.org/officeDocument/2006/relationships/image" Target="../media/image157.png"/><Relationship Id="rId28" Type="http://schemas.openxmlformats.org/officeDocument/2006/relationships/image" Target="../media/image162.png"/><Relationship Id="rId10" Type="http://schemas.openxmlformats.org/officeDocument/2006/relationships/image" Target="../media/image144.png"/><Relationship Id="rId19" Type="http://schemas.openxmlformats.org/officeDocument/2006/relationships/image" Target="../media/image153.png"/><Relationship Id="rId4" Type="http://schemas.openxmlformats.org/officeDocument/2006/relationships/image" Target="../media/image138.sv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Relationship Id="rId22" Type="http://schemas.openxmlformats.org/officeDocument/2006/relationships/image" Target="../media/image156.png"/><Relationship Id="rId27" Type="http://schemas.openxmlformats.org/officeDocument/2006/relationships/image" Target="../media/image1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svg"/><Relationship Id="rId18" Type="http://schemas.openxmlformats.org/officeDocument/2006/relationships/image" Target="../media/image176.svg"/><Relationship Id="rId26" Type="http://schemas.openxmlformats.org/officeDocument/2006/relationships/image" Target="../media/image184.svg"/><Relationship Id="rId3" Type="http://schemas.openxmlformats.org/officeDocument/2006/relationships/chart" Target="../charts/chart9.xml"/><Relationship Id="rId21" Type="http://schemas.openxmlformats.org/officeDocument/2006/relationships/image" Target="../media/image179.svg"/><Relationship Id="rId7" Type="http://schemas.openxmlformats.org/officeDocument/2006/relationships/image" Target="../media/image165.png"/><Relationship Id="rId12" Type="http://schemas.openxmlformats.org/officeDocument/2006/relationships/image" Target="../media/image170.svg"/><Relationship Id="rId17" Type="http://schemas.openxmlformats.org/officeDocument/2006/relationships/image" Target="../media/image175.svg"/><Relationship Id="rId25" Type="http://schemas.openxmlformats.org/officeDocument/2006/relationships/image" Target="../media/image183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4.svg"/><Relationship Id="rId20" Type="http://schemas.openxmlformats.org/officeDocument/2006/relationships/image" Target="../media/image178.svg"/><Relationship Id="rId29" Type="http://schemas.openxmlformats.org/officeDocument/2006/relationships/image" Target="../media/image18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69.svg"/><Relationship Id="rId24" Type="http://schemas.openxmlformats.org/officeDocument/2006/relationships/image" Target="../media/image182.svg"/><Relationship Id="rId5" Type="http://schemas.openxmlformats.org/officeDocument/2006/relationships/image" Target="../media/image163.png"/><Relationship Id="rId15" Type="http://schemas.openxmlformats.org/officeDocument/2006/relationships/image" Target="../media/image173.svg"/><Relationship Id="rId23" Type="http://schemas.openxmlformats.org/officeDocument/2006/relationships/image" Target="../media/image181.svg"/><Relationship Id="rId28" Type="http://schemas.openxmlformats.org/officeDocument/2006/relationships/image" Target="../media/image186.svg"/><Relationship Id="rId10" Type="http://schemas.openxmlformats.org/officeDocument/2006/relationships/image" Target="../media/image168.png"/><Relationship Id="rId19" Type="http://schemas.openxmlformats.org/officeDocument/2006/relationships/image" Target="../media/image177.svg"/><Relationship Id="rId4" Type="http://schemas.openxmlformats.org/officeDocument/2006/relationships/chart" Target="../charts/chart10.xml"/><Relationship Id="rId9" Type="http://schemas.openxmlformats.org/officeDocument/2006/relationships/image" Target="../media/image167.png"/><Relationship Id="rId14" Type="http://schemas.openxmlformats.org/officeDocument/2006/relationships/image" Target="../media/image172.svg"/><Relationship Id="rId22" Type="http://schemas.openxmlformats.org/officeDocument/2006/relationships/image" Target="../media/image180.svg"/><Relationship Id="rId27" Type="http://schemas.openxmlformats.org/officeDocument/2006/relationships/image" Target="../media/image185.svg"/><Relationship Id="rId30" Type="http://schemas.openxmlformats.org/officeDocument/2006/relationships/image" Target="../media/image18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svg"/><Relationship Id="rId3" Type="http://schemas.openxmlformats.org/officeDocument/2006/relationships/chart" Target="../charts/chart11.xml"/><Relationship Id="rId7" Type="http://schemas.openxmlformats.org/officeDocument/2006/relationships/image" Target="../media/image165.png"/><Relationship Id="rId12" Type="http://schemas.openxmlformats.org/officeDocument/2006/relationships/image" Target="../media/image170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4.png"/><Relationship Id="rId11" Type="http://schemas.openxmlformats.org/officeDocument/2006/relationships/image" Target="../media/image169.svg"/><Relationship Id="rId5" Type="http://schemas.openxmlformats.org/officeDocument/2006/relationships/image" Target="../media/image163.png"/><Relationship Id="rId15" Type="http://schemas.openxmlformats.org/officeDocument/2006/relationships/image" Target="../media/image173.svg"/><Relationship Id="rId10" Type="http://schemas.openxmlformats.org/officeDocument/2006/relationships/image" Target="../media/image168.png"/><Relationship Id="rId4" Type="http://schemas.openxmlformats.org/officeDocument/2006/relationships/chart" Target="../charts/chart12.xml"/><Relationship Id="rId9" Type="http://schemas.openxmlformats.org/officeDocument/2006/relationships/image" Target="../media/image167.png"/><Relationship Id="rId14" Type="http://schemas.openxmlformats.org/officeDocument/2006/relationships/image" Target="../media/image17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99D83-2F82-ED74-532D-469FF2A1C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55881"/>
            <a:ext cx="11374244" cy="1117229"/>
          </a:xfrm>
        </p:spPr>
        <p:txBody>
          <a:bodyPr/>
          <a:lstStyle/>
          <a:p>
            <a:r>
              <a:rPr lang="en-US" sz="4400" dirty="0" err="1"/>
              <a:t>Schützen</a:t>
            </a:r>
            <a:r>
              <a:rPr lang="en-US" sz="4400" dirty="0"/>
              <a:t> Sie, was </a:t>
            </a:r>
            <a:r>
              <a:rPr lang="en-US" sz="4400" dirty="0" err="1"/>
              <a:t>wirklich</a:t>
            </a:r>
            <a:r>
              <a:rPr lang="en-US" sz="4400" dirty="0"/>
              <a:t> </a:t>
            </a:r>
            <a:r>
              <a:rPr lang="en-US" sz="4400" dirty="0" err="1"/>
              <a:t>zählt</a:t>
            </a:r>
            <a:r>
              <a:rPr lang="en-US" sz="4400" dirty="0"/>
              <a:t>: </a:t>
            </a:r>
            <a:br>
              <a:rPr lang="en-US" sz="4400" dirty="0"/>
            </a:br>
            <a:r>
              <a:rPr lang="en-US" sz="4400" dirty="0" err="1"/>
              <a:t>Ihre</a:t>
            </a:r>
            <a:r>
              <a:rPr lang="en-US" sz="4400" dirty="0"/>
              <a:t> </a:t>
            </a:r>
            <a:r>
              <a:rPr lang="en-US" sz="4400" dirty="0" err="1"/>
              <a:t>Dateien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6FB9B-DDBC-FD15-1F5D-ABCD8EA9FB17}"/>
              </a:ext>
            </a:extLst>
          </p:cNvPr>
          <p:cNvSpPr txBox="1"/>
          <p:nvPr/>
        </p:nvSpPr>
        <p:spPr>
          <a:xfrm>
            <a:off x="901695" y="5782216"/>
            <a:ext cx="9694127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Simplon Norm" panose="020B0500030000000000" pitchFamily="34" charset="77"/>
              </a:rPr>
              <a:t>Christian Ohsam , Channel Account Manager DACH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71ACFD1-95EE-F58F-97E4-A2E4979F5D23}"/>
              </a:ext>
            </a:extLst>
          </p:cNvPr>
          <p:cNvSpPr txBox="1">
            <a:spLocks/>
          </p:cNvSpPr>
          <p:nvPr/>
        </p:nvSpPr>
        <p:spPr>
          <a:xfrm>
            <a:off x="0" y="3926547"/>
            <a:ext cx="7899662" cy="461665"/>
          </a:xfrm>
          <a:prstGeom prst="rect">
            <a:avLst/>
          </a:prstGeom>
        </p:spPr>
        <p:txBody>
          <a:bodyPr wrap="square" lIns="914400" tIns="91440" rIns="0" bIns="91440" anchor="b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Security Use Cases</a:t>
            </a:r>
          </a:p>
        </p:txBody>
      </p:sp>
    </p:spTree>
    <p:extLst>
      <p:ext uri="{BB962C8B-B14F-4D97-AF65-F5344CB8AC3E}">
        <p14:creationId xmlns:p14="http://schemas.microsoft.com/office/powerpoint/2010/main" val="3442833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431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ABC8572-F6CE-F08F-7DD7-93EF9212F5B6}"/>
              </a:ext>
            </a:extLst>
          </p:cNvPr>
          <p:cNvSpPr/>
          <p:nvPr/>
        </p:nvSpPr>
        <p:spPr>
          <a:xfrm>
            <a:off x="5532806" y="1983018"/>
            <a:ext cx="6253275" cy="4680811"/>
          </a:xfrm>
          <a:prstGeom prst="roundRect">
            <a:avLst>
              <a:gd name="adj" fmla="val 421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864C81-9088-B753-D595-9EFA217663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399" y="548639"/>
            <a:ext cx="3264193" cy="345361"/>
          </a:xfrm>
        </p:spPr>
        <p:txBody>
          <a:bodyPr/>
          <a:lstStyle/>
          <a:p>
            <a:r>
              <a:rPr lang="en-US"/>
              <a:t>METASCAN</a:t>
            </a:r>
            <a:r>
              <a:rPr lang="en-US" baseline="30000"/>
              <a:t>TM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A96DB8-D779-DB9A-963D-3B662E3D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94002"/>
            <a:ext cx="4248150" cy="1153874"/>
          </a:xfrm>
        </p:spPr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Multiscanning</a:t>
            </a:r>
            <a:endParaRPr lang="en-US" dirty="0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6E6F0AA3-F382-191B-6826-E7A798C5C5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1219" y="2177189"/>
            <a:ext cx="6342323" cy="4680811"/>
          </a:xfrm>
          <a:prstGeom prst="round2SameRect">
            <a:avLst>
              <a:gd name="adj1" fmla="val 3094"/>
              <a:gd name="adj2" fmla="val 0"/>
            </a:avLst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F603CD8-953D-8C9C-3634-C9E8515625A8}"/>
              </a:ext>
            </a:extLst>
          </p:cNvPr>
          <p:cNvGrpSpPr/>
          <p:nvPr/>
        </p:nvGrpSpPr>
        <p:grpSpPr>
          <a:xfrm>
            <a:off x="914399" y="2517194"/>
            <a:ext cx="3264196" cy="3333397"/>
            <a:chOff x="914399" y="2517194"/>
            <a:chExt cx="3264196" cy="33333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F212BA-2943-8268-49DF-5BA0B158926F}"/>
                </a:ext>
              </a:extLst>
            </p:cNvPr>
            <p:cNvSpPr txBox="1"/>
            <p:nvPr/>
          </p:nvSpPr>
          <p:spPr>
            <a:xfrm>
              <a:off x="1475119" y="2517194"/>
              <a:ext cx="2703475" cy="64633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fontAlgn="base">
                <a:lnSpc>
                  <a:spcPct val="100000"/>
                </a:lnSpc>
                <a:defRPr sz="1600">
                  <a:solidFill>
                    <a:schemeClr val="bg1"/>
                  </a:solidFill>
                  <a:latin typeface="Simplon Norm Light" panose="020B0300030000000000" pitchFamily="34" charset="77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Simplon Norm Light" panose="020B0300030000000000" pitchFamily="34" charset="0"/>
                  <a:ea typeface="+mn-ea"/>
                  <a:cs typeface="+mn-cs"/>
                </a:rPr>
                <a:t>Different AV vendors will be the first to discover new malware (polymorphic &amp; non-polymorphic)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CA7F75-D940-15E0-808A-D89544BD0613}"/>
                </a:ext>
              </a:extLst>
            </p:cNvPr>
            <p:cNvSpPr txBox="1"/>
            <p:nvPr/>
          </p:nvSpPr>
          <p:spPr>
            <a:xfrm>
              <a:off x="1475119" y="3381726"/>
              <a:ext cx="2703476" cy="64633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Simplon Norm Light" panose="020B0300030000000000" pitchFamily="34" charset="0"/>
                  <a:ea typeface="+mn-ea"/>
                  <a:cs typeface="+mn-cs"/>
                </a:rPr>
                <a:t>Some AV vendors may take days, weeks, months, or even years to add detection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53F955-BC73-D349-BF39-5CF9869A4B9A}"/>
                </a:ext>
              </a:extLst>
            </p:cNvPr>
            <p:cNvSpPr txBox="1"/>
            <p:nvPr/>
          </p:nvSpPr>
          <p:spPr>
            <a:xfrm>
              <a:off x="1475119" y="4246258"/>
              <a:ext cx="2703475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Simplon Norm Light" panose="020B0300030000000000" pitchFamily="34" charset="0"/>
                  <a:ea typeface="+mn-ea"/>
                  <a:cs typeface="+mn-cs"/>
                </a:rPr>
                <a:t>AV Vendors use proprietary heuristic algorithms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74F1D385-27B0-3BEB-1E22-67FB0531644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4400" y="2523782"/>
              <a:ext cx="312659" cy="312659"/>
            </a:xfrm>
            <a:prstGeom prst="rect">
              <a:avLst/>
            </a:prstGeom>
            <a:effectLst>
              <a:glow rad="63500">
                <a:schemeClr val="accent1">
                  <a:alpha val="32000"/>
                </a:schemeClr>
              </a:glow>
            </a:effectLst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780E485-58F0-D26B-DA7C-F89C258AD9A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4400" y="3406857"/>
              <a:ext cx="312659" cy="312659"/>
            </a:xfrm>
            <a:prstGeom prst="rect">
              <a:avLst/>
            </a:prstGeom>
            <a:effectLst>
              <a:glow rad="63500">
                <a:schemeClr val="accent1">
                  <a:alpha val="32000"/>
                </a:schemeClr>
              </a:glow>
            </a:effectLst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DC73549-2C41-2141-719C-84D081B1A07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4399" y="4264540"/>
              <a:ext cx="312659" cy="312659"/>
            </a:xfrm>
            <a:prstGeom prst="rect">
              <a:avLst/>
            </a:prstGeom>
            <a:effectLst>
              <a:glow rad="63500">
                <a:schemeClr val="accent1">
                  <a:alpha val="32000"/>
                </a:schemeClr>
              </a:glo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E429CD-A81D-07F0-ADFB-477A963EBCE0}"/>
                </a:ext>
              </a:extLst>
            </p:cNvPr>
            <p:cNvSpPr txBox="1"/>
            <p:nvPr/>
          </p:nvSpPr>
          <p:spPr>
            <a:xfrm>
              <a:off x="1475119" y="4884229"/>
              <a:ext cx="2703475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Simplon Norm Light" panose="020B0300030000000000" pitchFamily="34" charset="0"/>
                  <a:ea typeface="+mn-ea"/>
                  <a:cs typeface="+mn-cs"/>
                </a:rPr>
                <a:t>Different algorithms have their own strengths and weaknesses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06AD72D-FE71-D1D1-6D06-E03E5A661E3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4399" y="4902511"/>
              <a:ext cx="312659" cy="312659"/>
            </a:xfrm>
            <a:prstGeom prst="rect">
              <a:avLst/>
            </a:prstGeom>
            <a:effectLst>
              <a:glow rad="63500">
                <a:schemeClr val="accent1">
                  <a:alpha val="32000"/>
                </a:schemeClr>
              </a:glo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069B84-E19B-A069-12FD-48BB5775E91B}"/>
                </a:ext>
              </a:extLst>
            </p:cNvPr>
            <p:cNvSpPr txBox="1"/>
            <p:nvPr/>
          </p:nvSpPr>
          <p:spPr>
            <a:xfrm>
              <a:off x="1475119" y="5594081"/>
              <a:ext cx="2703475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Simplon Norm Light" panose="020B0300030000000000" pitchFamily="34" charset="0"/>
                  <a:ea typeface="+mn-ea"/>
                  <a:cs typeface="+mn-cs"/>
                </a:rPr>
                <a:t>Proactive defense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B29540C2-F81F-775D-6905-56D738D29D8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4399" y="5537932"/>
              <a:ext cx="312659" cy="312659"/>
            </a:xfrm>
            <a:prstGeom prst="rect">
              <a:avLst/>
            </a:prstGeom>
            <a:effectLst>
              <a:glow rad="63500">
                <a:schemeClr val="accent1">
                  <a:alpha val="32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376826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3A578-8527-8D2E-6835-53EA0DC1F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EB21A0D-E8A4-E03E-F130-8DC5F34E050B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1815" y="346617"/>
            <a:ext cx="11758234" cy="661400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EA00640-CC50-3EB0-4E7A-0A075B844FA7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2452439"/>
            <a:ext cx="1637414" cy="2555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8FB06B-9236-836B-5A35-70F3BDA083C5}"/>
              </a:ext>
            </a:extLst>
          </p:cNvPr>
          <p:cNvSpPr txBox="1"/>
          <p:nvPr/>
        </p:nvSpPr>
        <p:spPr>
          <a:xfrm>
            <a:off x="0" y="3013034"/>
            <a:ext cx="5436781" cy="694742"/>
          </a:xfrm>
          <a:prstGeom prst="rect">
            <a:avLst/>
          </a:prstGeom>
        </p:spPr>
        <p:txBody>
          <a:bodyPr wrap="square" lIns="914400" tIns="0" rIns="0" bIns="0" anchor="b">
            <a:sp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5400" b="1" i="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Bold" panose="020B0500030000000000" pitchFamily="34" charset="77"/>
                <a:ea typeface="+mj-ea"/>
                <a:cs typeface="+mj-cs"/>
              </a:rPr>
              <a:t>Deep CDR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A8A925-05DB-0F41-1844-06A1ABCE589D}"/>
              </a:ext>
            </a:extLst>
          </p:cNvPr>
          <p:cNvSpPr txBox="1"/>
          <p:nvPr/>
        </p:nvSpPr>
        <p:spPr>
          <a:xfrm>
            <a:off x="0" y="3761983"/>
            <a:ext cx="5131981" cy="501676"/>
          </a:xfrm>
          <a:prstGeom prst="rect">
            <a:avLst/>
          </a:prstGeom>
        </p:spPr>
        <p:txBody>
          <a:bodyPr wrap="square" lIns="914400" tIns="0" rIns="0" bIns="0" anchor="t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 i="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rPr>
              <a:t>Sanitize files to prevent known and unknown malware and zero-day attacks.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1C9E42-75F0-F4A8-D72C-3A47BF762261}"/>
              </a:ext>
            </a:extLst>
          </p:cNvPr>
          <p:cNvSpPr txBox="1"/>
          <p:nvPr/>
        </p:nvSpPr>
        <p:spPr>
          <a:xfrm>
            <a:off x="3927792" y="2977090"/>
            <a:ext cx="644208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Bold" panose="020B0500030000000000" pitchFamily="34" charset="77"/>
                <a:ea typeface="+mn-ea"/>
                <a:cs typeface="+mn-cs"/>
              </a:rPr>
              <a:t>TM</a:t>
            </a:r>
            <a:endParaRPr kumimoji="0" lang="en-VN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plon Norm Bold" panose="020B0500030000000000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808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D7D51E-842C-8ED2-4386-6606F19760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B51AB4-BF26-09A3-B483-8F78258DA397}"/>
              </a:ext>
            </a:extLst>
          </p:cNvPr>
          <p:cNvSpPr txBox="1"/>
          <p:nvPr/>
        </p:nvSpPr>
        <p:spPr>
          <a:xfrm>
            <a:off x="-1" y="0"/>
            <a:ext cx="12192001" cy="1540871"/>
          </a:xfrm>
          <a:prstGeom prst="rect">
            <a:avLst/>
          </a:prstGeom>
        </p:spPr>
        <p:txBody>
          <a:bodyPr wrap="square" lIns="914400" tIns="914400" rIns="914400" bIns="0">
            <a:sp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Bold" panose="020B0500030000000000" pitchFamily="34" charset="77"/>
                <a:ea typeface="+mj-ea"/>
                <a:cs typeface="+mj-cs"/>
              </a:rPr>
              <a:t>An example with MS Office Document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BC5A9-15B1-C15B-BAD7-ABFCED510E17}"/>
              </a:ext>
            </a:extLst>
          </p:cNvPr>
          <p:cNvSpPr txBox="1"/>
          <p:nvPr/>
        </p:nvSpPr>
        <p:spPr>
          <a:xfrm>
            <a:off x="-1" y="1096"/>
            <a:ext cx="12192001" cy="778290"/>
          </a:xfrm>
          <a:prstGeom prst="rect">
            <a:avLst/>
          </a:prstGeom>
        </p:spPr>
        <p:txBody>
          <a:bodyPr wrap="square" lIns="914400" tIns="548640" rIns="914400" bIns="0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600" normalizeH="0" baseline="0" noProof="0">
                <a:ln>
                  <a:noFill/>
                </a:ln>
                <a:solidFill>
                  <a:srgbClr val="2571FB">
                    <a:lumMod val="40000"/>
                    <a:lumOff val="60000"/>
                  </a:srgbClr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rPr>
              <a:t>DEEP CDR</a:t>
            </a:r>
            <a:r>
              <a:rPr kumimoji="0" lang="en-US" sz="1600" b="0" i="0" u="none" strike="noStrike" kern="1200" cap="none" spc="600" normalizeH="0" baseline="30000" noProof="0">
                <a:ln>
                  <a:noFill/>
                </a:ln>
                <a:solidFill>
                  <a:srgbClr val="2571FB">
                    <a:lumMod val="40000"/>
                    <a:lumOff val="60000"/>
                  </a:srgbClr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rPr>
              <a:t>TM</a:t>
            </a:r>
          </a:p>
        </p:txBody>
      </p:sp>
      <p:pic>
        <p:nvPicPr>
          <p:cNvPr id="8" name="Picture 7" descr="A blue and red rectangular object with different layers&#10;&#10;Description automatically generated with medium confidence">
            <a:extLst>
              <a:ext uri="{FF2B5EF4-FFF2-40B4-BE49-F238E27FC236}">
                <a16:creationId xmlns:a16="http://schemas.microsoft.com/office/drawing/2014/main" id="{A0715A80-767C-A909-4733-DDE39E2A60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550" y="973726"/>
            <a:ext cx="5609447" cy="43345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6B6541-E948-01E8-CD77-153C94785AF7}"/>
              </a:ext>
            </a:extLst>
          </p:cNvPr>
          <p:cNvSpPr txBox="1"/>
          <p:nvPr/>
        </p:nvSpPr>
        <p:spPr>
          <a:xfrm>
            <a:off x="4643242" y="4982571"/>
            <a:ext cx="3400095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71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Deep image sanitization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71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Recursively sanitize OLE objects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71F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Reconstruct based on configurations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83FF46-6055-AE93-106E-B2EAC566FE6F}"/>
              </a:ext>
            </a:extLst>
          </p:cNvPr>
          <p:cNvGrpSpPr/>
          <p:nvPr/>
        </p:nvGrpSpPr>
        <p:grpSpPr>
          <a:xfrm>
            <a:off x="536801" y="1952491"/>
            <a:ext cx="4346226" cy="4346226"/>
            <a:chOff x="845149" y="1952491"/>
            <a:chExt cx="4346226" cy="4346226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AA9B9A2E-3727-6D8C-0276-DBEC8D673D4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5149" y="1952491"/>
              <a:ext cx="4346226" cy="4346226"/>
            </a:xfrm>
            <a:prstGeom prst="rect">
              <a:avLst/>
            </a:prstGeom>
            <a:effectLst>
              <a:glow rad="63500">
                <a:schemeClr val="bg1">
                  <a:alpha val="25000"/>
                </a:schemeClr>
              </a:glow>
            </a:effectLst>
          </p:spPr>
        </p:pic>
        <p:sp>
          <p:nvSpPr>
            <p:cNvPr id="13" name="Rectangle: Rounded Corners 22">
              <a:extLst>
                <a:ext uri="{FF2B5EF4-FFF2-40B4-BE49-F238E27FC236}">
                  <a16:creationId xmlns:a16="http://schemas.microsoft.com/office/drawing/2014/main" id="{49E8B258-4F36-9B31-D91D-E16EE9C72DBB}"/>
                </a:ext>
              </a:extLst>
            </p:cNvPr>
            <p:cNvSpPr/>
            <p:nvPr/>
          </p:nvSpPr>
          <p:spPr>
            <a:xfrm>
              <a:off x="1767130" y="2350774"/>
              <a:ext cx="1198561" cy="1175505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Text Paragraphs</a:t>
              </a:r>
            </a:p>
          </p:txBody>
        </p:sp>
        <p:sp>
          <p:nvSpPr>
            <p:cNvPr id="14" name="Rectangle: Rounded Corners 26">
              <a:extLst>
                <a:ext uri="{FF2B5EF4-FFF2-40B4-BE49-F238E27FC236}">
                  <a16:creationId xmlns:a16="http://schemas.microsoft.com/office/drawing/2014/main" id="{75D54A64-8D6E-DC69-0D21-DDEBBE349C09}"/>
                </a:ext>
              </a:extLst>
            </p:cNvPr>
            <p:cNvSpPr/>
            <p:nvPr/>
          </p:nvSpPr>
          <p:spPr>
            <a:xfrm>
              <a:off x="1767130" y="3578402"/>
              <a:ext cx="1566952" cy="64008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 w="19050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Macro 1</a:t>
              </a:r>
            </a:p>
          </p:txBody>
        </p:sp>
        <p:sp>
          <p:nvSpPr>
            <p:cNvPr id="15" name="Rectangle: Rounded Corners 27">
              <a:extLst>
                <a:ext uri="{FF2B5EF4-FFF2-40B4-BE49-F238E27FC236}">
                  <a16:creationId xmlns:a16="http://schemas.microsoft.com/office/drawing/2014/main" id="{408788BF-FA91-95C6-23ED-23806AF7E955}"/>
                </a:ext>
              </a:extLst>
            </p:cNvPr>
            <p:cNvSpPr/>
            <p:nvPr/>
          </p:nvSpPr>
          <p:spPr>
            <a:xfrm>
              <a:off x="2997635" y="5231506"/>
              <a:ext cx="1279200" cy="240794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 w="19050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Unused Object</a:t>
              </a:r>
            </a:p>
          </p:txBody>
        </p:sp>
        <p:sp>
          <p:nvSpPr>
            <p:cNvPr id="16" name="Rectangle: Rounded Corners 28">
              <a:extLst>
                <a:ext uri="{FF2B5EF4-FFF2-40B4-BE49-F238E27FC236}">
                  <a16:creationId xmlns:a16="http://schemas.microsoft.com/office/drawing/2014/main" id="{9BE2C14E-B403-EBFB-587D-100625862172}"/>
                </a:ext>
              </a:extLst>
            </p:cNvPr>
            <p:cNvSpPr/>
            <p:nvPr/>
          </p:nvSpPr>
          <p:spPr>
            <a:xfrm>
              <a:off x="1759201" y="4556817"/>
              <a:ext cx="1863215" cy="62256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 w="18653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 Meta data</a:t>
              </a:r>
            </a:p>
          </p:txBody>
        </p:sp>
        <p:sp>
          <p:nvSpPr>
            <p:cNvPr id="17" name="Rectangle: Rounded Corners 29">
              <a:extLst>
                <a:ext uri="{FF2B5EF4-FFF2-40B4-BE49-F238E27FC236}">
                  <a16:creationId xmlns:a16="http://schemas.microsoft.com/office/drawing/2014/main" id="{DA1553CB-6D51-2C96-7C78-2F61EF569D63}"/>
                </a:ext>
              </a:extLst>
            </p:cNvPr>
            <p:cNvSpPr/>
            <p:nvPr/>
          </p:nvSpPr>
          <p:spPr>
            <a:xfrm>
              <a:off x="3402693" y="3578402"/>
              <a:ext cx="874385" cy="64008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 w="19050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OLE object</a:t>
              </a:r>
            </a:p>
          </p:txBody>
        </p:sp>
        <p:sp>
          <p:nvSpPr>
            <p:cNvPr id="18" name="Rectangle: Rounded Corners 22">
              <a:extLst>
                <a:ext uri="{FF2B5EF4-FFF2-40B4-BE49-F238E27FC236}">
                  <a16:creationId xmlns:a16="http://schemas.microsoft.com/office/drawing/2014/main" id="{4D726FC4-2CD1-D2E5-7468-F9DFFA3B9C79}"/>
                </a:ext>
              </a:extLst>
            </p:cNvPr>
            <p:cNvSpPr/>
            <p:nvPr/>
          </p:nvSpPr>
          <p:spPr>
            <a:xfrm>
              <a:off x="1759447" y="4270605"/>
              <a:ext cx="2517631" cy="234089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 w="18653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Hyperlinks</a:t>
              </a:r>
            </a:p>
          </p:txBody>
        </p:sp>
        <p:sp>
          <p:nvSpPr>
            <p:cNvPr id="19" name="Rectangle: Rounded Corners 26">
              <a:extLst>
                <a:ext uri="{FF2B5EF4-FFF2-40B4-BE49-F238E27FC236}">
                  <a16:creationId xmlns:a16="http://schemas.microsoft.com/office/drawing/2014/main" id="{DDF3E893-FCAA-556B-9553-CB180F185F26}"/>
                </a:ext>
              </a:extLst>
            </p:cNvPr>
            <p:cNvSpPr/>
            <p:nvPr/>
          </p:nvSpPr>
          <p:spPr>
            <a:xfrm>
              <a:off x="2997635" y="5514113"/>
              <a:ext cx="1279200" cy="382957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Macro 2</a:t>
              </a:r>
            </a:p>
          </p:txBody>
        </p:sp>
        <p:sp>
          <p:nvSpPr>
            <p:cNvPr id="22" name="Rectangle: Rounded Corners 28">
              <a:extLst>
                <a:ext uri="{FF2B5EF4-FFF2-40B4-BE49-F238E27FC236}">
                  <a16:creationId xmlns:a16="http://schemas.microsoft.com/office/drawing/2014/main" id="{413DACD5-AB9C-F7DC-8EAE-EFE720739619}"/>
                </a:ext>
              </a:extLst>
            </p:cNvPr>
            <p:cNvSpPr/>
            <p:nvPr/>
          </p:nvSpPr>
          <p:spPr>
            <a:xfrm>
              <a:off x="3676772" y="4556817"/>
              <a:ext cx="592415" cy="622566"/>
            </a:xfrm>
            <a:prstGeom prst="roundRect">
              <a:avLst>
                <a:gd name="adj" fmla="val 0"/>
              </a:avLst>
            </a:prstGeom>
            <a:pattFill prst="wdUpDiag">
              <a:fgClr>
                <a:schemeClr val="bg1">
                  <a:lumMod val="85000"/>
                </a:schemeClr>
              </a:fgClr>
              <a:bgClr>
                <a:schemeClr val="bg1">
                  <a:lumMod val="75000"/>
                </a:schemeClr>
              </a:bgClr>
            </a:pattFill>
            <a:ln w="18653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Image</a:t>
              </a:r>
            </a:p>
          </p:txBody>
        </p:sp>
        <p:sp>
          <p:nvSpPr>
            <p:cNvPr id="23" name="Rectangle: Rounded Corners 28">
              <a:extLst>
                <a:ext uri="{FF2B5EF4-FFF2-40B4-BE49-F238E27FC236}">
                  <a16:creationId xmlns:a16="http://schemas.microsoft.com/office/drawing/2014/main" id="{6CCDCC70-25B1-7DB8-5E90-3D3B5DB9F3A5}"/>
                </a:ext>
              </a:extLst>
            </p:cNvPr>
            <p:cNvSpPr/>
            <p:nvPr/>
          </p:nvSpPr>
          <p:spPr>
            <a:xfrm>
              <a:off x="1758763" y="5237042"/>
              <a:ext cx="1179726" cy="660028"/>
            </a:xfrm>
            <a:prstGeom prst="roundRect">
              <a:avLst>
                <a:gd name="adj" fmla="val 0"/>
              </a:avLst>
            </a:prstGeom>
            <a:pattFill prst="wdUpDiag">
              <a:fgClr>
                <a:schemeClr val="bg1">
                  <a:lumMod val="85000"/>
                </a:schemeClr>
              </a:fgClr>
              <a:bgClr>
                <a:schemeClr val="bg1">
                  <a:lumMod val="75000"/>
                </a:schemeClr>
              </a:bgClr>
            </a:pattFill>
            <a:ln w="18653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Video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C906484-B639-CBDD-3FC4-DF4927604E5B}"/>
              </a:ext>
            </a:extLst>
          </p:cNvPr>
          <p:cNvGrpSpPr/>
          <p:nvPr/>
        </p:nvGrpSpPr>
        <p:grpSpPr>
          <a:xfrm>
            <a:off x="7489722" y="1952491"/>
            <a:ext cx="4346226" cy="4346226"/>
            <a:chOff x="7000622" y="1952491"/>
            <a:chExt cx="4346226" cy="4346226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FAFE5F3-4D76-DBCF-0E9F-2A71D8275E4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0622" y="1952491"/>
              <a:ext cx="4346226" cy="4346226"/>
            </a:xfrm>
            <a:prstGeom prst="rect">
              <a:avLst/>
            </a:prstGeom>
            <a:effectLst>
              <a:glow rad="63500">
                <a:schemeClr val="accent1">
                  <a:alpha val="32000"/>
                </a:schemeClr>
              </a:glow>
            </a:effectLst>
          </p:spPr>
        </p:pic>
        <p:sp>
          <p:nvSpPr>
            <p:cNvPr id="25" name="Rectangle: Rounded Corners 22">
              <a:extLst>
                <a:ext uri="{FF2B5EF4-FFF2-40B4-BE49-F238E27FC236}">
                  <a16:creationId xmlns:a16="http://schemas.microsoft.com/office/drawing/2014/main" id="{D19450A5-C8E6-9D4F-80FD-0C812E00AFBF}"/>
                </a:ext>
              </a:extLst>
            </p:cNvPr>
            <p:cNvSpPr/>
            <p:nvPr/>
          </p:nvSpPr>
          <p:spPr>
            <a:xfrm>
              <a:off x="7922603" y="2350774"/>
              <a:ext cx="1198561" cy="1175505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Text Paragraphs</a:t>
              </a:r>
            </a:p>
          </p:txBody>
        </p:sp>
        <p:sp>
          <p:nvSpPr>
            <p:cNvPr id="26" name="Rectangle: Rounded Corners 26">
              <a:extLst>
                <a:ext uri="{FF2B5EF4-FFF2-40B4-BE49-F238E27FC236}">
                  <a16:creationId xmlns:a16="http://schemas.microsoft.com/office/drawing/2014/main" id="{AB6200D7-2C77-1120-155C-B029B0DACA80}"/>
                </a:ext>
              </a:extLst>
            </p:cNvPr>
            <p:cNvSpPr/>
            <p:nvPr/>
          </p:nvSpPr>
          <p:spPr>
            <a:xfrm>
              <a:off x="7922603" y="3578402"/>
              <a:ext cx="1566952" cy="64008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19050" cap="flat">
              <a:noFill/>
              <a:prstDash val="solid"/>
              <a:miter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Medium" panose="020B0500030000000000" pitchFamily="34" charset="77"/>
                  <a:ea typeface="+mn-ea"/>
                  <a:cs typeface="+mn-cs"/>
                </a:rPr>
                <a:t>Macro 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(Removed)</a:t>
              </a: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Mediu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7" name="Rectangle: Rounded Corners 27">
              <a:extLst>
                <a:ext uri="{FF2B5EF4-FFF2-40B4-BE49-F238E27FC236}">
                  <a16:creationId xmlns:a16="http://schemas.microsoft.com/office/drawing/2014/main" id="{ACA6AF36-75EC-6B6E-F9EE-4D7B99FCCF5E}"/>
                </a:ext>
              </a:extLst>
            </p:cNvPr>
            <p:cNvSpPr/>
            <p:nvPr/>
          </p:nvSpPr>
          <p:spPr>
            <a:xfrm>
              <a:off x="9153108" y="5231506"/>
              <a:ext cx="1279200" cy="240794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19050" cap="flat">
              <a:noFill/>
              <a:prstDash val="solid"/>
              <a:miter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Medium" panose="020B0500030000000000" pitchFamily="34" charset="77"/>
                  <a:ea typeface="+mn-ea"/>
                  <a:cs typeface="+mn-cs"/>
                </a:rPr>
                <a:t>Unused Object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 </a:t>
              </a:r>
              <a:r>
                <a:rPr kumimoji="0" lang="en-US" sz="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(Removed)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Mediu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8" name="Rectangle: Rounded Corners 28">
              <a:extLst>
                <a:ext uri="{FF2B5EF4-FFF2-40B4-BE49-F238E27FC236}">
                  <a16:creationId xmlns:a16="http://schemas.microsoft.com/office/drawing/2014/main" id="{F0AF9447-4F30-DDEC-DC9E-AC050DCE33DD}"/>
                </a:ext>
              </a:extLst>
            </p:cNvPr>
            <p:cNvSpPr/>
            <p:nvPr/>
          </p:nvSpPr>
          <p:spPr>
            <a:xfrm>
              <a:off x="7914674" y="4556817"/>
              <a:ext cx="1863215" cy="622566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18653" cap="flat">
              <a:noFill/>
              <a:prstDash val="solid"/>
              <a:miter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Medium" panose="020B0500030000000000" pitchFamily="34" charset="77"/>
                  <a:ea typeface="+mn-ea"/>
                  <a:cs typeface="+mn-cs"/>
                </a:rPr>
                <a:t> Meta data</a:t>
              </a:r>
              <a:b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</a:b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(Regenerated)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Mediu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9" name="Rectangle: Rounded Corners 29">
              <a:extLst>
                <a:ext uri="{FF2B5EF4-FFF2-40B4-BE49-F238E27FC236}">
                  <a16:creationId xmlns:a16="http://schemas.microsoft.com/office/drawing/2014/main" id="{58DC1709-C365-26F5-DF13-1E38F0399D8F}"/>
                </a:ext>
              </a:extLst>
            </p:cNvPr>
            <p:cNvSpPr/>
            <p:nvPr/>
          </p:nvSpPr>
          <p:spPr>
            <a:xfrm>
              <a:off x="9558166" y="3578402"/>
              <a:ext cx="874385" cy="64008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19050" cap="flat">
              <a:noFill/>
              <a:prstDash val="solid"/>
              <a:miter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Medium" panose="020B0500030000000000" pitchFamily="34" charset="77"/>
                  <a:ea typeface="+mn-ea"/>
                  <a:cs typeface="+mn-cs"/>
                </a:rPr>
                <a:t>OLE object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 </a:t>
              </a: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(Removed)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Mediu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0" name="Rectangle: Rounded Corners 22">
              <a:extLst>
                <a:ext uri="{FF2B5EF4-FFF2-40B4-BE49-F238E27FC236}">
                  <a16:creationId xmlns:a16="http://schemas.microsoft.com/office/drawing/2014/main" id="{6A13050B-6DD0-B091-1C36-BD4F24CC4D0E}"/>
                </a:ext>
              </a:extLst>
            </p:cNvPr>
            <p:cNvSpPr/>
            <p:nvPr/>
          </p:nvSpPr>
          <p:spPr>
            <a:xfrm>
              <a:off x="7914920" y="4270605"/>
              <a:ext cx="2517631" cy="234089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18653" cap="flat">
              <a:noFill/>
              <a:prstDash val="solid"/>
              <a:miter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Medium" panose="020B0500030000000000" pitchFamily="34" charset="77"/>
                  <a:ea typeface="+mn-ea"/>
                  <a:cs typeface="+mn-cs"/>
                </a:rPr>
                <a:t>Hyperlinks</a:t>
              </a: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 </a:t>
              </a: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(Regenerated)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Mediu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1" name="Rectangle: Rounded Corners 26">
              <a:extLst>
                <a:ext uri="{FF2B5EF4-FFF2-40B4-BE49-F238E27FC236}">
                  <a16:creationId xmlns:a16="http://schemas.microsoft.com/office/drawing/2014/main" id="{CCA0AC00-E5C9-A7D9-1122-9922B24DD9AF}"/>
                </a:ext>
              </a:extLst>
            </p:cNvPr>
            <p:cNvSpPr/>
            <p:nvPr/>
          </p:nvSpPr>
          <p:spPr>
            <a:xfrm>
              <a:off x="9153108" y="5514113"/>
              <a:ext cx="1279200" cy="382957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Macro 2</a:t>
              </a:r>
            </a:p>
          </p:txBody>
        </p:sp>
        <p:sp>
          <p:nvSpPr>
            <p:cNvPr id="32" name="Rectangle: Rounded Corners 28">
              <a:extLst>
                <a:ext uri="{FF2B5EF4-FFF2-40B4-BE49-F238E27FC236}">
                  <a16:creationId xmlns:a16="http://schemas.microsoft.com/office/drawing/2014/main" id="{927FF9F1-CC6F-8EC7-18A5-2554E4180B5B}"/>
                </a:ext>
              </a:extLst>
            </p:cNvPr>
            <p:cNvSpPr/>
            <p:nvPr/>
          </p:nvSpPr>
          <p:spPr>
            <a:xfrm>
              <a:off x="9832245" y="4556817"/>
              <a:ext cx="592415" cy="622566"/>
            </a:xfrm>
            <a:prstGeom prst="roundRect">
              <a:avLst>
                <a:gd name="adj" fmla="val 0"/>
              </a:avLst>
            </a:prstGeom>
            <a:pattFill prst="wdUpDiag">
              <a:fgClr>
                <a:schemeClr val="accent1"/>
              </a:fgClr>
              <a:bgClr>
                <a:schemeClr val="accent1">
                  <a:lumMod val="75000"/>
                </a:schemeClr>
              </a:bgClr>
            </a:pattFill>
            <a:ln w="18653" cap="flat">
              <a:noFill/>
              <a:prstDash val="solid"/>
              <a:miter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Medium" panose="020B0500030000000000" pitchFamily="34" charset="77"/>
                  <a:ea typeface="+mn-ea"/>
                  <a:cs typeface="+mn-cs"/>
                </a:rPr>
                <a:t>Image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(Sanitized)</a:t>
              </a:r>
            </a:p>
          </p:txBody>
        </p:sp>
        <p:sp>
          <p:nvSpPr>
            <p:cNvPr id="33" name="Rectangle: Rounded Corners 28">
              <a:extLst>
                <a:ext uri="{FF2B5EF4-FFF2-40B4-BE49-F238E27FC236}">
                  <a16:creationId xmlns:a16="http://schemas.microsoft.com/office/drawing/2014/main" id="{851953B6-56D3-FB79-0317-609C14A7EA73}"/>
                </a:ext>
              </a:extLst>
            </p:cNvPr>
            <p:cNvSpPr/>
            <p:nvPr/>
          </p:nvSpPr>
          <p:spPr>
            <a:xfrm>
              <a:off x="7912014" y="5237042"/>
              <a:ext cx="1171359" cy="660028"/>
            </a:xfrm>
            <a:prstGeom prst="roundRect">
              <a:avLst>
                <a:gd name="adj" fmla="val 0"/>
              </a:avLst>
            </a:prstGeom>
            <a:pattFill prst="wdUpDiag">
              <a:fgClr>
                <a:schemeClr val="accent1"/>
              </a:fgClr>
              <a:bgClr>
                <a:schemeClr val="accent1">
                  <a:lumMod val="75000"/>
                </a:schemeClr>
              </a:bgClr>
            </a:pattFill>
            <a:ln w="18653" cap="flat">
              <a:noFill/>
              <a:prstDash val="solid"/>
              <a:miter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Medium" panose="020B0500030000000000" pitchFamily="34" charset="77"/>
                  <a:ea typeface="+mn-ea"/>
                  <a:cs typeface="+mn-cs"/>
                </a:rPr>
                <a:t>Video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(Sanitized)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endParaRPr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76F317F-04C9-FFCC-88A7-21182C4ACFFF}"/>
              </a:ext>
            </a:extLst>
          </p:cNvPr>
          <p:cNvCxnSpPr>
            <a:cxnSpLocks/>
          </p:cNvCxnSpPr>
          <p:nvPr/>
        </p:nvCxnSpPr>
        <p:spPr>
          <a:xfrm>
            <a:off x="4413333" y="3755826"/>
            <a:ext cx="785190" cy="0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  <a:effectLst>
            <a:glow rad="63500">
              <a:schemeClr val="bg1">
                <a:alpha val="7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5BC19D1-2731-9F99-4E47-F76BB8F94A0E}"/>
              </a:ext>
            </a:extLst>
          </p:cNvPr>
          <p:cNvCxnSpPr>
            <a:cxnSpLocks/>
          </p:cNvCxnSpPr>
          <p:nvPr/>
        </p:nvCxnSpPr>
        <p:spPr>
          <a:xfrm>
            <a:off x="7217820" y="3755826"/>
            <a:ext cx="785190" cy="0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  <a:effectLst>
            <a:glow rad="63500">
              <a:schemeClr val="bg1">
                <a:alpha val="7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70A6658-FA63-6890-77A6-C3DBD3883E21}"/>
              </a:ext>
            </a:extLst>
          </p:cNvPr>
          <p:cNvSpPr txBox="1"/>
          <p:nvPr/>
        </p:nvSpPr>
        <p:spPr>
          <a:xfrm>
            <a:off x="5556538" y="2421245"/>
            <a:ext cx="1313470" cy="307777"/>
          </a:xfrm>
          <a:prstGeom prst="rect">
            <a:avLst/>
          </a:prstGeom>
          <a:noFill/>
          <a:effectLst>
            <a:outerShdw blurRad="114300" dist="63500" dir="2700000" algn="tl" rotWithShape="0">
              <a:schemeClr val="accent1">
                <a:lumMod val="20000"/>
                <a:lumOff val="80000"/>
                <a:alpha val="40000"/>
              </a:schemeClr>
            </a:outerShdw>
          </a:effectLst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FFB2">
                    <a:lumMod val="20000"/>
                    <a:lumOff val="80000"/>
                  </a:srgbClr>
                </a:solidFill>
                <a:effectLst/>
                <a:uLnTx/>
                <a:uFillTx/>
                <a:latin typeface="Simplon Norm" panose="020B0500030000000000" pitchFamily="34" charset="0"/>
                <a:ea typeface="+mn-ea"/>
                <a:cs typeface="+mn-cs"/>
              </a:rPr>
              <a:t>Deep CDR</a:t>
            </a:r>
          </a:p>
        </p:txBody>
      </p:sp>
    </p:spTree>
    <p:extLst>
      <p:ext uri="{BB962C8B-B14F-4D97-AF65-F5344CB8AC3E}">
        <p14:creationId xmlns:p14="http://schemas.microsoft.com/office/powerpoint/2010/main" val="2087138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054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D0883-506D-8551-6946-AA6D12F49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C473576-37E1-4502-DAA2-AA1122814F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74500" y="67150"/>
            <a:ext cx="3175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39F8A3B-F810-0F36-6940-72731F189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853" y="1320378"/>
            <a:ext cx="4011030" cy="1499513"/>
          </a:xfrm>
        </p:spPr>
        <p:txBody>
          <a:bodyPr/>
          <a:lstStyle/>
          <a:p>
            <a:r>
              <a:rPr lang="en-US" sz="4000"/>
              <a:t>Better than Traditional Sandboxes</a:t>
            </a:r>
            <a:endParaRPr lang="en-VN" sz="400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808EAF5-811C-5D3E-FFAA-7A96835D5EC9}"/>
              </a:ext>
            </a:extLst>
          </p:cNvPr>
          <p:cNvSpPr txBox="1">
            <a:spLocks/>
          </p:cNvSpPr>
          <p:nvPr/>
        </p:nvSpPr>
        <p:spPr>
          <a:xfrm>
            <a:off x="905854" y="957129"/>
            <a:ext cx="3108586" cy="2242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OVERVIEW</a:t>
            </a:r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9325D3-8291-BBC2-3163-CF0D4A0A40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951" y="0"/>
            <a:ext cx="3927738" cy="6339294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72B2548-5E81-F809-C6C4-56B41D8851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287" y="808457"/>
            <a:ext cx="4517052" cy="553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21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7CE80-16B3-1BB6-7E3C-6232BBCEB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B31AB5E8-0114-1D70-F8B1-28D726448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813572"/>
            <a:ext cx="11084560" cy="627864"/>
          </a:xfrm>
        </p:spPr>
        <p:txBody>
          <a:bodyPr/>
          <a:lstStyle/>
          <a:p>
            <a:r>
              <a:rPr lang="en-US" dirty="0" err="1">
                <a:solidFill>
                  <a:schemeClr val="tx1">
                    <a:lumMod val="10000"/>
                    <a:lumOff val="90000"/>
                  </a:schemeClr>
                </a:solidFill>
              </a:rPr>
              <a:t>Zusätzliche</a:t>
            </a:r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 Sicherheit</a:t>
            </a:r>
          </a:p>
        </p:txBody>
      </p:sp>
      <p:pic>
        <p:nvPicPr>
          <p:cNvPr id="2052" name="Picture 4" descr="TOFU - IT - EMAIL - WP_EGS graphic_hero">
            <a:extLst>
              <a:ext uri="{FF2B5EF4-FFF2-40B4-BE49-F238E27FC236}">
                <a16:creationId xmlns:a16="http://schemas.microsoft.com/office/drawing/2014/main" id="{7813F074-59FD-2B01-C9D1-3CECD39F0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08" y="3806521"/>
            <a:ext cx="2124857" cy="235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AD368FB-02F5-CCBE-E9ED-D4497EF58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18783"/>
            <a:ext cx="4397432" cy="244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A77980-E92F-F5CA-B00E-20C7EAA29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575" y="2617396"/>
            <a:ext cx="4194687" cy="342703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7C0A06B-0CB7-2F68-8740-4A6E1ABB4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493" y="1711372"/>
            <a:ext cx="3898952" cy="244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021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A0197-F599-8300-8A0D-357BB2401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id="{241407C6-04AD-D6AD-C585-3C9E509F72F9}"/>
              </a:ext>
            </a:extLst>
          </p:cNvPr>
          <p:cNvSpPr>
            <a:spLocks noChangeAspect="1"/>
          </p:cNvSpPr>
          <p:nvPr/>
        </p:nvSpPr>
        <p:spPr>
          <a:xfrm>
            <a:off x="2536580" y="2531534"/>
            <a:ext cx="1753377" cy="1753377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D83673E-A3E1-E88E-0F64-29B9AD51F7D4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329664906"/>
              </p:ext>
            </p:extLst>
          </p:nvPr>
        </p:nvGraphicFramePr>
        <p:xfrm>
          <a:off x="-2194560" y="-609601"/>
          <a:ext cx="11247120" cy="796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6691AC1-6120-B033-5E9B-36B11428547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31334349"/>
              </p:ext>
            </p:extLst>
          </p:nvPr>
        </p:nvGraphicFramePr>
        <p:xfrm>
          <a:off x="883459" y="658018"/>
          <a:ext cx="5060602" cy="5060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ABA6E8BD-99CA-1171-8736-B9075179B3ED}"/>
              </a:ext>
            </a:extLst>
          </p:cNvPr>
          <p:cNvSpPr txBox="1"/>
          <p:nvPr/>
        </p:nvSpPr>
        <p:spPr>
          <a:xfrm>
            <a:off x="6795911" y="330350"/>
            <a:ext cx="5518981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ICAP Server - </a:t>
            </a:r>
            <a:r>
              <a:rPr lang="en-US" sz="1400" dirty="0">
                <a:solidFill>
                  <a:schemeClr val="bg1"/>
                </a:solidFill>
                <a:latin typeface="Simplon Norm" panose="020B0500030000000000" pitchFamily="34" charset="77"/>
              </a:rPr>
              <a:t>Web &amp; Proxy Protection</a:t>
            </a:r>
          </a:p>
          <a:p>
            <a:r>
              <a:rPr lang="en-US" sz="1200" b="1" dirty="0" err="1">
                <a:solidFill>
                  <a:schemeClr val="bg1"/>
                </a:solidFill>
                <a:latin typeface="Simplon Norm Bold" panose="020B0500030000000000" pitchFamily="34" charset="77"/>
              </a:rPr>
              <a:t>S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chnittstelle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für Proxies, Gateways und Storage-Systeme</a:t>
            </a:r>
            <a:b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</a:b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Jede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Datei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wird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automatisch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über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ICAP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geprüft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&amp;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bereinigt</a:t>
            </a:r>
            <a:b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</a:b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-&gt; Ideal für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BlueCoat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, F5,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FortiProxy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, Squid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etc</a:t>
            </a:r>
            <a:endParaRPr lang="en-US" sz="1200" dirty="0">
              <a:solidFill>
                <a:schemeClr val="bg1"/>
              </a:solidFill>
              <a:latin typeface="Simplon Norm" panose="020B0500030000000000" pitchFamily="34" charset="77"/>
            </a:endParaRPr>
          </a:p>
          <a:p>
            <a:pPr>
              <a:buNone/>
            </a:pPr>
            <a:b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</a:br>
            <a:r>
              <a:rPr lang="en-US" sz="140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Storage Security - </a:t>
            </a:r>
            <a:r>
              <a:rPr lang="en-US" sz="1400" dirty="0">
                <a:solidFill>
                  <a:schemeClr val="bg1"/>
                </a:solidFill>
                <a:latin typeface="Simplon Norm" panose="020B0500030000000000" pitchFamily="34" charset="77"/>
              </a:rPr>
              <a:t>File Share &amp; Cloud Protection</a:t>
            </a:r>
          </a:p>
          <a:p>
            <a:pPr>
              <a:buNone/>
            </a:pP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Scannt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und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reinigt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Dateien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auf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Netzlaufwerken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, Cloud-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Speichern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und Repositories</a:t>
            </a:r>
            <a:b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</a:b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SMB • NFS • S3 • Azure • SharePoint • NAS</a:t>
            </a:r>
            <a:b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</a:b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-&gt;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Stoppt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Malware in Filesharing-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Umgebungen</a:t>
            </a:r>
            <a:endParaRPr lang="en-US" sz="1200" dirty="0">
              <a:solidFill>
                <a:schemeClr val="bg1"/>
              </a:solidFill>
              <a:latin typeface="Simplon Norm" panose="020B0500030000000000" pitchFamily="34" charset="77"/>
            </a:endParaRPr>
          </a:p>
          <a:p>
            <a:b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</a:br>
            <a:r>
              <a:rPr lang="en-US" sz="140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Email Security - </a:t>
            </a:r>
            <a:r>
              <a:rPr lang="en-US" sz="1400" dirty="0">
                <a:solidFill>
                  <a:schemeClr val="bg1"/>
                </a:solidFill>
                <a:latin typeface="Simplon Norm" panose="020B0500030000000000" pitchFamily="34" charset="77"/>
              </a:rPr>
              <a:t>Anti-Phishing &amp; Malware Protection</a:t>
            </a:r>
            <a:endParaRPr lang="en-US" sz="1400" b="1" dirty="0">
              <a:solidFill>
                <a:schemeClr val="bg1"/>
              </a:solidFill>
              <a:latin typeface="Simplon Norm Bold" panose="020B0500030000000000" pitchFamily="34" charset="77"/>
            </a:endParaRPr>
          </a:p>
          <a:p>
            <a:pPr>
              <a:buNone/>
            </a:pP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Scannt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alle E-Mail-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Anhänge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und Links</a:t>
            </a:r>
            <a:b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</a:b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Multiscanning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+ Deep CDR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verhindern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Phishing,Makro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-Malware, Zero-Days &amp; Ransomware</a:t>
            </a:r>
            <a:b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</a:b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-&gt; Ideal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als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M365/Exchange-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Erweiterung</a:t>
            </a:r>
            <a:endParaRPr lang="en-US" sz="1200" dirty="0">
              <a:solidFill>
                <a:schemeClr val="bg1"/>
              </a:solidFill>
              <a:latin typeface="Simplon Norm" panose="020B0500030000000000" pitchFamily="34" charset="77"/>
            </a:endParaRPr>
          </a:p>
          <a:p>
            <a:pPr>
              <a:buNone/>
            </a:pPr>
            <a:endParaRPr lang="en-US" sz="1200" dirty="0">
              <a:solidFill>
                <a:schemeClr val="bg1"/>
              </a:solidFill>
              <a:latin typeface="Simplon Norm" panose="020B0500030000000000" pitchFamily="34" charset="77"/>
            </a:endParaRPr>
          </a:p>
          <a:p>
            <a:pPr>
              <a:buNone/>
            </a:pPr>
            <a:r>
              <a:rPr lang="en-US" sz="140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Software Supply Chain Security</a:t>
            </a:r>
          </a:p>
          <a:p>
            <a:pPr>
              <a:buNone/>
            </a:pP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Analyse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von ZIP, TAR, JAR,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Paketen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&amp;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Containern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</a:t>
            </a:r>
          </a:p>
          <a:p>
            <a:pPr>
              <a:buNone/>
            </a:pP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Prüft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auf Malware,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Schwachstellen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, SBOM &amp;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Herkunftsprüfung</a:t>
            </a:r>
            <a:b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</a:b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-&gt;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verhindert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Supply-Chain-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Angriffe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(à la SolarWinds/Log4j)</a:t>
            </a:r>
          </a:p>
          <a:p>
            <a:pPr>
              <a:buNone/>
            </a:pPr>
            <a:endParaRPr lang="en-US" sz="1200" dirty="0">
              <a:solidFill>
                <a:schemeClr val="bg1"/>
              </a:solidFill>
              <a:latin typeface="Simplon Norm" panose="020B0500030000000000" pitchFamily="34" charset="77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Kiosk - </a:t>
            </a:r>
            <a:r>
              <a:rPr lang="en-US" sz="1400" dirty="0">
                <a:solidFill>
                  <a:schemeClr val="bg1"/>
                </a:solidFill>
                <a:latin typeface="Simplon Norm" panose="020B0500030000000000" pitchFamily="34" charset="77"/>
              </a:rPr>
              <a:t>Peripheral Media Protection for IT &amp; OT</a:t>
            </a:r>
            <a:endParaRPr lang="en-US" sz="1400" b="1" dirty="0">
              <a:solidFill>
                <a:schemeClr val="bg1"/>
              </a:solidFill>
              <a:latin typeface="Simplon Norm Bold" panose="020B0500030000000000" pitchFamily="34" charset="77"/>
            </a:endParaRPr>
          </a:p>
          <a:p>
            <a:pPr>
              <a:buNone/>
            </a:pP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Physische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Scan- und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Bereinigungsstation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für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Datenträger</a:t>
            </a:r>
            <a:b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</a:b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Deep CDR +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Multiscanning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, bevor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ein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USB-Stick in OT-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oder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IT-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Netze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darf</a:t>
            </a:r>
            <a:b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</a:b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-&gt; Standard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im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OT/ICS-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Sicherheitsbereich</a:t>
            </a:r>
            <a:b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</a:br>
            <a:endParaRPr lang="en-US" sz="1200" dirty="0">
              <a:solidFill>
                <a:schemeClr val="bg1"/>
              </a:solidFill>
              <a:latin typeface="Simplon Norm" panose="020B0500030000000000" pitchFamily="34" charset="77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Simplon Norm Bold" panose="020B0500030000000000" pitchFamily="34" charset="77"/>
              </a:rPr>
              <a:t>Drive - </a:t>
            </a:r>
            <a:r>
              <a:rPr lang="en-US" sz="1400" dirty="0">
                <a:solidFill>
                  <a:schemeClr val="bg1"/>
                </a:solidFill>
                <a:latin typeface="Simplon Norm" panose="020B0500030000000000" pitchFamily="34" charset="77"/>
              </a:rPr>
              <a:t>Secure USB Device</a:t>
            </a:r>
            <a:endParaRPr lang="en-US" sz="1400" b="1" dirty="0">
              <a:solidFill>
                <a:schemeClr val="bg1"/>
              </a:solidFill>
              <a:latin typeface="Simplon Norm Bold" panose="020B0500030000000000" pitchFamily="34" charset="77"/>
            </a:endParaRPr>
          </a:p>
          <a:p>
            <a:pPr>
              <a:buNone/>
            </a:pP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Ein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sicherer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USB-Stick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mit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integrierter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Bereinigungstechnologie</a:t>
            </a:r>
            <a:b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</a:b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Scan &amp; CDR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direkt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auf dem Stick +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Zugriffskontrolle</a:t>
            </a:r>
            <a:b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</a:b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-&gt; Ideal für </a:t>
            </a:r>
            <a:r>
              <a:rPr lang="en-US" sz="1200" dirty="0" err="1">
                <a:solidFill>
                  <a:schemeClr val="bg1"/>
                </a:solidFill>
                <a:latin typeface="Simplon Norm" panose="020B0500030000000000" pitchFamily="34" charset="77"/>
              </a:rPr>
              <a:t>Zulieferer</a:t>
            </a:r>
            <a:r>
              <a:rPr lang="en-US" sz="1200" dirty="0">
                <a:solidFill>
                  <a:schemeClr val="bg1"/>
                </a:solidFill>
                <a:latin typeface="Simplon Norm" panose="020B0500030000000000" pitchFamily="34" charset="77"/>
              </a:rPr>
              <a:t> &amp; Service-Techniker</a:t>
            </a:r>
          </a:p>
        </p:txBody>
      </p:sp>
      <p:pic>
        <p:nvPicPr>
          <p:cNvPr id="45" name="Picture 44" descr="A blue cube with a blue light on it&#10;&#10;Description automatically generated with medium confidence">
            <a:extLst>
              <a:ext uri="{FF2B5EF4-FFF2-40B4-BE49-F238E27FC236}">
                <a16:creationId xmlns:a16="http://schemas.microsoft.com/office/drawing/2014/main" id="{1C979F8A-ACBA-62E5-DC66-204A183F45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928" y="130393"/>
            <a:ext cx="527624" cy="527624"/>
          </a:xfrm>
          <a:prstGeom prst="rect">
            <a:avLst/>
          </a:prstGeom>
        </p:spPr>
      </p:pic>
      <p:pic>
        <p:nvPicPr>
          <p:cNvPr id="46" name="Picture 45" descr="A blue circular object with a grid on it&#10;&#10;Description automatically generated">
            <a:extLst>
              <a:ext uri="{FF2B5EF4-FFF2-40B4-BE49-F238E27FC236}">
                <a16:creationId xmlns:a16="http://schemas.microsoft.com/office/drawing/2014/main" id="{CE7D9CF4-CE56-75FB-983D-54F88BA1F9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434" y="941709"/>
            <a:ext cx="527624" cy="527624"/>
          </a:xfrm>
          <a:prstGeom prst="rect">
            <a:avLst/>
          </a:prstGeom>
        </p:spPr>
      </p:pic>
      <p:pic>
        <p:nvPicPr>
          <p:cNvPr id="47" name="Picture 46" descr="A blue cube with a blue and white letter&#10;&#10;Description automatically generated with medium confidence">
            <a:extLst>
              <a:ext uri="{FF2B5EF4-FFF2-40B4-BE49-F238E27FC236}">
                <a16:creationId xmlns:a16="http://schemas.microsoft.com/office/drawing/2014/main" id="{77D6C559-05D7-3501-3EAA-A5D02C3DF1A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290" y="2267722"/>
            <a:ext cx="527624" cy="527624"/>
          </a:xfrm>
          <a:prstGeom prst="rect">
            <a:avLst/>
          </a:prstGeom>
        </p:spPr>
      </p:pic>
      <p:pic>
        <p:nvPicPr>
          <p:cNvPr id="48" name="Picture 47" descr="A blue cloud shaped object with a square window&#10;&#10;Description automatically generated">
            <a:extLst>
              <a:ext uri="{FF2B5EF4-FFF2-40B4-BE49-F238E27FC236}">
                <a16:creationId xmlns:a16="http://schemas.microsoft.com/office/drawing/2014/main" id="{C3D0609D-9D7E-6A5C-9917-A0B51ABEE1A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549" y="5190996"/>
            <a:ext cx="527624" cy="527624"/>
          </a:xfrm>
          <a:prstGeom prst="rect">
            <a:avLst/>
          </a:prstGeom>
        </p:spPr>
      </p:pic>
      <p:pic>
        <p:nvPicPr>
          <p:cNvPr id="49" name="Picture 48" descr="A blu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9960C167-2CC2-A848-DF63-750C7BF3F72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287" y="3631627"/>
            <a:ext cx="527624" cy="527624"/>
          </a:xfrm>
          <a:prstGeom prst="rect">
            <a:avLst/>
          </a:prstGeom>
        </p:spPr>
      </p:pic>
      <p:pic>
        <p:nvPicPr>
          <p:cNvPr id="50" name="Picture 49" descr="A blue usb flash drive&#10;&#10;Description automatically generated">
            <a:extLst>
              <a:ext uri="{FF2B5EF4-FFF2-40B4-BE49-F238E27FC236}">
                <a16:creationId xmlns:a16="http://schemas.microsoft.com/office/drawing/2014/main" id="{E38C6CFA-7265-80B9-9BFD-4B3B2CDE934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552" y="5896702"/>
            <a:ext cx="527624" cy="527624"/>
          </a:xfrm>
          <a:prstGeom prst="rect">
            <a:avLst/>
          </a:prstGeom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B832EAFB-4655-E794-DE34-8929B3598C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163689" y="6275645"/>
            <a:ext cx="527624" cy="527624"/>
          </a:xfrm>
          <a:prstGeom prst="rect">
            <a:avLst/>
          </a:prstGeom>
        </p:spPr>
      </p:pic>
      <p:pic>
        <p:nvPicPr>
          <p:cNvPr id="52" name="Picture 10">
            <a:extLst>
              <a:ext uri="{FF2B5EF4-FFF2-40B4-BE49-F238E27FC236}">
                <a16:creationId xmlns:a16="http://schemas.microsoft.com/office/drawing/2014/main" id="{EBED7E56-A013-9A72-68F6-1B7602AF7F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577112" y="5896702"/>
            <a:ext cx="527624" cy="527624"/>
          </a:xfrm>
          <a:prstGeom prst="rect">
            <a:avLst/>
          </a:prstGeom>
        </p:spPr>
      </p:pic>
      <p:pic>
        <p:nvPicPr>
          <p:cNvPr id="53" name="Picture 6">
            <a:extLst>
              <a:ext uri="{FF2B5EF4-FFF2-40B4-BE49-F238E27FC236}">
                <a16:creationId xmlns:a16="http://schemas.microsoft.com/office/drawing/2014/main" id="{2E7A58B5-D365-3C50-6632-A209D37013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25475" y="5016225"/>
            <a:ext cx="527624" cy="527624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E67EFB71-3534-52E7-0C5A-BB98777735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2023" y="3895439"/>
            <a:ext cx="527624" cy="527624"/>
          </a:xfrm>
          <a:prstGeom prst="rect">
            <a:avLst/>
          </a:prstGeom>
        </p:spPr>
      </p:pic>
      <p:pic>
        <p:nvPicPr>
          <p:cNvPr id="55" name="Picture 11">
            <a:extLst>
              <a:ext uri="{FF2B5EF4-FFF2-40B4-BE49-F238E27FC236}">
                <a16:creationId xmlns:a16="http://schemas.microsoft.com/office/drawing/2014/main" id="{FFA30C6A-BD31-14A5-1845-BC923465BC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65177" y="1711015"/>
            <a:ext cx="527624" cy="527624"/>
          </a:xfrm>
          <a:prstGeom prst="rect">
            <a:avLst/>
          </a:prstGeom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FF71932-1738-32C5-D479-B09900660C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99037" y="658017"/>
            <a:ext cx="527624" cy="527624"/>
          </a:xfrm>
          <a:prstGeom prst="rect">
            <a:avLst/>
          </a:prstGeom>
        </p:spPr>
      </p:pic>
      <p:pic>
        <p:nvPicPr>
          <p:cNvPr id="57" name="Picture 3">
            <a:extLst>
              <a:ext uri="{FF2B5EF4-FFF2-40B4-BE49-F238E27FC236}">
                <a16:creationId xmlns:a16="http://schemas.microsoft.com/office/drawing/2014/main" id="{EE71CC2C-7F02-37B9-DF3F-AD60597C88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330171" y="34107"/>
            <a:ext cx="527624" cy="52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48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66DEBC1F-A3C7-7CCE-A77A-685F3463A6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0963529"/>
              </p:ext>
            </p:extLst>
          </p:nvPr>
        </p:nvGraphicFramePr>
        <p:xfrm>
          <a:off x="487795" y="1860205"/>
          <a:ext cx="11219661" cy="4128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055">
                  <a:extLst>
                    <a:ext uri="{9D8B030D-6E8A-4147-A177-3AD203B41FA5}">
                      <a16:colId xmlns:a16="http://schemas.microsoft.com/office/drawing/2014/main" val="665624030"/>
                    </a:ext>
                  </a:extLst>
                </a:gridCol>
                <a:gridCol w="3738803">
                  <a:extLst>
                    <a:ext uri="{9D8B030D-6E8A-4147-A177-3AD203B41FA5}">
                      <a16:colId xmlns:a16="http://schemas.microsoft.com/office/drawing/2014/main" val="1329901020"/>
                    </a:ext>
                  </a:extLst>
                </a:gridCol>
                <a:gridCol w="3738803">
                  <a:extLst>
                    <a:ext uri="{9D8B030D-6E8A-4147-A177-3AD203B41FA5}">
                      <a16:colId xmlns:a16="http://schemas.microsoft.com/office/drawing/2014/main" val="2368061574"/>
                    </a:ext>
                  </a:extLst>
                </a:gridCol>
              </a:tblGrid>
              <a:tr h="412863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2400"/>
                        </a:spcAft>
                      </a:pPr>
                      <a:r>
                        <a:rPr lang="en-US" sz="2000" b="0" i="0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15104"/>
                              </a:schemeClr>
                            </a:glow>
                          </a:effectLst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  <a:t>File Uploads</a:t>
                      </a:r>
                    </a:p>
                  </a:txBody>
                  <a:tcPr marL="320040" marR="320040" marT="137160" marB="137160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2400"/>
                        </a:spcAft>
                      </a:pPr>
                      <a:r>
                        <a:rPr lang="en-US" sz="2000" b="0" i="0" kern="120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15104"/>
                              </a:schemeClr>
                            </a:glow>
                          </a:effectLst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  <a:t>File Transfer</a:t>
                      </a:r>
                    </a:p>
                  </a:txBody>
                  <a:tcPr marL="320040" marR="320040" marT="137160" marB="13716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2400"/>
                        </a:spcAft>
                      </a:pPr>
                      <a:r>
                        <a:rPr lang="en-US" sz="2000" b="0" i="0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>
                            <a:glow rad="101600">
                              <a:schemeClr val="accent1">
                                <a:satMod val="175000"/>
                                <a:alpha val="15104"/>
                              </a:schemeClr>
                            </a:glow>
                          </a:effectLst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  <a:t>File Sharing</a:t>
                      </a:r>
                    </a:p>
                  </a:txBody>
                  <a:tcPr marL="320040" marR="320040" marT="137160" marB="13716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602897"/>
                  </a:ext>
                </a:extLst>
              </a:tr>
            </a:tbl>
          </a:graphicData>
        </a:graphic>
      </p:graphicFrame>
      <p:pic>
        <p:nvPicPr>
          <p:cNvPr id="9" name="Picture 8" descr="A blue and black number&#10;&#10;Description automatically generated">
            <a:extLst>
              <a:ext uri="{FF2B5EF4-FFF2-40B4-BE49-F238E27FC236}">
                <a16:creationId xmlns:a16="http://schemas.microsoft.com/office/drawing/2014/main" id="{02D57D8A-61B3-AF21-2A05-C199BF43E7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06" y="3542068"/>
            <a:ext cx="582200" cy="231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6A0F7F-B398-B763-37CC-38374F9D81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06" y="4876145"/>
            <a:ext cx="1069464" cy="404662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91824C3-E064-FA17-1E9E-5DD70B0676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3906" y="2688468"/>
            <a:ext cx="382702" cy="382702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352FD63-1F2D-201F-A244-5C8A71E293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1875" y="2693076"/>
            <a:ext cx="937865" cy="37348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391CB32A-D0BB-C685-31B2-D28E85F020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94387" y="3628489"/>
            <a:ext cx="906341" cy="982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4B2C73F2-982E-95CA-636E-FFC927E83C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53930" y="4181338"/>
            <a:ext cx="648114" cy="25924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DEFF956-74CB-50E4-A710-A8FF52BA03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3906" y="4246563"/>
            <a:ext cx="980481" cy="15611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12127E0E-2975-EACF-650F-DF444E0560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99008" y="3589514"/>
            <a:ext cx="703036" cy="1762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AD88D3C0-F260-6B6E-16AF-3AF6EA039D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49724" y="4691721"/>
            <a:ext cx="573785" cy="58908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F89BE7C0-AAE4-B96A-44EC-449B029EA7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66470" y="3069272"/>
            <a:ext cx="940293" cy="538409"/>
          </a:xfrm>
          <a:prstGeom prst="rect">
            <a:avLst/>
          </a:prstGeom>
        </p:spPr>
      </p:pic>
      <p:pic>
        <p:nvPicPr>
          <p:cNvPr id="53" name="Picture 5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A39A2B4-3766-EF63-3307-3ABCE218DF7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6986" y="3937442"/>
            <a:ext cx="1759260" cy="424517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DBB1209B-09A2-D904-34E6-EA2A7584D0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28906" y="2801760"/>
            <a:ext cx="980481" cy="15611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509D8D36-7E62-8CD0-7333-FC6566EB01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62918" y="4978419"/>
            <a:ext cx="1082976" cy="137279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028A7993-F604-4A7C-2E67-B191248C1F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20173" y="4827259"/>
            <a:ext cx="1177636" cy="430842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329EAC4B-710F-390F-598B-E314A715C5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62918" y="4125483"/>
            <a:ext cx="1066800" cy="355600"/>
          </a:xfrm>
          <a:prstGeom prst="rect">
            <a:avLst/>
          </a:prstGeom>
        </p:spPr>
      </p:pic>
      <p:pic>
        <p:nvPicPr>
          <p:cNvPr id="67" name="Picture 66" descr="A close-up of a logo&#10;&#10;Description automatically generated">
            <a:extLst>
              <a:ext uri="{FF2B5EF4-FFF2-40B4-BE49-F238E27FC236}">
                <a16:creationId xmlns:a16="http://schemas.microsoft.com/office/drawing/2014/main" id="{78A7F1F7-37D2-F71C-BDAA-2A01039BA8F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918" y="2705660"/>
            <a:ext cx="1458042" cy="318116"/>
          </a:xfrm>
          <a:prstGeom prst="rect">
            <a:avLst/>
          </a:prstGeom>
        </p:spPr>
      </p:pic>
      <p:pic>
        <p:nvPicPr>
          <p:cNvPr id="68" name="Picture 67" descr="A close-up of a logo&#10;&#10;Description automatically generated">
            <a:extLst>
              <a:ext uri="{FF2B5EF4-FFF2-40B4-BE49-F238E27FC236}">
                <a16:creationId xmlns:a16="http://schemas.microsoft.com/office/drawing/2014/main" id="{43C54911-DB16-46E7-0D59-3EF2807AA797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250" y="4237857"/>
            <a:ext cx="1177637" cy="243226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515CE176-7CEB-889C-7815-C555124945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73875" y="3495538"/>
            <a:ext cx="648114" cy="259246"/>
          </a:xfrm>
          <a:prstGeom prst="rect">
            <a:avLst/>
          </a:prstGeom>
        </p:spPr>
      </p:pic>
      <p:pic>
        <p:nvPicPr>
          <p:cNvPr id="71" name="Picture 70" descr="A blue squid with purple dots&#10;&#10;Description automatically generated">
            <a:extLst>
              <a:ext uri="{FF2B5EF4-FFF2-40B4-BE49-F238E27FC236}">
                <a16:creationId xmlns:a16="http://schemas.microsoft.com/office/drawing/2014/main" id="{9E6496FC-E9BE-FE74-5293-17C6C395E4EE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071" y="4000586"/>
            <a:ext cx="970654" cy="634903"/>
          </a:xfrm>
          <a:prstGeom prst="rect">
            <a:avLst/>
          </a:prstGeom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ECFAEFE-5A6B-8119-FDDA-5245E4B7ED94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818" y="2796327"/>
            <a:ext cx="868474" cy="259246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F18C3D8C-3121-1196-F18D-0459F83E36B0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209" y="3316608"/>
            <a:ext cx="2108200" cy="622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716BA0-DF90-6F09-0DB0-1827DB3C781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07614" y="2711645"/>
            <a:ext cx="1803444" cy="29510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82052FF-CE61-F7CB-5E6E-AE3876A006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762919" y="5520405"/>
            <a:ext cx="1082976" cy="288456"/>
          </a:xfrm>
          <a:prstGeom prst="rect">
            <a:avLst/>
          </a:prstGeom>
        </p:spPr>
      </p:pic>
      <p:pic>
        <p:nvPicPr>
          <p:cNvPr id="12" name="Picture 1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6E4DAAF-3C37-B2C1-713C-CAEC7E1C53AF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r="8500"/>
          <a:stretch/>
        </p:blipFill>
        <p:spPr>
          <a:xfrm>
            <a:off x="6486809" y="5440855"/>
            <a:ext cx="1159484" cy="404663"/>
          </a:xfrm>
          <a:prstGeom prst="rect">
            <a:avLst/>
          </a:prstGeom>
        </p:spPr>
      </p:pic>
      <p:sp>
        <p:nvSpPr>
          <p:cNvPr id="2" name="Title 10">
            <a:extLst>
              <a:ext uri="{FF2B5EF4-FFF2-40B4-BE49-F238E27FC236}">
                <a16:creationId xmlns:a16="http://schemas.microsoft.com/office/drawing/2014/main" id="{947C4489-8C38-7A93-19B5-15F775A36095}"/>
              </a:ext>
            </a:extLst>
          </p:cNvPr>
          <p:cNvSpPr txBox="1">
            <a:spLocks/>
          </p:cNvSpPr>
          <p:nvPr/>
        </p:nvSpPr>
        <p:spPr>
          <a:xfrm>
            <a:off x="547541" y="411035"/>
            <a:ext cx="11084560" cy="627864"/>
          </a:xfrm>
          <a:prstGeom prst="rect">
            <a:avLst/>
          </a:prstGeom>
        </p:spPr>
        <p:txBody>
          <a:bodyPr wrap="square" lIns="914400" tIns="0" rIns="914400" bIns="0" anchor="t">
            <a:sp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r>
              <a:rPr lang="de-DE" dirty="0">
                <a:latin typeface="Simplon Norm Bold"/>
              </a:rPr>
              <a:t>MetaDefender ICAP Server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15AC799-4C2E-1CB0-6722-BFA45713CC31}"/>
              </a:ext>
            </a:extLst>
          </p:cNvPr>
          <p:cNvSpPr txBox="1">
            <a:spLocks/>
          </p:cNvSpPr>
          <p:nvPr/>
        </p:nvSpPr>
        <p:spPr>
          <a:xfrm>
            <a:off x="547541" y="986737"/>
            <a:ext cx="11084560" cy="227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Integrate with Any Network Appliances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7121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39906EC-7715-3603-10EA-B488554F5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541" y="411035"/>
            <a:ext cx="11084560" cy="627864"/>
          </a:xfrm>
        </p:spPr>
        <p:txBody>
          <a:bodyPr wrap="square" lIns="914400" tIns="0" rIns="914400" bIns="0" anchor="t">
            <a:spAutoFit/>
          </a:bodyPr>
          <a:lstStyle/>
          <a:p>
            <a:r>
              <a:rPr lang="de-DE" dirty="0">
                <a:latin typeface="Simplon Norm Bold"/>
              </a:rPr>
              <a:t>MetaDefender </a:t>
            </a:r>
            <a:r>
              <a:rPr lang="en-VN">
                <a:latin typeface="Simplon Norm Bold"/>
              </a:rPr>
              <a:t>Storage </a:t>
            </a:r>
            <a:r>
              <a:rPr lang="de-DE" dirty="0">
                <a:latin typeface="Simplon Norm Bold"/>
              </a:rPr>
              <a:t>Security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E1D2854-D7C8-DC45-F1B9-9B6467F379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541" y="986737"/>
            <a:ext cx="11084560" cy="227755"/>
          </a:xfrm>
        </p:spPr>
        <p:txBody>
          <a:bodyPr/>
          <a:lstStyle/>
          <a:p>
            <a:r>
              <a:rPr lang="en-VN"/>
              <a:t>Storage On-Prem &amp; Clou</a:t>
            </a:r>
            <a:r>
              <a:rPr lang="de-DE" dirty="0"/>
              <a:t>d</a:t>
            </a:r>
            <a:endParaRPr lang="en-VN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0FAF1FA-5E14-C680-A516-1CDB0FA07501}"/>
              </a:ext>
            </a:extLst>
          </p:cNvPr>
          <p:cNvGrpSpPr/>
          <p:nvPr/>
        </p:nvGrpSpPr>
        <p:grpSpPr>
          <a:xfrm>
            <a:off x="-51400" y="1263839"/>
            <a:ext cx="12294799" cy="6281191"/>
            <a:chOff x="-41014" y="1306059"/>
            <a:chExt cx="12294799" cy="6279825"/>
          </a:xfrm>
        </p:grpSpPr>
        <p:pic>
          <p:nvPicPr>
            <p:cNvPr id="3" name="Picture 2" descr="A computer screen shot of a blue tower&#10;&#10;AI-generated content may be incorrect.">
              <a:extLst>
                <a:ext uri="{FF2B5EF4-FFF2-40B4-BE49-F238E27FC236}">
                  <a16:creationId xmlns:a16="http://schemas.microsoft.com/office/drawing/2014/main" id="{623E6C3C-5367-A12C-F5BB-D9763C9C3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2357" y="1306059"/>
              <a:ext cx="12204357" cy="6279825"/>
            </a:xfrm>
            <a:prstGeom prst="rect">
              <a:avLst/>
            </a:prstGeom>
          </p:spPr>
        </p:pic>
        <p:pic>
          <p:nvPicPr>
            <p:cNvPr id="8" name="Picture 7" descr="A close-up of a document&#10;&#10;AI-generated content may be incorrect.">
              <a:extLst>
                <a:ext uri="{FF2B5EF4-FFF2-40B4-BE49-F238E27FC236}">
                  <a16:creationId xmlns:a16="http://schemas.microsoft.com/office/drawing/2014/main" id="{2B08E095-E717-8E3E-786C-693956E20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662" y="3222511"/>
              <a:ext cx="1080000" cy="573750"/>
            </a:xfrm>
            <a:prstGeom prst="rect">
              <a:avLst/>
            </a:prstGeom>
          </p:spPr>
        </p:pic>
        <p:pic>
          <p:nvPicPr>
            <p:cNvPr id="10" name="Picture 9" descr="A close-up of a mail&#10;&#10;AI-generated content may be incorrect.">
              <a:extLst>
                <a:ext uri="{FF2B5EF4-FFF2-40B4-BE49-F238E27FC236}">
                  <a16:creationId xmlns:a16="http://schemas.microsoft.com/office/drawing/2014/main" id="{D4F34F73-345A-6444-9FCF-3834CCE78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996" y="4238645"/>
              <a:ext cx="1080000" cy="573750"/>
            </a:xfrm>
            <a:prstGeom prst="rect">
              <a:avLst/>
            </a:prstGeom>
          </p:spPr>
        </p:pic>
        <p:pic>
          <p:nvPicPr>
            <p:cNvPr id="14" name="Picture 13" descr="A close-up of a document&#10;&#10;AI-generated content may be incorrect.">
              <a:extLst>
                <a:ext uri="{FF2B5EF4-FFF2-40B4-BE49-F238E27FC236}">
                  <a16:creationId xmlns:a16="http://schemas.microsoft.com/office/drawing/2014/main" id="{91079CE8-F2EE-51B9-DB56-DBB556561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62" y="2206377"/>
              <a:ext cx="1080000" cy="573750"/>
            </a:xfrm>
            <a:prstGeom prst="rect">
              <a:avLst/>
            </a:prstGeom>
          </p:spPr>
        </p:pic>
        <p:pic>
          <p:nvPicPr>
            <p:cNvPr id="18" name="Picture 17" descr="A cloud with a check mark and a server&#10;&#10;AI-generated content may be incorrect.">
              <a:extLst>
                <a:ext uri="{FF2B5EF4-FFF2-40B4-BE49-F238E27FC236}">
                  <a16:creationId xmlns:a16="http://schemas.microsoft.com/office/drawing/2014/main" id="{7E2ABB67-2FF4-4B11-B50A-15AA4E988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24798" y="2206377"/>
              <a:ext cx="0" cy="0"/>
            </a:xfrm>
            <a:prstGeom prst="rect">
              <a:avLst/>
            </a:prstGeom>
          </p:spPr>
        </p:pic>
        <p:pic>
          <p:nvPicPr>
            <p:cNvPr id="20" name="Picture 19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00C828B-8F0A-C698-88FC-B5677CB01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52835" y="3122004"/>
              <a:ext cx="0" cy="0"/>
            </a:xfrm>
            <a:prstGeom prst="rect">
              <a:avLst/>
            </a:prstGeom>
          </p:spPr>
        </p:pic>
        <p:pic>
          <p:nvPicPr>
            <p:cNvPr id="22" name="Picture 21" descr="A close-up of a person&#10;&#10;AI-generated content may be incorrect.">
              <a:extLst>
                <a:ext uri="{FF2B5EF4-FFF2-40B4-BE49-F238E27FC236}">
                  <a16:creationId xmlns:a16="http://schemas.microsoft.com/office/drawing/2014/main" id="{398324ED-FE95-A5FA-E9D1-DA9272628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09118" y="4238645"/>
              <a:ext cx="0" cy="0"/>
            </a:xfrm>
            <a:prstGeom prst="rect">
              <a:avLst/>
            </a:prstGeom>
          </p:spPr>
        </p:pic>
        <p:pic>
          <p:nvPicPr>
            <p:cNvPr id="24" name="Picture 2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8F6CA6C9-699D-172E-9389-9C70A496F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750378" y="5254778"/>
              <a:ext cx="0" cy="0"/>
            </a:xfrm>
            <a:prstGeom prst="rect">
              <a:avLst/>
            </a:prstGeom>
          </p:spPr>
        </p:pic>
        <p:pic>
          <p:nvPicPr>
            <p:cNvPr id="26" name="Picture 25" descr="A cloud with a check mark and a server&#10;&#10;AI-generated content may be incorrect.">
              <a:extLst>
                <a:ext uri="{FF2B5EF4-FFF2-40B4-BE49-F238E27FC236}">
                  <a16:creationId xmlns:a16="http://schemas.microsoft.com/office/drawing/2014/main" id="{97B66CBC-75BA-B605-DDAA-BC0803E2B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684055" y="2206377"/>
              <a:ext cx="1080000" cy="573750"/>
            </a:xfrm>
            <a:prstGeom prst="rect">
              <a:avLst/>
            </a:prstGeom>
          </p:spPr>
        </p:pic>
        <p:pic>
          <p:nvPicPr>
            <p:cNvPr id="28" name="Picture 2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78F43645-97B6-5BF0-BCA3-147A4E6D0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84055" y="3222511"/>
              <a:ext cx="1080000" cy="573750"/>
            </a:xfrm>
            <a:prstGeom prst="rect">
              <a:avLst/>
            </a:prstGeom>
          </p:spPr>
        </p:pic>
        <p:pic>
          <p:nvPicPr>
            <p:cNvPr id="30" name="Picture 29" descr="A close-up of a person&#10;&#10;AI-generated content may be incorrect.">
              <a:extLst>
                <a:ext uri="{FF2B5EF4-FFF2-40B4-BE49-F238E27FC236}">
                  <a16:creationId xmlns:a16="http://schemas.microsoft.com/office/drawing/2014/main" id="{B4AAEBC2-367C-146D-67E5-B266A3760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684055" y="4238645"/>
              <a:ext cx="1080000" cy="573750"/>
            </a:xfrm>
            <a:prstGeom prst="rect">
              <a:avLst/>
            </a:prstGeom>
          </p:spPr>
        </p:pic>
        <p:pic>
          <p:nvPicPr>
            <p:cNvPr id="32" name="Picture 3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5546F671-23B3-2397-51C8-D071D7EC5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684055" y="5254778"/>
              <a:ext cx="1080000" cy="57375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F486ABF-37A8-3D9B-0D8B-C7BC8C7FE2B8}"/>
                </a:ext>
              </a:extLst>
            </p:cNvPr>
            <p:cNvSpPr txBox="1">
              <a:spLocks/>
            </p:cNvSpPr>
            <p:nvPr/>
          </p:nvSpPr>
          <p:spPr>
            <a:xfrm>
              <a:off x="51152" y="2847430"/>
              <a:ext cx="1207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400">
                  <a:solidFill>
                    <a:schemeClr val="bg1"/>
                  </a:solidFill>
                  <a:latin typeface="Simplon Norm" panose="020B0500030000000000" pitchFamily="34" charset="77"/>
                </a:rPr>
                <a:t>File Upload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6B5DA19-FDD0-7054-E127-FED0E8E32ABA}"/>
                </a:ext>
              </a:extLst>
            </p:cNvPr>
            <p:cNvSpPr txBox="1">
              <a:spLocks/>
            </p:cNvSpPr>
            <p:nvPr/>
          </p:nvSpPr>
          <p:spPr>
            <a:xfrm>
              <a:off x="-41014" y="3860684"/>
              <a:ext cx="1332805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VN" sz="1400">
                  <a:solidFill>
                    <a:schemeClr val="bg1"/>
                  </a:solidFill>
                  <a:latin typeface="Simplon Norm"/>
                </a:rPr>
                <a:t>File Transfer</a:t>
              </a:r>
              <a:endParaRPr lang="en-VN" sz="1400">
                <a:solidFill>
                  <a:schemeClr val="bg1"/>
                </a:solidFill>
                <a:latin typeface="Simplon Norm" panose="020B0500030000000000" pitchFamily="34" charset="7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A03A88C-3CC8-F47E-6CAC-43952BE9C04E}"/>
                </a:ext>
              </a:extLst>
            </p:cNvPr>
            <p:cNvSpPr txBox="1">
              <a:spLocks/>
            </p:cNvSpPr>
            <p:nvPr/>
          </p:nvSpPr>
          <p:spPr>
            <a:xfrm>
              <a:off x="-41014" y="4824511"/>
              <a:ext cx="13328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400">
                  <a:solidFill>
                    <a:schemeClr val="bg1"/>
                  </a:solidFill>
                  <a:latin typeface="Simplon Norm" panose="020B0500030000000000" pitchFamily="34" charset="77"/>
                </a:rPr>
                <a:t>Emails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34AA547-3012-84FC-62A1-045319C57EA2}"/>
                </a:ext>
              </a:extLst>
            </p:cNvPr>
            <p:cNvSpPr txBox="1">
              <a:spLocks/>
            </p:cNvSpPr>
            <p:nvPr/>
          </p:nvSpPr>
          <p:spPr>
            <a:xfrm>
              <a:off x="10275507" y="2847430"/>
              <a:ext cx="1897096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VN" sz="1400">
                  <a:solidFill>
                    <a:schemeClr val="bg1"/>
                  </a:solidFill>
                  <a:latin typeface="Simplon Norm"/>
                </a:rPr>
                <a:t>Cloud Storage</a:t>
              </a:r>
              <a:endParaRPr lang="en-VN" sz="1400">
                <a:solidFill>
                  <a:schemeClr val="bg1"/>
                </a:solidFill>
                <a:latin typeface="Simplon Norm" panose="020B0500030000000000" pitchFamily="34" charset="7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528BCB2-FC30-05B5-12B1-18CB75BB1825}"/>
                </a:ext>
              </a:extLst>
            </p:cNvPr>
            <p:cNvSpPr txBox="1">
              <a:spLocks/>
            </p:cNvSpPr>
            <p:nvPr/>
          </p:nvSpPr>
          <p:spPr>
            <a:xfrm>
              <a:off x="10194326" y="3860684"/>
              <a:ext cx="2059459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VN" sz="1400">
                  <a:solidFill>
                    <a:schemeClr val="bg1"/>
                  </a:solidFill>
                  <a:latin typeface="Simplon Norm"/>
                </a:rPr>
                <a:t>Local Storage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BEF03F0-3EB7-C8F6-AD62-43E41CC6CE2A}"/>
                </a:ext>
              </a:extLst>
            </p:cNvPr>
            <p:cNvSpPr txBox="1">
              <a:spLocks/>
            </p:cNvSpPr>
            <p:nvPr/>
          </p:nvSpPr>
          <p:spPr>
            <a:xfrm>
              <a:off x="10194326" y="5924262"/>
              <a:ext cx="20594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Simplon Norm" panose="020B0500030000000000" pitchFamily="34" charset="77"/>
                </a:rPr>
                <a:t>Enterprise Storage</a:t>
              </a:r>
              <a:endParaRPr lang="en-VN" sz="1400">
                <a:solidFill>
                  <a:schemeClr val="bg1"/>
                </a:solidFill>
                <a:latin typeface="Simplon Norm" panose="020B0500030000000000" pitchFamily="34" charset="77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8E0B7CCA-2CAE-1458-698F-C6A8CC9DE73E}"/>
                </a:ext>
              </a:extLst>
            </p:cNvPr>
            <p:cNvSpPr>
              <a:spLocks/>
            </p:cNvSpPr>
            <p:nvPr/>
          </p:nvSpPr>
          <p:spPr>
            <a:xfrm>
              <a:off x="2751096" y="1720142"/>
              <a:ext cx="2891480" cy="4589218"/>
            </a:xfrm>
            <a:prstGeom prst="roundRect">
              <a:avLst>
                <a:gd name="adj" fmla="val 4167"/>
              </a:avLst>
            </a:prstGeom>
            <a:solidFill>
              <a:schemeClr val="tx1">
                <a:alpha val="89636"/>
              </a:schemeClr>
            </a:solidFill>
            <a:ln>
              <a:gradFill flip="none" rotWithShape="1">
                <a:gsLst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accent1">
                      <a:lumMod val="5000"/>
                      <a:lumOff val="95000"/>
                    </a:schemeClr>
                  </a:gs>
                  <a:gs pos="50000">
                    <a:schemeClr val="accent1">
                      <a:lumMod val="7500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46A3946-F163-C468-1600-764E1ABFEBA8}"/>
                </a:ext>
              </a:extLst>
            </p:cNvPr>
            <p:cNvSpPr txBox="1">
              <a:spLocks/>
            </p:cNvSpPr>
            <p:nvPr/>
          </p:nvSpPr>
          <p:spPr>
            <a:xfrm>
              <a:off x="2898212" y="5649649"/>
              <a:ext cx="2665773" cy="4154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bg1"/>
                  </a:solidFill>
                  <a:latin typeface="Simplon Norm" panose="020B0500030000000000" pitchFamily="34" charset="77"/>
                </a:rPr>
                <a:t>NFS, SFTP, SMB, FTP. </a:t>
              </a:r>
              <a:br>
                <a:rPr lang="en-US" sz="1050">
                  <a:solidFill>
                    <a:schemeClr val="bg1"/>
                  </a:solidFill>
                  <a:latin typeface="Simplon Norm" panose="020B0500030000000000" pitchFamily="34" charset="77"/>
                </a:rPr>
              </a:br>
              <a:r>
                <a:rPr lang="en-US" sz="1050">
                  <a:solidFill>
                    <a:schemeClr val="bg1"/>
                  </a:solidFill>
                  <a:latin typeface="Simplon Norm" panose="020B0500030000000000" pitchFamily="34" charset="77"/>
                </a:rPr>
                <a:t>S3-Compatibale Storage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64AAA045-946B-CB2F-2C37-0AC55B1A41E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898212" y="2025650"/>
              <a:ext cx="1224017" cy="153688"/>
            </a:xfrm>
            <a:prstGeom prst="rect">
              <a:avLst/>
            </a:prstGeom>
          </p:spPr>
        </p:pic>
        <p:pic>
          <p:nvPicPr>
            <p:cNvPr id="63" name="Picture 6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8F4602E1-B5DA-F993-9971-83EA56039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298061" y="1997053"/>
              <a:ext cx="483185" cy="289722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6B60E504-1CCF-4B13-FA7C-B28E3A9400D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012192" y="4048301"/>
              <a:ext cx="457515" cy="247508"/>
            </a:xfrm>
            <a:prstGeom prst="rect">
              <a:avLst/>
            </a:prstGeom>
          </p:spPr>
        </p:pic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4B5DEBAD-4BFD-8DCF-4C94-E82640DB359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900246" y="4668159"/>
              <a:ext cx="1308267" cy="244401"/>
            </a:xfrm>
            <a:prstGeom prst="rect">
              <a:avLst/>
            </a:prstGeom>
          </p:spPr>
        </p:pic>
        <p:pic>
          <p:nvPicPr>
            <p:cNvPr id="69" name="Picture 68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2FD6EB7F-C385-BF37-A730-85A34D031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185212" y="3533917"/>
              <a:ext cx="870032" cy="320913"/>
            </a:xfrm>
            <a:prstGeom prst="rect">
              <a:avLst/>
            </a:prstGeom>
          </p:spPr>
        </p:pic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847E498-6644-7AC9-AC82-7C6387BD434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997348" y="3044599"/>
              <a:ext cx="1469571" cy="228600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CB6044A2-F3AD-5196-A5F4-1F49AE1CBC5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117597" y="3970962"/>
              <a:ext cx="711333" cy="396705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6C08C90B-E9E6-E989-F23D-F297ADEAF24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599083" y="3115721"/>
              <a:ext cx="911329" cy="161554"/>
            </a:xfrm>
            <a:prstGeom prst="rect">
              <a:avLst/>
            </a:prstGeom>
          </p:spPr>
        </p:pic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17894679-73BC-D80C-DFAD-0C2ADA5DCE3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3040983" y="5217081"/>
              <a:ext cx="1012774" cy="131719"/>
            </a:xfrm>
            <a:prstGeom prst="rect">
              <a:avLst/>
            </a:prstGeom>
          </p:spPr>
        </p:pic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A4CB5B4E-3A4B-2574-5D33-82732369052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341399" y="3498347"/>
              <a:ext cx="990846" cy="321758"/>
            </a:xfrm>
            <a:prstGeom prst="rect">
              <a:avLst/>
            </a:prstGeom>
          </p:spPr>
        </p:pic>
        <p:pic>
          <p:nvPicPr>
            <p:cNvPr id="99" name="Graphic 98">
              <a:extLst>
                <a:ext uri="{FF2B5EF4-FFF2-40B4-BE49-F238E27FC236}">
                  <a16:creationId xmlns:a16="http://schemas.microsoft.com/office/drawing/2014/main" id="{2FF87028-6DC0-D1D2-25FB-ECC0588EABF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361411" y="4668159"/>
              <a:ext cx="1094977" cy="161554"/>
            </a:xfrm>
            <a:prstGeom prst="rect">
              <a:avLst/>
            </a:prstGeom>
          </p:spPr>
        </p:pic>
        <p:pic>
          <p:nvPicPr>
            <p:cNvPr id="103" name="Picture 102" descr="A logo with a smile and cubes&#10;&#10;AI-generated content may be incorrect.">
              <a:extLst>
                <a:ext uri="{FF2B5EF4-FFF2-40B4-BE49-F238E27FC236}">
                  <a16:creationId xmlns:a16="http://schemas.microsoft.com/office/drawing/2014/main" id="{0577D220-3189-54C6-74D4-1737C79D8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629393" y="3922530"/>
              <a:ext cx="706922" cy="471281"/>
            </a:xfrm>
            <a:prstGeom prst="rect">
              <a:avLst/>
            </a:prstGeom>
          </p:spPr>
        </p:pic>
        <p:pic>
          <p:nvPicPr>
            <p:cNvPr id="107" name="Graphic 106">
              <a:extLst>
                <a:ext uri="{FF2B5EF4-FFF2-40B4-BE49-F238E27FC236}">
                  <a16:creationId xmlns:a16="http://schemas.microsoft.com/office/drawing/2014/main" id="{E52470B4-81AF-9B1C-935F-546C6D795D6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343643" y="5091577"/>
              <a:ext cx="942627" cy="421547"/>
            </a:xfrm>
            <a:prstGeom prst="rect">
              <a:avLst/>
            </a:prstGeom>
          </p:spPr>
        </p:pic>
      </p:grpSp>
      <p:pic>
        <p:nvPicPr>
          <p:cNvPr id="1028" name="Picture 4" descr="Urgent Action Required: Upcoming Deadlines for Unlicenced OneDrive Accounts  - Trustack">
            <a:extLst>
              <a:ext uri="{FF2B5EF4-FFF2-40B4-BE49-F238E27FC236}">
                <a16:creationId xmlns:a16="http://schemas.microsoft.com/office/drawing/2014/main" id="{C32055A4-1178-9453-004A-5DD199172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00" y="1779399"/>
            <a:ext cx="587175" cy="73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icrosoft SharePoint">
            <a:extLst>
              <a:ext uri="{FF2B5EF4-FFF2-40B4-BE49-F238E27FC236}">
                <a16:creationId xmlns:a16="http://schemas.microsoft.com/office/drawing/2014/main" id="{6096EABF-24E1-70D1-C0E7-544023C8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17" y="2498685"/>
            <a:ext cx="1146706" cy="2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zure Logo PNG Transparent Images">
            <a:extLst>
              <a:ext uri="{FF2B5EF4-FFF2-40B4-BE49-F238E27FC236}">
                <a16:creationId xmlns:a16="http://schemas.microsoft.com/office/drawing/2014/main" id="{B676E9E3-0FB5-B96B-D3C4-928E3CBC4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115" y="2458021"/>
            <a:ext cx="1080000" cy="31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lose-up of a document&#10;&#10;AI-generated content may be incorrect.">
            <a:extLst>
              <a:ext uri="{FF2B5EF4-FFF2-40B4-BE49-F238E27FC236}">
                <a16:creationId xmlns:a16="http://schemas.microsoft.com/office/drawing/2014/main" id="{BAC19071-66A4-C126-46D3-76DA97083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41" y="5299964"/>
            <a:ext cx="1080000" cy="5737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9B543D-AA48-A58A-BE89-8D7E2DFD259F}"/>
              </a:ext>
            </a:extLst>
          </p:cNvPr>
          <p:cNvSpPr txBox="1">
            <a:spLocks/>
          </p:cNvSpPr>
          <p:nvPr/>
        </p:nvSpPr>
        <p:spPr>
          <a:xfrm>
            <a:off x="1096" y="5867952"/>
            <a:ext cx="133280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VN" sz="1400">
                <a:solidFill>
                  <a:schemeClr val="bg1"/>
                </a:solidFill>
                <a:latin typeface="Simplon Norm"/>
              </a:rPr>
              <a:t>Backup File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84CB9A-3700-8D49-17C2-60095BAEC122}"/>
              </a:ext>
            </a:extLst>
          </p:cNvPr>
          <p:cNvSpPr txBox="1">
            <a:spLocks/>
          </p:cNvSpPr>
          <p:nvPr/>
        </p:nvSpPr>
        <p:spPr>
          <a:xfrm>
            <a:off x="10161198" y="4846856"/>
            <a:ext cx="2059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Simplon Norm" panose="020B0500030000000000" pitchFamily="34" charset="77"/>
              </a:rPr>
              <a:t>Collaboration Platform</a:t>
            </a:r>
            <a:endParaRPr lang="en-VN" sz="1400">
              <a:solidFill>
                <a:schemeClr val="bg1"/>
              </a:solidFill>
              <a:latin typeface="Simplon Norm" panose="020B050003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12679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B87D779D-D6DB-3D5E-0EAD-4202FA44BB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32" y="-1"/>
            <a:ext cx="12209931" cy="2246675"/>
          </a:xfrm>
          <a:prstGeom prst="rect">
            <a:avLst/>
          </a:prstGeom>
        </p:spPr>
      </p:pic>
      <p:pic>
        <p:nvPicPr>
          <p:cNvPr id="7" name="Picture 6" descr="A city at night with a river&#10;&#10;Description automatically generated">
            <a:extLst>
              <a:ext uri="{FF2B5EF4-FFF2-40B4-BE49-F238E27FC236}">
                <a16:creationId xmlns:a16="http://schemas.microsoft.com/office/drawing/2014/main" id="{B3581CEB-B52A-297A-BB36-92D184E5F1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32" y="-232494"/>
            <a:ext cx="12209932" cy="7090494"/>
          </a:xfrm>
          <a:prstGeom prst="rect">
            <a:avLst/>
          </a:prstGeom>
        </p:spPr>
      </p:pic>
      <p:pic>
        <p:nvPicPr>
          <p:cNvPr id="8" name="Picture 7" descr="A close up of a rock&#10;&#10;Description automatically generated">
            <a:extLst>
              <a:ext uri="{FF2B5EF4-FFF2-40B4-BE49-F238E27FC236}">
                <a16:creationId xmlns:a16="http://schemas.microsoft.com/office/drawing/2014/main" id="{2B932CB9-1CC4-3CA3-6242-EB1868B410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32" y="3282846"/>
            <a:ext cx="12209932" cy="35751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AF25FC-7952-C2EF-E9D7-0BE99B421B05}"/>
              </a:ext>
            </a:extLst>
          </p:cNvPr>
          <p:cNvSpPr/>
          <p:nvPr/>
        </p:nvSpPr>
        <p:spPr>
          <a:xfrm>
            <a:off x="-8969" y="2513084"/>
            <a:ext cx="12192003" cy="434491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7000">
                <a:srgbClr val="000000">
                  <a:alpha val="2953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plon Norm" panose="020B0500030000000000" pitchFamily="34" charset="77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A49A3A-D12F-1863-9726-FD1031440B75}"/>
              </a:ext>
            </a:extLst>
          </p:cNvPr>
          <p:cNvSpPr txBox="1"/>
          <p:nvPr/>
        </p:nvSpPr>
        <p:spPr>
          <a:xfrm>
            <a:off x="8966" y="3992768"/>
            <a:ext cx="12200969" cy="3262432"/>
          </a:xfrm>
          <a:prstGeom prst="rect">
            <a:avLst/>
          </a:prstGeom>
        </p:spPr>
        <p:txBody>
          <a:bodyPr wrap="square" lIns="914400" tIns="914400" rIns="914400" bIns="914400">
            <a:spAutoFit/>
          </a:bodyPr>
          <a:lstStyle>
            <a:lvl1pPr lvl="0">
              <a:lnSpc>
                <a:spcPct val="80000"/>
              </a:lnSpc>
              <a:spcBef>
                <a:spcPct val="0"/>
              </a:spcBef>
              <a:buNone/>
              <a:defRPr sz="4800" b="1" i="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4400" b="0" dirty="0">
                <a:latin typeface="Simplon Norm Light" panose="020B0300030000000000" pitchFamily="34" charset="77"/>
              </a:rPr>
              <a:t>Wir </a:t>
            </a:r>
            <a:r>
              <a:rPr lang="en-US" sz="4400" b="0" dirty="0" err="1">
                <a:latin typeface="Simplon Norm Light" panose="020B0300030000000000" pitchFamily="34" charset="77"/>
              </a:rPr>
              <a:t>schützen</a:t>
            </a:r>
            <a:r>
              <a:rPr lang="en-US" sz="4400" b="0" dirty="0">
                <a:latin typeface="Simplon Norm Light" panose="020B0300030000000000" pitchFamily="34" charset="77"/>
              </a:rPr>
              <a:t>, was die Welt am </a:t>
            </a:r>
            <a:r>
              <a:rPr lang="en-US" sz="4400" b="0" dirty="0" err="1">
                <a:latin typeface="Simplon Norm Light" panose="020B0300030000000000" pitchFamily="34" charset="77"/>
              </a:rPr>
              <a:t>Laufen</a:t>
            </a:r>
            <a:r>
              <a:rPr lang="en-US" sz="4400" b="0" dirty="0">
                <a:latin typeface="Simplon Norm Light" panose="020B0300030000000000" pitchFamily="34" charset="77"/>
              </a:rPr>
              <a:t> </a:t>
            </a:r>
            <a:r>
              <a:rPr lang="en-US" sz="4400" b="0" dirty="0" err="1">
                <a:latin typeface="Simplon Norm Light" panose="020B0300030000000000" pitchFamily="34" charset="77"/>
              </a:rPr>
              <a:t>hält</a:t>
            </a:r>
            <a:r>
              <a:rPr lang="en-US" sz="4400" b="0" dirty="0">
                <a:latin typeface="Simplon Norm Light" panose="020B0300030000000000" pitchFamily="34" charset="77"/>
              </a:rPr>
              <a:t> </a:t>
            </a:r>
            <a:br>
              <a:rPr lang="en-US" b="0" dirty="0">
                <a:latin typeface="Simplon Norm Light" panose="020B0300030000000000" pitchFamily="34" charset="77"/>
              </a:rPr>
            </a:br>
            <a:r>
              <a:rPr lang="en-US" sz="2000" b="0" dirty="0">
                <a:latin typeface="Simplon Norm Light" panose="020B0300030000000000" pitchFamily="34" charset="77"/>
              </a:rPr>
              <a:t> </a:t>
            </a:r>
            <a:br>
              <a:rPr lang="en-US" dirty="0"/>
            </a:br>
            <a:r>
              <a:rPr lang="en-US" dirty="0" err="1"/>
              <a:t>Kritische</a:t>
            </a:r>
            <a:r>
              <a:rPr lang="en-US" dirty="0"/>
              <a:t> </a:t>
            </a:r>
            <a:r>
              <a:rPr lang="en-US" dirty="0" err="1"/>
              <a:t>Infrastrukturen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plon Norm Bold" panose="020B0500030000000000" pitchFamily="34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4612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F5278A-3BDE-33A3-A717-5D9DBD91C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6748"/>
            <a:ext cx="12192000" cy="617541"/>
          </a:xfrm>
        </p:spPr>
        <p:txBody>
          <a:bodyPr/>
          <a:lstStyle/>
          <a:p>
            <a:r>
              <a:rPr lang="en-US"/>
              <a:t>Integrations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FED6DA0D-8A7A-A6ED-3E82-C2706716803D}"/>
              </a:ext>
            </a:extLst>
          </p:cNvPr>
          <p:cNvSpPr txBox="1">
            <a:spLocks/>
          </p:cNvSpPr>
          <p:nvPr/>
        </p:nvSpPr>
        <p:spPr>
          <a:xfrm>
            <a:off x="8029985" y="1419074"/>
            <a:ext cx="3558922" cy="2328723"/>
          </a:xfrm>
          <a:prstGeom prst="roundRect">
            <a:avLst>
              <a:gd name="adj" fmla="val 3932"/>
            </a:avLst>
          </a:prstGeom>
          <a:solidFill>
            <a:schemeClr val="bg1"/>
          </a:solidFill>
          <a:ln w="1905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glow rad="152400">
              <a:schemeClr val="accent1">
                <a:satMod val="175000"/>
                <a:alpha val="16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182880" rIns="91440" bIns="182880" rtlCol="0" anchor="ctr" anchorCtr="0">
            <a:spAutoFit/>
          </a:bodyPr>
          <a:lstStyle>
            <a:lvl1pPr marL="11113" indent="0" algn="ctr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/>
                </a:solidFill>
                <a:latin typeface="Simplon Norm" panose="020B0500030000000000" pitchFamily="34" charset="77"/>
                <a:ea typeface="+mn-ea"/>
                <a:cs typeface="+mn-cs"/>
              </a:defRPr>
            </a:lvl1pPr>
            <a:lvl2pPr marL="11113" indent="0" algn="ctr" defTabSz="914400" rtl="0" eaLnBrk="1" latinLnBrk="0" hangingPunct="1">
              <a:lnSpc>
                <a:spcPct val="133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2pPr>
            <a:lvl3pPr marL="11113" indent="0" algn="ctr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Simplon Norm" panose="020B0500030000000000" pitchFamily="34" charset="77"/>
                <a:ea typeface="+mn-ea"/>
                <a:cs typeface="+mn-cs"/>
              </a:defRPr>
            </a:lvl3pPr>
            <a:lvl4pPr marL="1111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4pPr>
            <a:lvl5pPr marL="296863" indent="-285750" algn="ctr" defTabSz="914400" rtl="0" eaLnBrk="1" latinLnBrk="0" hangingPunct="1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Simplon Norm" panose="020B0500030000000000" pitchFamily="34" charset="77"/>
                <a:ea typeface="+mn-ea"/>
                <a:cs typeface="+mn-cs"/>
              </a:defRPr>
            </a:lvl5pPr>
            <a:lvl6pPr marL="515938" indent="-2349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6pPr>
            <a:lvl7pPr marL="11113" indent="0" algn="ctr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accent1"/>
                </a:solidFill>
                <a:latin typeface="Simplon Norm" panose="020B0500030000000000" pitchFamily="34" charset="77"/>
                <a:ea typeface="+mn-ea"/>
                <a:cs typeface="+mn-cs"/>
              </a:defRPr>
            </a:lvl7pPr>
            <a:lvl8pPr marL="11113" indent="0" algn="ctr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tabLst/>
              <a:defRPr sz="2000" b="0" i="1" kern="1200">
                <a:solidFill>
                  <a:schemeClr val="bg2"/>
                </a:solidFill>
                <a:latin typeface="Simplon Norm Light Italic" panose="020B0500030000000000" pitchFamily="34" charset="77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78072C4-E2CD-3288-5AD3-3C91949DCD69}"/>
              </a:ext>
            </a:extLst>
          </p:cNvPr>
          <p:cNvSpPr txBox="1">
            <a:spLocks/>
          </p:cNvSpPr>
          <p:nvPr/>
        </p:nvSpPr>
        <p:spPr>
          <a:xfrm>
            <a:off x="4454250" y="1419074"/>
            <a:ext cx="3320064" cy="4936444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 w="1905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glow rad="152400">
              <a:schemeClr val="accent1">
                <a:satMod val="175000"/>
                <a:alpha val="16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182880" rIns="91440" bIns="182880" rtlCol="0" anchor="ctr" anchorCtr="0">
            <a:spAutoFit/>
          </a:bodyPr>
          <a:lstStyle>
            <a:lvl1pPr marL="11113" indent="0" algn="ctr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/>
                </a:solidFill>
                <a:latin typeface="Simplon Norm" panose="020B0500030000000000" pitchFamily="34" charset="77"/>
                <a:ea typeface="+mn-ea"/>
                <a:cs typeface="+mn-cs"/>
              </a:defRPr>
            </a:lvl1pPr>
            <a:lvl2pPr marL="11113" indent="0" algn="ctr" defTabSz="914400" rtl="0" eaLnBrk="1" latinLnBrk="0" hangingPunct="1">
              <a:lnSpc>
                <a:spcPct val="133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2pPr>
            <a:lvl3pPr marL="11113" indent="0" algn="ctr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Simplon Norm" panose="020B0500030000000000" pitchFamily="34" charset="77"/>
                <a:ea typeface="+mn-ea"/>
                <a:cs typeface="+mn-cs"/>
              </a:defRPr>
            </a:lvl3pPr>
            <a:lvl4pPr marL="1111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4pPr>
            <a:lvl5pPr marL="296863" indent="-285750" algn="ctr" defTabSz="914400" rtl="0" eaLnBrk="1" latinLnBrk="0" hangingPunct="1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Simplon Norm" panose="020B0500030000000000" pitchFamily="34" charset="77"/>
                <a:ea typeface="+mn-ea"/>
                <a:cs typeface="+mn-cs"/>
              </a:defRPr>
            </a:lvl5pPr>
            <a:lvl6pPr marL="515938" indent="-2349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6pPr>
            <a:lvl7pPr marL="11113" indent="0" algn="ctr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accent1"/>
                </a:solidFill>
                <a:latin typeface="Simplon Norm" panose="020B0500030000000000" pitchFamily="34" charset="77"/>
                <a:ea typeface="+mn-ea"/>
                <a:cs typeface="+mn-cs"/>
              </a:defRPr>
            </a:lvl7pPr>
            <a:lvl8pPr marL="11113" indent="0" algn="ctr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tabLst/>
              <a:defRPr sz="2000" b="0" i="1" kern="1200">
                <a:solidFill>
                  <a:schemeClr val="bg2"/>
                </a:solidFill>
                <a:latin typeface="Simplon Norm Light Italic" panose="020B0500030000000000" pitchFamily="34" charset="77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871FD1-E8F8-0BB4-677A-69837E2A0246}"/>
              </a:ext>
            </a:extLst>
          </p:cNvPr>
          <p:cNvSpPr txBox="1"/>
          <p:nvPr/>
        </p:nvSpPr>
        <p:spPr>
          <a:xfrm>
            <a:off x="8506206" y="1766154"/>
            <a:ext cx="2729214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Simplon Norm Medium" panose="020B0600030000000000" pitchFamily="34" charset="0"/>
              </a:rPr>
              <a:t>Containerization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410A5F-4871-0EAA-97DA-A0523A186705}"/>
              </a:ext>
            </a:extLst>
          </p:cNvPr>
          <p:cNvSpPr txBox="1"/>
          <p:nvPr/>
        </p:nvSpPr>
        <p:spPr>
          <a:xfrm>
            <a:off x="4689688" y="1766154"/>
            <a:ext cx="2809575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i="0">
                <a:solidFill>
                  <a:srgbClr val="000000"/>
                </a:solidFill>
                <a:effectLst/>
                <a:latin typeface="Simplon Norm Medium" panose="020B0600030000000000" pitchFamily="34" charset="0"/>
              </a:rPr>
              <a:t>Cloud Storage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917E6549-2F06-1BE5-B21A-25F4ED1912E3}"/>
              </a:ext>
            </a:extLst>
          </p:cNvPr>
          <p:cNvSpPr txBox="1">
            <a:spLocks/>
          </p:cNvSpPr>
          <p:nvPr/>
        </p:nvSpPr>
        <p:spPr>
          <a:xfrm>
            <a:off x="8029984" y="3982253"/>
            <a:ext cx="3558922" cy="2328723"/>
          </a:xfrm>
          <a:prstGeom prst="roundRect">
            <a:avLst>
              <a:gd name="adj" fmla="val 5524"/>
            </a:avLst>
          </a:prstGeom>
          <a:solidFill>
            <a:schemeClr val="bg1"/>
          </a:solidFill>
          <a:ln w="1905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glow rad="152400">
              <a:schemeClr val="accent1">
                <a:satMod val="175000"/>
                <a:alpha val="16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182880" rIns="91440" bIns="182880" rtlCol="0" anchor="ctr" anchorCtr="0">
            <a:spAutoFit/>
          </a:bodyPr>
          <a:lstStyle>
            <a:lvl1pPr marL="11113" indent="0" algn="ctr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/>
                </a:solidFill>
                <a:latin typeface="Simplon Norm" panose="020B0500030000000000" pitchFamily="34" charset="77"/>
                <a:ea typeface="+mn-ea"/>
                <a:cs typeface="+mn-cs"/>
              </a:defRPr>
            </a:lvl1pPr>
            <a:lvl2pPr marL="11113" indent="0" algn="ctr" defTabSz="914400" rtl="0" eaLnBrk="1" latinLnBrk="0" hangingPunct="1">
              <a:lnSpc>
                <a:spcPct val="133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2pPr>
            <a:lvl3pPr marL="11113" indent="0" algn="ctr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Simplon Norm" panose="020B0500030000000000" pitchFamily="34" charset="77"/>
                <a:ea typeface="+mn-ea"/>
                <a:cs typeface="+mn-cs"/>
              </a:defRPr>
            </a:lvl3pPr>
            <a:lvl4pPr marL="1111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4pPr>
            <a:lvl5pPr marL="296863" indent="-285750" algn="ctr" defTabSz="914400" rtl="0" eaLnBrk="1" latinLnBrk="0" hangingPunct="1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Simplon Norm" panose="020B0500030000000000" pitchFamily="34" charset="77"/>
                <a:ea typeface="+mn-ea"/>
                <a:cs typeface="+mn-cs"/>
              </a:defRPr>
            </a:lvl5pPr>
            <a:lvl6pPr marL="515938" indent="-2349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6pPr>
            <a:lvl7pPr marL="11113" indent="0" algn="ctr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accent1"/>
                </a:solidFill>
                <a:latin typeface="Simplon Norm" panose="020B0500030000000000" pitchFamily="34" charset="77"/>
                <a:ea typeface="+mn-ea"/>
                <a:cs typeface="+mn-cs"/>
              </a:defRPr>
            </a:lvl7pPr>
            <a:lvl8pPr marL="11113" indent="0" algn="ctr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tabLst/>
              <a:defRPr sz="2000" b="0" i="1" kern="1200">
                <a:solidFill>
                  <a:schemeClr val="bg2"/>
                </a:solidFill>
                <a:latin typeface="Simplon Norm Light Italic" panose="020B0500030000000000" pitchFamily="34" charset="77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C9BC0E-3E33-B8A1-14CE-7EA8AC3E1A57}"/>
              </a:ext>
            </a:extLst>
          </p:cNvPr>
          <p:cNvSpPr txBox="1"/>
          <p:nvPr/>
        </p:nvSpPr>
        <p:spPr>
          <a:xfrm>
            <a:off x="8548917" y="4204724"/>
            <a:ext cx="2729214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Simplon Norm Medium" panose="020B0600030000000000" pitchFamily="34" charset="0"/>
              </a:rPr>
              <a:t>External Loggers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6059A3E-D5B2-981A-DD16-CE8132C6CDAD}"/>
              </a:ext>
            </a:extLst>
          </p:cNvPr>
          <p:cNvSpPr txBox="1">
            <a:spLocks/>
          </p:cNvSpPr>
          <p:nvPr/>
        </p:nvSpPr>
        <p:spPr>
          <a:xfrm>
            <a:off x="534189" y="1419074"/>
            <a:ext cx="3561942" cy="2328723"/>
          </a:xfrm>
          <a:prstGeom prst="roundRect">
            <a:avLst>
              <a:gd name="adj" fmla="val 4463"/>
            </a:avLst>
          </a:prstGeom>
          <a:solidFill>
            <a:schemeClr val="bg1"/>
          </a:solidFill>
          <a:ln w="1905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glow rad="152400">
              <a:schemeClr val="accent1">
                <a:satMod val="175000"/>
                <a:alpha val="16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182880" rIns="91440" bIns="182880" rtlCol="0" anchor="ctr" anchorCtr="0">
            <a:spAutoFit/>
          </a:bodyPr>
          <a:lstStyle>
            <a:lvl1pPr marL="11113" indent="0" algn="ctr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/>
                </a:solidFill>
                <a:latin typeface="Simplon Norm" panose="020B0500030000000000" pitchFamily="34" charset="77"/>
                <a:ea typeface="+mn-ea"/>
                <a:cs typeface="+mn-cs"/>
              </a:defRPr>
            </a:lvl1pPr>
            <a:lvl2pPr marL="11113" indent="0" algn="ctr" defTabSz="914400" rtl="0" eaLnBrk="1" latinLnBrk="0" hangingPunct="1">
              <a:lnSpc>
                <a:spcPct val="133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2pPr>
            <a:lvl3pPr marL="11113" indent="0" algn="ctr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Simplon Norm" panose="020B0500030000000000" pitchFamily="34" charset="77"/>
                <a:ea typeface="+mn-ea"/>
                <a:cs typeface="+mn-cs"/>
              </a:defRPr>
            </a:lvl3pPr>
            <a:lvl4pPr marL="1111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4pPr>
            <a:lvl5pPr marL="296863" indent="-285750" algn="ctr" defTabSz="914400" rtl="0" eaLnBrk="1" latinLnBrk="0" hangingPunct="1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Simplon Norm" panose="020B0500030000000000" pitchFamily="34" charset="77"/>
                <a:ea typeface="+mn-ea"/>
                <a:cs typeface="+mn-cs"/>
              </a:defRPr>
            </a:lvl5pPr>
            <a:lvl6pPr marL="515938" indent="-2349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6pPr>
            <a:lvl7pPr marL="11113" indent="0" algn="ctr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accent1"/>
                </a:solidFill>
                <a:latin typeface="Simplon Norm" panose="020B0500030000000000" pitchFamily="34" charset="77"/>
                <a:ea typeface="+mn-ea"/>
                <a:cs typeface="+mn-cs"/>
              </a:defRPr>
            </a:lvl7pPr>
            <a:lvl8pPr marL="11113" indent="0" algn="ctr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tabLst/>
              <a:defRPr sz="2000" b="0" i="1" kern="1200">
                <a:solidFill>
                  <a:schemeClr val="bg2"/>
                </a:solidFill>
                <a:latin typeface="Simplon Norm Light Italic" panose="020B0500030000000000" pitchFamily="34" charset="77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978252E-21C0-7C3C-95AD-587EF33F4923}"/>
              </a:ext>
            </a:extLst>
          </p:cNvPr>
          <p:cNvSpPr txBox="1">
            <a:spLocks/>
          </p:cNvSpPr>
          <p:nvPr/>
        </p:nvSpPr>
        <p:spPr>
          <a:xfrm>
            <a:off x="534189" y="3982253"/>
            <a:ext cx="3544578" cy="2328723"/>
          </a:xfrm>
          <a:prstGeom prst="roundRect">
            <a:avLst>
              <a:gd name="adj" fmla="val 5524"/>
            </a:avLst>
          </a:prstGeom>
          <a:solidFill>
            <a:schemeClr val="bg1"/>
          </a:solidFill>
          <a:ln w="1905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glow rad="152400">
              <a:schemeClr val="accent1">
                <a:satMod val="175000"/>
                <a:alpha val="16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182880" rIns="91440" bIns="182880" rtlCol="0" anchor="ctr" anchorCtr="0">
            <a:spAutoFit/>
          </a:bodyPr>
          <a:lstStyle>
            <a:lvl1pPr marL="11113" indent="0" algn="ctr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/>
                </a:solidFill>
                <a:latin typeface="Simplon Norm" panose="020B0500030000000000" pitchFamily="34" charset="77"/>
                <a:ea typeface="+mn-ea"/>
                <a:cs typeface="+mn-cs"/>
              </a:defRPr>
            </a:lvl1pPr>
            <a:lvl2pPr marL="11113" indent="0" algn="ctr" defTabSz="914400" rtl="0" eaLnBrk="1" latinLnBrk="0" hangingPunct="1">
              <a:lnSpc>
                <a:spcPct val="133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2pPr>
            <a:lvl3pPr marL="11113" indent="0" algn="ctr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Simplon Norm" panose="020B0500030000000000" pitchFamily="34" charset="77"/>
                <a:ea typeface="+mn-ea"/>
                <a:cs typeface="+mn-cs"/>
              </a:defRPr>
            </a:lvl3pPr>
            <a:lvl4pPr marL="1111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4pPr>
            <a:lvl5pPr marL="296863" indent="-285750" algn="ctr" defTabSz="914400" rtl="0" eaLnBrk="1" latinLnBrk="0" hangingPunct="1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Simplon Norm" panose="020B0500030000000000" pitchFamily="34" charset="77"/>
                <a:ea typeface="+mn-ea"/>
                <a:cs typeface="+mn-cs"/>
              </a:defRPr>
            </a:lvl5pPr>
            <a:lvl6pPr marL="515938" indent="-2349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6pPr>
            <a:lvl7pPr marL="11113" indent="0" algn="ctr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accent1"/>
                </a:solidFill>
                <a:latin typeface="Simplon Norm" panose="020B0500030000000000" pitchFamily="34" charset="77"/>
                <a:ea typeface="+mn-ea"/>
                <a:cs typeface="+mn-cs"/>
              </a:defRPr>
            </a:lvl7pPr>
            <a:lvl8pPr marL="11113" indent="0" algn="ctr" defTabSz="91440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None/>
              <a:tabLst/>
              <a:defRPr sz="2000" b="0" i="1" kern="1200">
                <a:solidFill>
                  <a:schemeClr val="bg2"/>
                </a:solidFill>
                <a:latin typeface="Simplon Norm Light Italic" panose="020B0500030000000000" pitchFamily="34" charset="77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  <a:p>
            <a:pPr marL="0" defTabSz="457200">
              <a:spcAft>
                <a:spcPts val="600"/>
              </a:spcAft>
            </a:pPr>
            <a:endParaRPr lang="en-US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A05B90-9FBE-58D4-11DE-2E2465E03DE8}"/>
              </a:ext>
            </a:extLst>
          </p:cNvPr>
          <p:cNvSpPr txBox="1"/>
          <p:nvPr/>
        </p:nvSpPr>
        <p:spPr>
          <a:xfrm>
            <a:off x="783032" y="1715831"/>
            <a:ext cx="2729214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Simplon Norm Medium" panose="020B0600030000000000" pitchFamily="34" charset="0"/>
              </a:rPr>
              <a:t>NAS Storage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58FB7C-B3AB-0997-F9C6-5C08CFBF1C24}"/>
              </a:ext>
            </a:extLst>
          </p:cNvPr>
          <p:cNvSpPr txBox="1"/>
          <p:nvPr/>
        </p:nvSpPr>
        <p:spPr>
          <a:xfrm>
            <a:off x="767682" y="4204724"/>
            <a:ext cx="2729214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Simplon Norm Medium" panose="020B0600030000000000" pitchFamily="34" charset="0"/>
              </a:rPr>
              <a:t>Collaboration Platform</a:t>
            </a:r>
          </a:p>
        </p:txBody>
      </p:sp>
      <p:pic>
        <p:nvPicPr>
          <p:cNvPr id="2050" name="Picture 2" descr="Kubernetes Logo and symbol, meaning, history, PNG, brand">
            <a:extLst>
              <a:ext uri="{FF2B5EF4-FFF2-40B4-BE49-F238E27FC236}">
                <a16:creationId xmlns:a16="http://schemas.microsoft.com/office/drawing/2014/main" id="{34002CD6-8866-02D2-8F2E-CD6C79C2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932" y="2456651"/>
            <a:ext cx="1070191" cy="60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FA98934-AFF8-862D-A7FF-221E642D9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768" y="2621126"/>
            <a:ext cx="1514475" cy="36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AutoShape 8" descr="Kafka Vector SVG Icon - SVG Repo">
            <a:extLst>
              <a:ext uri="{FF2B5EF4-FFF2-40B4-BE49-F238E27FC236}">
                <a16:creationId xmlns:a16="http://schemas.microsoft.com/office/drawing/2014/main" id="{0256AADA-CC73-2A09-8E96-E9FB5B7F51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0791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051FE1ED-281F-F05C-98DC-036A56C93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772" y="5477414"/>
            <a:ext cx="1173784" cy="58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yslog (via ActiveGate) monitoring &amp; observability | Dynatrace Hub">
            <a:extLst>
              <a:ext uri="{FF2B5EF4-FFF2-40B4-BE49-F238E27FC236}">
                <a16:creationId xmlns:a16="http://schemas.microsoft.com/office/drawing/2014/main" id="{9F413623-60E8-77FE-AF15-A3E23D85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6" y="4616977"/>
            <a:ext cx="811558" cy="81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mazon cloudwatch logo - Social media &amp; Logos Icons">
            <a:extLst>
              <a:ext uri="{FF2B5EF4-FFF2-40B4-BE49-F238E27FC236}">
                <a16:creationId xmlns:a16="http://schemas.microsoft.com/office/drawing/2014/main" id="{193115C2-08B9-9D2F-69F3-B8D119128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380" y="4700559"/>
            <a:ext cx="1386657" cy="69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NetApp Logo and symbol, meaning, history, PNG, brand">
            <a:extLst>
              <a:ext uri="{FF2B5EF4-FFF2-40B4-BE49-F238E27FC236}">
                <a16:creationId xmlns:a16="http://schemas.microsoft.com/office/drawing/2014/main" id="{D357BB83-B454-1686-9424-EC82BCFE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32" y="2151722"/>
            <a:ext cx="1229460" cy="69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DELL/EMC Isilon | Nodeum">
            <a:extLst>
              <a:ext uri="{FF2B5EF4-FFF2-40B4-BE49-F238E27FC236}">
                <a16:creationId xmlns:a16="http://schemas.microsoft.com/office/drawing/2014/main" id="{CEB210FD-9404-A187-2857-DDE8C3EF1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371" y="2302522"/>
            <a:ext cx="987925" cy="38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E929E04-6D6D-7F49-4C20-E8BCADE1B646}"/>
              </a:ext>
            </a:extLst>
          </p:cNvPr>
          <p:cNvSpPr txBox="1"/>
          <p:nvPr/>
        </p:nvSpPr>
        <p:spPr>
          <a:xfrm>
            <a:off x="2132289" y="2947975"/>
            <a:ext cx="1572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>
                <a:solidFill>
                  <a:srgbClr val="333333"/>
                </a:solidFill>
                <a:effectLst/>
                <a:latin typeface="Simplon Norm" panose="020B0500030000000000" pitchFamily="34" charset="0"/>
              </a:rPr>
              <a:t>SMB, NFS, SFTP and FTP storages</a:t>
            </a:r>
            <a:endParaRPr lang="en-US" sz="1200">
              <a:latin typeface="Simplon Norm" panose="020B0500030000000000" pitchFamily="34" charset="0"/>
            </a:endParaRPr>
          </a:p>
        </p:txBody>
      </p:sp>
      <p:pic>
        <p:nvPicPr>
          <p:cNvPr id="2070" name="Picture 22" descr="OneDrive logo and symbol, meaning, history, PNG">
            <a:extLst>
              <a:ext uri="{FF2B5EF4-FFF2-40B4-BE49-F238E27FC236}">
                <a16:creationId xmlns:a16="http://schemas.microsoft.com/office/drawing/2014/main" id="{4CA13E80-97FE-B40D-1F8B-BBF13CB05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32" y="4610805"/>
            <a:ext cx="1501342" cy="84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23EEA3D5-4CCF-FBED-1299-C8C8E7B7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70" y="4788285"/>
            <a:ext cx="693202" cy="37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SharePoint Logo, symbol, meaning, history, PNG, brand">
            <a:extLst>
              <a:ext uri="{FF2B5EF4-FFF2-40B4-BE49-F238E27FC236}">
                <a16:creationId xmlns:a16="http://schemas.microsoft.com/office/drawing/2014/main" id="{E2EA7F69-F83B-ECEA-C4E6-7EC5FF63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5" y="5246783"/>
            <a:ext cx="1314345" cy="73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Amazon Elastic File System (EFS)">
            <a:extLst>
              <a:ext uri="{FF2B5EF4-FFF2-40B4-BE49-F238E27FC236}">
                <a16:creationId xmlns:a16="http://schemas.microsoft.com/office/drawing/2014/main" id="{07A00402-D666-848A-3D27-40B26FB53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186" y="2124989"/>
            <a:ext cx="773151" cy="74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Amazon S3 Integration | Stensul">
            <a:extLst>
              <a:ext uri="{FF2B5EF4-FFF2-40B4-BE49-F238E27FC236}">
                <a16:creationId xmlns:a16="http://schemas.microsoft.com/office/drawing/2014/main" id="{8F2D1B3F-B924-A809-9E01-BDE3996BD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88" y="2388207"/>
            <a:ext cx="1568204" cy="5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Careers | Wasabi Technologies">
            <a:extLst>
              <a:ext uri="{FF2B5EF4-FFF2-40B4-BE49-F238E27FC236}">
                <a16:creationId xmlns:a16="http://schemas.microsoft.com/office/drawing/2014/main" id="{D6388256-1E87-2F2C-F482-11B6B097B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93" y="2950862"/>
            <a:ext cx="793024" cy="45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Introducing the New Cloudian Logo - Cloudian">
            <a:extLst>
              <a:ext uri="{FF2B5EF4-FFF2-40B4-BE49-F238E27FC236}">
                <a16:creationId xmlns:a16="http://schemas.microsoft.com/office/drawing/2014/main" id="{2A3F0BB9-362C-EABE-A30A-B76BFB189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65" y="4985063"/>
            <a:ext cx="1388158" cy="40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Oracle Cloud Logo and symbol, meaning, history, PNG, brand">
            <a:extLst>
              <a:ext uri="{FF2B5EF4-FFF2-40B4-BE49-F238E27FC236}">
                <a16:creationId xmlns:a16="http://schemas.microsoft.com/office/drawing/2014/main" id="{A93B9D42-3425-CBBA-3B6D-78AE2E617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28" y="3563988"/>
            <a:ext cx="1022800" cy="57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MinIO là gì? Hướng dẫn cài đặt minio trên Windows - STACKJAVA">
            <a:extLst>
              <a:ext uri="{FF2B5EF4-FFF2-40B4-BE49-F238E27FC236}">
                <a16:creationId xmlns:a16="http://schemas.microsoft.com/office/drawing/2014/main" id="{0E97D594-E623-7524-86C1-143FA87CF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93" y="4178923"/>
            <a:ext cx="617541" cy="61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Cubbit is a Verve Ventures portfolio company">
            <a:extLst>
              <a:ext uri="{FF2B5EF4-FFF2-40B4-BE49-F238E27FC236}">
                <a16:creationId xmlns:a16="http://schemas.microsoft.com/office/drawing/2014/main" id="{3A65A9A2-077B-96B6-BFB2-F4A339775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111" y="3485396"/>
            <a:ext cx="838355" cy="83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4" name="Picture 46" descr="Google Cloud Logo, symbol, meaning, history, PNG, brand">
            <a:extLst>
              <a:ext uri="{FF2B5EF4-FFF2-40B4-BE49-F238E27FC236}">
                <a16:creationId xmlns:a16="http://schemas.microsoft.com/office/drawing/2014/main" id="{648A9528-19DB-6E35-A5D6-0C87532B3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91" y="2928967"/>
            <a:ext cx="1252532" cy="70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6" name="Picture 48" descr="Azure Files - Securiti">
            <a:extLst>
              <a:ext uri="{FF2B5EF4-FFF2-40B4-BE49-F238E27FC236}">
                <a16:creationId xmlns:a16="http://schemas.microsoft.com/office/drawing/2014/main" id="{E5314869-0796-C894-2993-8F718C0ED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51" y="2886149"/>
            <a:ext cx="1237752" cy="58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50" descr="Azure Blob Storage Customer Reviews 2025 | Data Archiving">
            <a:extLst>
              <a:ext uri="{FF2B5EF4-FFF2-40B4-BE49-F238E27FC236}">
                <a16:creationId xmlns:a16="http://schemas.microsoft.com/office/drawing/2014/main" id="{14F52C92-BD1C-447D-051B-4EB72385C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330" y="2349370"/>
            <a:ext cx="1521406" cy="6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 descr="Alibaba Cloud - Nexusgroup">
            <a:extLst>
              <a:ext uri="{FF2B5EF4-FFF2-40B4-BE49-F238E27FC236}">
                <a16:creationId xmlns:a16="http://schemas.microsoft.com/office/drawing/2014/main" id="{CC3FF6CC-7C8E-FE72-49B9-7D1DAC396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28" y="4152679"/>
            <a:ext cx="1039026" cy="62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3ACE9F8F-BAE5-B854-B56D-27E6165598C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68909" y="4959765"/>
            <a:ext cx="1022800" cy="45669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C15AC0A-470E-8194-C6AB-C406B2A0791E}"/>
              </a:ext>
            </a:extLst>
          </p:cNvPr>
          <p:cNvSpPr txBox="1"/>
          <p:nvPr/>
        </p:nvSpPr>
        <p:spPr>
          <a:xfrm>
            <a:off x="4861742" y="5729686"/>
            <a:ext cx="26527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>
                <a:solidFill>
                  <a:srgbClr val="333333"/>
                </a:solidFill>
                <a:effectLst/>
                <a:latin typeface="Simplon Norm" panose="020B0500030000000000" pitchFamily="34" charset="0"/>
              </a:rPr>
              <a:t>S3-compatible storages</a:t>
            </a:r>
            <a:endParaRPr lang="en-US" sz="1200">
              <a:latin typeface="Simplon Norm" panose="020B0500030000000000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D3A80B-121A-DC21-2284-17678A3223C4}"/>
              </a:ext>
            </a:extLst>
          </p:cNvPr>
          <p:cNvSpPr txBox="1"/>
          <p:nvPr/>
        </p:nvSpPr>
        <p:spPr>
          <a:xfrm>
            <a:off x="1986632" y="5490744"/>
            <a:ext cx="1738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>
                <a:solidFill>
                  <a:srgbClr val="333333"/>
                </a:solidFill>
                <a:effectLst/>
                <a:latin typeface="Simplon Norm" panose="020B0500030000000000" pitchFamily="34" charset="0"/>
              </a:rPr>
              <a:t>(On-prem &amp; Online)</a:t>
            </a:r>
            <a:endParaRPr lang="en-US" sz="1200">
              <a:latin typeface="Simplon Norm" panose="020B050003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36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24D80-1DF2-06A6-E8A8-31CC8B85E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mputer monitor and monitor on a table&#10;&#10;AI-generated content may be incorrect.">
            <a:extLst>
              <a:ext uri="{FF2B5EF4-FFF2-40B4-BE49-F238E27FC236}">
                <a16:creationId xmlns:a16="http://schemas.microsoft.com/office/drawing/2014/main" id="{9E8A49AF-7AA1-4145-CC47-970C2107F3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23679" b="32556"/>
          <a:stretch>
            <a:fillRect/>
          </a:stretch>
        </p:blipFill>
        <p:spPr>
          <a:xfrm>
            <a:off x="31381" y="2138848"/>
            <a:ext cx="12152996" cy="4217350"/>
          </a:xfrm>
          <a:prstGeom prst="rect">
            <a:avLst/>
          </a:prstGeom>
        </p:spPr>
      </p:pic>
      <p:pic>
        <p:nvPicPr>
          <p:cNvPr id="13" name="Picture 12" descr="A screenshot of a phone&#10;&#10;Description automatically generated">
            <a:extLst>
              <a:ext uri="{FF2B5EF4-FFF2-40B4-BE49-F238E27FC236}">
                <a16:creationId xmlns:a16="http://schemas.microsoft.com/office/drawing/2014/main" id="{9EEC7D0C-4F9E-72AC-75D2-76CE5F9AA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115" y="4402580"/>
            <a:ext cx="352950" cy="805522"/>
          </a:xfrm>
          <a:prstGeom prst="rect">
            <a:avLst/>
          </a:prstGeom>
        </p:spPr>
      </p:pic>
      <p:pic>
        <p:nvPicPr>
          <p:cNvPr id="14" name="Picture 13" descr="A close-up of a usb drive&#10;&#10;Description automatically generated">
            <a:extLst>
              <a:ext uri="{FF2B5EF4-FFF2-40B4-BE49-F238E27FC236}">
                <a16:creationId xmlns:a16="http://schemas.microsoft.com/office/drawing/2014/main" id="{7D4CB94B-2D7D-3F17-EE2C-72EF0A50C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1902" y="5036497"/>
            <a:ext cx="589663" cy="315502"/>
          </a:xfrm>
          <a:prstGeom prst="rect">
            <a:avLst/>
          </a:prstGeom>
        </p:spPr>
      </p:pic>
      <p:pic>
        <p:nvPicPr>
          <p:cNvPr id="15" name="Picture 14" descr="A close-up of a white label&#10;&#10;Description automatically generated">
            <a:extLst>
              <a:ext uri="{FF2B5EF4-FFF2-40B4-BE49-F238E27FC236}">
                <a16:creationId xmlns:a16="http://schemas.microsoft.com/office/drawing/2014/main" id="{6B25A3AB-4044-7C24-4893-038100F14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194" y="4999779"/>
            <a:ext cx="927396" cy="267874"/>
          </a:xfrm>
          <a:prstGeom prst="rect">
            <a:avLst/>
          </a:prstGeom>
        </p:spPr>
      </p:pic>
      <p:sp>
        <p:nvSpPr>
          <p:cNvPr id="2" name="Title 10">
            <a:extLst>
              <a:ext uri="{FF2B5EF4-FFF2-40B4-BE49-F238E27FC236}">
                <a16:creationId xmlns:a16="http://schemas.microsoft.com/office/drawing/2014/main" id="{A796C4B7-80E3-CEBD-BCEB-4A19BCA04060}"/>
              </a:ext>
            </a:extLst>
          </p:cNvPr>
          <p:cNvSpPr txBox="1">
            <a:spLocks/>
          </p:cNvSpPr>
          <p:nvPr/>
        </p:nvSpPr>
        <p:spPr>
          <a:xfrm>
            <a:off x="547541" y="411035"/>
            <a:ext cx="11084560" cy="627864"/>
          </a:xfrm>
          <a:prstGeom prst="rect">
            <a:avLst/>
          </a:prstGeom>
        </p:spPr>
        <p:txBody>
          <a:bodyPr wrap="square" lIns="914400" tIns="0" rIns="914400" bIns="0" anchor="t">
            <a:sp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dirty="0">
                <a:solidFill>
                  <a:srgbClr val="FFFFFF"/>
                </a:solidFill>
              </a:rPr>
              <a:t>MetaDefender KIOSK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A412FB37-F8ED-7571-59F5-DC8EA08FA179}"/>
              </a:ext>
            </a:extLst>
          </p:cNvPr>
          <p:cNvSpPr txBox="1">
            <a:spLocks/>
          </p:cNvSpPr>
          <p:nvPr/>
        </p:nvSpPr>
        <p:spPr>
          <a:xfrm>
            <a:off x="547541" y="986737"/>
            <a:ext cx="11084560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GB" dirty="0"/>
              <a:t>Peripheral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/>
              <a:t>Media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/>
              <a:t>Protection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C85DD2-7778-557A-BB58-FB9EA5877972}"/>
              </a:ext>
            </a:extLst>
          </p:cNvPr>
          <p:cNvGrpSpPr/>
          <p:nvPr/>
        </p:nvGrpSpPr>
        <p:grpSpPr>
          <a:xfrm>
            <a:off x="7297930" y="1821503"/>
            <a:ext cx="4926761" cy="4217350"/>
            <a:chOff x="5979632" y="1021871"/>
            <a:chExt cx="6463051" cy="573025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E7C07F2-2DCA-BCF5-A084-B95B7941528C}"/>
                </a:ext>
              </a:extLst>
            </p:cNvPr>
            <p:cNvGrpSpPr/>
            <p:nvPr/>
          </p:nvGrpSpPr>
          <p:grpSpPr>
            <a:xfrm>
              <a:off x="5979632" y="1021871"/>
              <a:ext cx="6463051" cy="5730253"/>
              <a:chOff x="5979632" y="1021871"/>
              <a:chExt cx="6463051" cy="5730253"/>
            </a:xfrm>
          </p:grpSpPr>
          <p:sp>
            <p:nvSpPr>
              <p:cNvPr id="9" name="Rectangle: Rounded Corners 15">
                <a:extLst>
                  <a:ext uri="{FF2B5EF4-FFF2-40B4-BE49-F238E27FC236}">
                    <a16:creationId xmlns:a16="http://schemas.microsoft.com/office/drawing/2014/main" id="{10A523D7-CA05-4789-16D2-2E547E79AB7D}"/>
                  </a:ext>
                </a:extLst>
              </p:cNvPr>
              <p:cNvSpPr/>
              <p:nvPr/>
            </p:nvSpPr>
            <p:spPr>
              <a:xfrm>
                <a:off x="6288157" y="1409928"/>
                <a:ext cx="5526156" cy="5196280"/>
              </a:xfrm>
              <a:prstGeom prst="roundRect">
                <a:avLst>
                  <a:gd name="adj" fmla="val 3670"/>
                </a:avLst>
              </a:prstGeom>
              <a:solidFill>
                <a:schemeClr val="bg1"/>
              </a:solidFill>
              <a:ln w="25400">
                <a:solidFill>
                  <a:schemeClr val="tx1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C2796B9-1D3B-74EE-FCFF-9E35CC1AE952}"/>
                  </a:ext>
                </a:extLst>
              </p:cNvPr>
              <p:cNvGrpSpPr/>
              <p:nvPr/>
            </p:nvGrpSpPr>
            <p:grpSpPr>
              <a:xfrm>
                <a:off x="5979632" y="1021871"/>
                <a:ext cx="6463051" cy="5730253"/>
                <a:chOff x="-1012470" y="-78462"/>
                <a:chExt cx="10197741" cy="8566446"/>
              </a:xfrm>
            </p:grpSpPr>
            <p:pic>
              <p:nvPicPr>
                <p:cNvPr id="17" name="Picture 2" descr="A blue and white machine&#10;&#10;AI-generated content may be incorrect.">
                  <a:extLst>
                    <a:ext uri="{FF2B5EF4-FFF2-40B4-BE49-F238E27FC236}">
                      <a16:creationId xmlns:a16="http://schemas.microsoft.com/office/drawing/2014/main" id="{CCA87331-8581-E1E7-5E42-3358E06093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012470" y="1289020"/>
                  <a:ext cx="4231508" cy="63472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17" descr="A yellow rectangular object with buttons and buttons&#10;&#10;AI-generated content may be incorrect.">
                  <a:extLst>
                    <a:ext uri="{FF2B5EF4-FFF2-40B4-BE49-F238E27FC236}">
                      <a16:creationId xmlns:a16="http://schemas.microsoft.com/office/drawing/2014/main" id="{872B8208-FFD9-F2CB-D543-EF3DC4987A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3137" y="778284"/>
                  <a:ext cx="4754074" cy="7131111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723B54F8-2BF1-A3A4-ABA2-B9C7B81B49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rcRect/>
                <a:stretch/>
              </p:blipFill>
              <p:spPr>
                <a:xfrm>
                  <a:off x="1772523" y="370289"/>
                  <a:ext cx="5216461" cy="7824692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4A47FC24-3FB4-1421-8424-C7E2862492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rcRect/>
                <a:stretch/>
              </p:blipFill>
              <p:spPr>
                <a:xfrm>
                  <a:off x="3474311" y="-78462"/>
                  <a:ext cx="5710960" cy="8566446"/>
                </a:xfrm>
                <a:prstGeom prst="rect">
                  <a:avLst/>
                </a:prstGeom>
              </p:spPr>
            </p:pic>
          </p:grp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6AE013-E2A9-07D4-3E67-5727490D0C92}"/>
                </a:ext>
              </a:extLst>
            </p:cNvPr>
            <p:cNvSpPr/>
            <p:nvPr/>
          </p:nvSpPr>
          <p:spPr>
            <a:xfrm>
              <a:off x="10265333" y="1774031"/>
              <a:ext cx="280873" cy="145105"/>
            </a:xfrm>
            <a:prstGeom prst="rect">
              <a:avLst/>
            </a:prstGeom>
            <a:solidFill>
              <a:srgbClr val="FCF2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8BFB6C-E9DB-E81F-C725-BA721424F924}"/>
                </a:ext>
              </a:extLst>
            </p:cNvPr>
            <p:cNvSpPr/>
            <p:nvPr/>
          </p:nvSpPr>
          <p:spPr>
            <a:xfrm rot="21300000">
              <a:off x="10318959" y="2038043"/>
              <a:ext cx="86400" cy="72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52BD74-1F8E-21EE-7F2A-0622C4A64BD0}"/>
                </a:ext>
              </a:extLst>
            </p:cNvPr>
            <p:cNvSpPr/>
            <p:nvPr/>
          </p:nvSpPr>
          <p:spPr>
            <a:xfrm>
              <a:off x="9051235" y="1928938"/>
              <a:ext cx="280873" cy="145105"/>
            </a:xfrm>
            <a:prstGeom prst="rect">
              <a:avLst/>
            </a:prstGeom>
            <a:solidFill>
              <a:srgbClr val="12A45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63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6B3FA-9D18-030D-D6FF-D749682DF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88EF4A-EABE-916D-C92A-429F2F5C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813572"/>
            <a:ext cx="11084560" cy="627864"/>
          </a:xfrm>
        </p:spPr>
        <p:txBody>
          <a:bodyPr/>
          <a:lstStyle/>
          <a:p>
            <a:r>
              <a:rPr lang="en-US" dirty="0" err="1">
                <a:solidFill>
                  <a:schemeClr val="tx1">
                    <a:lumMod val="10000"/>
                    <a:lumOff val="90000"/>
                  </a:schemeClr>
                </a:solidFill>
              </a:rPr>
              <a:t>Datenfluss</a:t>
            </a:r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 und Use Cases</a:t>
            </a:r>
            <a:endParaRPr lang="en-VN">
              <a:solidFill>
                <a:schemeClr val="tx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21" name="Picture 20" descr="A computer server room with many objects&#10;&#10;AI-generated content may be incorrect.">
            <a:extLst>
              <a:ext uri="{FF2B5EF4-FFF2-40B4-BE49-F238E27FC236}">
                <a16:creationId xmlns:a16="http://schemas.microsoft.com/office/drawing/2014/main" id="{9567E8C2-E978-2391-FF69-7ABA133D50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510" y="2129294"/>
            <a:ext cx="2732992" cy="3836010"/>
          </a:xfrm>
          <a:prstGeom prst="rect">
            <a:avLst/>
          </a:prstGeom>
          <a:ln>
            <a:solidFill>
              <a:srgbClr val="133577"/>
            </a:solidFill>
          </a:ln>
        </p:spPr>
      </p:pic>
      <p:pic>
        <p:nvPicPr>
          <p:cNvPr id="25" name="Picture 24" descr="A computer screen with a lock on it&#10;&#10;AI-generated content may be incorrect.">
            <a:extLst>
              <a:ext uri="{FF2B5EF4-FFF2-40B4-BE49-F238E27FC236}">
                <a16:creationId xmlns:a16="http://schemas.microsoft.com/office/drawing/2014/main" id="{828CAA02-FAFB-DB78-F507-0FFA0F1D02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04" y="2129294"/>
            <a:ext cx="2718225" cy="3114675"/>
          </a:xfrm>
          <a:prstGeom prst="rect">
            <a:avLst/>
          </a:prstGeom>
          <a:ln>
            <a:solidFill>
              <a:srgbClr val="133577"/>
            </a:solidFill>
          </a:ln>
        </p:spPr>
      </p:pic>
      <p:pic>
        <p:nvPicPr>
          <p:cNvPr id="23" name="Picture 22" descr="A blue cube with a blue light&#10;&#10;AI-generated content may be incorrect.">
            <a:extLst>
              <a:ext uri="{FF2B5EF4-FFF2-40B4-BE49-F238E27FC236}">
                <a16:creationId xmlns:a16="http://schemas.microsoft.com/office/drawing/2014/main" id="{1AC1CF76-9C24-0845-2678-84E5FBE63C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154" y="2129294"/>
            <a:ext cx="2732740" cy="3836010"/>
          </a:xfrm>
          <a:prstGeom prst="rect">
            <a:avLst/>
          </a:prstGeom>
          <a:ln>
            <a:solidFill>
              <a:srgbClr val="133577"/>
            </a:solidFill>
          </a:ln>
        </p:spPr>
      </p:pic>
    </p:spTree>
    <p:extLst>
      <p:ext uri="{BB962C8B-B14F-4D97-AF65-F5344CB8AC3E}">
        <p14:creationId xmlns:p14="http://schemas.microsoft.com/office/powerpoint/2010/main" val="3462887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3DB3669-E9BB-11BA-F69B-4F114247DD5A}"/>
              </a:ext>
            </a:extLst>
          </p:cNvPr>
          <p:cNvGraphicFramePr>
            <a:graphicFrameLocks/>
          </p:cNvGraphicFramePr>
          <p:nvPr/>
        </p:nvGraphicFramePr>
        <p:xfrm>
          <a:off x="0" y="1133395"/>
          <a:ext cx="11834031" cy="5517051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410780">
                  <a:extLst>
                    <a:ext uri="{9D8B030D-6E8A-4147-A177-3AD203B41FA5}">
                      <a16:colId xmlns:a16="http://schemas.microsoft.com/office/drawing/2014/main" val="681677050"/>
                    </a:ext>
                  </a:extLst>
                </a:gridCol>
                <a:gridCol w="5091620">
                  <a:extLst>
                    <a:ext uri="{9D8B030D-6E8A-4147-A177-3AD203B41FA5}">
                      <a16:colId xmlns:a16="http://schemas.microsoft.com/office/drawing/2014/main" val="5001722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374319557"/>
                    </a:ext>
                  </a:extLst>
                </a:gridCol>
                <a:gridCol w="3502831">
                  <a:extLst>
                    <a:ext uri="{9D8B030D-6E8A-4147-A177-3AD203B41FA5}">
                      <a16:colId xmlns:a16="http://schemas.microsoft.com/office/drawing/2014/main" val="3771336374"/>
                    </a:ext>
                  </a:extLst>
                </a:gridCol>
              </a:tblGrid>
              <a:tr h="2267600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EXTERNAL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implon Norm" panose="020B0500030000000000" pitchFamily="34" charset="77"/>
                        </a:rPr>
                        <a:t>NETWORK CLASSIFICATION                                                                  </a:t>
                      </a:r>
                      <a:r>
                        <a:rPr lang="en-US" sz="1100" b="0" i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Simplon Norm" panose="020B0500030000000000" pitchFamily="34" charset="77"/>
                        </a:rPr>
                        <a:t>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>
                          <a:solidFill>
                            <a:schemeClr val="accent6"/>
                          </a:solidFill>
                          <a:latin typeface="Simplon Norm" panose="020B0500030000000000" pitchFamily="34" charset="77"/>
                        </a:rPr>
                        <a:t>HIGH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implon Norm" panose="020B0500030000000000" pitchFamily="34" charset="77"/>
                        </a:rPr>
                        <a:t>EXTRA HIGH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5776880"/>
                  </a:ext>
                </a:extLst>
              </a:tr>
              <a:tr h="3249451">
                <a:tc>
                  <a:txBody>
                    <a:bodyPr/>
                    <a:lstStyle/>
                    <a:p>
                      <a:pPr algn="ctr"/>
                      <a:endParaRPr lang="en-US" sz="1400" b="0" i="0">
                        <a:solidFill>
                          <a:schemeClr val="tx1"/>
                        </a:solidFill>
                        <a:latin typeface="Simplon Norm" panose="020B0500030000000000" pitchFamily="34" charset="77"/>
                      </a:endParaRPr>
                    </a:p>
                  </a:txBody>
                  <a:tcPr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implon Norm" panose="020B0500030000000000" pitchFamily="34" charset="77"/>
                        </a:rPr>
                        <a:t>Purdue                                                                                                            </a:t>
                      </a:r>
                      <a:r>
                        <a:rPr lang="en-US" sz="1000" b="0" i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Simplon Norm" panose="020B0500030000000000" pitchFamily="34" charset="77"/>
                        </a:rPr>
                        <a:t>Level 4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>
                          <a:solidFill>
                            <a:schemeClr val="accent6"/>
                          </a:solidFill>
                          <a:latin typeface="Simplon Norm" panose="020B0500030000000000" pitchFamily="34" charset="77"/>
                        </a:rPr>
                        <a:t>Level 3.5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implon Norm" panose="020B0500030000000000" pitchFamily="34" charset="77"/>
                        </a:rPr>
                        <a:t>Level 2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646450"/>
                  </a:ext>
                </a:extLst>
              </a:tr>
            </a:tbl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40D99438-06E5-1FBB-452C-04921FF415F2}"/>
              </a:ext>
            </a:extLst>
          </p:cNvPr>
          <p:cNvGrpSpPr/>
          <p:nvPr/>
        </p:nvGrpSpPr>
        <p:grpSpPr>
          <a:xfrm>
            <a:off x="8942322" y="5403621"/>
            <a:ext cx="967954" cy="1070467"/>
            <a:chOff x="4050282" y="4997221"/>
            <a:chExt cx="967954" cy="1070467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6566A5D3-3DA0-632E-C4D5-74DB3A175390}"/>
                </a:ext>
              </a:extLst>
            </p:cNvPr>
            <p:cNvSpPr/>
            <p:nvPr/>
          </p:nvSpPr>
          <p:spPr>
            <a:xfrm>
              <a:off x="4050282" y="4997221"/>
              <a:ext cx="467028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83CA03F-D0CF-A2F5-C8EA-1D8D964B22D2}"/>
                </a:ext>
              </a:extLst>
            </p:cNvPr>
            <p:cNvSpPr/>
            <p:nvPr/>
          </p:nvSpPr>
          <p:spPr>
            <a:xfrm>
              <a:off x="4558282" y="4997221"/>
              <a:ext cx="459954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42EC6907-143E-A39A-DDD1-15A409873AEF}"/>
                </a:ext>
              </a:extLst>
            </p:cNvPr>
            <p:cNvSpPr/>
            <p:nvPr/>
          </p:nvSpPr>
          <p:spPr>
            <a:xfrm>
              <a:off x="4050282" y="5556021"/>
              <a:ext cx="467028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5A6B9737-0607-1BD5-79B0-619BDB27985B}"/>
                </a:ext>
              </a:extLst>
            </p:cNvPr>
            <p:cNvSpPr/>
            <p:nvPr/>
          </p:nvSpPr>
          <p:spPr>
            <a:xfrm>
              <a:off x="4558282" y="5556021"/>
              <a:ext cx="459954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562A43F8-1CC0-16C9-40CF-A09E2929694A}"/>
                </a:ext>
              </a:extLst>
            </p:cNvPr>
            <p:cNvSpPr/>
            <p:nvPr/>
          </p:nvSpPr>
          <p:spPr>
            <a:xfrm>
              <a:off x="4116274" y="5064934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Core</a:t>
              </a:r>
            </a:p>
          </p:txBody>
        </p:sp>
        <p:pic>
          <p:nvPicPr>
            <p:cNvPr id="35" name="Picture 34" descr="A blue cube with white lines&#10;&#10;Description automatically generated">
              <a:extLst>
                <a:ext uri="{FF2B5EF4-FFF2-40B4-BE49-F238E27FC236}">
                  <a16:creationId xmlns:a16="http://schemas.microsoft.com/office/drawing/2014/main" id="{1ADC2336-2DF4-E636-965A-78A27E0D4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0209" y="5064933"/>
              <a:ext cx="635000" cy="635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AC2C90-0602-C759-01D4-23FAEF1072DA}"/>
              </a:ext>
            </a:extLst>
          </p:cNvPr>
          <p:cNvGrpSpPr/>
          <p:nvPr/>
        </p:nvGrpSpPr>
        <p:grpSpPr>
          <a:xfrm>
            <a:off x="4050282" y="4997221"/>
            <a:ext cx="967954" cy="1070467"/>
            <a:chOff x="4050282" y="4997221"/>
            <a:chExt cx="967954" cy="107046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9EAEC916-D52A-9CAC-2ECB-46B77A4AEEC7}"/>
                </a:ext>
              </a:extLst>
            </p:cNvPr>
            <p:cNvSpPr/>
            <p:nvPr/>
          </p:nvSpPr>
          <p:spPr>
            <a:xfrm>
              <a:off x="4050282" y="4997221"/>
              <a:ext cx="467028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B315460-8AC9-BFBC-E6E3-A14295FA6DC8}"/>
                </a:ext>
              </a:extLst>
            </p:cNvPr>
            <p:cNvSpPr/>
            <p:nvPr/>
          </p:nvSpPr>
          <p:spPr>
            <a:xfrm>
              <a:off x="4558282" y="4997221"/>
              <a:ext cx="459954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8250AB1-CA66-A93A-1CDE-E223917504B9}"/>
                </a:ext>
              </a:extLst>
            </p:cNvPr>
            <p:cNvSpPr/>
            <p:nvPr/>
          </p:nvSpPr>
          <p:spPr>
            <a:xfrm>
              <a:off x="4050282" y="5556021"/>
              <a:ext cx="467028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4A5B5B8-279D-166A-6A6C-ECAE8A946F62}"/>
                </a:ext>
              </a:extLst>
            </p:cNvPr>
            <p:cNvSpPr/>
            <p:nvPr/>
          </p:nvSpPr>
          <p:spPr>
            <a:xfrm>
              <a:off x="4558282" y="5556021"/>
              <a:ext cx="459954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EC464BB8-5166-FB67-AFB6-D3E7DF3B84F7}"/>
                </a:ext>
              </a:extLst>
            </p:cNvPr>
            <p:cNvSpPr/>
            <p:nvPr/>
          </p:nvSpPr>
          <p:spPr>
            <a:xfrm>
              <a:off x="4116274" y="5064934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Core</a:t>
              </a:r>
            </a:p>
          </p:txBody>
        </p:sp>
        <p:pic>
          <p:nvPicPr>
            <p:cNvPr id="98" name="Picture 97" descr="A blue cube with white lines&#10;&#10;Description automatically generated">
              <a:extLst>
                <a:ext uri="{FF2B5EF4-FFF2-40B4-BE49-F238E27FC236}">
                  <a16:creationId xmlns:a16="http://schemas.microsoft.com/office/drawing/2014/main" id="{27D9EB12-A4F5-1A7D-0410-E0D71F701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0209" y="5064933"/>
              <a:ext cx="635000" cy="635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A1216F-EE59-8B76-628C-AB4614D9E880}"/>
              </a:ext>
            </a:extLst>
          </p:cNvPr>
          <p:cNvGrpSpPr/>
          <p:nvPr/>
        </p:nvGrpSpPr>
        <p:grpSpPr>
          <a:xfrm>
            <a:off x="6920482" y="2822981"/>
            <a:ext cx="967954" cy="1070467"/>
            <a:chOff x="4050282" y="4997221"/>
            <a:chExt cx="967954" cy="107046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343EDBA-5AA0-9632-8042-B012F7FFB200}"/>
                </a:ext>
              </a:extLst>
            </p:cNvPr>
            <p:cNvSpPr/>
            <p:nvPr/>
          </p:nvSpPr>
          <p:spPr>
            <a:xfrm>
              <a:off x="4050282" y="4997221"/>
              <a:ext cx="467028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E56707AC-5CB6-926F-6E9F-94A8B54B768F}"/>
                </a:ext>
              </a:extLst>
            </p:cNvPr>
            <p:cNvSpPr/>
            <p:nvPr/>
          </p:nvSpPr>
          <p:spPr>
            <a:xfrm>
              <a:off x="4558282" y="4997221"/>
              <a:ext cx="459954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0AE1B826-47A5-5E4A-B8EC-E346D13D65ED}"/>
                </a:ext>
              </a:extLst>
            </p:cNvPr>
            <p:cNvSpPr/>
            <p:nvPr/>
          </p:nvSpPr>
          <p:spPr>
            <a:xfrm>
              <a:off x="4050282" y="5556021"/>
              <a:ext cx="467028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DA214C4F-2061-20B5-8CF9-22C4D8E228CF}"/>
                </a:ext>
              </a:extLst>
            </p:cNvPr>
            <p:cNvSpPr/>
            <p:nvPr/>
          </p:nvSpPr>
          <p:spPr>
            <a:xfrm>
              <a:off x="4558282" y="5556021"/>
              <a:ext cx="459954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D3300986-F659-F002-3890-7B69DC6B1C33}"/>
                </a:ext>
              </a:extLst>
            </p:cNvPr>
            <p:cNvSpPr/>
            <p:nvPr/>
          </p:nvSpPr>
          <p:spPr>
            <a:xfrm>
              <a:off x="4116274" y="5064934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Core</a:t>
              </a:r>
            </a:p>
          </p:txBody>
        </p:sp>
        <p:pic>
          <p:nvPicPr>
            <p:cNvPr id="27" name="Picture 26" descr="A blue cube with white lines&#10;&#10;Description automatically generated">
              <a:extLst>
                <a:ext uri="{FF2B5EF4-FFF2-40B4-BE49-F238E27FC236}">
                  <a16:creationId xmlns:a16="http://schemas.microsoft.com/office/drawing/2014/main" id="{25384780-839D-445A-00C0-F4E2231B3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0209" y="5064933"/>
              <a:ext cx="635000" cy="635000"/>
            </a:xfrm>
            <a:prstGeom prst="rect">
              <a:avLst/>
            </a:prstGeom>
          </p:spPr>
        </p:pic>
      </p:grpSp>
      <p:cxnSp>
        <p:nvCxnSpPr>
          <p:cNvPr id="545" name="Elbow Connector 544">
            <a:extLst>
              <a:ext uri="{FF2B5EF4-FFF2-40B4-BE49-F238E27FC236}">
                <a16:creationId xmlns:a16="http://schemas.microsoft.com/office/drawing/2014/main" id="{3A617C2B-5E12-64A0-CD1D-AD3B77BC3EEE}"/>
              </a:ext>
            </a:extLst>
          </p:cNvPr>
          <p:cNvCxnSpPr>
            <a:cxnSpLocks/>
          </p:cNvCxnSpPr>
          <p:nvPr/>
        </p:nvCxnSpPr>
        <p:spPr>
          <a:xfrm flipV="1">
            <a:off x="2589720" y="4218223"/>
            <a:ext cx="1528958" cy="923496"/>
          </a:xfrm>
          <a:prstGeom prst="bentConnector3">
            <a:avLst>
              <a:gd name="adj1" fmla="val 19658"/>
            </a:avLst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" name="Rounded Rectangle 415">
            <a:extLst>
              <a:ext uri="{FF2B5EF4-FFF2-40B4-BE49-F238E27FC236}">
                <a16:creationId xmlns:a16="http://schemas.microsoft.com/office/drawing/2014/main" id="{7575A36D-DD30-1328-D201-E8079C67C62B}"/>
              </a:ext>
            </a:extLst>
          </p:cNvPr>
          <p:cNvSpPr/>
          <p:nvPr/>
        </p:nvSpPr>
        <p:spPr>
          <a:xfrm>
            <a:off x="8968904" y="4107362"/>
            <a:ext cx="2851546" cy="2331053"/>
          </a:xfrm>
          <a:prstGeom prst="roundRect">
            <a:avLst>
              <a:gd name="adj" fmla="val 5708"/>
            </a:avLst>
          </a:prstGeom>
          <a:noFill/>
          <a:ln w="19050">
            <a:solidFill>
              <a:schemeClr val="bg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0" tIns="91440" rIns="91440" bIns="9144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50E22"/>
              </a:solidFill>
              <a:effectLst/>
              <a:uLnTx/>
              <a:uFillTx/>
              <a:latin typeface="Simplon Norm Light" panose="020B0300030000000000" pitchFamily="34" charset="77"/>
              <a:ea typeface="+mn-ea"/>
              <a:cs typeface="+mn-cs"/>
            </a:endParaRPr>
          </a:p>
        </p:txBody>
      </p:sp>
      <p:sp>
        <p:nvSpPr>
          <p:cNvPr id="466" name="Rounded Rectangle 465">
            <a:extLst>
              <a:ext uri="{FF2B5EF4-FFF2-40B4-BE49-F238E27FC236}">
                <a16:creationId xmlns:a16="http://schemas.microsoft.com/office/drawing/2014/main" id="{7934EABE-401E-1D23-38C1-AFDA2AE8767A}"/>
              </a:ext>
            </a:extLst>
          </p:cNvPr>
          <p:cNvSpPr/>
          <p:nvPr/>
        </p:nvSpPr>
        <p:spPr>
          <a:xfrm>
            <a:off x="8968904" y="2940925"/>
            <a:ext cx="2851546" cy="1071659"/>
          </a:xfrm>
          <a:prstGeom prst="roundRect">
            <a:avLst>
              <a:gd name="adj" fmla="val 5708"/>
            </a:avLst>
          </a:prstGeom>
          <a:noFill/>
          <a:ln w="19050">
            <a:solidFill>
              <a:schemeClr val="bg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0" tIns="91440" rIns="91440" bIns="9144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50E22"/>
              </a:solidFill>
              <a:effectLst/>
              <a:uLnTx/>
              <a:uFillTx/>
              <a:latin typeface="Simplon Norm Light" panose="020B0300030000000000" pitchFamily="34" charset="77"/>
              <a:ea typeface="+mn-ea"/>
              <a:cs typeface="+mn-cs"/>
            </a:endParaRPr>
          </a:p>
        </p:txBody>
      </p:sp>
      <p:sp>
        <p:nvSpPr>
          <p:cNvPr id="467" name="Rounded Rectangle 466">
            <a:extLst>
              <a:ext uri="{FF2B5EF4-FFF2-40B4-BE49-F238E27FC236}">
                <a16:creationId xmlns:a16="http://schemas.microsoft.com/office/drawing/2014/main" id="{BABC9C00-2758-39D9-8730-FBEBDE20D9E2}"/>
              </a:ext>
            </a:extLst>
          </p:cNvPr>
          <p:cNvSpPr/>
          <p:nvPr/>
        </p:nvSpPr>
        <p:spPr>
          <a:xfrm>
            <a:off x="8968904" y="1426647"/>
            <a:ext cx="2851546" cy="1093807"/>
          </a:xfrm>
          <a:prstGeom prst="roundRect">
            <a:avLst>
              <a:gd name="adj" fmla="val 5708"/>
            </a:avLst>
          </a:prstGeom>
          <a:noFill/>
          <a:ln w="19050">
            <a:solidFill>
              <a:schemeClr val="bg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0" tIns="91440" rIns="91440" bIns="9144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50E22"/>
              </a:solidFill>
              <a:effectLst/>
              <a:uLnTx/>
              <a:uFillTx/>
              <a:latin typeface="Simplon Norm Light" panose="020B0300030000000000" pitchFamily="34" charset="77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DFAA66-A439-6145-C47B-A9F815B6827A}"/>
              </a:ext>
            </a:extLst>
          </p:cNvPr>
          <p:cNvGrpSpPr>
            <a:grpSpLocks/>
          </p:cNvGrpSpPr>
          <p:nvPr/>
        </p:nvGrpSpPr>
        <p:grpSpPr>
          <a:xfrm>
            <a:off x="1074057" y="1255485"/>
            <a:ext cx="8744198" cy="5268686"/>
            <a:chOff x="1074057" y="1255485"/>
            <a:chExt cx="8744198" cy="526868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7EAF0EE-8ADA-AE1C-F80A-410ED65F3784}"/>
                </a:ext>
              </a:extLst>
            </p:cNvPr>
            <p:cNvCxnSpPr>
              <a:cxnSpLocks/>
            </p:cNvCxnSpPr>
            <p:nvPr/>
          </p:nvCxnSpPr>
          <p:spPr>
            <a:xfrm>
              <a:off x="1074057" y="1255485"/>
              <a:ext cx="37737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0984429-398F-2133-CD48-24316BC422C1}"/>
                </a:ext>
              </a:extLst>
            </p:cNvPr>
            <p:cNvCxnSpPr>
              <a:cxnSpLocks/>
            </p:cNvCxnSpPr>
            <p:nvPr/>
          </p:nvCxnSpPr>
          <p:spPr>
            <a:xfrm>
              <a:off x="3131127" y="1255485"/>
              <a:ext cx="191984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6B40CD-7037-C1D9-CAFB-D2CD9245A474}"/>
                </a:ext>
              </a:extLst>
            </p:cNvPr>
            <p:cNvCxnSpPr>
              <a:cxnSpLocks/>
            </p:cNvCxnSpPr>
            <p:nvPr/>
          </p:nvCxnSpPr>
          <p:spPr>
            <a:xfrm>
              <a:off x="5500914" y="1255485"/>
              <a:ext cx="165177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B69B44E-9E73-6C7E-D72E-1E4CE99FEBC0}"/>
                </a:ext>
              </a:extLst>
            </p:cNvPr>
            <p:cNvCxnSpPr>
              <a:cxnSpLocks/>
            </p:cNvCxnSpPr>
            <p:nvPr/>
          </p:nvCxnSpPr>
          <p:spPr>
            <a:xfrm>
              <a:off x="7629236" y="1255485"/>
              <a:ext cx="204123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0DAA8BC-5733-3B50-A8CB-E26EB862FFDE}"/>
                </a:ext>
              </a:extLst>
            </p:cNvPr>
            <p:cNvCxnSpPr>
              <a:cxnSpLocks/>
            </p:cNvCxnSpPr>
            <p:nvPr/>
          </p:nvCxnSpPr>
          <p:spPr>
            <a:xfrm>
              <a:off x="1959429" y="6524171"/>
              <a:ext cx="296091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E97430-5D44-0FD5-683C-D36FC2FF0EA2}"/>
                </a:ext>
              </a:extLst>
            </p:cNvPr>
            <p:cNvCxnSpPr>
              <a:cxnSpLocks/>
            </p:cNvCxnSpPr>
            <p:nvPr/>
          </p:nvCxnSpPr>
          <p:spPr>
            <a:xfrm>
              <a:off x="5464628" y="6524171"/>
              <a:ext cx="168806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485CDC6-B643-5F79-D58C-432458020FFC}"/>
                </a:ext>
              </a:extLst>
            </p:cNvPr>
            <p:cNvCxnSpPr>
              <a:cxnSpLocks/>
            </p:cNvCxnSpPr>
            <p:nvPr/>
          </p:nvCxnSpPr>
          <p:spPr>
            <a:xfrm>
              <a:off x="7756970" y="6524171"/>
              <a:ext cx="206128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D3C4AF4-E165-F572-7532-4BC75FF6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28" y="473850"/>
            <a:ext cx="10525328" cy="617541"/>
          </a:xfrm>
        </p:spPr>
        <p:txBody>
          <a:bodyPr/>
          <a:lstStyle/>
          <a:p>
            <a:r>
              <a:rPr lang="en-US"/>
              <a:t>A Day in the Life of a Data File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D233D-00FF-2D27-2758-3720781C93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1428" y="207554"/>
            <a:ext cx="10525328" cy="224292"/>
          </a:xfrm>
        </p:spPr>
        <p:txBody>
          <a:bodyPr/>
          <a:lstStyle/>
          <a:p>
            <a:r>
              <a:rPr lang="en-US"/>
              <a:t>SECURING THE FLOW OF DATA</a:t>
            </a:r>
          </a:p>
        </p:txBody>
      </p: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6042BA43-CB11-7AA8-A0A3-05CF6BED541F}"/>
              </a:ext>
            </a:extLst>
          </p:cNvPr>
          <p:cNvGrpSpPr/>
          <p:nvPr/>
        </p:nvGrpSpPr>
        <p:grpSpPr>
          <a:xfrm>
            <a:off x="357969" y="5067765"/>
            <a:ext cx="810431" cy="957137"/>
            <a:chOff x="357969" y="5067765"/>
            <a:chExt cx="810431" cy="957137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8742C7C9-D87F-B6D9-98D2-EB4D9832FA3F}"/>
                </a:ext>
              </a:extLst>
            </p:cNvPr>
            <p:cNvSpPr/>
            <p:nvPr/>
          </p:nvSpPr>
          <p:spPr>
            <a:xfrm>
              <a:off x="357969" y="5067765"/>
              <a:ext cx="810431" cy="957137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54864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Guest / </a:t>
              </a:r>
              <a:b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Employee</a:t>
              </a: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A7D74D8A-B978-A580-2ACB-183184D01B3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0304" y="5180573"/>
              <a:ext cx="365760" cy="365760"/>
            </a:xfrm>
            <a:prstGeom prst="rect">
              <a:avLst/>
            </a:prstGeom>
          </p:spPr>
        </p:pic>
      </p:grpSp>
      <p:grpSp>
        <p:nvGrpSpPr>
          <p:cNvPr id="512" name="Group 511">
            <a:extLst>
              <a:ext uri="{FF2B5EF4-FFF2-40B4-BE49-F238E27FC236}">
                <a16:creationId xmlns:a16="http://schemas.microsoft.com/office/drawing/2014/main" id="{DAB6465C-A53B-14DE-3568-52F4C6F3D14B}"/>
              </a:ext>
            </a:extLst>
          </p:cNvPr>
          <p:cNvGrpSpPr/>
          <p:nvPr/>
        </p:nvGrpSpPr>
        <p:grpSpPr>
          <a:xfrm>
            <a:off x="1182891" y="5762700"/>
            <a:ext cx="474656" cy="473775"/>
            <a:chOff x="1182891" y="5762700"/>
            <a:chExt cx="474656" cy="473775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85FA0A6-4C96-58AF-E51A-7C65783A456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97191" y="6007875"/>
              <a:ext cx="228600" cy="228600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C08C0438-FA05-2124-E55B-DDFBFABF6A4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28947" y="5779275"/>
              <a:ext cx="228600" cy="228600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E904BD2D-BED6-3F99-DC90-0CBAC20BE7D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2891" y="5762700"/>
              <a:ext cx="228600" cy="228600"/>
            </a:xfrm>
            <a:prstGeom prst="rect">
              <a:avLst/>
            </a:prstGeom>
          </p:spPr>
        </p:pic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BDEDE9A1-CF89-22E6-DA01-4C77F66732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09543" y="4982440"/>
            <a:ext cx="228600" cy="228600"/>
          </a:xfrm>
          <a:prstGeom prst="rect">
            <a:avLst/>
          </a:prstGeom>
        </p:spPr>
      </p:pic>
      <p:grpSp>
        <p:nvGrpSpPr>
          <p:cNvPr id="562" name="Group 561">
            <a:extLst>
              <a:ext uri="{FF2B5EF4-FFF2-40B4-BE49-F238E27FC236}">
                <a16:creationId xmlns:a16="http://schemas.microsoft.com/office/drawing/2014/main" id="{63677F83-7FE5-AFFF-5EF0-D692CA61C69B}"/>
              </a:ext>
            </a:extLst>
          </p:cNvPr>
          <p:cNvGrpSpPr/>
          <p:nvPr/>
        </p:nvGrpSpPr>
        <p:grpSpPr>
          <a:xfrm>
            <a:off x="3441406" y="2679354"/>
            <a:ext cx="2397348" cy="520479"/>
            <a:chOff x="3441406" y="2679354"/>
            <a:chExt cx="2397348" cy="520479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C949336C-AA72-2E23-CE62-424C201A3D4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37118" y="2679354"/>
              <a:ext cx="228600" cy="228600"/>
            </a:xfrm>
            <a:prstGeom prst="rect">
              <a:avLst/>
            </a:prstGeom>
          </p:spPr>
        </p:pic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61FF6720-1AFA-D16E-47A7-A43242A2ED9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44074" y="2679354"/>
              <a:ext cx="228600" cy="228600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5EEE83B3-6878-4C66-E5A2-2F042AC779E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90596" y="2679354"/>
              <a:ext cx="228600" cy="228600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4C0EE628-6654-6CF1-CCBB-196B8E92182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963857" y="2679354"/>
              <a:ext cx="228600" cy="228600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E4D7F696-4C85-E7FC-47D9-19C61F2B003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017335" y="2679354"/>
              <a:ext cx="228600" cy="228600"/>
            </a:xfrm>
            <a:prstGeom prst="rect">
              <a:avLst/>
            </a:prstGeom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1A485E50-93E9-9D44-B0FE-2B4B45726F7F}"/>
                </a:ext>
              </a:extLst>
            </p:cNvPr>
            <p:cNvSpPr/>
            <p:nvPr/>
          </p:nvSpPr>
          <p:spPr>
            <a:xfrm>
              <a:off x="3441406" y="294092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Folder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CA24E55A-4A07-DCDE-A93F-F8FFED209073}"/>
                </a:ext>
              </a:extLst>
            </p:cNvPr>
            <p:cNvSpPr/>
            <p:nvPr/>
          </p:nvSpPr>
          <p:spPr>
            <a:xfrm>
              <a:off x="3914155" y="294092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API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B24C7E44-59E6-1166-BFD5-A3BE4EEC9F28}"/>
                </a:ext>
              </a:extLst>
            </p:cNvPr>
            <p:cNvSpPr/>
            <p:nvPr/>
          </p:nvSpPr>
          <p:spPr>
            <a:xfrm>
              <a:off x="4386904" y="294092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SFTP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F86FE27-5EC3-41B5-3545-7A19BC11291A}"/>
                </a:ext>
              </a:extLst>
            </p:cNvPr>
            <p:cNvSpPr/>
            <p:nvPr/>
          </p:nvSpPr>
          <p:spPr>
            <a:xfrm>
              <a:off x="4859653" y="294092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GUI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CA9D3C31-FD43-D0E1-32A0-120B7D71AB4F}"/>
                </a:ext>
              </a:extLst>
            </p:cNvPr>
            <p:cNvSpPr/>
            <p:nvPr/>
          </p:nvSpPr>
          <p:spPr>
            <a:xfrm>
              <a:off x="5271393" y="2941717"/>
              <a:ext cx="567361" cy="258116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Sharepoint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 Online</a:t>
              </a:r>
            </a:p>
          </p:txBody>
        </p:sp>
      </p:grpSp>
      <p:grpSp>
        <p:nvGrpSpPr>
          <p:cNvPr id="563" name="Group 562">
            <a:extLst>
              <a:ext uri="{FF2B5EF4-FFF2-40B4-BE49-F238E27FC236}">
                <a16:creationId xmlns:a16="http://schemas.microsoft.com/office/drawing/2014/main" id="{51B9A5AD-0BF4-A184-C8D2-2A770F66A8E5}"/>
              </a:ext>
            </a:extLst>
          </p:cNvPr>
          <p:cNvGrpSpPr/>
          <p:nvPr/>
        </p:nvGrpSpPr>
        <p:grpSpPr>
          <a:xfrm>
            <a:off x="3658374" y="2454388"/>
            <a:ext cx="1893044" cy="224967"/>
            <a:chOff x="3658374" y="2454388"/>
            <a:chExt cx="1893044" cy="224967"/>
          </a:xfrm>
        </p:grpSpPr>
        <p:cxnSp>
          <p:nvCxnSpPr>
            <p:cNvPr id="65" name="Elbow Connector 64">
              <a:extLst>
                <a:ext uri="{FF2B5EF4-FFF2-40B4-BE49-F238E27FC236}">
                  <a16:creationId xmlns:a16="http://schemas.microsoft.com/office/drawing/2014/main" id="{AF0373FE-D5A0-F1E5-155C-232334C00257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 rot="5400000">
              <a:off x="4008846" y="2103916"/>
              <a:ext cx="224966" cy="925910"/>
            </a:xfrm>
            <a:prstGeom prst="bentConnector3">
              <a:avLst/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Elbow Connector 65">
              <a:extLst>
                <a:ext uri="{FF2B5EF4-FFF2-40B4-BE49-F238E27FC236}">
                  <a16:creationId xmlns:a16="http://schemas.microsoft.com/office/drawing/2014/main" id="{5112E155-9932-7B01-1FDC-DC35FF42070E}"/>
                </a:ext>
              </a:extLst>
            </p:cNvPr>
            <p:cNvCxnSpPr>
              <a:cxnSpLocks/>
              <a:endCxn id="56" idx="0"/>
            </p:cNvCxnSpPr>
            <p:nvPr/>
          </p:nvCxnSpPr>
          <p:spPr>
            <a:xfrm rot="5400000">
              <a:off x="4245477" y="2340547"/>
              <a:ext cx="224966" cy="452649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Elbow Connector 68">
              <a:extLst>
                <a:ext uri="{FF2B5EF4-FFF2-40B4-BE49-F238E27FC236}">
                  <a16:creationId xmlns:a16="http://schemas.microsoft.com/office/drawing/2014/main" id="{18373BB5-FA62-EAB6-717A-FA5D81BF7D9E}"/>
                </a:ext>
              </a:extLst>
            </p:cNvPr>
            <p:cNvCxnSpPr>
              <a:cxnSpLocks/>
              <a:endCxn id="54" idx="0"/>
            </p:cNvCxnSpPr>
            <p:nvPr/>
          </p:nvCxnSpPr>
          <p:spPr>
            <a:xfrm rot="16200000" flipH="1">
              <a:off x="4482107" y="2556565"/>
              <a:ext cx="224966" cy="20612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lbow Connector 71">
              <a:extLst>
                <a:ext uri="{FF2B5EF4-FFF2-40B4-BE49-F238E27FC236}">
                  <a16:creationId xmlns:a16="http://schemas.microsoft.com/office/drawing/2014/main" id="{5EB2E9CF-7473-5613-BBEF-EDB719ADB382}"/>
                </a:ext>
              </a:extLst>
            </p:cNvPr>
            <p:cNvCxnSpPr>
              <a:cxnSpLocks/>
              <a:endCxn id="55" idx="0"/>
            </p:cNvCxnSpPr>
            <p:nvPr/>
          </p:nvCxnSpPr>
          <p:spPr>
            <a:xfrm rot="16200000" flipH="1">
              <a:off x="4718737" y="2319934"/>
              <a:ext cx="224966" cy="493873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Elbow Connector 74">
              <a:extLst>
                <a:ext uri="{FF2B5EF4-FFF2-40B4-BE49-F238E27FC236}">
                  <a16:creationId xmlns:a16="http://schemas.microsoft.com/office/drawing/2014/main" id="{7C276CC2-C9D9-0EED-473F-BC69832BBA1B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 rot="16200000" flipH="1">
              <a:off x="4955368" y="2083304"/>
              <a:ext cx="224966" cy="967134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9598F4F3-D243-B248-25F4-3F05B99AC008}"/>
              </a:ext>
            </a:extLst>
          </p:cNvPr>
          <p:cNvGrpSpPr/>
          <p:nvPr/>
        </p:nvGrpSpPr>
        <p:grpSpPr>
          <a:xfrm>
            <a:off x="4122494" y="3472508"/>
            <a:ext cx="810431" cy="926367"/>
            <a:chOff x="4122494" y="3472508"/>
            <a:chExt cx="810431" cy="926367"/>
          </a:xfrm>
        </p:grpSpPr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6FBD0DD8-4FB7-5DAA-0411-ABB896CF6646}"/>
                </a:ext>
              </a:extLst>
            </p:cNvPr>
            <p:cNvSpPr/>
            <p:nvPr/>
          </p:nvSpPr>
          <p:spPr>
            <a:xfrm>
              <a:off x="4122494" y="3472509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87" name="Picture 86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9327483F-4595-65CA-D4CF-E78EA061C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0209" y="3472508"/>
              <a:ext cx="635000" cy="635000"/>
            </a:xfrm>
            <a:prstGeom prst="rect">
              <a:avLst/>
            </a:prstGeom>
          </p:spPr>
        </p:pic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49C6CCF1-5E16-7B01-D098-FE3E61CB4304}"/>
              </a:ext>
            </a:extLst>
          </p:cNvPr>
          <p:cNvGrpSpPr/>
          <p:nvPr/>
        </p:nvGrpSpPr>
        <p:grpSpPr>
          <a:xfrm>
            <a:off x="1774110" y="5064933"/>
            <a:ext cx="810431" cy="926367"/>
            <a:chOff x="1774110" y="5064933"/>
            <a:chExt cx="810431" cy="926367"/>
          </a:xfrm>
        </p:grpSpPr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2110E53D-7EE9-37FC-D93A-B93553CDB3F4}"/>
                </a:ext>
              </a:extLst>
            </p:cNvPr>
            <p:cNvSpPr/>
            <p:nvPr/>
          </p:nvSpPr>
          <p:spPr>
            <a:xfrm>
              <a:off x="1774110" y="5064934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Kiosk</a:t>
              </a:r>
            </a:p>
          </p:txBody>
        </p:sp>
        <p:pic>
          <p:nvPicPr>
            <p:cNvPr id="97" name="Picture 96" descr="A blue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DC7D9795-17E5-3F36-45FE-53ADF6B83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1825" y="5064933"/>
              <a:ext cx="635000" cy="635000"/>
            </a:xfrm>
            <a:prstGeom prst="rect">
              <a:avLst/>
            </a:prstGeom>
          </p:spPr>
        </p:pic>
      </p:grp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5CE22CCE-7F1E-C8A5-F3AD-F0C7108DCB62}"/>
              </a:ext>
            </a:extLst>
          </p:cNvPr>
          <p:cNvCxnSpPr>
            <a:cxnSpLocks/>
          </p:cNvCxnSpPr>
          <p:nvPr/>
        </p:nvCxnSpPr>
        <p:spPr>
          <a:xfrm>
            <a:off x="1168400" y="5724605"/>
            <a:ext cx="571500" cy="0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1308F23F-BAD4-764F-4540-F131C97DAAD3}"/>
              </a:ext>
            </a:extLst>
          </p:cNvPr>
          <p:cNvCxnSpPr>
            <a:cxnSpLocks/>
          </p:cNvCxnSpPr>
          <p:nvPr/>
        </p:nvCxnSpPr>
        <p:spPr>
          <a:xfrm>
            <a:off x="1208093" y="5406403"/>
            <a:ext cx="562397" cy="0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Graphic 150">
            <a:extLst>
              <a:ext uri="{FF2B5EF4-FFF2-40B4-BE49-F238E27FC236}">
                <a16:creationId xmlns:a16="http://schemas.microsoft.com/office/drawing/2014/main" id="{914AED78-F2A8-E074-6371-DD5478342B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37367" y="5135799"/>
            <a:ext cx="228600" cy="228600"/>
          </a:xfrm>
          <a:prstGeom prst="rect">
            <a:avLst/>
          </a:prstGeom>
        </p:spPr>
      </p:pic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E1287069-19C7-BF3E-5B8B-D6264480AD9E}"/>
              </a:ext>
            </a:extLst>
          </p:cNvPr>
          <p:cNvCxnSpPr>
            <a:cxnSpLocks/>
          </p:cNvCxnSpPr>
          <p:nvPr/>
        </p:nvCxnSpPr>
        <p:spPr>
          <a:xfrm>
            <a:off x="2589631" y="5480130"/>
            <a:ext cx="1495425" cy="0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" name="Graphic 153">
            <a:extLst>
              <a:ext uri="{FF2B5EF4-FFF2-40B4-BE49-F238E27FC236}">
                <a16:creationId xmlns:a16="http://schemas.microsoft.com/office/drawing/2014/main" id="{CEDD1E62-F61F-633A-D37E-E43AF7DDA9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85573" y="5231049"/>
            <a:ext cx="228600" cy="228600"/>
          </a:xfrm>
          <a:prstGeom prst="rect">
            <a:avLst/>
          </a:prstGeom>
        </p:spPr>
      </p:pic>
      <p:cxnSp>
        <p:nvCxnSpPr>
          <p:cNvPr id="155" name="Elbow Connector 154">
            <a:extLst>
              <a:ext uri="{FF2B5EF4-FFF2-40B4-BE49-F238E27FC236}">
                <a16:creationId xmlns:a16="http://schemas.microsoft.com/office/drawing/2014/main" id="{A036A3D1-E491-27A9-0FC9-0CCFC5475DDC}"/>
              </a:ext>
            </a:extLst>
          </p:cNvPr>
          <p:cNvCxnSpPr>
            <a:cxnSpLocks/>
            <a:stCxn id="90" idx="3"/>
            <a:endCxn id="92" idx="3"/>
          </p:cNvCxnSpPr>
          <p:nvPr/>
        </p:nvCxnSpPr>
        <p:spPr>
          <a:xfrm>
            <a:off x="2584541" y="5528117"/>
            <a:ext cx="2342164" cy="12700"/>
          </a:xfrm>
          <a:prstGeom prst="bentConnector5">
            <a:avLst>
              <a:gd name="adj1" fmla="val 32699"/>
              <a:gd name="adj2" fmla="val 5447110"/>
              <a:gd name="adj3" fmla="val 109760"/>
            </a:avLst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Graphic 157">
            <a:extLst>
              <a:ext uri="{FF2B5EF4-FFF2-40B4-BE49-F238E27FC236}">
                <a16:creationId xmlns:a16="http://schemas.microsoft.com/office/drawing/2014/main" id="{8795DFC9-9529-07C5-7FB9-1ECA10D33D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98239" y="5573552"/>
            <a:ext cx="228600" cy="228600"/>
          </a:xfrm>
          <a:prstGeom prst="rect">
            <a:avLst/>
          </a:prstGeom>
        </p:spPr>
      </p:pic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6A51F7D1-4AB7-B24E-13F0-C6D596A90FC7}"/>
              </a:ext>
            </a:extLst>
          </p:cNvPr>
          <p:cNvCxnSpPr>
            <a:cxnSpLocks/>
          </p:cNvCxnSpPr>
          <p:nvPr/>
        </p:nvCxnSpPr>
        <p:spPr>
          <a:xfrm>
            <a:off x="4245935" y="4408400"/>
            <a:ext cx="0" cy="612170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698ED514-9453-B97D-81CC-812D943C9E52}"/>
              </a:ext>
            </a:extLst>
          </p:cNvPr>
          <p:cNvCxnSpPr>
            <a:cxnSpLocks/>
          </p:cNvCxnSpPr>
          <p:nvPr/>
        </p:nvCxnSpPr>
        <p:spPr>
          <a:xfrm>
            <a:off x="4820840" y="4438650"/>
            <a:ext cx="0" cy="626282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5" name="Graphic 164">
            <a:extLst>
              <a:ext uri="{FF2B5EF4-FFF2-40B4-BE49-F238E27FC236}">
                <a16:creationId xmlns:a16="http://schemas.microsoft.com/office/drawing/2014/main" id="{2537FB3A-79A5-1A83-E62D-B1ABFAD7CF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61259" y="4565464"/>
            <a:ext cx="365760" cy="365760"/>
          </a:xfrm>
          <a:prstGeom prst="rect">
            <a:avLst/>
          </a:prstGeom>
        </p:spPr>
      </p:pic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BCE01D62-065F-861C-54DF-9ACA6BED51CA}"/>
              </a:ext>
            </a:extLst>
          </p:cNvPr>
          <p:cNvCxnSpPr>
            <a:cxnSpLocks/>
          </p:cNvCxnSpPr>
          <p:nvPr/>
        </p:nvCxnSpPr>
        <p:spPr>
          <a:xfrm>
            <a:off x="4522390" y="3086100"/>
            <a:ext cx="0" cy="342900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Elbow Connector 169">
            <a:extLst>
              <a:ext uri="{FF2B5EF4-FFF2-40B4-BE49-F238E27FC236}">
                <a16:creationId xmlns:a16="http://schemas.microsoft.com/office/drawing/2014/main" id="{3E66C407-55BC-849D-6161-84C3DF39E204}"/>
              </a:ext>
            </a:extLst>
          </p:cNvPr>
          <p:cNvCxnSpPr>
            <a:cxnSpLocks/>
            <a:stCxn id="92" idx="3"/>
            <a:endCxn id="57" idx="2"/>
          </p:cNvCxnSpPr>
          <p:nvPr/>
        </p:nvCxnSpPr>
        <p:spPr>
          <a:xfrm flipV="1">
            <a:off x="4926705" y="5211040"/>
            <a:ext cx="397138" cy="317077"/>
          </a:xfrm>
          <a:prstGeom prst="bentConnector2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ounded Rectangle 176">
            <a:extLst>
              <a:ext uri="{FF2B5EF4-FFF2-40B4-BE49-F238E27FC236}">
                <a16:creationId xmlns:a16="http://schemas.microsoft.com/office/drawing/2014/main" id="{51FCA9EE-4248-EB59-86DB-31885ECD8081}"/>
              </a:ext>
            </a:extLst>
          </p:cNvPr>
          <p:cNvSpPr/>
          <p:nvPr/>
        </p:nvSpPr>
        <p:spPr>
          <a:xfrm>
            <a:off x="5382391" y="5262320"/>
            <a:ext cx="935065" cy="129850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Medium" panose="020B0500030000000000" pitchFamily="34" charset="77"/>
                <a:ea typeface="+mn-ea"/>
                <a:cs typeface="+mn-cs"/>
              </a:rPr>
              <a:t>Quarantine</a:t>
            </a:r>
          </a:p>
        </p:txBody>
      </p:sp>
      <p:pic>
        <p:nvPicPr>
          <p:cNvPr id="195" name="Graphic 194">
            <a:extLst>
              <a:ext uri="{FF2B5EF4-FFF2-40B4-BE49-F238E27FC236}">
                <a16:creationId xmlns:a16="http://schemas.microsoft.com/office/drawing/2014/main" id="{3E7AE919-063E-B7F6-44A1-9B55000733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014298" y="4559537"/>
            <a:ext cx="228600" cy="228600"/>
          </a:xfrm>
          <a:prstGeom prst="rect">
            <a:avLst/>
          </a:prstGeom>
        </p:spPr>
      </p:pic>
      <p:pic>
        <p:nvPicPr>
          <p:cNvPr id="196" name="Graphic 195">
            <a:extLst>
              <a:ext uri="{FF2B5EF4-FFF2-40B4-BE49-F238E27FC236}">
                <a16:creationId xmlns:a16="http://schemas.microsoft.com/office/drawing/2014/main" id="{629895EB-BDC9-4761-7F19-1A6FFF3FAB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19920" y="4566283"/>
            <a:ext cx="228600" cy="228600"/>
          </a:xfrm>
          <a:prstGeom prst="rect">
            <a:avLst/>
          </a:prstGeom>
        </p:spPr>
      </p:pic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BFC8FA9E-4BF4-650C-65DD-358605FDD3BF}"/>
              </a:ext>
            </a:extLst>
          </p:cNvPr>
          <p:cNvCxnSpPr>
            <a:cxnSpLocks/>
            <a:stCxn id="183" idx="1"/>
          </p:cNvCxnSpPr>
          <p:nvPr/>
        </p:nvCxnSpPr>
        <p:spPr>
          <a:xfrm flipH="1">
            <a:off x="4922178" y="3738278"/>
            <a:ext cx="163624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16E6DE70-5D50-6DF0-9BBF-BB2B24183DF1}"/>
              </a:ext>
            </a:extLst>
          </p:cNvPr>
          <p:cNvGrpSpPr/>
          <p:nvPr/>
        </p:nvGrpSpPr>
        <p:grpSpPr>
          <a:xfrm>
            <a:off x="5977547" y="4244047"/>
            <a:ext cx="810431" cy="926366"/>
            <a:chOff x="5977547" y="4244047"/>
            <a:chExt cx="810431" cy="926366"/>
          </a:xfrm>
        </p:grpSpPr>
        <p:sp>
          <p:nvSpPr>
            <p:cNvPr id="200" name="Rounded Rectangle 199">
              <a:extLst>
                <a:ext uri="{FF2B5EF4-FFF2-40B4-BE49-F238E27FC236}">
                  <a16:creationId xmlns:a16="http://schemas.microsoft.com/office/drawing/2014/main" id="{99DF582B-4ADE-541F-5CC5-A3F86A127FBF}"/>
                </a:ext>
              </a:extLst>
            </p:cNvPr>
            <p:cNvSpPr/>
            <p:nvPr/>
          </p:nvSpPr>
          <p:spPr>
            <a:xfrm>
              <a:off x="5977547" y="4244047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Diode</a:t>
              </a:r>
            </a:p>
          </p:txBody>
        </p:sp>
        <p:pic>
          <p:nvPicPr>
            <p:cNvPr id="204" name="Picture 203" descr="A blue rectangular object with three stripes&#10;&#10;Description automatically generated">
              <a:extLst>
                <a:ext uri="{FF2B5EF4-FFF2-40B4-BE49-F238E27FC236}">
                  <a16:creationId xmlns:a16="http://schemas.microsoft.com/office/drawing/2014/main" id="{AD7AC86F-3254-40C8-BEFF-2DF1D0723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5262" y="4264200"/>
              <a:ext cx="635000" cy="635000"/>
            </a:xfrm>
            <a:prstGeom prst="rect">
              <a:avLst/>
            </a:prstGeom>
          </p:spPr>
        </p:pic>
      </p:grpSp>
      <p:grpSp>
        <p:nvGrpSpPr>
          <p:cNvPr id="534" name="Group 533">
            <a:extLst>
              <a:ext uri="{FF2B5EF4-FFF2-40B4-BE49-F238E27FC236}">
                <a16:creationId xmlns:a16="http://schemas.microsoft.com/office/drawing/2014/main" id="{FCC85DF7-B9DC-FF36-B244-5F205C418261}"/>
              </a:ext>
            </a:extLst>
          </p:cNvPr>
          <p:cNvGrpSpPr/>
          <p:nvPr/>
        </p:nvGrpSpPr>
        <p:grpSpPr>
          <a:xfrm>
            <a:off x="8057363" y="4247409"/>
            <a:ext cx="810431" cy="926366"/>
            <a:chOff x="8057363" y="4247409"/>
            <a:chExt cx="810431" cy="926366"/>
          </a:xfrm>
        </p:grpSpPr>
        <p:sp>
          <p:nvSpPr>
            <p:cNvPr id="205" name="Rounded Rectangle 204">
              <a:extLst>
                <a:ext uri="{FF2B5EF4-FFF2-40B4-BE49-F238E27FC236}">
                  <a16:creationId xmlns:a16="http://schemas.microsoft.com/office/drawing/2014/main" id="{F1457701-3258-846B-83D8-917F84FEAE91}"/>
                </a:ext>
              </a:extLst>
            </p:cNvPr>
            <p:cNvSpPr/>
            <p:nvPr/>
          </p:nvSpPr>
          <p:spPr>
            <a:xfrm>
              <a:off x="8057363" y="4247409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Diode</a:t>
              </a:r>
            </a:p>
          </p:txBody>
        </p:sp>
        <p:pic>
          <p:nvPicPr>
            <p:cNvPr id="206" name="Picture 205" descr="A blue rectangular object with three stripes&#10;&#10;Description automatically generated">
              <a:extLst>
                <a:ext uri="{FF2B5EF4-FFF2-40B4-BE49-F238E27FC236}">
                  <a16:creationId xmlns:a16="http://schemas.microsoft.com/office/drawing/2014/main" id="{C82617B1-28EE-7EED-200A-62C326722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5078" y="4267562"/>
              <a:ext cx="635000" cy="635000"/>
            </a:xfrm>
            <a:prstGeom prst="rect">
              <a:avLst/>
            </a:prstGeom>
          </p:spPr>
        </p:pic>
      </p:grpSp>
      <p:cxnSp>
        <p:nvCxnSpPr>
          <p:cNvPr id="212" name="Elbow Connector 211">
            <a:extLst>
              <a:ext uri="{FF2B5EF4-FFF2-40B4-BE49-F238E27FC236}">
                <a16:creationId xmlns:a16="http://schemas.microsoft.com/office/drawing/2014/main" id="{F1E6B8AB-BC76-33AD-0F20-B1A4D6AFF308}"/>
              </a:ext>
            </a:extLst>
          </p:cNvPr>
          <p:cNvCxnSpPr>
            <a:cxnSpLocks/>
            <a:endCxn id="200" idx="1"/>
          </p:cNvCxnSpPr>
          <p:nvPr/>
        </p:nvCxnSpPr>
        <p:spPr>
          <a:xfrm>
            <a:off x="4719196" y="4088565"/>
            <a:ext cx="1258351" cy="618665"/>
          </a:xfrm>
          <a:prstGeom prst="bentConnector3">
            <a:avLst>
              <a:gd name="adj1" fmla="val 74626"/>
            </a:avLst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3" name="Graphic 232">
            <a:extLst>
              <a:ext uri="{FF2B5EF4-FFF2-40B4-BE49-F238E27FC236}">
                <a16:creationId xmlns:a16="http://schemas.microsoft.com/office/drawing/2014/main" id="{19442BF2-A291-E37C-201D-7843ABDBB0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42008" y="3941436"/>
            <a:ext cx="161324" cy="161324"/>
          </a:xfrm>
          <a:prstGeom prst="rect">
            <a:avLst/>
          </a:prstGeom>
        </p:spPr>
      </p:pic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3CC0ADC9-21CB-5B78-951B-43E3C185B10E}"/>
              </a:ext>
            </a:extLst>
          </p:cNvPr>
          <p:cNvCxnSpPr>
            <a:cxnSpLocks/>
          </p:cNvCxnSpPr>
          <p:nvPr/>
        </p:nvCxnSpPr>
        <p:spPr>
          <a:xfrm>
            <a:off x="7348108" y="2346352"/>
            <a:ext cx="0" cy="521994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2447C0B2-E5AF-DE20-A625-A321AB790EB6}"/>
              </a:ext>
            </a:extLst>
          </p:cNvPr>
          <p:cNvCxnSpPr>
            <a:cxnSpLocks/>
          </p:cNvCxnSpPr>
          <p:nvPr/>
        </p:nvCxnSpPr>
        <p:spPr>
          <a:xfrm>
            <a:off x="7487430" y="2346352"/>
            <a:ext cx="0" cy="521994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140370DE-6C23-0141-E19D-B191A97B44FF}"/>
              </a:ext>
            </a:extLst>
          </p:cNvPr>
          <p:cNvCxnSpPr>
            <a:cxnSpLocks/>
          </p:cNvCxnSpPr>
          <p:nvPr/>
        </p:nvCxnSpPr>
        <p:spPr>
          <a:xfrm>
            <a:off x="928935" y="1844329"/>
            <a:ext cx="5977057" cy="0"/>
          </a:xfrm>
          <a:prstGeom prst="straightConnector1">
            <a:avLst/>
          </a:prstGeom>
          <a:ln w="9525">
            <a:solidFill>
              <a:schemeClr val="tx1"/>
            </a:solidFill>
            <a:prstDash val="lgDashDotDot"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9" name="Group 558">
            <a:extLst>
              <a:ext uri="{FF2B5EF4-FFF2-40B4-BE49-F238E27FC236}">
                <a16:creationId xmlns:a16="http://schemas.microsoft.com/office/drawing/2014/main" id="{08DE2932-F9EB-1FDD-31EF-44F6A73418A1}"/>
              </a:ext>
            </a:extLst>
          </p:cNvPr>
          <p:cNvGrpSpPr/>
          <p:nvPr/>
        </p:nvGrpSpPr>
        <p:grpSpPr>
          <a:xfrm>
            <a:off x="3958042" y="1938218"/>
            <a:ext cx="1288936" cy="491159"/>
            <a:chOff x="3958042" y="1938218"/>
            <a:chExt cx="1288936" cy="491159"/>
          </a:xfrm>
        </p:grpSpPr>
        <p:sp>
          <p:nvSpPr>
            <p:cNvPr id="290" name="Rounded Rectangle 289">
              <a:extLst>
                <a:ext uri="{FF2B5EF4-FFF2-40B4-BE49-F238E27FC236}">
                  <a16:creationId xmlns:a16="http://schemas.microsoft.com/office/drawing/2014/main" id="{E64CBF96-F2C6-5567-1734-FE1F71E2AB93}"/>
                </a:ext>
              </a:extLst>
            </p:cNvPr>
            <p:cNvSpPr/>
            <p:nvPr/>
          </p:nvSpPr>
          <p:spPr>
            <a:xfrm>
              <a:off x="3958042" y="1938218"/>
              <a:ext cx="1288936" cy="491159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91440" rIns="91440" bIns="9144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Internal Employees</a:t>
              </a:r>
            </a:p>
          </p:txBody>
        </p:sp>
        <p:pic>
          <p:nvPicPr>
            <p:cNvPr id="291" name="Graphic 290">
              <a:extLst>
                <a:ext uri="{FF2B5EF4-FFF2-40B4-BE49-F238E27FC236}">
                  <a16:creationId xmlns:a16="http://schemas.microsoft.com/office/drawing/2014/main" id="{54FB81FA-E3EB-CF30-A97D-0C3EA789DA4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71620" y="2000917"/>
              <a:ext cx="365760" cy="365760"/>
            </a:xfrm>
            <a:prstGeom prst="rect">
              <a:avLst/>
            </a:prstGeom>
          </p:spPr>
        </p:pic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73DAB44F-F77D-E47F-A788-1A6E0B5F5CD5}"/>
              </a:ext>
            </a:extLst>
          </p:cNvPr>
          <p:cNvGrpSpPr/>
          <p:nvPr/>
        </p:nvGrpSpPr>
        <p:grpSpPr>
          <a:xfrm>
            <a:off x="504531" y="1537742"/>
            <a:ext cx="1287325" cy="689116"/>
            <a:chOff x="504531" y="1537742"/>
            <a:chExt cx="1287325" cy="689116"/>
          </a:xfrm>
        </p:grpSpPr>
        <p:sp>
          <p:nvSpPr>
            <p:cNvPr id="561" name="Rounded Rectangle 560">
              <a:extLst>
                <a:ext uri="{FF2B5EF4-FFF2-40B4-BE49-F238E27FC236}">
                  <a16:creationId xmlns:a16="http://schemas.microsoft.com/office/drawing/2014/main" id="{7A0BB3D1-4D3B-BD06-06C0-D0BCF893FB70}"/>
                </a:ext>
              </a:extLst>
            </p:cNvPr>
            <p:cNvSpPr/>
            <p:nvPr/>
          </p:nvSpPr>
          <p:spPr>
            <a:xfrm>
              <a:off x="504531" y="1968742"/>
              <a:ext cx="433936" cy="258116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Remote Users</a:t>
              </a:r>
            </a:p>
          </p:txBody>
        </p:sp>
        <p:pic>
          <p:nvPicPr>
            <p:cNvPr id="558" name="Graphic 557">
              <a:extLst>
                <a:ext uri="{FF2B5EF4-FFF2-40B4-BE49-F238E27FC236}">
                  <a16:creationId xmlns:a16="http://schemas.microsoft.com/office/drawing/2014/main" id="{810A044D-0A5B-5200-F0D1-FCBD4C43642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3175" y="1610060"/>
              <a:ext cx="365760" cy="365760"/>
            </a:xfrm>
            <a:prstGeom prst="rect">
              <a:avLst/>
            </a:prstGeom>
          </p:spPr>
        </p:pic>
        <p:pic>
          <p:nvPicPr>
            <p:cNvPr id="294" name="Graphic 293">
              <a:extLst>
                <a:ext uri="{FF2B5EF4-FFF2-40B4-BE49-F238E27FC236}">
                  <a16:creationId xmlns:a16="http://schemas.microsoft.com/office/drawing/2014/main" id="{104CEFF3-E300-B654-D63F-29AF99132AF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433381" y="1597292"/>
              <a:ext cx="228600" cy="228600"/>
            </a:xfrm>
            <a:prstGeom prst="rect">
              <a:avLst/>
            </a:prstGeom>
          </p:spPr>
        </p:pic>
        <p:sp>
          <p:nvSpPr>
            <p:cNvPr id="295" name="Rounded Rectangle 294">
              <a:extLst>
                <a:ext uri="{FF2B5EF4-FFF2-40B4-BE49-F238E27FC236}">
                  <a16:creationId xmlns:a16="http://schemas.microsoft.com/office/drawing/2014/main" id="{DBE8AE8D-92A9-7EDA-E22F-F6675E5E02AD}"/>
                </a:ext>
              </a:extLst>
            </p:cNvPr>
            <p:cNvSpPr/>
            <p:nvPr/>
          </p:nvSpPr>
          <p:spPr>
            <a:xfrm>
              <a:off x="1225432" y="1876409"/>
              <a:ext cx="566424" cy="258116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Medium" panose="020B0500030000000000" pitchFamily="34" charset="77"/>
                  <a:ea typeface="+mn-ea"/>
                  <a:cs typeface="+mn-cs"/>
                </a:rPr>
                <a:t>External Files</a:t>
              </a:r>
            </a:p>
          </p:txBody>
        </p:sp>
        <p:pic>
          <p:nvPicPr>
            <p:cNvPr id="296" name="Graphic 295">
              <a:extLst>
                <a:ext uri="{FF2B5EF4-FFF2-40B4-BE49-F238E27FC236}">
                  <a16:creationId xmlns:a16="http://schemas.microsoft.com/office/drawing/2014/main" id="{C07617EB-E04F-30A1-4497-7FCEBAD6575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06146" y="1537742"/>
              <a:ext cx="228600" cy="228600"/>
            </a:xfrm>
            <a:prstGeom prst="rect">
              <a:avLst/>
            </a:prstGeom>
          </p:spPr>
        </p:pic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C5B0D0D1-8C93-CCFB-F472-E73AAA8267D2}"/>
              </a:ext>
            </a:extLst>
          </p:cNvPr>
          <p:cNvGrpSpPr/>
          <p:nvPr/>
        </p:nvGrpSpPr>
        <p:grpSpPr>
          <a:xfrm>
            <a:off x="6556841" y="5172243"/>
            <a:ext cx="1730867" cy="1190681"/>
            <a:chOff x="6556841" y="5172243"/>
            <a:chExt cx="1730867" cy="1190681"/>
          </a:xfrm>
        </p:grpSpPr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3B2690DB-DD03-5DEF-1C0C-7B46F769651C}"/>
                </a:ext>
              </a:extLst>
            </p:cNvPr>
            <p:cNvGrpSpPr/>
            <p:nvPr/>
          </p:nvGrpSpPr>
          <p:grpSpPr>
            <a:xfrm>
              <a:off x="6556841" y="5565453"/>
              <a:ext cx="1730867" cy="797471"/>
              <a:chOff x="6556841" y="5565453"/>
              <a:chExt cx="1730867" cy="797471"/>
            </a:xfrm>
          </p:grpSpPr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8D5EE29A-D442-A85B-73FB-120D7DD18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7152692" y="5565453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54E7F456-8D2D-6286-A98B-F7FEB71E73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756970" y="5565453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297" name="Graphic 296">
                <a:extLst>
                  <a:ext uri="{FF2B5EF4-FFF2-40B4-BE49-F238E27FC236}">
                    <a16:creationId xmlns:a16="http://schemas.microsoft.com/office/drawing/2014/main" id="{F08AC327-C113-8269-1432-C3BA8D1F3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8059108" y="5565453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298" name="Graphic 297">
                <a:extLst>
                  <a:ext uri="{FF2B5EF4-FFF2-40B4-BE49-F238E27FC236}">
                    <a16:creationId xmlns:a16="http://schemas.microsoft.com/office/drawing/2014/main" id="{4E472105-4682-4BBB-6C7C-E8595C80E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6677060" y="5565453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299" name="Graphic 298">
                <a:extLst>
                  <a:ext uri="{FF2B5EF4-FFF2-40B4-BE49-F238E27FC236}">
                    <a16:creationId xmlns:a16="http://schemas.microsoft.com/office/drawing/2014/main" id="{BFB068C0-F923-3447-0AB6-A3591746E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7454831" y="5565453"/>
                <a:ext cx="228600" cy="228600"/>
              </a:xfrm>
              <a:prstGeom prst="rect">
                <a:avLst/>
              </a:prstGeom>
            </p:spPr>
          </p:pic>
          <p:sp>
            <p:nvSpPr>
              <p:cNvPr id="300" name="Rounded Rectangle 299">
                <a:extLst>
                  <a:ext uri="{FF2B5EF4-FFF2-40B4-BE49-F238E27FC236}">
                    <a16:creationId xmlns:a16="http://schemas.microsoft.com/office/drawing/2014/main" id="{0C79F189-3842-E500-BF2C-30DF504FA9C5}"/>
                  </a:ext>
                </a:extLst>
              </p:cNvPr>
              <p:cNvSpPr/>
              <p:nvPr/>
            </p:nvSpPr>
            <p:spPr>
              <a:xfrm>
                <a:off x="6556841" y="5833352"/>
                <a:ext cx="433936" cy="258116"/>
              </a:xfrm>
              <a:prstGeom prst="roundRect">
                <a:avLst>
                  <a:gd name="adj" fmla="val 5708"/>
                </a:avLst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SCADA</a:t>
                </a:r>
                <a:b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</a:b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/ DCS</a:t>
                </a:r>
              </a:p>
            </p:txBody>
          </p:sp>
          <p:sp>
            <p:nvSpPr>
              <p:cNvPr id="301" name="Rounded Rectangle 300">
                <a:extLst>
                  <a:ext uri="{FF2B5EF4-FFF2-40B4-BE49-F238E27FC236}">
                    <a16:creationId xmlns:a16="http://schemas.microsoft.com/office/drawing/2014/main" id="{04B4F889-E521-27FD-03C3-77790E1968CD}"/>
                  </a:ext>
                </a:extLst>
              </p:cNvPr>
              <p:cNvSpPr/>
              <p:nvPr/>
            </p:nvSpPr>
            <p:spPr>
              <a:xfrm>
                <a:off x="7266992" y="5848276"/>
                <a:ext cx="888220" cy="514648"/>
              </a:xfrm>
              <a:prstGeom prst="roundRect">
                <a:avLst>
                  <a:gd name="adj" fmla="val 5708"/>
                </a:avLst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Secure Servers </a:t>
                </a:r>
                <a:b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</a:b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/ OT Stations / Storage …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endParaRPr>
              </a:p>
            </p:txBody>
          </p:sp>
        </p:grpSp>
        <p:cxnSp>
          <p:nvCxnSpPr>
            <p:cNvPr id="327" name="Elbow Connector 326">
              <a:extLst>
                <a:ext uri="{FF2B5EF4-FFF2-40B4-BE49-F238E27FC236}">
                  <a16:creationId xmlns:a16="http://schemas.microsoft.com/office/drawing/2014/main" id="{9C84E167-7BB9-9F0A-07D0-386DFECD60A3}"/>
                </a:ext>
              </a:extLst>
            </p:cNvPr>
            <p:cNvCxnSpPr>
              <a:cxnSpLocks/>
              <a:stCxn id="241" idx="2"/>
              <a:endCxn id="297" idx="0"/>
            </p:cNvCxnSpPr>
            <p:nvPr/>
          </p:nvCxnSpPr>
          <p:spPr>
            <a:xfrm rot="16200000" flipH="1">
              <a:off x="7604710" y="4996755"/>
              <a:ext cx="393210" cy="744185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Elbow Connector 329">
              <a:extLst>
                <a:ext uri="{FF2B5EF4-FFF2-40B4-BE49-F238E27FC236}">
                  <a16:creationId xmlns:a16="http://schemas.microsoft.com/office/drawing/2014/main" id="{1B464B6C-E137-5DB7-C273-2C5109261869}"/>
                </a:ext>
              </a:extLst>
            </p:cNvPr>
            <p:cNvCxnSpPr>
              <a:cxnSpLocks/>
              <a:stCxn id="241" idx="2"/>
              <a:endCxn id="49" idx="0"/>
            </p:cNvCxnSpPr>
            <p:nvPr/>
          </p:nvCxnSpPr>
          <p:spPr>
            <a:xfrm rot="16200000" flipH="1">
              <a:off x="7453641" y="5147824"/>
              <a:ext cx="393210" cy="442047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Elbow Connector 332">
              <a:extLst>
                <a:ext uri="{FF2B5EF4-FFF2-40B4-BE49-F238E27FC236}">
                  <a16:creationId xmlns:a16="http://schemas.microsoft.com/office/drawing/2014/main" id="{E4BA74EC-CEF4-60E8-00CE-105982BA8604}"/>
                </a:ext>
              </a:extLst>
            </p:cNvPr>
            <p:cNvCxnSpPr>
              <a:cxnSpLocks/>
              <a:stCxn id="241" idx="2"/>
              <a:endCxn id="299" idx="0"/>
            </p:cNvCxnSpPr>
            <p:nvPr/>
          </p:nvCxnSpPr>
          <p:spPr>
            <a:xfrm rot="16200000" flipH="1">
              <a:off x="7302572" y="5298894"/>
              <a:ext cx="393210" cy="139908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Elbow Connector 335">
              <a:extLst>
                <a:ext uri="{FF2B5EF4-FFF2-40B4-BE49-F238E27FC236}">
                  <a16:creationId xmlns:a16="http://schemas.microsoft.com/office/drawing/2014/main" id="{E92D9FA1-A3B9-943C-633F-7F5F64A1A2E6}"/>
                </a:ext>
              </a:extLst>
            </p:cNvPr>
            <p:cNvCxnSpPr>
              <a:cxnSpLocks/>
              <a:stCxn id="241" idx="2"/>
              <a:endCxn id="42" idx="0"/>
            </p:cNvCxnSpPr>
            <p:nvPr/>
          </p:nvCxnSpPr>
          <p:spPr>
            <a:xfrm rot="5400000">
              <a:off x="7151503" y="5287733"/>
              <a:ext cx="393210" cy="162231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Elbow Connector 340">
              <a:extLst>
                <a:ext uri="{FF2B5EF4-FFF2-40B4-BE49-F238E27FC236}">
                  <a16:creationId xmlns:a16="http://schemas.microsoft.com/office/drawing/2014/main" id="{1AFBA076-399A-7926-8969-85C103B80B93}"/>
                </a:ext>
              </a:extLst>
            </p:cNvPr>
            <p:cNvCxnSpPr>
              <a:cxnSpLocks/>
              <a:stCxn id="241" idx="2"/>
              <a:endCxn id="298" idx="0"/>
            </p:cNvCxnSpPr>
            <p:nvPr/>
          </p:nvCxnSpPr>
          <p:spPr>
            <a:xfrm rot="5400000">
              <a:off x="6913687" y="5049917"/>
              <a:ext cx="393210" cy="637863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6" name="Straight Arrow Connector 345">
            <a:extLst>
              <a:ext uri="{FF2B5EF4-FFF2-40B4-BE49-F238E27FC236}">
                <a16:creationId xmlns:a16="http://schemas.microsoft.com/office/drawing/2014/main" id="{0840AC05-3890-0BEB-B77B-BDA7290C9AAC}"/>
              </a:ext>
            </a:extLst>
          </p:cNvPr>
          <p:cNvCxnSpPr>
            <a:cxnSpLocks/>
          </p:cNvCxnSpPr>
          <p:nvPr/>
        </p:nvCxnSpPr>
        <p:spPr>
          <a:xfrm>
            <a:off x="7305776" y="3783984"/>
            <a:ext cx="0" cy="434240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Arrow Connector 346">
            <a:extLst>
              <a:ext uri="{FF2B5EF4-FFF2-40B4-BE49-F238E27FC236}">
                <a16:creationId xmlns:a16="http://schemas.microsoft.com/office/drawing/2014/main" id="{58E8F120-7FE8-FE11-DF79-665F2ED8BE1C}"/>
              </a:ext>
            </a:extLst>
          </p:cNvPr>
          <p:cNvCxnSpPr>
            <a:cxnSpLocks/>
          </p:cNvCxnSpPr>
          <p:nvPr/>
        </p:nvCxnSpPr>
        <p:spPr>
          <a:xfrm>
            <a:off x="7524473" y="3855720"/>
            <a:ext cx="0" cy="415557"/>
          </a:xfrm>
          <a:prstGeom prst="straightConnector1">
            <a:avLst/>
          </a:prstGeom>
          <a:ln w="9525">
            <a:solidFill>
              <a:schemeClr val="accent4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5" name="Group 524">
            <a:extLst>
              <a:ext uri="{FF2B5EF4-FFF2-40B4-BE49-F238E27FC236}">
                <a16:creationId xmlns:a16="http://schemas.microsoft.com/office/drawing/2014/main" id="{EF5C3667-6A85-B86A-A5C7-4B8C141E24F6}"/>
              </a:ext>
            </a:extLst>
          </p:cNvPr>
          <p:cNvGrpSpPr/>
          <p:nvPr/>
        </p:nvGrpSpPr>
        <p:grpSpPr>
          <a:xfrm>
            <a:off x="7024007" y="4245876"/>
            <a:ext cx="810431" cy="926367"/>
            <a:chOff x="7024007" y="4245876"/>
            <a:chExt cx="810431" cy="926367"/>
          </a:xfrm>
        </p:grpSpPr>
        <p:sp>
          <p:nvSpPr>
            <p:cNvPr id="241" name="Rounded Rectangle 240">
              <a:extLst>
                <a:ext uri="{FF2B5EF4-FFF2-40B4-BE49-F238E27FC236}">
                  <a16:creationId xmlns:a16="http://schemas.microsoft.com/office/drawing/2014/main" id="{B3FA97D9-FC01-2BA5-9F8E-22E34E6399FF}"/>
                </a:ext>
              </a:extLst>
            </p:cNvPr>
            <p:cNvSpPr/>
            <p:nvPr/>
          </p:nvSpPr>
          <p:spPr>
            <a:xfrm>
              <a:off x="7024007" y="4245877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242" name="Picture 241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6ECAC954-363D-5D51-2B90-60F5540A5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22" y="4245876"/>
              <a:ext cx="635000" cy="635000"/>
            </a:xfrm>
            <a:prstGeom prst="rect">
              <a:avLst/>
            </a:prstGeom>
          </p:spPr>
        </p:pic>
      </p:grpSp>
      <p:cxnSp>
        <p:nvCxnSpPr>
          <p:cNvPr id="352" name="Straight Arrow Connector 351">
            <a:extLst>
              <a:ext uri="{FF2B5EF4-FFF2-40B4-BE49-F238E27FC236}">
                <a16:creationId xmlns:a16="http://schemas.microsoft.com/office/drawing/2014/main" id="{DAF72FAE-4E36-7403-909A-91BA37F9F61F}"/>
              </a:ext>
            </a:extLst>
          </p:cNvPr>
          <p:cNvCxnSpPr>
            <a:cxnSpLocks/>
            <a:stCxn id="241" idx="3"/>
            <a:endCxn id="205" idx="1"/>
          </p:cNvCxnSpPr>
          <p:nvPr/>
        </p:nvCxnSpPr>
        <p:spPr>
          <a:xfrm>
            <a:off x="7834438" y="4709060"/>
            <a:ext cx="222925" cy="1532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Arrow Connector 357">
            <a:extLst>
              <a:ext uri="{FF2B5EF4-FFF2-40B4-BE49-F238E27FC236}">
                <a16:creationId xmlns:a16="http://schemas.microsoft.com/office/drawing/2014/main" id="{D642E8AF-3332-98EE-2AF5-D90ED1DA0939}"/>
              </a:ext>
            </a:extLst>
          </p:cNvPr>
          <p:cNvCxnSpPr>
            <a:cxnSpLocks/>
            <a:stCxn id="200" idx="3"/>
            <a:endCxn id="241" idx="1"/>
          </p:cNvCxnSpPr>
          <p:nvPr/>
        </p:nvCxnSpPr>
        <p:spPr>
          <a:xfrm>
            <a:off x="6787978" y="4707230"/>
            <a:ext cx="236029" cy="1830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538C784E-7B4F-7D9F-BCDA-EC5C924699D9}"/>
              </a:ext>
            </a:extLst>
          </p:cNvPr>
          <p:cNvGrpSpPr/>
          <p:nvPr/>
        </p:nvGrpSpPr>
        <p:grpSpPr>
          <a:xfrm>
            <a:off x="10055539" y="5424120"/>
            <a:ext cx="810431" cy="926367"/>
            <a:chOff x="10055539" y="5424120"/>
            <a:chExt cx="810431" cy="926367"/>
          </a:xfrm>
        </p:grpSpPr>
        <p:sp>
          <p:nvSpPr>
            <p:cNvPr id="367" name="Rounded Rectangle 366">
              <a:extLst>
                <a:ext uri="{FF2B5EF4-FFF2-40B4-BE49-F238E27FC236}">
                  <a16:creationId xmlns:a16="http://schemas.microsoft.com/office/drawing/2014/main" id="{61D1F218-71AE-4973-2E51-8B659DBA2E28}"/>
                </a:ext>
              </a:extLst>
            </p:cNvPr>
            <p:cNvSpPr/>
            <p:nvPr/>
          </p:nvSpPr>
          <p:spPr>
            <a:xfrm>
              <a:off x="10055539" y="5424121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Kiosk</a:t>
              </a:r>
            </a:p>
          </p:txBody>
        </p:sp>
        <p:pic>
          <p:nvPicPr>
            <p:cNvPr id="368" name="Picture 367" descr="A blue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A1A0CA90-42D1-238A-DE88-58927F0F0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3254" y="5424120"/>
              <a:ext cx="635000" cy="635000"/>
            </a:xfrm>
            <a:prstGeom prst="rect">
              <a:avLst/>
            </a:prstGeom>
          </p:spPr>
        </p:pic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B9635A4C-8512-6881-C851-85CBBBC6A882}"/>
              </a:ext>
            </a:extLst>
          </p:cNvPr>
          <p:cNvGrpSpPr/>
          <p:nvPr/>
        </p:nvGrpSpPr>
        <p:grpSpPr>
          <a:xfrm>
            <a:off x="9044994" y="4245876"/>
            <a:ext cx="810431" cy="926367"/>
            <a:chOff x="9044994" y="4245876"/>
            <a:chExt cx="810431" cy="926367"/>
          </a:xfrm>
        </p:grpSpPr>
        <p:sp>
          <p:nvSpPr>
            <p:cNvPr id="377" name="Rounded Rectangle 376">
              <a:extLst>
                <a:ext uri="{FF2B5EF4-FFF2-40B4-BE49-F238E27FC236}">
                  <a16:creationId xmlns:a16="http://schemas.microsoft.com/office/drawing/2014/main" id="{7F4121BB-BA14-C04B-B90C-A0AD0ACF1C32}"/>
                </a:ext>
              </a:extLst>
            </p:cNvPr>
            <p:cNvSpPr/>
            <p:nvPr/>
          </p:nvSpPr>
          <p:spPr>
            <a:xfrm>
              <a:off x="9044994" y="4245877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378" name="Picture 377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ACA1776E-D2BE-6C80-355C-490A363D8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2709" y="4245876"/>
              <a:ext cx="635000" cy="635000"/>
            </a:xfrm>
            <a:prstGeom prst="rect">
              <a:avLst/>
            </a:prstGeom>
          </p:spPr>
        </p:pic>
      </p:grpSp>
      <p:cxnSp>
        <p:nvCxnSpPr>
          <p:cNvPr id="379" name="Straight Arrow Connector 378">
            <a:extLst>
              <a:ext uri="{FF2B5EF4-FFF2-40B4-BE49-F238E27FC236}">
                <a16:creationId xmlns:a16="http://schemas.microsoft.com/office/drawing/2014/main" id="{D44240F2-B0DD-CDC3-ADDA-D1E1BA780141}"/>
              </a:ext>
            </a:extLst>
          </p:cNvPr>
          <p:cNvCxnSpPr>
            <a:cxnSpLocks/>
            <a:stCxn id="205" idx="3"/>
            <a:endCxn id="377" idx="1"/>
          </p:cNvCxnSpPr>
          <p:nvPr/>
        </p:nvCxnSpPr>
        <p:spPr>
          <a:xfrm flipV="1">
            <a:off x="8867794" y="4709060"/>
            <a:ext cx="177200" cy="1532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C11AE2C7-A53A-27D6-6164-32B068B27243}"/>
              </a:ext>
            </a:extLst>
          </p:cNvPr>
          <p:cNvGrpSpPr/>
          <p:nvPr/>
        </p:nvGrpSpPr>
        <p:grpSpPr>
          <a:xfrm>
            <a:off x="10007911" y="4227546"/>
            <a:ext cx="921481" cy="952391"/>
            <a:chOff x="10007911" y="4218021"/>
            <a:chExt cx="921481" cy="952391"/>
          </a:xfrm>
        </p:grpSpPr>
        <p:sp>
          <p:nvSpPr>
            <p:cNvPr id="394" name="Rounded Rectangle 393">
              <a:extLst>
                <a:ext uri="{FF2B5EF4-FFF2-40B4-BE49-F238E27FC236}">
                  <a16:creationId xmlns:a16="http://schemas.microsoft.com/office/drawing/2014/main" id="{D7B10183-858A-C3FF-3F70-C1FB5299AA86}"/>
                </a:ext>
              </a:extLst>
            </p:cNvPr>
            <p:cNvSpPr/>
            <p:nvPr/>
          </p:nvSpPr>
          <p:spPr>
            <a:xfrm>
              <a:off x="10007911" y="4218021"/>
              <a:ext cx="900637" cy="952391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91440" rIns="91440" bIns="9144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endParaRPr>
            </a:p>
          </p:txBody>
        </p:sp>
        <p:pic>
          <p:nvPicPr>
            <p:cNvPr id="382" name="Graphic 381">
              <a:extLst>
                <a:ext uri="{FF2B5EF4-FFF2-40B4-BE49-F238E27FC236}">
                  <a16:creationId xmlns:a16="http://schemas.microsoft.com/office/drawing/2014/main" id="{BC0EF0AA-46B9-4FFF-1F5D-5D7190D2392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25375" y="4284575"/>
              <a:ext cx="228600" cy="228600"/>
            </a:xfrm>
            <a:prstGeom prst="rect">
              <a:avLst/>
            </a:prstGeom>
          </p:spPr>
        </p:pic>
        <p:pic>
          <p:nvPicPr>
            <p:cNvPr id="384" name="Graphic 383">
              <a:extLst>
                <a:ext uri="{FF2B5EF4-FFF2-40B4-BE49-F238E27FC236}">
                  <a16:creationId xmlns:a16="http://schemas.microsoft.com/office/drawing/2014/main" id="{E8F61232-CF21-A763-3514-7ED8F8FCF2D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598636" y="4702624"/>
              <a:ext cx="228600" cy="228600"/>
            </a:xfrm>
            <a:prstGeom prst="rect">
              <a:avLst/>
            </a:prstGeom>
          </p:spPr>
        </p:pic>
        <p:pic>
          <p:nvPicPr>
            <p:cNvPr id="385" name="Graphic 384">
              <a:extLst>
                <a:ext uri="{FF2B5EF4-FFF2-40B4-BE49-F238E27FC236}">
                  <a16:creationId xmlns:a16="http://schemas.microsoft.com/office/drawing/2014/main" id="{250875CB-EDC1-BE1C-CBE4-1FD84BE31BC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598636" y="4284575"/>
              <a:ext cx="228600" cy="228600"/>
            </a:xfrm>
            <a:prstGeom prst="rect">
              <a:avLst/>
            </a:prstGeom>
          </p:spPr>
        </p:pic>
        <p:sp>
          <p:nvSpPr>
            <p:cNvPr id="386" name="Rounded Rectangle 385">
              <a:extLst>
                <a:ext uri="{FF2B5EF4-FFF2-40B4-BE49-F238E27FC236}">
                  <a16:creationId xmlns:a16="http://schemas.microsoft.com/office/drawing/2014/main" id="{6860C2E6-D7CA-E2F9-0B88-A44D4D987D9F}"/>
                </a:ext>
              </a:extLst>
            </p:cNvPr>
            <p:cNvSpPr/>
            <p:nvPr/>
          </p:nvSpPr>
          <p:spPr>
            <a:xfrm>
              <a:off x="10022707" y="4546146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Folder</a:t>
              </a:r>
            </a:p>
          </p:txBody>
        </p:sp>
        <p:sp>
          <p:nvSpPr>
            <p:cNvPr id="387" name="Rounded Rectangle 386">
              <a:extLst>
                <a:ext uri="{FF2B5EF4-FFF2-40B4-BE49-F238E27FC236}">
                  <a16:creationId xmlns:a16="http://schemas.microsoft.com/office/drawing/2014/main" id="{8EB492BE-6393-AEA9-B7D4-5FC78AB0126B}"/>
                </a:ext>
              </a:extLst>
            </p:cNvPr>
            <p:cNvSpPr/>
            <p:nvPr/>
          </p:nvSpPr>
          <p:spPr>
            <a:xfrm>
              <a:off x="10495456" y="4546146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API</a:t>
              </a:r>
            </a:p>
          </p:txBody>
        </p:sp>
        <p:sp>
          <p:nvSpPr>
            <p:cNvPr id="388" name="Rounded Rectangle 387">
              <a:extLst>
                <a:ext uri="{FF2B5EF4-FFF2-40B4-BE49-F238E27FC236}">
                  <a16:creationId xmlns:a16="http://schemas.microsoft.com/office/drawing/2014/main" id="{4B5070B8-BB70-E473-2BFC-AC9C50759A1D}"/>
                </a:ext>
              </a:extLst>
            </p:cNvPr>
            <p:cNvSpPr/>
            <p:nvPr/>
          </p:nvSpPr>
          <p:spPr>
            <a:xfrm>
              <a:off x="10021683" y="496419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Agent</a:t>
              </a:r>
            </a:p>
          </p:txBody>
        </p:sp>
        <p:sp>
          <p:nvSpPr>
            <p:cNvPr id="389" name="Rounded Rectangle 388">
              <a:extLst>
                <a:ext uri="{FF2B5EF4-FFF2-40B4-BE49-F238E27FC236}">
                  <a16:creationId xmlns:a16="http://schemas.microsoft.com/office/drawing/2014/main" id="{CA7930F3-97DF-06E4-95B7-05B1A72955E2}"/>
                </a:ext>
              </a:extLst>
            </p:cNvPr>
            <p:cNvSpPr/>
            <p:nvPr/>
          </p:nvSpPr>
          <p:spPr>
            <a:xfrm>
              <a:off x="10494432" y="496419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GUI</a:t>
              </a: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2C0ABD28-54FA-3429-FB0A-A2851798AC0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131276" y="4702624"/>
              <a:ext cx="228600" cy="228600"/>
            </a:xfrm>
            <a:prstGeom prst="rect">
              <a:avLst/>
            </a:prstGeom>
          </p:spPr>
        </p:pic>
      </p:grpSp>
      <p:cxnSp>
        <p:nvCxnSpPr>
          <p:cNvPr id="390" name="Straight Arrow Connector 389">
            <a:extLst>
              <a:ext uri="{FF2B5EF4-FFF2-40B4-BE49-F238E27FC236}">
                <a16:creationId xmlns:a16="http://schemas.microsoft.com/office/drawing/2014/main" id="{AB8FADDE-3284-4751-3CC8-544EC5A0ADEA}"/>
              </a:ext>
            </a:extLst>
          </p:cNvPr>
          <p:cNvCxnSpPr>
            <a:cxnSpLocks/>
            <a:stCxn id="394" idx="1"/>
            <a:endCxn id="377" idx="3"/>
          </p:cNvCxnSpPr>
          <p:nvPr/>
        </p:nvCxnSpPr>
        <p:spPr>
          <a:xfrm flipH="1">
            <a:off x="9855425" y="4703742"/>
            <a:ext cx="152486" cy="5318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Arrow Connector 392">
            <a:extLst>
              <a:ext uri="{FF2B5EF4-FFF2-40B4-BE49-F238E27FC236}">
                <a16:creationId xmlns:a16="http://schemas.microsoft.com/office/drawing/2014/main" id="{92CA10B7-5DD9-7527-934A-C5F8C3945234}"/>
              </a:ext>
            </a:extLst>
          </p:cNvPr>
          <p:cNvCxnSpPr>
            <a:cxnSpLocks/>
            <a:stCxn id="394" idx="2"/>
            <a:endCxn id="368" idx="0"/>
          </p:cNvCxnSpPr>
          <p:nvPr/>
        </p:nvCxnSpPr>
        <p:spPr>
          <a:xfrm>
            <a:off x="10458230" y="5179937"/>
            <a:ext cx="2524" cy="244183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Arrow Connector 426">
            <a:extLst>
              <a:ext uri="{FF2B5EF4-FFF2-40B4-BE49-F238E27FC236}">
                <a16:creationId xmlns:a16="http://schemas.microsoft.com/office/drawing/2014/main" id="{C9F4B965-0DF8-4DAE-C25E-94F60452BF1C}"/>
              </a:ext>
            </a:extLst>
          </p:cNvPr>
          <p:cNvCxnSpPr>
            <a:cxnSpLocks/>
          </p:cNvCxnSpPr>
          <p:nvPr/>
        </p:nvCxnSpPr>
        <p:spPr>
          <a:xfrm>
            <a:off x="9870958" y="6024902"/>
            <a:ext cx="156700" cy="0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Arrow Connector 427">
            <a:extLst>
              <a:ext uri="{FF2B5EF4-FFF2-40B4-BE49-F238E27FC236}">
                <a16:creationId xmlns:a16="http://schemas.microsoft.com/office/drawing/2014/main" id="{E0F15B69-81A9-D3E0-F32E-914E09B65222}"/>
              </a:ext>
            </a:extLst>
          </p:cNvPr>
          <p:cNvCxnSpPr>
            <a:cxnSpLocks/>
          </p:cNvCxnSpPr>
          <p:nvPr/>
        </p:nvCxnSpPr>
        <p:spPr>
          <a:xfrm>
            <a:off x="9895832" y="5711203"/>
            <a:ext cx="159276" cy="0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7" name="Graphic 436">
            <a:extLst>
              <a:ext uri="{FF2B5EF4-FFF2-40B4-BE49-F238E27FC236}">
                <a16:creationId xmlns:a16="http://schemas.microsoft.com/office/drawing/2014/main" id="{81C7C2C1-B984-2AEB-E4AA-F3CEBD9FFD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37344" y="5230846"/>
            <a:ext cx="161324" cy="161324"/>
          </a:xfrm>
          <a:prstGeom prst="rect">
            <a:avLst/>
          </a:prstGeom>
        </p:spPr>
      </p:pic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F08FC782-970D-0E29-D2BD-A2C80DCBC5D4}"/>
              </a:ext>
            </a:extLst>
          </p:cNvPr>
          <p:cNvCxnSpPr>
            <a:cxnSpLocks/>
          </p:cNvCxnSpPr>
          <p:nvPr/>
        </p:nvCxnSpPr>
        <p:spPr>
          <a:xfrm>
            <a:off x="9347184" y="5177809"/>
            <a:ext cx="0" cy="228594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1EFC9E46-0711-2E2A-3053-5A46455DB048}"/>
              </a:ext>
            </a:extLst>
          </p:cNvPr>
          <p:cNvCxnSpPr>
            <a:cxnSpLocks/>
          </p:cNvCxnSpPr>
          <p:nvPr/>
        </p:nvCxnSpPr>
        <p:spPr>
          <a:xfrm>
            <a:off x="9464616" y="5211040"/>
            <a:ext cx="0" cy="221464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2" name="Group 531">
            <a:extLst>
              <a:ext uri="{FF2B5EF4-FFF2-40B4-BE49-F238E27FC236}">
                <a16:creationId xmlns:a16="http://schemas.microsoft.com/office/drawing/2014/main" id="{4A5C9696-6B60-082E-0C0F-E10D00CAE59D}"/>
              </a:ext>
            </a:extLst>
          </p:cNvPr>
          <p:cNvGrpSpPr/>
          <p:nvPr/>
        </p:nvGrpSpPr>
        <p:grpSpPr>
          <a:xfrm>
            <a:off x="10969939" y="4189109"/>
            <a:ext cx="810431" cy="996092"/>
            <a:chOff x="10969939" y="4179584"/>
            <a:chExt cx="810431" cy="996092"/>
          </a:xfrm>
        </p:grpSpPr>
        <p:sp>
          <p:nvSpPr>
            <p:cNvPr id="446" name="Rounded Rectangle 445">
              <a:extLst>
                <a:ext uri="{FF2B5EF4-FFF2-40B4-BE49-F238E27FC236}">
                  <a16:creationId xmlns:a16="http://schemas.microsoft.com/office/drawing/2014/main" id="{84D9DEA3-A36F-4D3D-B414-70EB7D0D16F2}"/>
                </a:ext>
              </a:extLst>
            </p:cNvPr>
            <p:cNvSpPr/>
            <p:nvPr/>
          </p:nvSpPr>
          <p:spPr>
            <a:xfrm>
              <a:off x="10969939" y="4179584"/>
              <a:ext cx="810431" cy="996092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HMI</a:t>
              </a:r>
              <a:b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</a:br>
              <a:r>
                <a:rPr kumimoji="0" 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with Media Validation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pic>
          <p:nvPicPr>
            <p:cNvPr id="449" name="Picture 448" descr="A blue computer monitor with a black background&#10;&#10;Description automatically generated">
              <a:extLst>
                <a:ext uri="{FF2B5EF4-FFF2-40B4-BE49-F238E27FC236}">
                  <a16:creationId xmlns:a16="http://schemas.microsoft.com/office/drawing/2014/main" id="{57C4FFD3-983D-27C8-6598-AD5C723FB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4537" y="4181400"/>
              <a:ext cx="635000" cy="635000"/>
            </a:xfrm>
            <a:prstGeom prst="rect">
              <a:avLst/>
            </a:prstGeom>
          </p:spPr>
        </p:pic>
      </p:grpSp>
      <p:cxnSp>
        <p:nvCxnSpPr>
          <p:cNvPr id="451" name="Straight Arrow Connector 450">
            <a:extLst>
              <a:ext uri="{FF2B5EF4-FFF2-40B4-BE49-F238E27FC236}">
                <a16:creationId xmlns:a16="http://schemas.microsoft.com/office/drawing/2014/main" id="{599E0425-E3D2-D290-7F13-22DCDE6EF63D}"/>
              </a:ext>
            </a:extLst>
          </p:cNvPr>
          <p:cNvCxnSpPr>
            <a:cxnSpLocks/>
            <a:stCxn id="450" idx="1"/>
            <a:endCxn id="367" idx="3"/>
          </p:cNvCxnSpPr>
          <p:nvPr/>
        </p:nvCxnSpPr>
        <p:spPr>
          <a:xfrm flipH="1">
            <a:off x="10865970" y="5883350"/>
            <a:ext cx="402073" cy="3954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Arrow Connector 455">
            <a:extLst>
              <a:ext uri="{FF2B5EF4-FFF2-40B4-BE49-F238E27FC236}">
                <a16:creationId xmlns:a16="http://schemas.microsoft.com/office/drawing/2014/main" id="{D5D25FA1-BC2E-2326-80FF-E0D2749F5076}"/>
              </a:ext>
            </a:extLst>
          </p:cNvPr>
          <p:cNvCxnSpPr>
            <a:cxnSpLocks/>
            <a:stCxn id="446" idx="2"/>
            <a:endCxn id="450" idx="0"/>
          </p:cNvCxnSpPr>
          <p:nvPr/>
        </p:nvCxnSpPr>
        <p:spPr>
          <a:xfrm>
            <a:off x="11375155" y="5185201"/>
            <a:ext cx="7188" cy="583849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7" name="Group 566">
            <a:extLst>
              <a:ext uri="{FF2B5EF4-FFF2-40B4-BE49-F238E27FC236}">
                <a16:creationId xmlns:a16="http://schemas.microsoft.com/office/drawing/2014/main" id="{EE465DDB-4D54-804B-28B8-8C427A4BCB4D}"/>
              </a:ext>
            </a:extLst>
          </p:cNvPr>
          <p:cNvGrpSpPr/>
          <p:nvPr/>
        </p:nvGrpSpPr>
        <p:grpSpPr>
          <a:xfrm>
            <a:off x="9051069" y="2346352"/>
            <a:ext cx="1188720" cy="736342"/>
            <a:chOff x="9051069" y="2346352"/>
            <a:chExt cx="1188720" cy="736342"/>
          </a:xfrm>
        </p:grpSpPr>
        <p:sp>
          <p:nvSpPr>
            <p:cNvPr id="459" name="Rounded Rectangle 458">
              <a:extLst>
                <a:ext uri="{FF2B5EF4-FFF2-40B4-BE49-F238E27FC236}">
                  <a16:creationId xmlns:a16="http://schemas.microsoft.com/office/drawing/2014/main" id="{A82A6E80-7AFB-13B3-6D2F-64D3A006656A}"/>
                </a:ext>
              </a:extLst>
            </p:cNvPr>
            <p:cNvSpPr/>
            <p:nvPr/>
          </p:nvSpPr>
          <p:spPr>
            <a:xfrm>
              <a:off x="9051069" y="2346352"/>
              <a:ext cx="1188720" cy="736342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0080" tIns="274320" rIns="91440" bIns="27432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Diode</a:t>
              </a:r>
            </a:p>
          </p:txBody>
        </p:sp>
        <p:pic>
          <p:nvPicPr>
            <p:cNvPr id="460" name="Picture 459" descr="A blue rectangular object with three stripes&#10;&#10;Description automatically generated">
              <a:extLst>
                <a:ext uri="{FF2B5EF4-FFF2-40B4-BE49-F238E27FC236}">
                  <a16:creationId xmlns:a16="http://schemas.microsoft.com/office/drawing/2014/main" id="{9CB57A77-239F-2F07-74DC-17ACD6DE5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8784" y="2397023"/>
              <a:ext cx="635000" cy="635000"/>
            </a:xfrm>
            <a:prstGeom prst="rect">
              <a:avLst/>
            </a:prstGeom>
          </p:spPr>
        </p:pic>
      </p:grpSp>
      <p:grpSp>
        <p:nvGrpSpPr>
          <p:cNvPr id="566" name="Group 565">
            <a:extLst>
              <a:ext uri="{FF2B5EF4-FFF2-40B4-BE49-F238E27FC236}">
                <a16:creationId xmlns:a16="http://schemas.microsoft.com/office/drawing/2014/main" id="{A3C7F6A7-E6D2-FD57-312F-BA6B5B5378E6}"/>
              </a:ext>
            </a:extLst>
          </p:cNvPr>
          <p:cNvGrpSpPr/>
          <p:nvPr/>
        </p:nvGrpSpPr>
        <p:grpSpPr>
          <a:xfrm>
            <a:off x="9052402" y="3198137"/>
            <a:ext cx="1188720" cy="736342"/>
            <a:chOff x="9052402" y="3198137"/>
            <a:chExt cx="1188720" cy="736342"/>
          </a:xfrm>
        </p:grpSpPr>
        <p:sp>
          <p:nvSpPr>
            <p:cNvPr id="461" name="Rounded Rectangle 460">
              <a:extLst>
                <a:ext uri="{FF2B5EF4-FFF2-40B4-BE49-F238E27FC236}">
                  <a16:creationId xmlns:a16="http://schemas.microsoft.com/office/drawing/2014/main" id="{E0F2B440-CD7B-E787-0158-9E8B406344B6}"/>
                </a:ext>
              </a:extLst>
            </p:cNvPr>
            <p:cNvSpPr/>
            <p:nvPr/>
          </p:nvSpPr>
          <p:spPr>
            <a:xfrm>
              <a:off x="9052402" y="3198137"/>
              <a:ext cx="1188720" cy="736342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0080" tIns="274320" rIns="91440" bIns="27432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462" name="Picture 461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F98C314A-FB2E-E4C5-13CB-FD1EAF980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0117" y="3248808"/>
              <a:ext cx="635000" cy="635000"/>
            </a:xfrm>
            <a:prstGeom prst="rect">
              <a:avLst/>
            </a:prstGeom>
          </p:spPr>
        </p:pic>
      </p:grpSp>
      <p:sp>
        <p:nvSpPr>
          <p:cNvPr id="463" name="Rounded Rectangle 462">
            <a:extLst>
              <a:ext uri="{FF2B5EF4-FFF2-40B4-BE49-F238E27FC236}">
                <a16:creationId xmlns:a16="http://schemas.microsoft.com/office/drawing/2014/main" id="{78C5A740-EFF9-FDFB-7CC2-6146BD9A441E}"/>
              </a:ext>
            </a:extLst>
          </p:cNvPr>
          <p:cNvSpPr/>
          <p:nvPr/>
        </p:nvSpPr>
        <p:spPr>
          <a:xfrm>
            <a:off x="8488359" y="5418519"/>
            <a:ext cx="433936" cy="129850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D7C98">
                    <a:lumMod val="75000"/>
                  </a:srgbClr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Zone A</a:t>
            </a:r>
          </a:p>
        </p:txBody>
      </p: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B6AD0935-BA1F-120C-E50B-CCF9E6C7377F}"/>
              </a:ext>
            </a:extLst>
          </p:cNvPr>
          <p:cNvGrpSpPr/>
          <p:nvPr/>
        </p:nvGrpSpPr>
        <p:grpSpPr>
          <a:xfrm>
            <a:off x="9052402" y="1491060"/>
            <a:ext cx="1188720" cy="736342"/>
            <a:chOff x="9052402" y="1491060"/>
            <a:chExt cx="1188720" cy="736342"/>
          </a:xfrm>
        </p:grpSpPr>
        <p:sp>
          <p:nvSpPr>
            <p:cNvPr id="464" name="Rounded Rectangle 463">
              <a:extLst>
                <a:ext uri="{FF2B5EF4-FFF2-40B4-BE49-F238E27FC236}">
                  <a16:creationId xmlns:a16="http://schemas.microsoft.com/office/drawing/2014/main" id="{54780DF9-04F7-11F2-C6C9-283183E72CD5}"/>
                </a:ext>
              </a:extLst>
            </p:cNvPr>
            <p:cNvSpPr/>
            <p:nvPr/>
          </p:nvSpPr>
          <p:spPr>
            <a:xfrm>
              <a:off x="9052402" y="1491060"/>
              <a:ext cx="1188720" cy="736342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0080" tIns="274320" rIns="91440" bIns="27432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465" name="Picture 464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3324000A-4BDA-26BE-D578-61E68E4BD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0117" y="1541731"/>
              <a:ext cx="635000" cy="635000"/>
            </a:xfrm>
            <a:prstGeom prst="rect">
              <a:avLst/>
            </a:prstGeom>
          </p:spPr>
        </p:pic>
      </p:grpSp>
      <p:sp>
        <p:nvSpPr>
          <p:cNvPr id="468" name="Rounded Rectangle 467">
            <a:extLst>
              <a:ext uri="{FF2B5EF4-FFF2-40B4-BE49-F238E27FC236}">
                <a16:creationId xmlns:a16="http://schemas.microsoft.com/office/drawing/2014/main" id="{DA76DCE5-FBCF-F17F-0F7D-4A08D277973B}"/>
              </a:ext>
            </a:extLst>
          </p:cNvPr>
          <p:cNvSpPr/>
          <p:nvPr/>
        </p:nvSpPr>
        <p:spPr>
          <a:xfrm>
            <a:off x="8488359" y="3302793"/>
            <a:ext cx="433936" cy="129850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D7C98">
                    <a:lumMod val="75000"/>
                  </a:srgbClr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Zone B</a:t>
            </a:r>
          </a:p>
        </p:txBody>
      </p:sp>
      <p:sp>
        <p:nvSpPr>
          <p:cNvPr id="469" name="Rounded Rectangle 468">
            <a:extLst>
              <a:ext uri="{FF2B5EF4-FFF2-40B4-BE49-F238E27FC236}">
                <a16:creationId xmlns:a16="http://schemas.microsoft.com/office/drawing/2014/main" id="{276BF5FB-3AA8-5C56-9473-A65E46580FA0}"/>
              </a:ext>
            </a:extLst>
          </p:cNvPr>
          <p:cNvSpPr/>
          <p:nvPr/>
        </p:nvSpPr>
        <p:spPr>
          <a:xfrm>
            <a:off x="8488359" y="1783923"/>
            <a:ext cx="433936" cy="129850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D7C98">
                    <a:lumMod val="75000"/>
                  </a:srgbClr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Zone C</a:t>
            </a:r>
          </a:p>
        </p:txBody>
      </p:sp>
      <p:cxnSp>
        <p:nvCxnSpPr>
          <p:cNvPr id="470" name="Elbow Connector 469">
            <a:extLst>
              <a:ext uri="{FF2B5EF4-FFF2-40B4-BE49-F238E27FC236}">
                <a16:creationId xmlns:a16="http://schemas.microsoft.com/office/drawing/2014/main" id="{30F769B0-89A2-B006-359E-2C31D8F5FA91}"/>
              </a:ext>
            </a:extLst>
          </p:cNvPr>
          <p:cNvCxnSpPr>
            <a:cxnSpLocks/>
            <a:stCxn id="205" idx="3"/>
            <a:endCxn id="461" idx="1"/>
          </p:cNvCxnSpPr>
          <p:nvPr/>
        </p:nvCxnSpPr>
        <p:spPr>
          <a:xfrm flipV="1">
            <a:off x="8867794" y="3566308"/>
            <a:ext cx="184608" cy="1144284"/>
          </a:xfrm>
          <a:prstGeom prst="bentConnector3">
            <a:avLst>
              <a:gd name="adj1" fmla="val 28193"/>
            </a:avLst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981CEE40-5A15-2B5A-7559-742B369F29BE}"/>
              </a:ext>
            </a:extLst>
          </p:cNvPr>
          <p:cNvGrpSpPr/>
          <p:nvPr/>
        </p:nvGrpSpPr>
        <p:grpSpPr>
          <a:xfrm>
            <a:off x="10348895" y="2996312"/>
            <a:ext cx="921481" cy="952391"/>
            <a:chOff x="10007911" y="4218021"/>
            <a:chExt cx="921481" cy="952391"/>
          </a:xfrm>
        </p:grpSpPr>
        <p:sp>
          <p:nvSpPr>
            <p:cNvPr id="476" name="Rounded Rectangle 475">
              <a:extLst>
                <a:ext uri="{FF2B5EF4-FFF2-40B4-BE49-F238E27FC236}">
                  <a16:creationId xmlns:a16="http://schemas.microsoft.com/office/drawing/2014/main" id="{4B51FC5B-7EDB-3F9B-3475-057BC8FA47EB}"/>
                </a:ext>
              </a:extLst>
            </p:cNvPr>
            <p:cNvSpPr/>
            <p:nvPr/>
          </p:nvSpPr>
          <p:spPr>
            <a:xfrm>
              <a:off x="10007911" y="4218021"/>
              <a:ext cx="900637" cy="952391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91440" rIns="91440" bIns="9144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endParaRPr>
            </a:p>
          </p:txBody>
        </p:sp>
        <p:pic>
          <p:nvPicPr>
            <p:cNvPr id="477" name="Graphic 476">
              <a:extLst>
                <a:ext uri="{FF2B5EF4-FFF2-40B4-BE49-F238E27FC236}">
                  <a16:creationId xmlns:a16="http://schemas.microsoft.com/office/drawing/2014/main" id="{B5C046FB-C0DA-6AD1-9A18-0C461C63A36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25375" y="4284575"/>
              <a:ext cx="228600" cy="228600"/>
            </a:xfrm>
            <a:prstGeom prst="rect">
              <a:avLst/>
            </a:prstGeom>
          </p:spPr>
        </p:pic>
        <p:pic>
          <p:nvPicPr>
            <p:cNvPr id="478" name="Graphic 477">
              <a:extLst>
                <a:ext uri="{FF2B5EF4-FFF2-40B4-BE49-F238E27FC236}">
                  <a16:creationId xmlns:a16="http://schemas.microsoft.com/office/drawing/2014/main" id="{4F227AC9-EE7A-FE01-F448-BBE1DDA9AB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25375" y="4702624"/>
              <a:ext cx="228600" cy="228600"/>
            </a:xfrm>
            <a:prstGeom prst="rect">
              <a:avLst/>
            </a:prstGeom>
          </p:spPr>
        </p:pic>
        <p:pic>
          <p:nvPicPr>
            <p:cNvPr id="479" name="Graphic 478">
              <a:extLst>
                <a:ext uri="{FF2B5EF4-FFF2-40B4-BE49-F238E27FC236}">
                  <a16:creationId xmlns:a16="http://schemas.microsoft.com/office/drawing/2014/main" id="{C8596E9A-0014-5CF1-80BD-FEB072F4247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598636" y="4702624"/>
              <a:ext cx="228600" cy="228600"/>
            </a:xfrm>
            <a:prstGeom prst="rect">
              <a:avLst/>
            </a:prstGeom>
          </p:spPr>
        </p:pic>
        <p:pic>
          <p:nvPicPr>
            <p:cNvPr id="480" name="Graphic 479">
              <a:extLst>
                <a:ext uri="{FF2B5EF4-FFF2-40B4-BE49-F238E27FC236}">
                  <a16:creationId xmlns:a16="http://schemas.microsoft.com/office/drawing/2014/main" id="{F66679BE-B007-8AFD-26EC-1FB02F2113A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598636" y="4284575"/>
              <a:ext cx="228600" cy="228600"/>
            </a:xfrm>
            <a:prstGeom prst="rect">
              <a:avLst/>
            </a:prstGeom>
          </p:spPr>
        </p:pic>
        <p:sp>
          <p:nvSpPr>
            <p:cNvPr id="481" name="Rounded Rectangle 480">
              <a:extLst>
                <a:ext uri="{FF2B5EF4-FFF2-40B4-BE49-F238E27FC236}">
                  <a16:creationId xmlns:a16="http://schemas.microsoft.com/office/drawing/2014/main" id="{81EAA243-9506-CAC7-FE45-48E2C60E9F06}"/>
                </a:ext>
              </a:extLst>
            </p:cNvPr>
            <p:cNvSpPr/>
            <p:nvPr/>
          </p:nvSpPr>
          <p:spPr>
            <a:xfrm>
              <a:off x="10022707" y="4546146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Folder</a:t>
              </a:r>
            </a:p>
          </p:txBody>
        </p:sp>
        <p:sp>
          <p:nvSpPr>
            <p:cNvPr id="482" name="Rounded Rectangle 481">
              <a:extLst>
                <a:ext uri="{FF2B5EF4-FFF2-40B4-BE49-F238E27FC236}">
                  <a16:creationId xmlns:a16="http://schemas.microsoft.com/office/drawing/2014/main" id="{B1E9C918-E3F6-D86A-9CDB-8A03D9C1E585}"/>
                </a:ext>
              </a:extLst>
            </p:cNvPr>
            <p:cNvSpPr/>
            <p:nvPr/>
          </p:nvSpPr>
          <p:spPr>
            <a:xfrm>
              <a:off x="10495456" y="4546146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API</a:t>
              </a:r>
            </a:p>
          </p:txBody>
        </p:sp>
        <p:sp>
          <p:nvSpPr>
            <p:cNvPr id="483" name="Rounded Rectangle 482">
              <a:extLst>
                <a:ext uri="{FF2B5EF4-FFF2-40B4-BE49-F238E27FC236}">
                  <a16:creationId xmlns:a16="http://schemas.microsoft.com/office/drawing/2014/main" id="{EEC8FE2F-C101-F4B6-43B5-722E026C7BDA}"/>
                </a:ext>
              </a:extLst>
            </p:cNvPr>
            <p:cNvSpPr/>
            <p:nvPr/>
          </p:nvSpPr>
          <p:spPr>
            <a:xfrm>
              <a:off x="10021683" y="496419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SFTP</a:t>
              </a:r>
            </a:p>
          </p:txBody>
        </p:sp>
        <p:sp>
          <p:nvSpPr>
            <p:cNvPr id="484" name="Rounded Rectangle 483">
              <a:extLst>
                <a:ext uri="{FF2B5EF4-FFF2-40B4-BE49-F238E27FC236}">
                  <a16:creationId xmlns:a16="http://schemas.microsoft.com/office/drawing/2014/main" id="{A57DB183-ABBD-A513-E16D-78F7EF8B34DC}"/>
                </a:ext>
              </a:extLst>
            </p:cNvPr>
            <p:cNvSpPr/>
            <p:nvPr/>
          </p:nvSpPr>
          <p:spPr>
            <a:xfrm>
              <a:off x="10494432" y="496419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GUI</a:t>
              </a:r>
            </a:p>
          </p:txBody>
        </p:sp>
      </p:grpSp>
      <p:grpSp>
        <p:nvGrpSpPr>
          <p:cNvPr id="529" name="Group 528">
            <a:extLst>
              <a:ext uri="{FF2B5EF4-FFF2-40B4-BE49-F238E27FC236}">
                <a16:creationId xmlns:a16="http://schemas.microsoft.com/office/drawing/2014/main" id="{D9D7D51E-4D9B-2718-71AF-28DB4E44A759}"/>
              </a:ext>
            </a:extLst>
          </p:cNvPr>
          <p:cNvGrpSpPr/>
          <p:nvPr/>
        </p:nvGrpSpPr>
        <p:grpSpPr>
          <a:xfrm>
            <a:off x="10323817" y="1483814"/>
            <a:ext cx="921481" cy="952391"/>
            <a:chOff x="10323817" y="1483814"/>
            <a:chExt cx="921481" cy="952391"/>
          </a:xfrm>
        </p:grpSpPr>
        <p:sp>
          <p:nvSpPr>
            <p:cNvPr id="486" name="Rounded Rectangle 485">
              <a:extLst>
                <a:ext uri="{FF2B5EF4-FFF2-40B4-BE49-F238E27FC236}">
                  <a16:creationId xmlns:a16="http://schemas.microsoft.com/office/drawing/2014/main" id="{CB74E013-F0DD-53F8-7A77-61B385502B3B}"/>
                </a:ext>
              </a:extLst>
            </p:cNvPr>
            <p:cNvSpPr/>
            <p:nvPr/>
          </p:nvSpPr>
          <p:spPr>
            <a:xfrm>
              <a:off x="10323817" y="1483814"/>
              <a:ext cx="900637" cy="952391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91440" rIns="91440" bIns="9144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endParaRPr>
            </a:p>
          </p:txBody>
        </p:sp>
        <p:pic>
          <p:nvPicPr>
            <p:cNvPr id="487" name="Graphic 486">
              <a:extLst>
                <a:ext uri="{FF2B5EF4-FFF2-40B4-BE49-F238E27FC236}">
                  <a16:creationId xmlns:a16="http://schemas.microsoft.com/office/drawing/2014/main" id="{06CD5189-B359-5F48-3158-1F8831A7111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41281" y="1550368"/>
              <a:ext cx="228600" cy="228600"/>
            </a:xfrm>
            <a:prstGeom prst="rect">
              <a:avLst/>
            </a:prstGeom>
          </p:spPr>
        </p:pic>
        <p:pic>
          <p:nvPicPr>
            <p:cNvPr id="488" name="Graphic 487">
              <a:extLst>
                <a:ext uri="{FF2B5EF4-FFF2-40B4-BE49-F238E27FC236}">
                  <a16:creationId xmlns:a16="http://schemas.microsoft.com/office/drawing/2014/main" id="{FBC34235-2C71-9B84-D5B8-0A8D31E2670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441281" y="1968417"/>
              <a:ext cx="228600" cy="228600"/>
            </a:xfrm>
            <a:prstGeom prst="rect">
              <a:avLst/>
            </a:prstGeom>
          </p:spPr>
        </p:pic>
        <p:pic>
          <p:nvPicPr>
            <p:cNvPr id="489" name="Graphic 488">
              <a:extLst>
                <a:ext uri="{FF2B5EF4-FFF2-40B4-BE49-F238E27FC236}">
                  <a16:creationId xmlns:a16="http://schemas.microsoft.com/office/drawing/2014/main" id="{0EA8F714-6F40-03C0-44E6-F75E323A471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914542" y="1968417"/>
              <a:ext cx="228600" cy="228600"/>
            </a:xfrm>
            <a:prstGeom prst="rect">
              <a:avLst/>
            </a:prstGeom>
          </p:spPr>
        </p:pic>
        <p:pic>
          <p:nvPicPr>
            <p:cNvPr id="490" name="Graphic 489">
              <a:extLst>
                <a:ext uri="{FF2B5EF4-FFF2-40B4-BE49-F238E27FC236}">
                  <a16:creationId xmlns:a16="http://schemas.microsoft.com/office/drawing/2014/main" id="{8629071F-BFD8-BF70-D588-5A4727B3B00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914542" y="1550368"/>
              <a:ext cx="228600" cy="228600"/>
            </a:xfrm>
            <a:prstGeom prst="rect">
              <a:avLst/>
            </a:prstGeom>
          </p:spPr>
        </p:pic>
        <p:sp>
          <p:nvSpPr>
            <p:cNvPr id="491" name="Rounded Rectangle 490">
              <a:extLst>
                <a:ext uri="{FF2B5EF4-FFF2-40B4-BE49-F238E27FC236}">
                  <a16:creationId xmlns:a16="http://schemas.microsoft.com/office/drawing/2014/main" id="{3B4CCD47-F7C9-AB08-CEC8-B88323BFDFD2}"/>
                </a:ext>
              </a:extLst>
            </p:cNvPr>
            <p:cNvSpPr/>
            <p:nvPr/>
          </p:nvSpPr>
          <p:spPr>
            <a:xfrm>
              <a:off x="10338613" y="1811939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Folder</a:t>
              </a:r>
            </a:p>
          </p:txBody>
        </p:sp>
        <p:sp>
          <p:nvSpPr>
            <p:cNvPr id="492" name="Rounded Rectangle 491">
              <a:extLst>
                <a:ext uri="{FF2B5EF4-FFF2-40B4-BE49-F238E27FC236}">
                  <a16:creationId xmlns:a16="http://schemas.microsoft.com/office/drawing/2014/main" id="{3DC1FBC4-2AB6-7A7A-03E3-5A4FF180511E}"/>
                </a:ext>
              </a:extLst>
            </p:cNvPr>
            <p:cNvSpPr/>
            <p:nvPr/>
          </p:nvSpPr>
          <p:spPr>
            <a:xfrm>
              <a:off x="10811362" y="1811939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API</a:t>
              </a:r>
            </a:p>
          </p:txBody>
        </p:sp>
        <p:sp>
          <p:nvSpPr>
            <p:cNvPr id="493" name="Rounded Rectangle 492">
              <a:extLst>
                <a:ext uri="{FF2B5EF4-FFF2-40B4-BE49-F238E27FC236}">
                  <a16:creationId xmlns:a16="http://schemas.microsoft.com/office/drawing/2014/main" id="{D1F78AB4-245D-C666-4413-9328183EB24B}"/>
                </a:ext>
              </a:extLst>
            </p:cNvPr>
            <p:cNvSpPr/>
            <p:nvPr/>
          </p:nvSpPr>
          <p:spPr>
            <a:xfrm>
              <a:off x="10337589" y="2229988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SFTP</a:t>
              </a:r>
            </a:p>
          </p:txBody>
        </p:sp>
        <p:sp>
          <p:nvSpPr>
            <p:cNvPr id="494" name="Rounded Rectangle 493">
              <a:extLst>
                <a:ext uri="{FF2B5EF4-FFF2-40B4-BE49-F238E27FC236}">
                  <a16:creationId xmlns:a16="http://schemas.microsoft.com/office/drawing/2014/main" id="{394E58E9-0808-1335-DA0D-2EDACC20CF34}"/>
                </a:ext>
              </a:extLst>
            </p:cNvPr>
            <p:cNvSpPr/>
            <p:nvPr/>
          </p:nvSpPr>
          <p:spPr>
            <a:xfrm>
              <a:off x="10810338" y="2229988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GUI</a:t>
              </a:r>
            </a:p>
          </p:txBody>
        </p:sp>
      </p:grp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D9B56AA1-615D-21A0-4230-CF5DBFD13928}"/>
              </a:ext>
            </a:extLst>
          </p:cNvPr>
          <p:cNvGrpSpPr/>
          <p:nvPr/>
        </p:nvGrpSpPr>
        <p:grpSpPr>
          <a:xfrm>
            <a:off x="11300192" y="1530143"/>
            <a:ext cx="433936" cy="875019"/>
            <a:chOff x="11300192" y="1530143"/>
            <a:chExt cx="433936" cy="87501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4016ABD9-F584-1191-81C3-7CC2304C2D5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1397765" y="2176562"/>
              <a:ext cx="228600" cy="228600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764FC985-C1D5-BCB7-60AF-4B4BE51AC97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1384790" y="1694840"/>
              <a:ext cx="228600" cy="2286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F6A854C6-0284-EB07-5F97-FFB8DBCD8C6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1397765" y="1946970"/>
              <a:ext cx="228600" cy="228600"/>
            </a:xfrm>
            <a:prstGeom prst="rect">
              <a:avLst/>
            </a:prstGeom>
          </p:spPr>
        </p:pic>
        <p:sp>
          <p:nvSpPr>
            <p:cNvPr id="501" name="Rounded Rectangle 500">
              <a:extLst>
                <a:ext uri="{FF2B5EF4-FFF2-40B4-BE49-F238E27FC236}">
                  <a16:creationId xmlns:a16="http://schemas.microsoft.com/office/drawing/2014/main" id="{2716505B-1267-26B6-E7BB-07361FE783A9}"/>
                </a:ext>
              </a:extLst>
            </p:cNvPr>
            <p:cNvSpPr/>
            <p:nvPr/>
          </p:nvSpPr>
          <p:spPr>
            <a:xfrm>
              <a:off x="11300192" y="1530143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iIOT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endParaRPr>
            </a:p>
          </p:txBody>
        </p:sp>
      </p:grpSp>
      <p:cxnSp>
        <p:nvCxnSpPr>
          <p:cNvPr id="495" name="Straight Arrow Connector 494">
            <a:extLst>
              <a:ext uri="{FF2B5EF4-FFF2-40B4-BE49-F238E27FC236}">
                <a16:creationId xmlns:a16="http://schemas.microsoft.com/office/drawing/2014/main" id="{A79B9039-73DD-56DE-FEA9-1905A0403F43}"/>
              </a:ext>
            </a:extLst>
          </p:cNvPr>
          <p:cNvCxnSpPr>
            <a:cxnSpLocks/>
            <a:stCxn id="461" idx="0"/>
            <a:endCxn id="459" idx="2"/>
          </p:cNvCxnSpPr>
          <p:nvPr/>
        </p:nvCxnSpPr>
        <p:spPr>
          <a:xfrm flipH="1" flipV="1">
            <a:off x="9645429" y="3082694"/>
            <a:ext cx="1333" cy="115443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Straight Arrow Connector 497">
            <a:extLst>
              <a:ext uri="{FF2B5EF4-FFF2-40B4-BE49-F238E27FC236}">
                <a16:creationId xmlns:a16="http://schemas.microsoft.com/office/drawing/2014/main" id="{9430B91A-0415-2F68-C473-D2FF8EC31611}"/>
              </a:ext>
            </a:extLst>
          </p:cNvPr>
          <p:cNvCxnSpPr>
            <a:cxnSpLocks/>
            <a:stCxn id="459" idx="0"/>
            <a:endCxn id="464" idx="2"/>
          </p:cNvCxnSpPr>
          <p:nvPr/>
        </p:nvCxnSpPr>
        <p:spPr>
          <a:xfrm flipV="1">
            <a:off x="9645429" y="2227402"/>
            <a:ext cx="1333" cy="118950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8A0C4A37-B27E-FE1B-7BF6-7403CC217BF0}"/>
              </a:ext>
            </a:extLst>
          </p:cNvPr>
          <p:cNvGrpSpPr/>
          <p:nvPr/>
        </p:nvGrpSpPr>
        <p:grpSpPr>
          <a:xfrm>
            <a:off x="11376975" y="2971800"/>
            <a:ext cx="236415" cy="976200"/>
            <a:chOff x="11376975" y="2971800"/>
            <a:chExt cx="236415" cy="976200"/>
          </a:xfrm>
        </p:grpSpPr>
        <p:pic>
          <p:nvPicPr>
            <p:cNvPr id="503" name="Graphic 502">
              <a:extLst>
                <a:ext uri="{FF2B5EF4-FFF2-40B4-BE49-F238E27FC236}">
                  <a16:creationId xmlns:a16="http://schemas.microsoft.com/office/drawing/2014/main" id="{CCB54B09-2C9C-4B71-C445-6BE82CAB857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1384790" y="3508641"/>
              <a:ext cx="228600" cy="228600"/>
            </a:xfrm>
            <a:prstGeom prst="rect">
              <a:avLst/>
            </a:prstGeom>
          </p:spPr>
        </p:pic>
        <p:pic>
          <p:nvPicPr>
            <p:cNvPr id="505" name="Graphic 504">
              <a:extLst>
                <a:ext uri="{FF2B5EF4-FFF2-40B4-BE49-F238E27FC236}">
                  <a16:creationId xmlns:a16="http://schemas.microsoft.com/office/drawing/2014/main" id="{9DA750F3-7EDB-0964-8FCB-7964E064792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384790" y="3236806"/>
              <a:ext cx="228600" cy="228600"/>
            </a:xfrm>
            <a:prstGeom prst="rect">
              <a:avLst/>
            </a:prstGeom>
          </p:spPr>
        </p:pic>
        <p:pic>
          <p:nvPicPr>
            <p:cNvPr id="507" name="Graphic 506">
              <a:extLst>
                <a:ext uri="{FF2B5EF4-FFF2-40B4-BE49-F238E27FC236}">
                  <a16:creationId xmlns:a16="http://schemas.microsoft.com/office/drawing/2014/main" id="{03C37779-B813-AC67-896E-4A881C1645C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1376975" y="3719400"/>
              <a:ext cx="228600" cy="228600"/>
            </a:xfrm>
            <a:prstGeom prst="rect">
              <a:avLst/>
            </a:prstGeom>
          </p:spPr>
        </p:pic>
        <p:pic>
          <p:nvPicPr>
            <p:cNvPr id="508" name="Graphic 507">
              <a:extLst>
                <a:ext uri="{FF2B5EF4-FFF2-40B4-BE49-F238E27FC236}">
                  <a16:creationId xmlns:a16="http://schemas.microsoft.com/office/drawing/2014/main" id="{ED4D1C19-C013-6316-209E-8F4E33F1294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1384790" y="2971800"/>
              <a:ext cx="228600" cy="228600"/>
            </a:xfrm>
            <a:prstGeom prst="rect">
              <a:avLst/>
            </a:prstGeom>
          </p:spPr>
        </p:pic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F75D3258-1038-EC5A-0C09-BDD1AF6B5C7C}"/>
              </a:ext>
            </a:extLst>
          </p:cNvPr>
          <p:cNvGrpSpPr/>
          <p:nvPr/>
        </p:nvGrpSpPr>
        <p:grpSpPr>
          <a:xfrm>
            <a:off x="11268043" y="5761007"/>
            <a:ext cx="431611" cy="236643"/>
            <a:chOff x="11268043" y="5761007"/>
            <a:chExt cx="431611" cy="236643"/>
          </a:xfrm>
        </p:grpSpPr>
        <p:pic>
          <p:nvPicPr>
            <p:cNvPr id="450" name="Graphic 449">
              <a:extLst>
                <a:ext uri="{FF2B5EF4-FFF2-40B4-BE49-F238E27FC236}">
                  <a16:creationId xmlns:a16="http://schemas.microsoft.com/office/drawing/2014/main" id="{68A9375B-2FB9-2955-A24E-CB45D637EF4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1268043" y="5769050"/>
              <a:ext cx="228600" cy="228600"/>
            </a:xfrm>
            <a:prstGeom prst="rect">
              <a:avLst/>
            </a:prstGeom>
          </p:spPr>
        </p:pic>
        <p:pic>
          <p:nvPicPr>
            <p:cNvPr id="509" name="Graphic 508">
              <a:extLst>
                <a:ext uri="{FF2B5EF4-FFF2-40B4-BE49-F238E27FC236}">
                  <a16:creationId xmlns:a16="http://schemas.microsoft.com/office/drawing/2014/main" id="{451EF5F0-872C-6737-7163-EDC131416E5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1471054" y="5761007"/>
              <a:ext cx="228600" cy="228600"/>
            </a:xfrm>
            <a:prstGeom prst="rect">
              <a:avLst/>
            </a:prstGeom>
          </p:spPr>
        </p:pic>
      </p:grpSp>
      <p:grpSp>
        <p:nvGrpSpPr>
          <p:cNvPr id="522" name="Group 521">
            <a:extLst>
              <a:ext uri="{FF2B5EF4-FFF2-40B4-BE49-F238E27FC236}">
                <a16:creationId xmlns:a16="http://schemas.microsoft.com/office/drawing/2014/main" id="{229BFBD6-1DA8-6EB0-FA74-CB98AB4420D0}"/>
              </a:ext>
            </a:extLst>
          </p:cNvPr>
          <p:cNvGrpSpPr/>
          <p:nvPr/>
        </p:nvGrpSpPr>
        <p:grpSpPr>
          <a:xfrm>
            <a:off x="5085802" y="3472508"/>
            <a:ext cx="1288936" cy="531539"/>
            <a:chOff x="5085802" y="3472508"/>
            <a:chExt cx="1288936" cy="531539"/>
          </a:xfrm>
        </p:grpSpPr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20655E5A-51FB-88A2-59FF-1A6D35298996}"/>
                </a:ext>
              </a:extLst>
            </p:cNvPr>
            <p:cNvSpPr/>
            <p:nvPr/>
          </p:nvSpPr>
          <p:spPr>
            <a:xfrm>
              <a:off x="5085802" y="3472508"/>
              <a:ext cx="1288936" cy="531539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182880" rIns="91440" bIns="18288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Supervisor</a:t>
              </a:r>
            </a:p>
          </p:txBody>
        </p:sp>
        <p:pic>
          <p:nvPicPr>
            <p:cNvPr id="510" name="Graphic 509">
              <a:extLst>
                <a:ext uri="{FF2B5EF4-FFF2-40B4-BE49-F238E27FC236}">
                  <a16:creationId xmlns:a16="http://schemas.microsoft.com/office/drawing/2014/main" id="{B7426726-9979-A8DB-7DBC-249070A191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5140963" y="3550230"/>
              <a:ext cx="365760" cy="365760"/>
            </a:xfrm>
            <a:prstGeom prst="rect">
              <a:avLst/>
            </a:prstGeom>
          </p:spPr>
        </p:pic>
      </p:grpSp>
      <p:cxnSp>
        <p:nvCxnSpPr>
          <p:cNvPr id="541" name="Elbow Connector 540">
            <a:extLst>
              <a:ext uri="{FF2B5EF4-FFF2-40B4-BE49-F238E27FC236}">
                <a16:creationId xmlns:a16="http://schemas.microsoft.com/office/drawing/2014/main" id="{10783021-A772-69DB-6783-4E4E9E0C2230}"/>
              </a:ext>
            </a:extLst>
          </p:cNvPr>
          <p:cNvCxnSpPr>
            <a:cxnSpLocks/>
            <a:stCxn id="57" idx="0"/>
          </p:cNvCxnSpPr>
          <p:nvPr/>
        </p:nvCxnSpPr>
        <p:spPr>
          <a:xfrm rot="16200000" flipV="1">
            <a:off x="4757328" y="4415925"/>
            <a:ext cx="764216" cy="368814"/>
          </a:xfrm>
          <a:prstGeom prst="bentConnector3">
            <a:avLst>
              <a:gd name="adj1" fmla="val 100087"/>
            </a:avLst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6" name="Group 555">
            <a:extLst>
              <a:ext uri="{FF2B5EF4-FFF2-40B4-BE49-F238E27FC236}">
                <a16:creationId xmlns:a16="http://schemas.microsoft.com/office/drawing/2014/main" id="{D0E9509E-3B74-B6B5-67E8-077101ADAEA8}"/>
              </a:ext>
            </a:extLst>
          </p:cNvPr>
          <p:cNvGrpSpPr/>
          <p:nvPr/>
        </p:nvGrpSpPr>
        <p:grpSpPr>
          <a:xfrm>
            <a:off x="7007740" y="1365760"/>
            <a:ext cx="810431" cy="957137"/>
            <a:chOff x="7007740" y="1365760"/>
            <a:chExt cx="810431" cy="957137"/>
          </a:xfrm>
        </p:grpSpPr>
        <p:sp>
          <p:nvSpPr>
            <p:cNvPr id="550" name="Rounded Rectangle 549">
              <a:extLst>
                <a:ext uri="{FF2B5EF4-FFF2-40B4-BE49-F238E27FC236}">
                  <a16:creationId xmlns:a16="http://schemas.microsoft.com/office/drawing/2014/main" id="{4096CE61-4C6E-4C3E-EEDF-08BB6BD47F23}"/>
                </a:ext>
              </a:extLst>
            </p:cNvPr>
            <p:cNvSpPr/>
            <p:nvPr/>
          </p:nvSpPr>
          <p:spPr>
            <a:xfrm>
              <a:off x="7007740" y="1365760"/>
              <a:ext cx="810431" cy="957137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54864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Remote Access</a:t>
              </a:r>
            </a:p>
          </p:txBody>
        </p:sp>
        <p:pic>
          <p:nvPicPr>
            <p:cNvPr id="555" name="Graphic 554">
              <a:extLst>
                <a:ext uri="{FF2B5EF4-FFF2-40B4-BE49-F238E27FC236}">
                  <a16:creationId xmlns:a16="http://schemas.microsoft.com/office/drawing/2014/main" id="{EC5BDEB3-2428-C22F-0D1C-BB25AB41883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239790" y="1506743"/>
              <a:ext cx="365760" cy="36576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C0461BE-2D16-49C3-F3AB-CFFEE2A042F9}"/>
              </a:ext>
            </a:extLst>
          </p:cNvPr>
          <p:cNvSpPr>
            <a:spLocks/>
          </p:cNvSpPr>
          <p:nvPr/>
        </p:nvSpPr>
        <p:spPr>
          <a:xfrm>
            <a:off x="4640" y="0"/>
            <a:ext cx="12192000" cy="6858000"/>
          </a:xfrm>
          <a:prstGeom prst="rect">
            <a:avLst/>
          </a:prstGeom>
          <a:solidFill>
            <a:srgbClr val="F0F0F0">
              <a:lumMod val="75000"/>
              <a:alpha val="6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337DEDF-4E50-7580-45B2-ADDDD5B8C4A8}"/>
              </a:ext>
            </a:extLst>
          </p:cNvPr>
          <p:cNvGrpSpPr/>
          <p:nvPr/>
        </p:nvGrpSpPr>
        <p:grpSpPr>
          <a:xfrm>
            <a:off x="2376199" y="1081641"/>
            <a:ext cx="6816296" cy="4694718"/>
            <a:chOff x="2376199" y="1081641"/>
            <a:chExt cx="6816296" cy="4694718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197AB3E-9052-D2A4-99C3-F00DAC2D8DE0}"/>
                </a:ext>
              </a:extLst>
            </p:cNvPr>
            <p:cNvSpPr/>
            <p:nvPr/>
          </p:nvSpPr>
          <p:spPr>
            <a:xfrm>
              <a:off x="2376199" y="1081641"/>
              <a:ext cx="6814186" cy="4694718"/>
            </a:xfrm>
            <a:prstGeom prst="rect">
              <a:avLst/>
            </a:prstGeom>
            <a:solidFill>
              <a:srgbClr val="F0F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6C4023D-DF22-5D2F-6569-8CF76283AD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55347" y="1264056"/>
              <a:ext cx="437148" cy="324000"/>
              <a:chOff x="9604313" y="873877"/>
              <a:chExt cx="539812" cy="400091"/>
            </a:xfrm>
          </p:grpSpPr>
          <p:sp>
            <p:nvSpPr>
              <p:cNvPr id="79" name="Rectangle: Top Corners Rounded 422">
                <a:extLst>
                  <a:ext uri="{FF2B5EF4-FFF2-40B4-BE49-F238E27FC236}">
                    <a16:creationId xmlns:a16="http://schemas.microsoft.com/office/drawing/2014/main" id="{5A49B439-3C53-E374-4C2B-667991C60393}"/>
                  </a:ext>
                </a:extLst>
              </p:cNvPr>
              <p:cNvSpPr/>
              <p:nvPr/>
            </p:nvSpPr>
            <p:spPr>
              <a:xfrm rot="16200000">
                <a:off x="9674173" y="804017"/>
                <a:ext cx="400091" cy="53981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80" name="Graphic 79" descr="Close with solid fill">
                <a:extLst>
                  <a:ext uri="{FF2B5EF4-FFF2-40B4-BE49-F238E27FC236}">
                    <a16:creationId xmlns:a16="http://schemas.microsoft.com/office/drawing/2014/main" id="{AA650D62-23F3-5760-BF7A-0004154F1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9716376" y="905395"/>
                <a:ext cx="342023" cy="342023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05B4FCD-AAFD-87E8-25D7-BED9C5BF25BD}"/>
                </a:ext>
              </a:extLst>
            </p:cNvPr>
            <p:cNvGrpSpPr>
              <a:grpSpLocks/>
            </p:cNvGrpSpPr>
            <p:nvPr/>
          </p:nvGrpSpPr>
          <p:grpSpPr>
            <a:xfrm>
              <a:off x="2634009" y="1751582"/>
              <a:ext cx="2363926" cy="3040005"/>
              <a:chOff x="4779028" y="2077539"/>
              <a:chExt cx="2363926" cy="3040005"/>
            </a:xfrm>
          </p:grpSpPr>
          <p:sp>
            <p:nvSpPr>
              <p:cNvPr id="77" name="Text Placeholder 24">
                <a:extLst>
                  <a:ext uri="{FF2B5EF4-FFF2-40B4-BE49-F238E27FC236}">
                    <a16:creationId xmlns:a16="http://schemas.microsoft.com/office/drawing/2014/main" id="{C912535F-096D-1FC9-DBF1-4B8E1C0C82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79028" y="2077539"/>
                <a:ext cx="2363926" cy="3040005"/>
              </a:xfrm>
              <a:prstGeom prst="roundRect">
                <a:avLst>
                  <a:gd name="adj" fmla="val 5160"/>
                </a:avLst>
              </a:prstGeom>
              <a:gradFill>
                <a:gsLst>
                  <a:gs pos="1000">
                    <a:schemeClr val="tx1">
                      <a:lumMod val="90000"/>
                      <a:lumOff val="10000"/>
                    </a:schemeClr>
                  </a:gs>
                  <a:gs pos="56000">
                    <a:schemeClr val="tx1"/>
                  </a:gs>
                </a:gsLst>
                <a:lin ang="4200000" scaled="0"/>
              </a:gradFill>
              <a:ln w="1905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txBody>
              <a:bodyPr wrap="square" lIns="182880" tIns="914400" rIns="182880" bIns="182880" anchor="t" anchorCtr="0">
                <a:noAutofit/>
              </a:bodyPr>
              <a:lstStyle>
                <a:lvl1pPr marL="11113" indent="0" algn="ctr" defTabSz="914400" rtl="0" eaLnBrk="1" latinLnBrk="0" hangingPunct="1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tabLst/>
                  <a:defRPr sz="2000" b="0" i="0" kern="1200">
                    <a:solidFill>
                      <a:schemeClr val="bg1"/>
                    </a:solidFill>
                    <a:latin typeface="Simplon Norm" panose="020B0500030000000000" pitchFamily="34" charset="77"/>
                    <a:ea typeface="+mn-ea"/>
                    <a:cs typeface="+mn-cs"/>
                  </a:defRPr>
                </a:lvl1pPr>
                <a:lvl2pPr marL="11113" indent="0" algn="ctr" defTabSz="914400" rtl="0" eaLnBrk="1" latinLnBrk="0" hangingPunct="1">
                  <a:lnSpc>
                    <a:spcPct val="133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/>
                  <a:defRPr sz="1400" b="0" i="0" kern="120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lvl2pPr>
                <a:lvl3pPr marL="11113" indent="0" algn="ctr" defTabSz="914400" rtl="0" eaLnBrk="1" latinLnBrk="0" hangingPunct="1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tabLst/>
                  <a:defRPr sz="1600" b="0" i="0" kern="1200">
                    <a:solidFill>
                      <a:schemeClr val="bg1"/>
                    </a:solidFill>
                    <a:latin typeface="Simplon Norm" panose="020B0500030000000000" pitchFamily="34" charset="77"/>
                    <a:ea typeface="+mn-ea"/>
                    <a:cs typeface="+mn-cs"/>
                  </a:defRPr>
                </a:lvl3pPr>
                <a:lvl4pPr marL="11113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200" b="0" i="0" kern="120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lvl4pPr>
                <a:lvl5pPr marL="296863" indent="-285750" algn="ctr" defTabSz="914400" rtl="0" eaLnBrk="1" latinLnBrk="0" hangingPunct="1">
                  <a:lnSpc>
                    <a:spcPct val="90000"/>
                  </a:lnSpc>
                  <a:spcBef>
                    <a:spcPts val="1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bg1"/>
                    </a:solidFill>
                    <a:latin typeface="Simplon Norm" panose="020B0500030000000000" pitchFamily="34" charset="77"/>
                    <a:ea typeface="+mn-ea"/>
                    <a:cs typeface="+mn-cs"/>
                  </a:defRPr>
                </a:lvl5pPr>
                <a:lvl6pPr marL="515938" indent="-23495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200" b="0" i="0" kern="120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lvl6pPr>
                <a:lvl7pPr marL="11113" indent="0" algn="ctr" defTabSz="914400" rtl="0" eaLnBrk="1" latinLnBrk="0" hangingPunct="1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tabLst/>
                  <a:defRPr sz="1600" b="0" i="0" kern="120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Simplon Norm" panose="020B0500030000000000" pitchFamily="34" charset="77"/>
                    <a:ea typeface="+mn-ea"/>
                    <a:cs typeface="+mn-cs"/>
                  </a:defRPr>
                </a:lvl7pPr>
                <a:lvl8pPr marL="11113" indent="0" algn="ctr" defTabSz="914400" rtl="0" eaLnBrk="1" latinLnBrk="0" hangingPunct="1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tabLst/>
                  <a:defRPr sz="2000" b="0" i="1" kern="1200">
                    <a:solidFill>
                      <a:schemeClr val="bg1">
                        <a:lumMod val="85000"/>
                      </a:schemeClr>
                    </a:solidFill>
                    <a:latin typeface="Simplon Norm Light Italic" panose="020B0500030000000000" pitchFamily="34" charset="77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113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rgbClr val="2571FB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  <a:p>
                <a:pPr marL="11113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">
                        <a:srgbClr val="FF003C">
                          <a:lumMod val="20000"/>
                          <a:lumOff val="80000"/>
                        </a:srgbClr>
                      </a:gs>
                      <a:gs pos="56000">
                        <a:srgbClr val="FF003C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>
                    <a:glow rad="76200">
                      <a:srgbClr val="FF003C">
                        <a:alpha val="20000"/>
                      </a:srgbClr>
                    </a:glow>
                  </a:effectLst>
                  <a:uLnTx/>
                  <a:uFillTx/>
                  <a:latin typeface="Simplon Norm Bold" panose="020B0500030000000000" pitchFamily="34" charset="77"/>
                  <a:ea typeface="+mn-ea"/>
                  <a:cs typeface="+mn-cs"/>
                </a:endParaRPr>
              </a:p>
              <a:p>
                <a:pPr>
                  <a:defRPr/>
                </a:pPr>
                <a:r>
                  <a:rPr lang="en-US" sz="1400" dirty="0">
                    <a:solidFill>
                      <a:srgbClr val="FFFFFF"/>
                    </a:solidFill>
                    <a:latin typeface="Simplon Norm Light"/>
                  </a:rPr>
                  <a:t>Volle </a:t>
                </a:r>
                <a:r>
                  <a:rPr lang="en-US" sz="1400" dirty="0" err="1">
                    <a:solidFill>
                      <a:srgbClr val="FFFFFF"/>
                    </a:solidFill>
                    <a:latin typeface="Simplon Norm Light"/>
                  </a:rPr>
                  <a:t>Kontrolle</a:t>
                </a:r>
                <a:r>
                  <a:rPr lang="en-US" sz="1400" dirty="0">
                    <a:solidFill>
                      <a:srgbClr val="FFFFFF"/>
                    </a:solidFill>
                    <a:latin typeface="Simplon Norm Light"/>
                  </a:rPr>
                  <a:t> </a:t>
                </a:r>
                <a:r>
                  <a:rPr lang="en-US" sz="1400" dirty="0" err="1">
                    <a:solidFill>
                      <a:srgbClr val="FFFFFF"/>
                    </a:solidFill>
                    <a:latin typeface="Simplon Norm Light"/>
                  </a:rPr>
                  <a:t>über</a:t>
                </a:r>
                <a:r>
                  <a:rPr lang="en-US" sz="1400" dirty="0">
                    <a:solidFill>
                      <a:srgbClr val="FFFFFF"/>
                    </a:solidFill>
                    <a:latin typeface="Simplon Norm Light"/>
                  </a:rPr>
                  <a:t> </a:t>
                </a:r>
                <a:r>
                  <a:rPr lang="en-US" sz="1400" dirty="0" err="1">
                    <a:solidFill>
                      <a:srgbClr val="FFFFFF"/>
                    </a:solidFill>
                    <a:latin typeface="Simplon Norm Light"/>
                  </a:rPr>
                  <a:t>Datenträger</a:t>
                </a:r>
                <a:br>
                  <a:rPr lang="en-US" sz="1400" dirty="0">
                    <a:solidFill>
                      <a:srgbClr val="FFFFFF"/>
                    </a:solidFill>
                    <a:latin typeface="Simplon Norm Light"/>
                  </a:rPr>
                </a:br>
                <a:r>
                  <a:rPr lang="en-US" sz="1400" dirty="0" err="1">
                    <a:solidFill>
                      <a:srgbClr val="FFFFFF"/>
                    </a:solidFill>
                    <a:latin typeface="Simplon Norm Light"/>
                  </a:rPr>
                  <a:t>sicherer</a:t>
                </a:r>
                <a:r>
                  <a:rPr lang="en-US" sz="1400" dirty="0">
                    <a:solidFill>
                      <a:srgbClr val="FFFFFF"/>
                    </a:solidFill>
                    <a:latin typeface="Simplon Norm Light"/>
                  </a:rPr>
                  <a:t> </a:t>
                </a:r>
                <a:r>
                  <a:rPr lang="en-US" sz="1400" dirty="0" err="1">
                    <a:solidFill>
                      <a:srgbClr val="FFFFFF"/>
                    </a:solidFill>
                    <a:latin typeface="Simplon Norm Light"/>
                  </a:rPr>
                  <a:t>Datentransfer</a:t>
                </a:r>
                <a:endParaRPr lang="en-US" sz="1400" dirty="0">
                  <a:solidFill>
                    <a:srgbClr val="FFFFFF"/>
                  </a:solidFill>
                  <a:latin typeface="Simplon Norm Light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EBB8C16-7E31-24A5-5BD9-5F7C5FCD2CD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25856" y="3227859"/>
                <a:ext cx="15389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rgbClr val="2571FB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409AAFD-3ABC-C5F8-B9AA-E0662FE00D8C}"/>
                </a:ext>
              </a:extLst>
            </p:cNvPr>
            <p:cNvSpPr txBox="1"/>
            <p:nvPr/>
          </p:nvSpPr>
          <p:spPr>
            <a:xfrm>
              <a:off x="5503941" y="1777481"/>
              <a:ext cx="2086243" cy="313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600" normalizeH="0" baseline="0" noProof="0" dirty="0">
                  <a:ln>
                    <a:noFill/>
                  </a:ln>
                  <a:solidFill>
                    <a:srgbClr val="2571FB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UseCase1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4287D58-78CD-C8F5-497B-3FD7B4473338}"/>
                </a:ext>
              </a:extLst>
            </p:cNvPr>
            <p:cNvSpPr txBox="1"/>
            <p:nvPr/>
          </p:nvSpPr>
          <p:spPr>
            <a:xfrm>
              <a:off x="5443742" y="2227591"/>
              <a:ext cx="367932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implon Norm" panose="020B0500030000000000" pitchFamily="34" charset="0"/>
                  <a:ea typeface="+mn-ea"/>
                  <a:cs typeface="+mn-cs"/>
                </a:rPr>
                <a:t>Kiosk + Core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Simplon Norm" panose="020B0500030000000000" pitchFamily="34" charset="0"/>
                  <a:ea typeface="+mn-ea"/>
                  <a:cs typeface="+mn-cs"/>
                </a:rPr>
                <a:t>mit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implon Norm" panose="020B0500030000000000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Simplon Norm" panose="020B0500030000000000" pitchFamily="34" charset="0"/>
                  <a:ea typeface="+mn-ea"/>
                  <a:cs typeface="+mn-cs"/>
                </a:rPr>
                <a:t>Multiscanning</a:t>
              </a:r>
              <a:r>
                <a:rPr lang="en-US" sz="1400" dirty="0">
                  <a:latin typeface="Simplon Norm" panose="020B0500030000000000" pitchFamily="34" charset="0"/>
                </a:rPr>
                <a:t>, CDR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implon Norm" panose="020B0500030000000000" pitchFamily="34" charset="0"/>
                  <a:ea typeface="+mn-ea"/>
                  <a:cs typeface="+mn-cs"/>
                </a:rPr>
              </a:b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implon Norm" panose="020B0500030000000000" pitchFamily="34" charset="0"/>
                  <a:ea typeface="+mn-ea"/>
                  <a:cs typeface="+mn-cs"/>
                </a:rPr>
                <a:t>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Simplon Norm" panose="020B0500030000000000" pitchFamily="34" charset="0"/>
                  <a:ea typeface="+mn-ea"/>
                  <a:cs typeface="+mn-cs"/>
                </a:rPr>
                <a:t>Datenschleuse</a:t>
              </a:r>
              <a:r>
                <a:rPr lang="en-GB" sz="1200" dirty="0">
                  <a:latin typeface="Simplon Norm" panose="020B0500030000000000" pitchFamily="34" charset="0"/>
                </a:rPr>
                <a:t> = </a:t>
              </a:r>
              <a:r>
                <a:rPr lang="en-US" sz="1200" dirty="0" err="1">
                  <a:latin typeface="Simplon Norm" panose="020B0500030000000000" pitchFamily="34" charset="77"/>
                </a:rPr>
                <a:t>Physische</a:t>
              </a:r>
              <a:r>
                <a:rPr lang="en-US" sz="1200" dirty="0">
                  <a:latin typeface="Simplon Norm" panose="020B0500030000000000" pitchFamily="34" charset="77"/>
                </a:rPr>
                <a:t> Scan- und </a:t>
              </a:r>
              <a:r>
                <a:rPr lang="en-US" sz="1200" dirty="0" err="1">
                  <a:latin typeface="Simplon Norm" panose="020B0500030000000000" pitchFamily="34" charset="77"/>
                </a:rPr>
                <a:t>Bereinigungsstation</a:t>
              </a:r>
              <a:r>
                <a:rPr lang="en-US" sz="1200" dirty="0">
                  <a:latin typeface="Simplon Norm" panose="020B0500030000000000" pitchFamily="34" charset="77"/>
                </a:rPr>
                <a:t> für </a:t>
              </a:r>
              <a:r>
                <a:rPr lang="en-US" sz="1200" dirty="0" err="1">
                  <a:latin typeface="Simplon Norm" panose="020B0500030000000000" pitchFamily="34" charset="77"/>
                </a:rPr>
                <a:t>Datenträger</a:t>
              </a:r>
              <a:endParaRPr lang="en-US" sz="1200" dirty="0">
                <a:latin typeface="Simplon Norm" panose="020B0500030000000000" pitchFamily="34" charset="77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1200" dirty="0">
                  <a:latin typeface="Simplon Norm" panose="020B0500030000000000" pitchFamily="34" charset="77"/>
                </a:rPr>
                <a:t>Deep CDR + </a:t>
              </a:r>
              <a:r>
                <a:rPr lang="en-US" sz="1200" dirty="0" err="1">
                  <a:latin typeface="Simplon Norm" panose="020B0500030000000000" pitchFamily="34" charset="77"/>
                </a:rPr>
                <a:t>Multiscanning</a:t>
              </a:r>
              <a:r>
                <a:rPr lang="en-US" sz="1200" dirty="0">
                  <a:latin typeface="Simplon Norm" panose="020B0500030000000000" pitchFamily="34" charset="77"/>
                </a:rPr>
                <a:t>, </a:t>
              </a:r>
              <a:br>
                <a:rPr lang="en-US" sz="1200" dirty="0">
                  <a:latin typeface="Simplon Norm" panose="020B0500030000000000" pitchFamily="34" charset="77"/>
                </a:rPr>
              </a:br>
              <a:r>
                <a:rPr lang="en-US" sz="1200" dirty="0">
                  <a:latin typeface="Simplon Norm" panose="020B0500030000000000" pitchFamily="34" charset="77"/>
                </a:rPr>
                <a:t>bevor </a:t>
              </a:r>
              <a:r>
                <a:rPr lang="en-US" sz="1200" dirty="0" err="1">
                  <a:latin typeface="Simplon Norm" panose="020B0500030000000000" pitchFamily="34" charset="77"/>
                </a:rPr>
                <a:t>ein</a:t>
              </a:r>
              <a:r>
                <a:rPr lang="en-US" sz="1200" dirty="0">
                  <a:latin typeface="Simplon Norm" panose="020B0500030000000000" pitchFamily="34" charset="77"/>
                </a:rPr>
                <a:t> USB-Stick in OT- </a:t>
              </a:r>
              <a:r>
                <a:rPr lang="en-US" sz="1200" dirty="0" err="1">
                  <a:latin typeface="Simplon Norm" panose="020B0500030000000000" pitchFamily="34" charset="77"/>
                </a:rPr>
                <a:t>oder</a:t>
              </a:r>
              <a:r>
                <a:rPr lang="en-US" sz="1200" dirty="0">
                  <a:latin typeface="Simplon Norm" panose="020B0500030000000000" pitchFamily="34" charset="77"/>
                </a:rPr>
                <a:t> IT-</a:t>
              </a:r>
              <a:r>
                <a:rPr lang="en-US" sz="1200" dirty="0" err="1">
                  <a:latin typeface="Simplon Norm" panose="020B0500030000000000" pitchFamily="34" charset="77"/>
                </a:rPr>
                <a:t>Netze</a:t>
              </a:r>
              <a:r>
                <a:rPr lang="en-US" sz="1200" dirty="0">
                  <a:latin typeface="Simplon Norm" panose="020B0500030000000000" pitchFamily="34" charset="77"/>
                </a:rPr>
                <a:t> </a:t>
              </a:r>
              <a:r>
                <a:rPr lang="en-US" sz="1200" dirty="0" err="1">
                  <a:latin typeface="Simplon Norm" panose="020B0500030000000000" pitchFamily="34" charset="77"/>
                </a:rPr>
                <a:t>darf</a:t>
              </a:r>
              <a:br>
                <a:rPr lang="en-US" sz="1200" dirty="0">
                  <a:latin typeface="Simplon Norm" panose="020B0500030000000000" pitchFamily="34" charset="77"/>
                </a:rPr>
              </a:br>
              <a:br>
                <a:rPr lang="en-US" sz="1200" dirty="0">
                  <a:latin typeface="Simplon Norm" panose="020B0500030000000000" pitchFamily="34" charset="77"/>
                </a:rPr>
              </a:br>
              <a:r>
                <a:rPr lang="en-US" sz="1200" dirty="0">
                  <a:latin typeface="Simplon Norm" panose="020B0500030000000000" pitchFamily="34" charset="77"/>
                </a:rPr>
                <a:t>-&gt; Standard </a:t>
              </a:r>
              <a:r>
                <a:rPr lang="en-US" sz="1200" dirty="0" err="1">
                  <a:latin typeface="Simplon Norm" panose="020B0500030000000000" pitchFamily="34" charset="77"/>
                </a:rPr>
                <a:t>im</a:t>
              </a:r>
              <a:r>
                <a:rPr lang="en-US" sz="1200" dirty="0">
                  <a:latin typeface="Simplon Norm" panose="020B0500030000000000" pitchFamily="34" charset="77"/>
                </a:rPr>
                <a:t> OT/ICS-</a:t>
              </a:r>
              <a:r>
                <a:rPr lang="en-US" sz="1200" dirty="0" err="1">
                  <a:latin typeface="Simplon Norm" panose="020B0500030000000000" pitchFamily="34" charset="77"/>
                </a:rPr>
                <a:t>Sicherheitsbereich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on Norm" panose="020B0500030000000000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on Norm" panose="020B0500030000000000" pitchFamily="34" charset="0"/>
                <a:ea typeface="+mn-ea"/>
                <a:cs typeface="+mn-cs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1A8F382-2BC5-2016-572C-E6411ADAA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rcRect/>
            <a:stretch/>
          </p:blipFill>
          <p:spPr>
            <a:xfrm>
              <a:off x="2376199" y="5515604"/>
              <a:ext cx="6814182" cy="254743"/>
            </a:xfrm>
            <a:prstGeom prst="rect">
              <a:avLst/>
            </a:prstGeom>
          </p:spPr>
        </p:pic>
        <p:pic>
          <p:nvPicPr>
            <p:cNvPr id="76" name="Picture 75" descr="A blue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2047F461-8C2A-5B44-0571-0A4B9CCEB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3060" y="2008017"/>
              <a:ext cx="1205824" cy="1117830"/>
            </a:xfrm>
            <a:prstGeom prst="rect">
              <a:avLst/>
            </a:prstGeom>
          </p:spPr>
        </p:pic>
      </p:grpSp>
      <p:grpSp>
        <p:nvGrpSpPr>
          <p:cNvPr id="454" name="Group 453">
            <a:extLst>
              <a:ext uri="{FF2B5EF4-FFF2-40B4-BE49-F238E27FC236}">
                <a16:creationId xmlns:a16="http://schemas.microsoft.com/office/drawing/2014/main" id="{AC165D6A-16CC-F828-AB20-F7B126E2304D}"/>
              </a:ext>
            </a:extLst>
          </p:cNvPr>
          <p:cNvGrpSpPr/>
          <p:nvPr/>
        </p:nvGrpSpPr>
        <p:grpSpPr>
          <a:xfrm>
            <a:off x="2376199" y="1081641"/>
            <a:ext cx="6816296" cy="4694718"/>
            <a:chOff x="2376199" y="1081641"/>
            <a:chExt cx="6816296" cy="4694718"/>
          </a:xfrm>
        </p:grpSpPr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97D3E3A4-E5DF-669A-2BEB-97F1DCCF7E77}"/>
                </a:ext>
              </a:extLst>
            </p:cNvPr>
            <p:cNvSpPr/>
            <p:nvPr/>
          </p:nvSpPr>
          <p:spPr>
            <a:xfrm>
              <a:off x="2376199" y="1081641"/>
              <a:ext cx="6814186" cy="4694718"/>
            </a:xfrm>
            <a:prstGeom prst="rect">
              <a:avLst/>
            </a:prstGeom>
            <a:solidFill>
              <a:srgbClr val="F0F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3AC7FAFB-07A8-6EB8-7D4A-0D5DC67DA2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55347" y="1264056"/>
              <a:ext cx="437148" cy="324000"/>
              <a:chOff x="9604313" y="873877"/>
              <a:chExt cx="539812" cy="400091"/>
            </a:xfrm>
          </p:grpSpPr>
          <p:sp>
            <p:nvSpPr>
              <p:cNvPr id="499" name="Rectangle: Top Corners Rounded 422">
                <a:extLst>
                  <a:ext uri="{FF2B5EF4-FFF2-40B4-BE49-F238E27FC236}">
                    <a16:creationId xmlns:a16="http://schemas.microsoft.com/office/drawing/2014/main" id="{89771C64-8B9F-EB48-EE51-ECE0BD8B93FF}"/>
                  </a:ext>
                </a:extLst>
              </p:cNvPr>
              <p:cNvSpPr/>
              <p:nvPr/>
            </p:nvSpPr>
            <p:spPr>
              <a:xfrm rot="16200000">
                <a:off x="9674173" y="804017"/>
                <a:ext cx="400091" cy="53981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500" name="Graphic 499" descr="Close with solid fill">
                <a:extLst>
                  <a:ext uri="{FF2B5EF4-FFF2-40B4-BE49-F238E27FC236}">
                    <a16:creationId xmlns:a16="http://schemas.microsoft.com/office/drawing/2014/main" id="{65314ECC-6991-A217-DC3E-6A8786FBB1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9716376" y="905395"/>
                <a:ext cx="342023" cy="342023"/>
              </a:xfrm>
              <a:prstGeom prst="rect">
                <a:avLst/>
              </a:prstGeom>
            </p:spPr>
          </p:pic>
        </p:grpSp>
        <p:grpSp>
          <p:nvGrpSpPr>
            <p:cNvPr id="458" name="Group 457">
              <a:extLst>
                <a:ext uri="{FF2B5EF4-FFF2-40B4-BE49-F238E27FC236}">
                  <a16:creationId xmlns:a16="http://schemas.microsoft.com/office/drawing/2014/main" id="{E50E82FC-77FB-1C25-3EC7-3C41446D9840}"/>
                </a:ext>
              </a:extLst>
            </p:cNvPr>
            <p:cNvGrpSpPr>
              <a:grpSpLocks/>
            </p:cNvGrpSpPr>
            <p:nvPr/>
          </p:nvGrpSpPr>
          <p:grpSpPr>
            <a:xfrm>
              <a:off x="2634009" y="1751582"/>
              <a:ext cx="2363926" cy="3040005"/>
              <a:chOff x="4779028" y="2077539"/>
              <a:chExt cx="2363926" cy="3040005"/>
            </a:xfrm>
          </p:grpSpPr>
          <p:sp>
            <p:nvSpPr>
              <p:cNvPr id="496" name="Text Placeholder 24">
                <a:extLst>
                  <a:ext uri="{FF2B5EF4-FFF2-40B4-BE49-F238E27FC236}">
                    <a16:creationId xmlns:a16="http://schemas.microsoft.com/office/drawing/2014/main" id="{E966F469-BCBE-01A5-3390-AFF4CF4F7A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79028" y="2077539"/>
                <a:ext cx="2363926" cy="3040005"/>
              </a:xfrm>
              <a:prstGeom prst="roundRect">
                <a:avLst>
                  <a:gd name="adj" fmla="val 5160"/>
                </a:avLst>
              </a:prstGeom>
              <a:gradFill>
                <a:gsLst>
                  <a:gs pos="1000">
                    <a:schemeClr val="tx1">
                      <a:lumMod val="90000"/>
                      <a:lumOff val="10000"/>
                    </a:schemeClr>
                  </a:gs>
                  <a:gs pos="56000">
                    <a:schemeClr val="tx1"/>
                  </a:gs>
                </a:gsLst>
                <a:lin ang="4200000" scaled="0"/>
              </a:gradFill>
              <a:ln w="1905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txBody>
              <a:bodyPr wrap="square" lIns="182880" tIns="914400" rIns="182880" bIns="182880" anchor="t" anchorCtr="0">
                <a:noAutofit/>
              </a:bodyPr>
              <a:lstStyle>
                <a:lvl1pPr marL="11113" indent="0" algn="ctr" defTabSz="914400" rtl="0" eaLnBrk="1" latinLnBrk="0" hangingPunct="1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tabLst/>
                  <a:defRPr sz="2000" b="0" i="0" kern="1200">
                    <a:solidFill>
                      <a:schemeClr val="bg1"/>
                    </a:solidFill>
                    <a:latin typeface="Simplon Norm" panose="020B0500030000000000" pitchFamily="34" charset="77"/>
                    <a:ea typeface="+mn-ea"/>
                    <a:cs typeface="+mn-cs"/>
                  </a:defRPr>
                </a:lvl1pPr>
                <a:lvl2pPr marL="11113" indent="0" algn="ctr" defTabSz="914400" rtl="0" eaLnBrk="1" latinLnBrk="0" hangingPunct="1">
                  <a:lnSpc>
                    <a:spcPct val="133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/>
                  <a:defRPr sz="1400" b="0" i="0" kern="120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lvl2pPr>
                <a:lvl3pPr marL="11113" indent="0" algn="ctr" defTabSz="914400" rtl="0" eaLnBrk="1" latinLnBrk="0" hangingPunct="1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tabLst/>
                  <a:defRPr sz="1600" b="0" i="0" kern="1200">
                    <a:solidFill>
                      <a:schemeClr val="bg1"/>
                    </a:solidFill>
                    <a:latin typeface="Simplon Norm" panose="020B0500030000000000" pitchFamily="34" charset="77"/>
                    <a:ea typeface="+mn-ea"/>
                    <a:cs typeface="+mn-cs"/>
                  </a:defRPr>
                </a:lvl3pPr>
                <a:lvl4pPr marL="11113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200" b="0" i="0" kern="120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lvl4pPr>
                <a:lvl5pPr marL="296863" indent="-285750" algn="ctr" defTabSz="914400" rtl="0" eaLnBrk="1" latinLnBrk="0" hangingPunct="1">
                  <a:lnSpc>
                    <a:spcPct val="90000"/>
                  </a:lnSpc>
                  <a:spcBef>
                    <a:spcPts val="1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bg1"/>
                    </a:solidFill>
                    <a:latin typeface="Simplon Norm" panose="020B0500030000000000" pitchFamily="34" charset="77"/>
                    <a:ea typeface="+mn-ea"/>
                    <a:cs typeface="+mn-cs"/>
                  </a:defRPr>
                </a:lvl5pPr>
                <a:lvl6pPr marL="515938" indent="-23495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200" b="0" i="0" kern="120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lvl6pPr>
                <a:lvl7pPr marL="11113" indent="0" algn="ctr" defTabSz="914400" rtl="0" eaLnBrk="1" latinLnBrk="0" hangingPunct="1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tabLst/>
                  <a:defRPr sz="1600" b="0" i="0" kern="120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Simplon Norm" panose="020B0500030000000000" pitchFamily="34" charset="77"/>
                    <a:ea typeface="+mn-ea"/>
                    <a:cs typeface="+mn-cs"/>
                  </a:defRPr>
                </a:lvl7pPr>
                <a:lvl8pPr marL="11113" indent="0" algn="ctr" defTabSz="914400" rtl="0" eaLnBrk="1" latinLnBrk="0" hangingPunct="1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tabLst/>
                  <a:defRPr sz="2000" b="0" i="1" kern="1200">
                    <a:solidFill>
                      <a:schemeClr val="bg1">
                        <a:lumMod val="85000"/>
                      </a:schemeClr>
                    </a:solidFill>
                    <a:latin typeface="Simplon Norm Light Italic" panose="020B0500030000000000" pitchFamily="34" charset="77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113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rgbClr val="2571FB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  <a:p>
                <a:pPr>
                  <a:defRPr/>
                </a:pPr>
                <a:endParaRPr lang="en-US" sz="1400" dirty="0">
                  <a:gradFill>
                    <a:gsLst>
                      <a:gs pos="1000">
                        <a:srgbClr val="FF003C">
                          <a:lumMod val="20000"/>
                          <a:lumOff val="80000"/>
                        </a:srgbClr>
                      </a:gs>
                      <a:gs pos="56000">
                        <a:srgbClr val="FF003C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>
                    <a:glow rad="76200">
                      <a:srgbClr val="FF003C">
                        <a:alpha val="20000"/>
                      </a:srgbClr>
                    </a:glow>
                  </a:effectLst>
                  <a:latin typeface="Simplon Norm Bold" panose="020B0500030000000000" pitchFamily="34" charset="77"/>
                </a:endParaRPr>
              </a:p>
              <a:p>
                <a:pPr>
                  <a:defRPr/>
                </a:pPr>
                <a:r>
                  <a:rPr lang="en-US" sz="1400" dirty="0">
                    <a:solidFill>
                      <a:srgbClr val="FFFFFF"/>
                    </a:solidFill>
                    <a:latin typeface="Simplon Norm Light"/>
                  </a:rPr>
                  <a:t>MFT </a:t>
                </a:r>
                <a:r>
                  <a:rPr lang="en-US" sz="1400" dirty="0" err="1">
                    <a:solidFill>
                      <a:srgbClr val="FFFFFF"/>
                    </a:solidFill>
                    <a:latin typeface="Simplon Norm Light"/>
                  </a:rPr>
                  <a:t>sicherer</a:t>
                </a:r>
                <a:r>
                  <a:rPr lang="en-US" sz="1400" dirty="0">
                    <a:solidFill>
                      <a:srgbClr val="FFFFFF"/>
                    </a:solidFill>
                    <a:latin typeface="Simplon Norm Light"/>
                  </a:rPr>
                  <a:t> </a:t>
                </a:r>
                <a:r>
                  <a:rPr lang="en-US" sz="1400" dirty="0" err="1">
                    <a:solidFill>
                      <a:srgbClr val="FFFFFF"/>
                    </a:solidFill>
                    <a:latin typeface="Simplon Norm Light"/>
                  </a:rPr>
                  <a:t>Datentransfer</a:t>
                </a:r>
                <a:endParaRPr lang="en-US" sz="1400" dirty="0">
                  <a:solidFill>
                    <a:srgbClr val="FFFFFF"/>
                  </a:solidFill>
                  <a:latin typeface="Simplon Norm Light"/>
                </a:endParaRPr>
              </a:p>
            </p:txBody>
          </p:sp>
          <p:sp>
            <p:nvSpPr>
              <p:cNvPr id="497" name="TextBox 496">
                <a:extLst>
                  <a:ext uri="{FF2B5EF4-FFF2-40B4-BE49-F238E27FC236}">
                    <a16:creationId xmlns:a16="http://schemas.microsoft.com/office/drawing/2014/main" id="{38C1E8EA-1B61-6BEE-C3B3-3D5EDAE520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25856" y="3227859"/>
                <a:ext cx="15389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rgbClr val="2571FB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</p:grpSp>
        <p:sp>
          <p:nvSpPr>
            <p:cNvPr id="471" name="TextBox 470">
              <a:extLst>
                <a:ext uri="{FF2B5EF4-FFF2-40B4-BE49-F238E27FC236}">
                  <a16:creationId xmlns:a16="http://schemas.microsoft.com/office/drawing/2014/main" id="{43E5E912-444E-FBEA-18AA-D8CCA23E6B8A}"/>
                </a:ext>
              </a:extLst>
            </p:cNvPr>
            <p:cNvSpPr txBox="1"/>
            <p:nvPr/>
          </p:nvSpPr>
          <p:spPr>
            <a:xfrm>
              <a:off x="5503941" y="1777481"/>
              <a:ext cx="2086243" cy="313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600" normalizeH="0" baseline="0" noProof="0" dirty="0">
                  <a:ln>
                    <a:noFill/>
                  </a:ln>
                  <a:solidFill>
                    <a:srgbClr val="2571FB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UseCase2</a:t>
              </a:r>
            </a:p>
          </p:txBody>
        </p:sp>
        <p:sp>
          <p:nvSpPr>
            <p:cNvPr id="472" name="TextBox 471">
              <a:extLst>
                <a:ext uri="{FF2B5EF4-FFF2-40B4-BE49-F238E27FC236}">
                  <a16:creationId xmlns:a16="http://schemas.microsoft.com/office/drawing/2014/main" id="{A4EE5495-5544-0EB5-A8A8-4B23CCBCB863}"/>
                </a:ext>
              </a:extLst>
            </p:cNvPr>
            <p:cNvSpPr txBox="1"/>
            <p:nvPr/>
          </p:nvSpPr>
          <p:spPr>
            <a:xfrm>
              <a:off x="5443742" y="2227591"/>
              <a:ext cx="367932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implon Norm" panose="020B0500030000000000" pitchFamily="34" charset="0"/>
                  <a:ea typeface="+mn-ea"/>
                  <a:cs typeface="+mn-cs"/>
                </a:rPr>
                <a:t>MFT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on Norm" panose="020B0500030000000000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implon Norm" panose="020B0500030000000000" pitchFamily="34" charset="0"/>
                  <a:ea typeface="+mn-ea"/>
                  <a:cs typeface="+mn-cs"/>
                </a:rPr>
                <a:t>Beschreibung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on Norm" panose="020B0500030000000000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on Norm" panose="020B0500030000000000" pitchFamily="34" charset="0"/>
                <a:ea typeface="+mn-ea"/>
                <a:cs typeface="+mn-cs"/>
              </a:endParaRPr>
            </a:p>
          </p:txBody>
        </p:sp>
        <p:pic>
          <p:nvPicPr>
            <p:cNvPr id="473" name="Picture 472">
              <a:extLst>
                <a:ext uri="{FF2B5EF4-FFF2-40B4-BE49-F238E27FC236}">
                  <a16:creationId xmlns:a16="http://schemas.microsoft.com/office/drawing/2014/main" id="{1F27392C-15FD-9F5E-6099-CDFE1B9FD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rcRect/>
            <a:stretch/>
          </p:blipFill>
          <p:spPr>
            <a:xfrm>
              <a:off x="2376199" y="5515604"/>
              <a:ext cx="6814182" cy="254743"/>
            </a:xfrm>
            <a:prstGeom prst="rect">
              <a:avLst/>
            </a:prstGeom>
          </p:spPr>
        </p:pic>
      </p:grpSp>
      <p:grpSp>
        <p:nvGrpSpPr>
          <p:cNvPr id="527" name="Group 526">
            <a:extLst>
              <a:ext uri="{FF2B5EF4-FFF2-40B4-BE49-F238E27FC236}">
                <a16:creationId xmlns:a16="http://schemas.microsoft.com/office/drawing/2014/main" id="{8A6B24C5-7558-A2D9-59FB-E0379ABD2746}"/>
              </a:ext>
            </a:extLst>
          </p:cNvPr>
          <p:cNvGrpSpPr/>
          <p:nvPr/>
        </p:nvGrpSpPr>
        <p:grpSpPr>
          <a:xfrm>
            <a:off x="2376199" y="1081641"/>
            <a:ext cx="6816296" cy="4694718"/>
            <a:chOff x="2376199" y="1081641"/>
            <a:chExt cx="6816296" cy="4694718"/>
          </a:xfrm>
        </p:grpSpPr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id="{AB40D50A-6491-56C9-5E51-160E08C26220}"/>
                </a:ext>
              </a:extLst>
            </p:cNvPr>
            <p:cNvSpPr/>
            <p:nvPr/>
          </p:nvSpPr>
          <p:spPr>
            <a:xfrm>
              <a:off x="2376199" y="1081641"/>
              <a:ext cx="6814186" cy="4694718"/>
            </a:xfrm>
            <a:prstGeom prst="rect">
              <a:avLst/>
            </a:prstGeom>
            <a:solidFill>
              <a:srgbClr val="F0F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2542C24C-9EEC-747D-409B-A6A122E92B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55347" y="1264056"/>
              <a:ext cx="437148" cy="324000"/>
              <a:chOff x="9604313" y="873877"/>
              <a:chExt cx="539812" cy="400091"/>
            </a:xfrm>
          </p:grpSpPr>
          <p:sp>
            <p:nvSpPr>
              <p:cNvPr id="547" name="Rectangle: Top Corners Rounded 422">
                <a:extLst>
                  <a:ext uri="{FF2B5EF4-FFF2-40B4-BE49-F238E27FC236}">
                    <a16:creationId xmlns:a16="http://schemas.microsoft.com/office/drawing/2014/main" id="{88C13943-A154-BC9E-BC06-4146157C9913}"/>
                  </a:ext>
                </a:extLst>
              </p:cNvPr>
              <p:cNvSpPr/>
              <p:nvPr/>
            </p:nvSpPr>
            <p:spPr>
              <a:xfrm rot="16200000">
                <a:off x="9674173" y="804017"/>
                <a:ext cx="400091" cy="53981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548" name="Graphic 547" descr="Close with solid fill">
                <a:extLst>
                  <a:ext uri="{FF2B5EF4-FFF2-40B4-BE49-F238E27FC236}">
                    <a16:creationId xmlns:a16="http://schemas.microsoft.com/office/drawing/2014/main" id="{39AC96C9-4B3A-934C-2621-A365CDA90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9716376" y="905395"/>
                <a:ext cx="342023" cy="342023"/>
              </a:xfrm>
              <a:prstGeom prst="rect">
                <a:avLst/>
              </a:prstGeom>
            </p:spPr>
          </p:pic>
        </p:grpSp>
        <p:grpSp>
          <p:nvGrpSpPr>
            <p:cNvPr id="539" name="Group 538">
              <a:extLst>
                <a:ext uri="{FF2B5EF4-FFF2-40B4-BE49-F238E27FC236}">
                  <a16:creationId xmlns:a16="http://schemas.microsoft.com/office/drawing/2014/main" id="{5279C00C-AA8F-4469-3666-264ED42062DE}"/>
                </a:ext>
              </a:extLst>
            </p:cNvPr>
            <p:cNvGrpSpPr>
              <a:grpSpLocks/>
            </p:cNvGrpSpPr>
            <p:nvPr/>
          </p:nvGrpSpPr>
          <p:grpSpPr>
            <a:xfrm>
              <a:off x="2634009" y="1751582"/>
              <a:ext cx="2363926" cy="3040005"/>
              <a:chOff x="4779028" y="2077539"/>
              <a:chExt cx="2363926" cy="3040005"/>
            </a:xfrm>
          </p:grpSpPr>
          <p:sp>
            <p:nvSpPr>
              <p:cNvPr id="544" name="Text Placeholder 24">
                <a:extLst>
                  <a:ext uri="{FF2B5EF4-FFF2-40B4-BE49-F238E27FC236}">
                    <a16:creationId xmlns:a16="http://schemas.microsoft.com/office/drawing/2014/main" id="{1B5AC860-0D09-2438-5A78-A8DCA82E05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79028" y="2077539"/>
                <a:ext cx="2363926" cy="3040005"/>
              </a:xfrm>
              <a:prstGeom prst="roundRect">
                <a:avLst>
                  <a:gd name="adj" fmla="val 5160"/>
                </a:avLst>
              </a:prstGeom>
              <a:gradFill>
                <a:gsLst>
                  <a:gs pos="1000">
                    <a:schemeClr val="tx1">
                      <a:lumMod val="90000"/>
                      <a:lumOff val="10000"/>
                    </a:schemeClr>
                  </a:gs>
                  <a:gs pos="56000">
                    <a:schemeClr val="tx1"/>
                  </a:gs>
                </a:gsLst>
                <a:lin ang="4200000" scaled="0"/>
              </a:gradFill>
              <a:ln w="1905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txBody>
              <a:bodyPr wrap="square" lIns="182880" tIns="914400" rIns="182880" bIns="182880" anchor="t" anchorCtr="0">
                <a:noAutofit/>
              </a:bodyPr>
              <a:lstStyle>
                <a:lvl1pPr marL="11113" indent="0" algn="ctr" defTabSz="914400" rtl="0" eaLnBrk="1" latinLnBrk="0" hangingPunct="1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tabLst/>
                  <a:defRPr sz="2000" b="0" i="0" kern="1200">
                    <a:solidFill>
                      <a:schemeClr val="bg1"/>
                    </a:solidFill>
                    <a:latin typeface="Simplon Norm" panose="020B0500030000000000" pitchFamily="34" charset="77"/>
                    <a:ea typeface="+mn-ea"/>
                    <a:cs typeface="+mn-cs"/>
                  </a:defRPr>
                </a:lvl1pPr>
                <a:lvl2pPr marL="11113" indent="0" algn="ctr" defTabSz="914400" rtl="0" eaLnBrk="1" latinLnBrk="0" hangingPunct="1">
                  <a:lnSpc>
                    <a:spcPct val="133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/>
                  <a:defRPr sz="1400" b="0" i="0" kern="120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lvl2pPr>
                <a:lvl3pPr marL="11113" indent="0" algn="ctr" defTabSz="914400" rtl="0" eaLnBrk="1" latinLnBrk="0" hangingPunct="1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tabLst/>
                  <a:defRPr sz="1600" b="0" i="0" kern="1200">
                    <a:solidFill>
                      <a:schemeClr val="bg1"/>
                    </a:solidFill>
                    <a:latin typeface="Simplon Norm" panose="020B0500030000000000" pitchFamily="34" charset="77"/>
                    <a:ea typeface="+mn-ea"/>
                    <a:cs typeface="+mn-cs"/>
                  </a:defRPr>
                </a:lvl3pPr>
                <a:lvl4pPr marL="11113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200" b="0" i="0" kern="120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lvl4pPr>
                <a:lvl5pPr marL="296863" indent="-285750" algn="ctr" defTabSz="914400" rtl="0" eaLnBrk="1" latinLnBrk="0" hangingPunct="1">
                  <a:lnSpc>
                    <a:spcPct val="90000"/>
                  </a:lnSpc>
                  <a:spcBef>
                    <a:spcPts val="1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bg1"/>
                    </a:solidFill>
                    <a:latin typeface="Simplon Norm" panose="020B0500030000000000" pitchFamily="34" charset="77"/>
                    <a:ea typeface="+mn-ea"/>
                    <a:cs typeface="+mn-cs"/>
                  </a:defRPr>
                </a:lvl5pPr>
                <a:lvl6pPr marL="515938" indent="-23495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200" b="0" i="0" kern="120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lvl6pPr>
                <a:lvl7pPr marL="11113" indent="0" algn="ctr" defTabSz="914400" rtl="0" eaLnBrk="1" latinLnBrk="0" hangingPunct="1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tabLst/>
                  <a:defRPr sz="1600" b="0" i="0" kern="120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Simplon Norm" panose="020B0500030000000000" pitchFamily="34" charset="77"/>
                    <a:ea typeface="+mn-ea"/>
                    <a:cs typeface="+mn-cs"/>
                  </a:defRPr>
                </a:lvl7pPr>
                <a:lvl8pPr marL="11113" indent="0" algn="ctr" defTabSz="914400" rtl="0" eaLnBrk="1" latinLnBrk="0" hangingPunct="1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tabLst/>
                  <a:defRPr sz="2000" b="0" i="1" kern="1200">
                    <a:solidFill>
                      <a:schemeClr val="bg1">
                        <a:lumMod val="85000"/>
                      </a:schemeClr>
                    </a:solidFill>
                    <a:latin typeface="Simplon Norm Light Italic" panose="020B0500030000000000" pitchFamily="34" charset="77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113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rgbClr val="2571FB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  <a:p>
                <a:pPr>
                  <a:defRPr/>
                </a:pPr>
                <a:endParaRPr lang="en-US" sz="1400" dirty="0">
                  <a:gradFill>
                    <a:gsLst>
                      <a:gs pos="1000">
                        <a:srgbClr val="FF003C">
                          <a:lumMod val="20000"/>
                          <a:lumOff val="80000"/>
                        </a:srgbClr>
                      </a:gs>
                      <a:gs pos="56000">
                        <a:srgbClr val="FF003C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>
                    <a:glow rad="76200">
                      <a:srgbClr val="FF003C">
                        <a:alpha val="20000"/>
                      </a:srgbClr>
                    </a:glow>
                  </a:effectLst>
                  <a:latin typeface="Simplon Norm Bold" panose="020B0500030000000000" pitchFamily="34" charset="77"/>
                </a:endParaRPr>
              </a:p>
              <a:p>
                <a:pPr>
                  <a:defRPr/>
                </a:pPr>
                <a:r>
                  <a:rPr lang="en-US" sz="1400" dirty="0">
                    <a:solidFill>
                      <a:srgbClr val="FFFFFF"/>
                    </a:solidFill>
                    <a:latin typeface="Simplon Norm Light"/>
                  </a:rPr>
                  <a:t>Data Diode</a:t>
                </a:r>
              </a:p>
            </p:txBody>
          </p:sp>
          <p:sp>
            <p:nvSpPr>
              <p:cNvPr id="546" name="TextBox 545">
                <a:extLst>
                  <a:ext uri="{FF2B5EF4-FFF2-40B4-BE49-F238E27FC236}">
                    <a16:creationId xmlns:a16="http://schemas.microsoft.com/office/drawing/2014/main" id="{6E3FFB8C-8C76-4FB4-5293-E35F2C541B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25856" y="3227859"/>
                <a:ext cx="15389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rgbClr val="2571FB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</p:grpSp>
        <p:sp>
          <p:nvSpPr>
            <p:cNvPr id="540" name="TextBox 539">
              <a:extLst>
                <a:ext uri="{FF2B5EF4-FFF2-40B4-BE49-F238E27FC236}">
                  <a16:creationId xmlns:a16="http://schemas.microsoft.com/office/drawing/2014/main" id="{50C38C36-671D-CA2A-C206-721FC813121D}"/>
                </a:ext>
              </a:extLst>
            </p:cNvPr>
            <p:cNvSpPr txBox="1"/>
            <p:nvPr/>
          </p:nvSpPr>
          <p:spPr>
            <a:xfrm>
              <a:off x="5503941" y="1777481"/>
              <a:ext cx="2086243" cy="313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600" normalizeH="0" baseline="0" noProof="0" dirty="0">
                  <a:ln>
                    <a:noFill/>
                  </a:ln>
                  <a:solidFill>
                    <a:srgbClr val="2571FB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UseCase3</a:t>
              </a:r>
            </a:p>
          </p:txBody>
        </p:sp>
        <p:sp>
          <p:nvSpPr>
            <p:cNvPr id="542" name="TextBox 541">
              <a:extLst>
                <a:ext uri="{FF2B5EF4-FFF2-40B4-BE49-F238E27FC236}">
                  <a16:creationId xmlns:a16="http://schemas.microsoft.com/office/drawing/2014/main" id="{4C8631C2-CBA3-7D8A-A84E-A4F411EA4887}"/>
                </a:ext>
              </a:extLst>
            </p:cNvPr>
            <p:cNvSpPr txBox="1"/>
            <p:nvPr/>
          </p:nvSpPr>
          <p:spPr>
            <a:xfrm>
              <a:off x="5443742" y="2227591"/>
              <a:ext cx="367932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implon Norm" panose="020B0500030000000000" pitchFamily="34" charset="0"/>
                  <a:ea typeface="+mn-ea"/>
                  <a:cs typeface="+mn-cs"/>
                </a:rPr>
                <a:t>Data Diode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on Norm" panose="020B0500030000000000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implon Norm" panose="020B0500030000000000" pitchFamily="34" charset="0"/>
                  <a:ea typeface="+mn-ea"/>
                  <a:cs typeface="+mn-cs"/>
                </a:rPr>
                <a:t>Beschreibung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on Norm" panose="020B0500030000000000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on Norm" panose="020B0500030000000000" pitchFamily="34" charset="0"/>
                <a:ea typeface="+mn-ea"/>
                <a:cs typeface="+mn-cs"/>
              </a:endParaRPr>
            </a:p>
          </p:txBody>
        </p:sp>
        <p:pic>
          <p:nvPicPr>
            <p:cNvPr id="543" name="Picture 542">
              <a:extLst>
                <a:ext uri="{FF2B5EF4-FFF2-40B4-BE49-F238E27FC236}">
                  <a16:creationId xmlns:a16="http://schemas.microsoft.com/office/drawing/2014/main" id="{0EE92C25-4406-C838-E4DA-77304A895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rcRect/>
            <a:stretch/>
          </p:blipFill>
          <p:spPr>
            <a:xfrm>
              <a:off x="2376199" y="5515604"/>
              <a:ext cx="6814182" cy="254743"/>
            </a:xfrm>
            <a:prstGeom prst="rect">
              <a:avLst/>
            </a:prstGeom>
          </p:spPr>
        </p:pic>
      </p:grpSp>
      <p:grpSp>
        <p:nvGrpSpPr>
          <p:cNvPr id="549" name="Group 548">
            <a:extLst>
              <a:ext uri="{FF2B5EF4-FFF2-40B4-BE49-F238E27FC236}">
                <a16:creationId xmlns:a16="http://schemas.microsoft.com/office/drawing/2014/main" id="{AC1F2594-793E-1166-FAB9-CC0C8F2C7A35}"/>
              </a:ext>
            </a:extLst>
          </p:cNvPr>
          <p:cNvGrpSpPr/>
          <p:nvPr/>
        </p:nvGrpSpPr>
        <p:grpSpPr>
          <a:xfrm>
            <a:off x="2376199" y="1081641"/>
            <a:ext cx="6816296" cy="4694718"/>
            <a:chOff x="2376199" y="1081641"/>
            <a:chExt cx="6816296" cy="4694718"/>
          </a:xfrm>
        </p:grpSpPr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81310CA4-8F91-C3B7-D520-0AC8B6DA6718}"/>
                </a:ext>
              </a:extLst>
            </p:cNvPr>
            <p:cNvSpPr/>
            <p:nvPr/>
          </p:nvSpPr>
          <p:spPr>
            <a:xfrm>
              <a:off x="2376199" y="1081641"/>
              <a:ext cx="6814186" cy="4694718"/>
            </a:xfrm>
            <a:prstGeom prst="rect">
              <a:avLst/>
            </a:prstGeom>
            <a:solidFill>
              <a:srgbClr val="F0F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552" name="Group 551">
              <a:extLst>
                <a:ext uri="{FF2B5EF4-FFF2-40B4-BE49-F238E27FC236}">
                  <a16:creationId xmlns:a16="http://schemas.microsoft.com/office/drawing/2014/main" id="{AED530CD-8A14-2341-2EBD-EF6DEFEE41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55347" y="1264056"/>
              <a:ext cx="437148" cy="324000"/>
              <a:chOff x="9604313" y="873877"/>
              <a:chExt cx="539812" cy="400091"/>
            </a:xfrm>
          </p:grpSpPr>
          <p:sp>
            <p:nvSpPr>
              <p:cNvPr id="570" name="Rectangle: Top Corners Rounded 422">
                <a:extLst>
                  <a:ext uri="{FF2B5EF4-FFF2-40B4-BE49-F238E27FC236}">
                    <a16:creationId xmlns:a16="http://schemas.microsoft.com/office/drawing/2014/main" id="{1C0186C2-CC61-CFFA-67B4-4C98296A51CE}"/>
                  </a:ext>
                </a:extLst>
              </p:cNvPr>
              <p:cNvSpPr/>
              <p:nvPr/>
            </p:nvSpPr>
            <p:spPr>
              <a:xfrm rot="16200000">
                <a:off x="9674173" y="804017"/>
                <a:ext cx="400091" cy="53981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571" name="Graphic 570" descr="Close with solid fill">
                <a:extLst>
                  <a:ext uri="{FF2B5EF4-FFF2-40B4-BE49-F238E27FC236}">
                    <a16:creationId xmlns:a16="http://schemas.microsoft.com/office/drawing/2014/main" id="{F10001E2-1F1C-4A7A-18D9-50666033BC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9716376" y="905395"/>
                <a:ext cx="342023" cy="342023"/>
              </a:xfrm>
              <a:prstGeom prst="rect">
                <a:avLst/>
              </a:prstGeom>
            </p:spPr>
          </p:pic>
        </p:grpSp>
        <p:grpSp>
          <p:nvGrpSpPr>
            <p:cNvPr id="553" name="Group 552">
              <a:extLst>
                <a:ext uri="{FF2B5EF4-FFF2-40B4-BE49-F238E27FC236}">
                  <a16:creationId xmlns:a16="http://schemas.microsoft.com/office/drawing/2014/main" id="{17E7F927-BAC1-9DD9-1143-ABE6BBD306DD}"/>
                </a:ext>
              </a:extLst>
            </p:cNvPr>
            <p:cNvGrpSpPr>
              <a:grpSpLocks/>
            </p:cNvGrpSpPr>
            <p:nvPr/>
          </p:nvGrpSpPr>
          <p:grpSpPr>
            <a:xfrm>
              <a:off x="2634009" y="1751582"/>
              <a:ext cx="2363926" cy="3040005"/>
              <a:chOff x="4779028" y="2077539"/>
              <a:chExt cx="2363926" cy="3040005"/>
            </a:xfrm>
          </p:grpSpPr>
          <p:sp>
            <p:nvSpPr>
              <p:cNvPr id="568" name="Text Placeholder 24">
                <a:extLst>
                  <a:ext uri="{FF2B5EF4-FFF2-40B4-BE49-F238E27FC236}">
                    <a16:creationId xmlns:a16="http://schemas.microsoft.com/office/drawing/2014/main" id="{94A51DF7-B887-FA18-6FFE-9A96DBF8D0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79028" y="2077539"/>
                <a:ext cx="2363926" cy="3040005"/>
              </a:xfrm>
              <a:prstGeom prst="roundRect">
                <a:avLst>
                  <a:gd name="adj" fmla="val 5160"/>
                </a:avLst>
              </a:prstGeom>
              <a:gradFill>
                <a:gsLst>
                  <a:gs pos="1000">
                    <a:schemeClr val="tx1">
                      <a:lumMod val="90000"/>
                      <a:lumOff val="10000"/>
                    </a:schemeClr>
                  </a:gs>
                  <a:gs pos="56000">
                    <a:schemeClr val="tx1"/>
                  </a:gs>
                </a:gsLst>
                <a:lin ang="4200000" scaled="0"/>
              </a:gradFill>
              <a:ln w="19050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txBody>
              <a:bodyPr wrap="square" lIns="182880" tIns="914400" rIns="182880" bIns="182880" anchor="t" anchorCtr="0">
                <a:noAutofit/>
              </a:bodyPr>
              <a:lstStyle>
                <a:lvl1pPr marL="11113" indent="0" algn="ctr" defTabSz="914400" rtl="0" eaLnBrk="1" latinLnBrk="0" hangingPunct="1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tabLst/>
                  <a:defRPr sz="2000" b="0" i="0" kern="1200">
                    <a:solidFill>
                      <a:schemeClr val="bg1"/>
                    </a:solidFill>
                    <a:latin typeface="Simplon Norm" panose="020B0500030000000000" pitchFamily="34" charset="77"/>
                    <a:ea typeface="+mn-ea"/>
                    <a:cs typeface="+mn-cs"/>
                  </a:defRPr>
                </a:lvl1pPr>
                <a:lvl2pPr marL="11113" indent="0" algn="ctr" defTabSz="914400" rtl="0" eaLnBrk="1" latinLnBrk="0" hangingPunct="1">
                  <a:lnSpc>
                    <a:spcPct val="133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/>
                  <a:defRPr sz="1400" b="0" i="0" kern="120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lvl2pPr>
                <a:lvl3pPr marL="11113" indent="0" algn="ctr" defTabSz="914400" rtl="0" eaLnBrk="1" latinLnBrk="0" hangingPunct="1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tabLst/>
                  <a:defRPr sz="1600" b="0" i="0" kern="1200">
                    <a:solidFill>
                      <a:schemeClr val="bg1"/>
                    </a:solidFill>
                    <a:latin typeface="Simplon Norm" panose="020B0500030000000000" pitchFamily="34" charset="77"/>
                    <a:ea typeface="+mn-ea"/>
                    <a:cs typeface="+mn-cs"/>
                  </a:defRPr>
                </a:lvl3pPr>
                <a:lvl4pPr marL="11113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200" b="0" i="0" kern="120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lvl4pPr>
                <a:lvl5pPr marL="296863" indent="-285750" algn="ctr" defTabSz="914400" rtl="0" eaLnBrk="1" latinLnBrk="0" hangingPunct="1">
                  <a:lnSpc>
                    <a:spcPct val="90000"/>
                  </a:lnSpc>
                  <a:spcBef>
                    <a:spcPts val="1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bg1"/>
                    </a:solidFill>
                    <a:latin typeface="Simplon Norm" panose="020B0500030000000000" pitchFamily="34" charset="77"/>
                    <a:ea typeface="+mn-ea"/>
                    <a:cs typeface="+mn-cs"/>
                  </a:defRPr>
                </a:lvl5pPr>
                <a:lvl6pPr marL="515938" indent="-23495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200" b="0" i="0" kern="120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  <a:ea typeface="+mn-ea"/>
                    <a:cs typeface="+mn-cs"/>
                  </a:defRPr>
                </a:lvl6pPr>
                <a:lvl7pPr marL="11113" indent="0" algn="ctr" defTabSz="914400" rtl="0" eaLnBrk="1" latinLnBrk="0" hangingPunct="1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tabLst/>
                  <a:defRPr sz="1600" b="0" i="0" kern="120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Simplon Norm" panose="020B0500030000000000" pitchFamily="34" charset="77"/>
                    <a:ea typeface="+mn-ea"/>
                    <a:cs typeface="+mn-cs"/>
                  </a:defRPr>
                </a:lvl7pPr>
                <a:lvl8pPr marL="11113" indent="0" algn="ctr" defTabSz="914400" rtl="0" eaLnBrk="1" latinLnBrk="0" hangingPunct="1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tabLst/>
                  <a:defRPr sz="2000" b="0" i="1" kern="1200">
                    <a:solidFill>
                      <a:schemeClr val="bg1">
                        <a:lumMod val="85000"/>
                      </a:schemeClr>
                    </a:solidFill>
                    <a:latin typeface="Simplon Norm Light Italic" panose="020B0500030000000000" pitchFamily="34" charset="77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113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rgbClr val="2571FB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  <a:p>
                <a:pPr>
                  <a:defRPr/>
                </a:pPr>
                <a:endParaRPr lang="en-US" sz="1400" dirty="0">
                  <a:gradFill>
                    <a:gsLst>
                      <a:gs pos="1000">
                        <a:srgbClr val="FF003C">
                          <a:lumMod val="20000"/>
                          <a:lumOff val="80000"/>
                        </a:srgbClr>
                      </a:gs>
                      <a:gs pos="56000">
                        <a:srgbClr val="FF003C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>
                    <a:glow rad="76200">
                      <a:srgbClr val="FF003C">
                        <a:alpha val="20000"/>
                      </a:srgbClr>
                    </a:glow>
                  </a:effectLst>
                  <a:latin typeface="Simplon Norm Bold" panose="020B0500030000000000" pitchFamily="34" charset="77"/>
                </a:endParaRPr>
              </a:p>
              <a:p>
                <a:pPr>
                  <a:defRPr/>
                </a:pPr>
                <a:r>
                  <a:rPr lang="en-US" sz="1400" dirty="0">
                    <a:solidFill>
                      <a:srgbClr val="FFFFFF"/>
                    </a:solidFill>
                    <a:latin typeface="Simplon Norm Light"/>
                  </a:rPr>
                  <a:t>OT Access</a:t>
                </a:r>
              </a:p>
            </p:txBody>
          </p:sp>
          <p:sp>
            <p:nvSpPr>
              <p:cNvPr id="569" name="TextBox 568">
                <a:extLst>
                  <a:ext uri="{FF2B5EF4-FFF2-40B4-BE49-F238E27FC236}">
                    <a16:creationId xmlns:a16="http://schemas.microsoft.com/office/drawing/2014/main" id="{53A6FB8E-47B4-36F8-DA56-1A1B5122A3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25856" y="3227859"/>
                <a:ext cx="15389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rgbClr val="2571FB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</p:grpSp>
        <p:sp>
          <p:nvSpPr>
            <p:cNvPr id="554" name="TextBox 553">
              <a:extLst>
                <a:ext uri="{FF2B5EF4-FFF2-40B4-BE49-F238E27FC236}">
                  <a16:creationId xmlns:a16="http://schemas.microsoft.com/office/drawing/2014/main" id="{BE2C88C4-0F4F-A8FB-6266-02ED2640D7F4}"/>
                </a:ext>
              </a:extLst>
            </p:cNvPr>
            <p:cNvSpPr txBox="1"/>
            <p:nvPr/>
          </p:nvSpPr>
          <p:spPr>
            <a:xfrm>
              <a:off x="5503941" y="1777481"/>
              <a:ext cx="2086243" cy="313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600" normalizeH="0" baseline="0" noProof="0" dirty="0">
                  <a:ln>
                    <a:noFill/>
                  </a:ln>
                  <a:solidFill>
                    <a:srgbClr val="2571FB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UseCase4</a:t>
              </a:r>
            </a:p>
          </p:txBody>
        </p:sp>
        <p:sp>
          <p:nvSpPr>
            <p:cNvPr id="557" name="TextBox 556">
              <a:extLst>
                <a:ext uri="{FF2B5EF4-FFF2-40B4-BE49-F238E27FC236}">
                  <a16:creationId xmlns:a16="http://schemas.microsoft.com/office/drawing/2014/main" id="{10E2169F-8F30-FF44-1A46-56D29509344F}"/>
                </a:ext>
              </a:extLst>
            </p:cNvPr>
            <p:cNvSpPr txBox="1"/>
            <p:nvPr/>
          </p:nvSpPr>
          <p:spPr>
            <a:xfrm>
              <a:off x="5443742" y="2227591"/>
              <a:ext cx="367932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implon Norm" panose="020B0500030000000000" pitchFamily="34" charset="0"/>
                  <a:ea typeface="+mn-ea"/>
                  <a:cs typeface="+mn-cs"/>
                </a:rPr>
                <a:t>Secure OT Access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on Norm" panose="020B0500030000000000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implon Norm" panose="020B0500030000000000" pitchFamily="34" charset="0"/>
                  <a:ea typeface="+mn-ea"/>
                  <a:cs typeface="+mn-cs"/>
                </a:rPr>
                <a:t>Beschreibung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on Norm" panose="020B0500030000000000" pitchFamily="34" charset="0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plon Norm" panose="020B0500030000000000" pitchFamily="34" charset="0"/>
                <a:ea typeface="+mn-ea"/>
                <a:cs typeface="+mn-cs"/>
              </a:endParaRPr>
            </a:p>
          </p:txBody>
        </p:sp>
        <p:pic>
          <p:nvPicPr>
            <p:cNvPr id="560" name="Picture 559">
              <a:extLst>
                <a:ext uri="{FF2B5EF4-FFF2-40B4-BE49-F238E27FC236}">
                  <a16:creationId xmlns:a16="http://schemas.microsoft.com/office/drawing/2014/main" id="{EB435F94-2432-1408-067C-49A5D7024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rcRect/>
            <a:stretch/>
          </p:blipFill>
          <p:spPr>
            <a:xfrm>
              <a:off x="2376199" y="5515604"/>
              <a:ext cx="6814182" cy="254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84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5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5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25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25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5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5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25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25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5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25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25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2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25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5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50"/>
                            </p:stCondLst>
                            <p:childTnLst>
                              <p:par>
                                <p:cTn id="1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25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750"/>
                            </p:stCondLst>
                            <p:childTnLst>
                              <p:par>
                                <p:cTn id="2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2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2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50"/>
                            </p:stCondLst>
                            <p:childTnLst>
                              <p:par>
                                <p:cTn id="2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25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25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5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50"/>
                            </p:stCondLst>
                            <p:childTnLst>
                              <p:par>
                                <p:cTn id="2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7" dur="25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25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500"/>
                            </p:stCondLst>
                            <p:childTnLst>
                              <p:par>
                                <p:cTn id="2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750"/>
                            </p:stCondLst>
                            <p:childTnLst>
                              <p:par>
                                <p:cTn id="2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25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25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500"/>
                            </p:stCondLst>
                            <p:childTnLst>
                              <p:par>
                                <p:cTn id="2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25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25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2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25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25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25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25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00"/>
                            </p:stCondLst>
                            <p:childTnLst>
                              <p:par>
                                <p:cTn id="3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750"/>
                            </p:stCondLst>
                            <p:childTnLst>
                              <p:par>
                                <p:cTn id="3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25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25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500"/>
                            </p:stCondLst>
                            <p:childTnLst>
                              <p:par>
                                <p:cTn id="3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0" animBg="1"/>
      <p:bldP spid="466" grpId="0" animBg="1"/>
      <p:bldP spid="467" grpId="0" animBg="1"/>
      <p:bldP spid="177" grpId="0"/>
      <p:bldP spid="463" grpId="0"/>
      <p:bldP spid="468" grpId="0"/>
      <p:bldP spid="469" grpId="0"/>
      <p:bldP spid="2" grpId="0" animBg="1"/>
      <p:bldP spid="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844C0-DBF7-5C17-5C4D-38EB10D44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4CD70A8-7763-F720-9ABC-21EA5B038B44}"/>
              </a:ext>
            </a:extLst>
          </p:cNvPr>
          <p:cNvGraphicFramePr>
            <a:graphicFrameLocks/>
          </p:cNvGraphicFramePr>
          <p:nvPr/>
        </p:nvGraphicFramePr>
        <p:xfrm>
          <a:off x="0" y="1133395"/>
          <a:ext cx="11834031" cy="5517051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410780">
                  <a:extLst>
                    <a:ext uri="{9D8B030D-6E8A-4147-A177-3AD203B41FA5}">
                      <a16:colId xmlns:a16="http://schemas.microsoft.com/office/drawing/2014/main" val="681677050"/>
                    </a:ext>
                  </a:extLst>
                </a:gridCol>
                <a:gridCol w="5091620">
                  <a:extLst>
                    <a:ext uri="{9D8B030D-6E8A-4147-A177-3AD203B41FA5}">
                      <a16:colId xmlns:a16="http://schemas.microsoft.com/office/drawing/2014/main" val="5001722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374319557"/>
                    </a:ext>
                  </a:extLst>
                </a:gridCol>
                <a:gridCol w="3502831">
                  <a:extLst>
                    <a:ext uri="{9D8B030D-6E8A-4147-A177-3AD203B41FA5}">
                      <a16:colId xmlns:a16="http://schemas.microsoft.com/office/drawing/2014/main" val="3771336374"/>
                    </a:ext>
                  </a:extLst>
                </a:gridCol>
              </a:tblGrid>
              <a:tr h="2267600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EXTERNAL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implon Norm" panose="020B0500030000000000" pitchFamily="34" charset="77"/>
                        </a:rPr>
                        <a:t>NETWORK CLASSIFICATION                                                                  </a:t>
                      </a:r>
                      <a:r>
                        <a:rPr lang="en-US" sz="1100" b="0" i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Simplon Norm" panose="020B0500030000000000" pitchFamily="34" charset="77"/>
                        </a:rPr>
                        <a:t>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>
                          <a:solidFill>
                            <a:schemeClr val="accent6"/>
                          </a:solidFill>
                          <a:latin typeface="Simplon Norm" panose="020B0500030000000000" pitchFamily="34" charset="77"/>
                        </a:rPr>
                        <a:t>HIGH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implon Norm" panose="020B0500030000000000" pitchFamily="34" charset="77"/>
                        </a:rPr>
                        <a:t>EXTRA HIGH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5776880"/>
                  </a:ext>
                </a:extLst>
              </a:tr>
              <a:tr h="3249451">
                <a:tc>
                  <a:txBody>
                    <a:bodyPr/>
                    <a:lstStyle/>
                    <a:p>
                      <a:pPr algn="ctr"/>
                      <a:endParaRPr lang="en-US" sz="1400" b="0" i="0">
                        <a:solidFill>
                          <a:schemeClr val="tx1"/>
                        </a:solidFill>
                        <a:latin typeface="Simplon Norm" panose="020B0500030000000000" pitchFamily="34" charset="77"/>
                      </a:endParaRPr>
                    </a:p>
                  </a:txBody>
                  <a:tcPr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implon Norm" panose="020B0500030000000000" pitchFamily="34" charset="77"/>
                        </a:rPr>
                        <a:t>Purdue                                                                                                            </a:t>
                      </a:r>
                      <a:r>
                        <a:rPr lang="en-US" sz="1000" b="0" i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Simplon Norm" panose="020B0500030000000000" pitchFamily="34" charset="77"/>
                        </a:rPr>
                        <a:t>Level 4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>
                          <a:solidFill>
                            <a:schemeClr val="accent6"/>
                          </a:solidFill>
                          <a:latin typeface="Simplon Norm" panose="020B0500030000000000" pitchFamily="34" charset="77"/>
                        </a:rPr>
                        <a:t>Level 3.5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implon Norm" panose="020B0500030000000000" pitchFamily="34" charset="77"/>
                        </a:rPr>
                        <a:t>Level 2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646450"/>
                  </a:ext>
                </a:extLst>
              </a:tr>
            </a:tbl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482BBA82-FEBC-BEAA-1FB7-0D720A84BF8F}"/>
              </a:ext>
            </a:extLst>
          </p:cNvPr>
          <p:cNvGrpSpPr/>
          <p:nvPr/>
        </p:nvGrpSpPr>
        <p:grpSpPr>
          <a:xfrm>
            <a:off x="8942322" y="5403621"/>
            <a:ext cx="967954" cy="1070467"/>
            <a:chOff x="4050282" y="4997221"/>
            <a:chExt cx="967954" cy="1070467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B8D455E3-24DC-6A66-30EE-FF0AEFDCD0EE}"/>
                </a:ext>
              </a:extLst>
            </p:cNvPr>
            <p:cNvSpPr/>
            <p:nvPr/>
          </p:nvSpPr>
          <p:spPr>
            <a:xfrm>
              <a:off x="4050282" y="4997221"/>
              <a:ext cx="467028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8E8D9163-8588-989D-A075-201EEAFAA7AA}"/>
                </a:ext>
              </a:extLst>
            </p:cNvPr>
            <p:cNvSpPr/>
            <p:nvPr/>
          </p:nvSpPr>
          <p:spPr>
            <a:xfrm>
              <a:off x="4558282" y="4997221"/>
              <a:ext cx="459954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8F19D712-675D-B425-BC86-5420C64E0727}"/>
                </a:ext>
              </a:extLst>
            </p:cNvPr>
            <p:cNvSpPr/>
            <p:nvPr/>
          </p:nvSpPr>
          <p:spPr>
            <a:xfrm>
              <a:off x="4050282" y="5556021"/>
              <a:ext cx="467028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99C9B3F6-0939-D855-E82D-DA59DB5EECA4}"/>
                </a:ext>
              </a:extLst>
            </p:cNvPr>
            <p:cNvSpPr/>
            <p:nvPr/>
          </p:nvSpPr>
          <p:spPr>
            <a:xfrm>
              <a:off x="4558282" y="5556021"/>
              <a:ext cx="459954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ADDAF151-A73C-EB34-4AB7-08B5605F4B17}"/>
                </a:ext>
              </a:extLst>
            </p:cNvPr>
            <p:cNvSpPr/>
            <p:nvPr/>
          </p:nvSpPr>
          <p:spPr>
            <a:xfrm>
              <a:off x="4116274" y="5064934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Core</a:t>
              </a:r>
            </a:p>
          </p:txBody>
        </p:sp>
        <p:pic>
          <p:nvPicPr>
            <p:cNvPr id="35" name="Picture 34" descr="A blue cube with white lines&#10;&#10;Description automatically generated">
              <a:extLst>
                <a:ext uri="{FF2B5EF4-FFF2-40B4-BE49-F238E27FC236}">
                  <a16:creationId xmlns:a16="http://schemas.microsoft.com/office/drawing/2014/main" id="{5421750A-96DC-4E69-3341-855A9899C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0209" y="5064933"/>
              <a:ext cx="635000" cy="635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B0661E-9954-DDA5-0BD7-A715BD121F18}"/>
              </a:ext>
            </a:extLst>
          </p:cNvPr>
          <p:cNvGrpSpPr/>
          <p:nvPr/>
        </p:nvGrpSpPr>
        <p:grpSpPr>
          <a:xfrm>
            <a:off x="4050282" y="4997221"/>
            <a:ext cx="967954" cy="1070467"/>
            <a:chOff x="4050282" y="4997221"/>
            <a:chExt cx="967954" cy="107046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4996D63B-77A0-A2DC-A535-F7A54A595618}"/>
                </a:ext>
              </a:extLst>
            </p:cNvPr>
            <p:cNvSpPr/>
            <p:nvPr/>
          </p:nvSpPr>
          <p:spPr>
            <a:xfrm>
              <a:off x="4050282" y="4997221"/>
              <a:ext cx="467028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1D5523C-741B-3734-DCF4-3F72E7968BDD}"/>
                </a:ext>
              </a:extLst>
            </p:cNvPr>
            <p:cNvSpPr/>
            <p:nvPr/>
          </p:nvSpPr>
          <p:spPr>
            <a:xfrm>
              <a:off x="4558282" y="4997221"/>
              <a:ext cx="459954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F52BC13-0F38-7AAE-52B9-D83D584C3503}"/>
                </a:ext>
              </a:extLst>
            </p:cNvPr>
            <p:cNvSpPr/>
            <p:nvPr/>
          </p:nvSpPr>
          <p:spPr>
            <a:xfrm>
              <a:off x="4050282" y="5556021"/>
              <a:ext cx="467028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1E903C03-5780-05C7-54D5-42F2616AA06E}"/>
                </a:ext>
              </a:extLst>
            </p:cNvPr>
            <p:cNvSpPr/>
            <p:nvPr/>
          </p:nvSpPr>
          <p:spPr>
            <a:xfrm>
              <a:off x="4558282" y="5556021"/>
              <a:ext cx="459954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9F7C1AB4-217E-109D-AF8D-FE336A20D2D9}"/>
                </a:ext>
              </a:extLst>
            </p:cNvPr>
            <p:cNvSpPr/>
            <p:nvPr/>
          </p:nvSpPr>
          <p:spPr>
            <a:xfrm>
              <a:off x="4116274" y="5064934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Core</a:t>
              </a:r>
            </a:p>
          </p:txBody>
        </p:sp>
        <p:pic>
          <p:nvPicPr>
            <p:cNvPr id="98" name="Picture 97" descr="A blue cube with white lines&#10;&#10;Description automatically generated">
              <a:extLst>
                <a:ext uri="{FF2B5EF4-FFF2-40B4-BE49-F238E27FC236}">
                  <a16:creationId xmlns:a16="http://schemas.microsoft.com/office/drawing/2014/main" id="{D053DAFC-DC30-BF5B-0F20-0D31FDEA5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0209" y="5064933"/>
              <a:ext cx="635000" cy="635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48589B-C455-D9C7-A5F2-33772F4F577E}"/>
              </a:ext>
            </a:extLst>
          </p:cNvPr>
          <p:cNvGrpSpPr/>
          <p:nvPr/>
        </p:nvGrpSpPr>
        <p:grpSpPr>
          <a:xfrm>
            <a:off x="6920482" y="2822981"/>
            <a:ext cx="967954" cy="1070467"/>
            <a:chOff x="4050282" y="4997221"/>
            <a:chExt cx="967954" cy="107046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01BB678E-AD74-1AB3-A566-5ACCC06D30A2}"/>
                </a:ext>
              </a:extLst>
            </p:cNvPr>
            <p:cNvSpPr/>
            <p:nvPr/>
          </p:nvSpPr>
          <p:spPr>
            <a:xfrm>
              <a:off x="4050282" y="4997221"/>
              <a:ext cx="467028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745BC77-381F-FFD8-0493-3E2322C3539F}"/>
                </a:ext>
              </a:extLst>
            </p:cNvPr>
            <p:cNvSpPr/>
            <p:nvPr/>
          </p:nvSpPr>
          <p:spPr>
            <a:xfrm>
              <a:off x="4558282" y="4997221"/>
              <a:ext cx="459954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FB9676A8-54CB-FFDB-01CF-E8CE22DA4E21}"/>
                </a:ext>
              </a:extLst>
            </p:cNvPr>
            <p:cNvSpPr/>
            <p:nvPr/>
          </p:nvSpPr>
          <p:spPr>
            <a:xfrm>
              <a:off x="4050282" y="5556021"/>
              <a:ext cx="467028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4BCCCA91-F18A-CA1E-E79A-6830071839C0}"/>
                </a:ext>
              </a:extLst>
            </p:cNvPr>
            <p:cNvSpPr/>
            <p:nvPr/>
          </p:nvSpPr>
          <p:spPr>
            <a:xfrm>
              <a:off x="4558282" y="5556021"/>
              <a:ext cx="459954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CF789E2C-32EF-8A07-8EEF-388686FB5C72}"/>
                </a:ext>
              </a:extLst>
            </p:cNvPr>
            <p:cNvSpPr/>
            <p:nvPr/>
          </p:nvSpPr>
          <p:spPr>
            <a:xfrm>
              <a:off x="4116274" y="5064934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Core</a:t>
              </a:r>
            </a:p>
          </p:txBody>
        </p:sp>
        <p:pic>
          <p:nvPicPr>
            <p:cNvPr id="27" name="Picture 26" descr="A blue cube with white lines&#10;&#10;Description automatically generated">
              <a:extLst>
                <a:ext uri="{FF2B5EF4-FFF2-40B4-BE49-F238E27FC236}">
                  <a16:creationId xmlns:a16="http://schemas.microsoft.com/office/drawing/2014/main" id="{5B53ADE3-2046-D044-EDF3-5296DA485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0209" y="5064933"/>
              <a:ext cx="635000" cy="635000"/>
            </a:xfrm>
            <a:prstGeom prst="rect">
              <a:avLst/>
            </a:prstGeom>
          </p:spPr>
        </p:pic>
      </p:grpSp>
      <p:cxnSp>
        <p:nvCxnSpPr>
          <p:cNvPr id="545" name="Elbow Connector 544">
            <a:extLst>
              <a:ext uri="{FF2B5EF4-FFF2-40B4-BE49-F238E27FC236}">
                <a16:creationId xmlns:a16="http://schemas.microsoft.com/office/drawing/2014/main" id="{F9B7FA17-EA81-CEB1-360C-F7CD6D706E3D}"/>
              </a:ext>
            </a:extLst>
          </p:cNvPr>
          <p:cNvCxnSpPr>
            <a:cxnSpLocks/>
          </p:cNvCxnSpPr>
          <p:nvPr/>
        </p:nvCxnSpPr>
        <p:spPr>
          <a:xfrm flipV="1">
            <a:off x="2589720" y="4218223"/>
            <a:ext cx="1528958" cy="923496"/>
          </a:xfrm>
          <a:prstGeom prst="bentConnector3">
            <a:avLst>
              <a:gd name="adj1" fmla="val 19658"/>
            </a:avLst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" name="Rounded Rectangle 415">
            <a:extLst>
              <a:ext uri="{FF2B5EF4-FFF2-40B4-BE49-F238E27FC236}">
                <a16:creationId xmlns:a16="http://schemas.microsoft.com/office/drawing/2014/main" id="{875AB5C3-1373-EA64-BDE2-E594B41131A3}"/>
              </a:ext>
            </a:extLst>
          </p:cNvPr>
          <p:cNvSpPr/>
          <p:nvPr/>
        </p:nvSpPr>
        <p:spPr>
          <a:xfrm>
            <a:off x="8968904" y="4107362"/>
            <a:ext cx="2851546" cy="2331053"/>
          </a:xfrm>
          <a:prstGeom prst="roundRect">
            <a:avLst>
              <a:gd name="adj" fmla="val 5708"/>
            </a:avLst>
          </a:prstGeom>
          <a:noFill/>
          <a:ln w="19050">
            <a:solidFill>
              <a:schemeClr val="bg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0" tIns="91440" rIns="91440" bIns="9144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50E22"/>
              </a:solidFill>
              <a:effectLst/>
              <a:uLnTx/>
              <a:uFillTx/>
              <a:latin typeface="Simplon Norm Light" panose="020B0300030000000000" pitchFamily="34" charset="77"/>
              <a:ea typeface="+mn-ea"/>
              <a:cs typeface="+mn-cs"/>
            </a:endParaRPr>
          </a:p>
        </p:txBody>
      </p:sp>
      <p:sp>
        <p:nvSpPr>
          <p:cNvPr id="466" name="Rounded Rectangle 465">
            <a:extLst>
              <a:ext uri="{FF2B5EF4-FFF2-40B4-BE49-F238E27FC236}">
                <a16:creationId xmlns:a16="http://schemas.microsoft.com/office/drawing/2014/main" id="{F8353E42-40C1-1D08-7D6F-0BB2E45FA964}"/>
              </a:ext>
            </a:extLst>
          </p:cNvPr>
          <p:cNvSpPr/>
          <p:nvPr/>
        </p:nvSpPr>
        <p:spPr>
          <a:xfrm>
            <a:off x="8968904" y="2940925"/>
            <a:ext cx="2851546" cy="1071659"/>
          </a:xfrm>
          <a:prstGeom prst="roundRect">
            <a:avLst>
              <a:gd name="adj" fmla="val 5708"/>
            </a:avLst>
          </a:prstGeom>
          <a:noFill/>
          <a:ln w="19050">
            <a:solidFill>
              <a:schemeClr val="bg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0" tIns="91440" rIns="91440" bIns="9144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50E22"/>
              </a:solidFill>
              <a:effectLst/>
              <a:uLnTx/>
              <a:uFillTx/>
              <a:latin typeface="Simplon Norm Light" panose="020B0300030000000000" pitchFamily="34" charset="77"/>
              <a:ea typeface="+mn-ea"/>
              <a:cs typeface="+mn-cs"/>
            </a:endParaRPr>
          </a:p>
        </p:txBody>
      </p:sp>
      <p:sp>
        <p:nvSpPr>
          <p:cNvPr id="467" name="Rounded Rectangle 466">
            <a:extLst>
              <a:ext uri="{FF2B5EF4-FFF2-40B4-BE49-F238E27FC236}">
                <a16:creationId xmlns:a16="http://schemas.microsoft.com/office/drawing/2014/main" id="{33251118-B7CA-2373-AB45-A17635C290EA}"/>
              </a:ext>
            </a:extLst>
          </p:cNvPr>
          <p:cNvSpPr/>
          <p:nvPr/>
        </p:nvSpPr>
        <p:spPr>
          <a:xfrm>
            <a:off x="8968904" y="1426647"/>
            <a:ext cx="2851546" cy="1093807"/>
          </a:xfrm>
          <a:prstGeom prst="roundRect">
            <a:avLst>
              <a:gd name="adj" fmla="val 5708"/>
            </a:avLst>
          </a:prstGeom>
          <a:noFill/>
          <a:ln w="19050">
            <a:solidFill>
              <a:schemeClr val="bg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0" tIns="91440" rIns="91440" bIns="9144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50E22"/>
              </a:solidFill>
              <a:effectLst/>
              <a:uLnTx/>
              <a:uFillTx/>
              <a:latin typeface="Simplon Norm Light" panose="020B0300030000000000" pitchFamily="34" charset="77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B66519-764F-DD6C-05B7-672E00EFD418}"/>
              </a:ext>
            </a:extLst>
          </p:cNvPr>
          <p:cNvGrpSpPr>
            <a:grpSpLocks/>
          </p:cNvGrpSpPr>
          <p:nvPr/>
        </p:nvGrpSpPr>
        <p:grpSpPr>
          <a:xfrm>
            <a:off x="1074057" y="1255485"/>
            <a:ext cx="8744198" cy="5268686"/>
            <a:chOff x="1074057" y="1255485"/>
            <a:chExt cx="8744198" cy="526868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1D66716-FB40-191D-E2BB-FB32ED5F7818}"/>
                </a:ext>
              </a:extLst>
            </p:cNvPr>
            <p:cNvCxnSpPr>
              <a:cxnSpLocks/>
            </p:cNvCxnSpPr>
            <p:nvPr/>
          </p:nvCxnSpPr>
          <p:spPr>
            <a:xfrm>
              <a:off x="1074057" y="1255485"/>
              <a:ext cx="37737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567903F-E783-DDAD-5E86-B7667FB632B9}"/>
                </a:ext>
              </a:extLst>
            </p:cNvPr>
            <p:cNvCxnSpPr>
              <a:cxnSpLocks/>
            </p:cNvCxnSpPr>
            <p:nvPr/>
          </p:nvCxnSpPr>
          <p:spPr>
            <a:xfrm>
              <a:off x="3131127" y="1255485"/>
              <a:ext cx="191984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163BC95-63E7-B123-D86D-90C1BF6AA887}"/>
                </a:ext>
              </a:extLst>
            </p:cNvPr>
            <p:cNvCxnSpPr>
              <a:cxnSpLocks/>
            </p:cNvCxnSpPr>
            <p:nvPr/>
          </p:nvCxnSpPr>
          <p:spPr>
            <a:xfrm>
              <a:off x="5500914" y="1255485"/>
              <a:ext cx="165177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511270F-F80C-F874-A307-3C63B0C0A4A9}"/>
                </a:ext>
              </a:extLst>
            </p:cNvPr>
            <p:cNvCxnSpPr>
              <a:cxnSpLocks/>
            </p:cNvCxnSpPr>
            <p:nvPr/>
          </p:nvCxnSpPr>
          <p:spPr>
            <a:xfrm>
              <a:off x="7629236" y="1255485"/>
              <a:ext cx="204123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1304953-F90F-B502-3895-24D8FC6D462E}"/>
                </a:ext>
              </a:extLst>
            </p:cNvPr>
            <p:cNvCxnSpPr>
              <a:cxnSpLocks/>
            </p:cNvCxnSpPr>
            <p:nvPr/>
          </p:nvCxnSpPr>
          <p:spPr>
            <a:xfrm>
              <a:off x="1959429" y="6524171"/>
              <a:ext cx="296091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4140007-0473-57B0-7918-8A0442698EE9}"/>
                </a:ext>
              </a:extLst>
            </p:cNvPr>
            <p:cNvCxnSpPr>
              <a:cxnSpLocks/>
            </p:cNvCxnSpPr>
            <p:nvPr/>
          </p:nvCxnSpPr>
          <p:spPr>
            <a:xfrm>
              <a:off x="5464628" y="6524171"/>
              <a:ext cx="168806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A9E9DB7-1D09-743A-3F7F-5C815D0806B1}"/>
                </a:ext>
              </a:extLst>
            </p:cNvPr>
            <p:cNvCxnSpPr>
              <a:cxnSpLocks/>
            </p:cNvCxnSpPr>
            <p:nvPr/>
          </p:nvCxnSpPr>
          <p:spPr>
            <a:xfrm>
              <a:off x="7756970" y="6524171"/>
              <a:ext cx="206128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CBCEA7D-BB70-C606-BD9D-7367AC1DD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28" y="473850"/>
            <a:ext cx="10525328" cy="617541"/>
          </a:xfrm>
        </p:spPr>
        <p:txBody>
          <a:bodyPr/>
          <a:lstStyle/>
          <a:p>
            <a:r>
              <a:rPr lang="en-US"/>
              <a:t>A Day in the Life of a Data File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719837-152A-97A4-2926-0645A5FCD6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1428" y="207554"/>
            <a:ext cx="10525328" cy="224292"/>
          </a:xfrm>
        </p:spPr>
        <p:txBody>
          <a:bodyPr/>
          <a:lstStyle/>
          <a:p>
            <a:r>
              <a:rPr lang="en-US"/>
              <a:t>SECURING THE FLOW OF DATA</a:t>
            </a:r>
          </a:p>
        </p:txBody>
      </p: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BAB1F30D-3C68-C4A9-047A-C01A6E94DAC4}"/>
              </a:ext>
            </a:extLst>
          </p:cNvPr>
          <p:cNvGrpSpPr/>
          <p:nvPr/>
        </p:nvGrpSpPr>
        <p:grpSpPr>
          <a:xfrm>
            <a:off x="357969" y="5067765"/>
            <a:ext cx="810431" cy="957137"/>
            <a:chOff x="357969" y="5067765"/>
            <a:chExt cx="810431" cy="957137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845307E2-C7B4-7F9D-BD15-2DA069B39F22}"/>
                </a:ext>
              </a:extLst>
            </p:cNvPr>
            <p:cNvSpPr/>
            <p:nvPr/>
          </p:nvSpPr>
          <p:spPr>
            <a:xfrm>
              <a:off x="357969" y="5067765"/>
              <a:ext cx="810431" cy="957137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54864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Guest / </a:t>
              </a:r>
              <a:b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Employee</a:t>
              </a: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493CD9-3F24-6F72-8E6C-36809A0188A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0304" y="5180573"/>
              <a:ext cx="365760" cy="365760"/>
            </a:xfrm>
            <a:prstGeom prst="rect">
              <a:avLst/>
            </a:prstGeom>
          </p:spPr>
        </p:pic>
      </p:grpSp>
      <p:grpSp>
        <p:nvGrpSpPr>
          <p:cNvPr id="512" name="Group 511">
            <a:extLst>
              <a:ext uri="{FF2B5EF4-FFF2-40B4-BE49-F238E27FC236}">
                <a16:creationId xmlns:a16="http://schemas.microsoft.com/office/drawing/2014/main" id="{6EAED862-53C4-592E-514F-A4EAF5EF2D23}"/>
              </a:ext>
            </a:extLst>
          </p:cNvPr>
          <p:cNvGrpSpPr/>
          <p:nvPr/>
        </p:nvGrpSpPr>
        <p:grpSpPr>
          <a:xfrm>
            <a:off x="1182891" y="5762700"/>
            <a:ext cx="474656" cy="473775"/>
            <a:chOff x="1182891" y="5762700"/>
            <a:chExt cx="474656" cy="473775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33C0E663-9742-6D37-88F0-B839F072C92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97191" y="6007875"/>
              <a:ext cx="228600" cy="228600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9001FE28-C0F2-8B63-0AC7-997635C81A2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28947" y="5779275"/>
              <a:ext cx="228600" cy="228600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62D27F19-BB97-17EE-C4CB-79BB6E58E16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2891" y="5762700"/>
              <a:ext cx="228600" cy="228600"/>
            </a:xfrm>
            <a:prstGeom prst="rect">
              <a:avLst/>
            </a:prstGeom>
          </p:spPr>
        </p:pic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07710D09-81C4-E536-16E4-EA947591C7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09543" y="4982440"/>
            <a:ext cx="228600" cy="228600"/>
          </a:xfrm>
          <a:prstGeom prst="rect">
            <a:avLst/>
          </a:prstGeom>
        </p:spPr>
      </p:pic>
      <p:grpSp>
        <p:nvGrpSpPr>
          <p:cNvPr id="515" name="Group 514">
            <a:extLst>
              <a:ext uri="{FF2B5EF4-FFF2-40B4-BE49-F238E27FC236}">
                <a16:creationId xmlns:a16="http://schemas.microsoft.com/office/drawing/2014/main" id="{52355F6A-F3C6-B3D7-A3A2-DBE96604FC72}"/>
              </a:ext>
            </a:extLst>
          </p:cNvPr>
          <p:cNvGrpSpPr/>
          <p:nvPr/>
        </p:nvGrpSpPr>
        <p:grpSpPr>
          <a:xfrm>
            <a:off x="4122494" y="3472508"/>
            <a:ext cx="810431" cy="926367"/>
            <a:chOff x="4122494" y="3472508"/>
            <a:chExt cx="810431" cy="926367"/>
          </a:xfrm>
        </p:grpSpPr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872FB4B4-35B4-C433-ED89-7ECD8CBC62F6}"/>
                </a:ext>
              </a:extLst>
            </p:cNvPr>
            <p:cNvSpPr/>
            <p:nvPr/>
          </p:nvSpPr>
          <p:spPr>
            <a:xfrm>
              <a:off x="4122494" y="3472509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87" name="Picture 86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C3969630-F3A8-6E2D-EEE2-CD59A0C73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0209" y="3472508"/>
              <a:ext cx="635000" cy="635000"/>
            </a:xfrm>
            <a:prstGeom prst="rect">
              <a:avLst/>
            </a:prstGeom>
          </p:spPr>
        </p:pic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19A70CCD-D8C9-6F8A-07F7-F13EA06D0BA5}"/>
              </a:ext>
            </a:extLst>
          </p:cNvPr>
          <p:cNvGrpSpPr/>
          <p:nvPr/>
        </p:nvGrpSpPr>
        <p:grpSpPr>
          <a:xfrm>
            <a:off x="1774110" y="5064933"/>
            <a:ext cx="810431" cy="926367"/>
            <a:chOff x="1774110" y="5064933"/>
            <a:chExt cx="810431" cy="926367"/>
          </a:xfrm>
        </p:grpSpPr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853A9B45-4D74-42D1-8123-1E6DD3E0326C}"/>
                </a:ext>
              </a:extLst>
            </p:cNvPr>
            <p:cNvSpPr/>
            <p:nvPr/>
          </p:nvSpPr>
          <p:spPr>
            <a:xfrm>
              <a:off x="1774110" y="5064934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Kiosk</a:t>
              </a:r>
            </a:p>
          </p:txBody>
        </p:sp>
        <p:pic>
          <p:nvPicPr>
            <p:cNvPr id="97" name="Picture 96" descr="A blue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4D8F85D2-B312-86A8-ECB6-B5AF53D1E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1825" y="5064933"/>
              <a:ext cx="635000" cy="635000"/>
            </a:xfrm>
            <a:prstGeom prst="rect">
              <a:avLst/>
            </a:prstGeom>
          </p:spPr>
        </p:pic>
      </p:grp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63D77E46-01BE-A41F-2679-7C541CC75989}"/>
              </a:ext>
            </a:extLst>
          </p:cNvPr>
          <p:cNvCxnSpPr>
            <a:cxnSpLocks/>
          </p:cNvCxnSpPr>
          <p:nvPr/>
        </p:nvCxnSpPr>
        <p:spPr>
          <a:xfrm>
            <a:off x="1168400" y="5724605"/>
            <a:ext cx="571500" cy="0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6F64E931-AC63-6E02-B702-575CB7D4FCF9}"/>
              </a:ext>
            </a:extLst>
          </p:cNvPr>
          <p:cNvCxnSpPr>
            <a:cxnSpLocks/>
          </p:cNvCxnSpPr>
          <p:nvPr/>
        </p:nvCxnSpPr>
        <p:spPr>
          <a:xfrm>
            <a:off x="1208093" y="5406403"/>
            <a:ext cx="562397" cy="0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Graphic 150">
            <a:extLst>
              <a:ext uri="{FF2B5EF4-FFF2-40B4-BE49-F238E27FC236}">
                <a16:creationId xmlns:a16="http://schemas.microsoft.com/office/drawing/2014/main" id="{2C4E6FDF-A5A4-86D2-7194-0BF800DB2A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37367" y="5135799"/>
            <a:ext cx="228600" cy="228600"/>
          </a:xfrm>
          <a:prstGeom prst="rect">
            <a:avLst/>
          </a:prstGeom>
        </p:spPr>
      </p:pic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55B1167B-B53C-D214-384D-A4ED37F5226F}"/>
              </a:ext>
            </a:extLst>
          </p:cNvPr>
          <p:cNvCxnSpPr>
            <a:cxnSpLocks/>
          </p:cNvCxnSpPr>
          <p:nvPr/>
        </p:nvCxnSpPr>
        <p:spPr>
          <a:xfrm>
            <a:off x="2589631" y="5480130"/>
            <a:ext cx="1495425" cy="0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" name="Graphic 153">
            <a:extLst>
              <a:ext uri="{FF2B5EF4-FFF2-40B4-BE49-F238E27FC236}">
                <a16:creationId xmlns:a16="http://schemas.microsoft.com/office/drawing/2014/main" id="{BAE7F6E0-098B-3499-EFA6-CE7621B263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85573" y="5231049"/>
            <a:ext cx="228600" cy="228600"/>
          </a:xfrm>
          <a:prstGeom prst="rect">
            <a:avLst/>
          </a:prstGeom>
        </p:spPr>
      </p:pic>
      <p:cxnSp>
        <p:nvCxnSpPr>
          <p:cNvPr id="155" name="Elbow Connector 154">
            <a:extLst>
              <a:ext uri="{FF2B5EF4-FFF2-40B4-BE49-F238E27FC236}">
                <a16:creationId xmlns:a16="http://schemas.microsoft.com/office/drawing/2014/main" id="{1564699F-27C7-7B7A-5234-A1D601659185}"/>
              </a:ext>
            </a:extLst>
          </p:cNvPr>
          <p:cNvCxnSpPr>
            <a:cxnSpLocks/>
            <a:stCxn id="90" idx="3"/>
            <a:endCxn id="92" idx="3"/>
          </p:cNvCxnSpPr>
          <p:nvPr/>
        </p:nvCxnSpPr>
        <p:spPr>
          <a:xfrm>
            <a:off x="2584541" y="5528117"/>
            <a:ext cx="2342164" cy="12700"/>
          </a:xfrm>
          <a:prstGeom prst="bentConnector5">
            <a:avLst>
              <a:gd name="adj1" fmla="val 32699"/>
              <a:gd name="adj2" fmla="val 5447110"/>
              <a:gd name="adj3" fmla="val 109760"/>
            </a:avLst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Graphic 157">
            <a:extLst>
              <a:ext uri="{FF2B5EF4-FFF2-40B4-BE49-F238E27FC236}">
                <a16:creationId xmlns:a16="http://schemas.microsoft.com/office/drawing/2014/main" id="{EB8A6E56-76D4-EDEF-5E5D-916D7D43C6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98239" y="5573552"/>
            <a:ext cx="228600" cy="228600"/>
          </a:xfrm>
          <a:prstGeom prst="rect">
            <a:avLst/>
          </a:prstGeom>
        </p:spPr>
      </p:pic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E36A07EA-9D22-1BCA-2601-DE77E669491C}"/>
              </a:ext>
            </a:extLst>
          </p:cNvPr>
          <p:cNvCxnSpPr>
            <a:cxnSpLocks/>
          </p:cNvCxnSpPr>
          <p:nvPr/>
        </p:nvCxnSpPr>
        <p:spPr>
          <a:xfrm>
            <a:off x="4245935" y="4408400"/>
            <a:ext cx="0" cy="612170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B45AA406-D1F2-0A99-FCEE-A0E27325DDBB}"/>
              </a:ext>
            </a:extLst>
          </p:cNvPr>
          <p:cNvCxnSpPr>
            <a:cxnSpLocks/>
          </p:cNvCxnSpPr>
          <p:nvPr/>
        </p:nvCxnSpPr>
        <p:spPr>
          <a:xfrm>
            <a:off x="4820840" y="4438650"/>
            <a:ext cx="0" cy="626282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5" name="Graphic 164">
            <a:extLst>
              <a:ext uri="{FF2B5EF4-FFF2-40B4-BE49-F238E27FC236}">
                <a16:creationId xmlns:a16="http://schemas.microsoft.com/office/drawing/2014/main" id="{7DA8F74C-04E1-60F0-0C26-48E9EFAE1A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61259" y="4565464"/>
            <a:ext cx="365760" cy="365760"/>
          </a:xfrm>
          <a:prstGeom prst="rect">
            <a:avLst/>
          </a:prstGeom>
        </p:spPr>
      </p:pic>
      <p:cxnSp>
        <p:nvCxnSpPr>
          <p:cNvPr id="170" name="Elbow Connector 169">
            <a:extLst>
              <a:ext uri="{FF2B5EF4-FFF2-40B4-BE49-F238E27FC236}">
                <a16:creationId xmlns:a16="http://schemas.microsoft.com/office/drawing/2014/main" id="{B7BEBE4D-1E6D-9403-474C-D5A5343D679D}"/>
              </a:ext>
            </a:extLst>
          </p:cNvPr>
          <p:cNvCxnSpPr>
            <a:cxnSpLocks/>
            <a:stCxn id="92" idx="3"/>
            <a:endCxn id="57" idx="2"/>
          </p:cNvCxnSpPr>
          <p:nvPr/>
        </p:nvCxnSpPr>
        <p:spPr>
          <a:xfrm flipV="1">
            <a:off x="4926705" y="5211040"/>
            <a:ext cx="397138" cy="317077"/>
          </a:xfrm>
          <a:prstGeom prst="bentConnector2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ounded Rectangle 176">
            <a:extLst>
              <a:ext uri="{FF2B5EF4-FFF2-40B4-BE49-F238E27FC236}">
                <a16:creationId xmlns:a16="http://schemas.microsoft.com/office/drawing/2014/main" id="{BEAE0B05-7ABF-0BB5-01BE-1C047D3CD0B9}"/>
              </a:ext>
            </a:extLst>
          </p:cNvPr>
          <p:cNvSpPr/>
          <p:nvPr/>
        </p:nvSpPr>
        <p:spPr>
          <a:xfrm>
            <a:off x="5382391" y="5262320"/>
            <a:ext cx="935065" cy="129850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Medium" panose="020B0500030000000000" pitchFamily="34" charset="77"/>
                <a:ea typeface="+mn-ea"/>
                <a:cs typeface="+mn-cs"/>
              </a:rPr>
              <a:t>Quarantine</a:t>
            </a:r>
          </a:p>
        </p:txBody>
      </p:sp>
      <p:pic>
        <p:nvPicPr>
          <p:cNvPr id="195" name="Graphic 194">
            <a:extLst>
              <a:ext uri="{FF2B5EF4-FFF2-40B4-BE49-F238E27FC236}">
                <a16:creationId xmlns:a16="http://schemas.microsoft.com/office/drawing/2014/main" id="{83ECAFAC-FD2E-AE72-3DCF-FA256D7740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14298" y="4559537"/>
            <a:ext cx="228600" cy="228600"/>
          </a:xfrm>
          <a:prstGeom prst="rect">
            <a:avLst/>
          </a:prstGeom>
        </p:spPr>
      </p:pic>
      <p:pic>
        <p:nvPicPr>
          <p:cNvPr id="196" name="Graphic 195">
            <a:extLst>
              <a:ext uri="{FF2B5EF4-FFF2-40B4-BE49-F238E27FC236}">
                <a16:creationId xmlns:a16="http://schemas.microsoft.com/office/drawing/2014/main" id="{945A26BB-6A55-C8B5-5129-F67559129E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19920" y="4566283"/>
            <a:ext cx="228600" cy="228600"/>
          </a:xfrm>
          <a:prstGeom prst="rect">
            <a:avLst/>
          </a:prstGeom>
        </p:spPr>
      </p:pic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72481EC6-5B0A-7CF2-91DF-58185AEB1D60}"/>
              </a:ext>
            </a:extLst>
          </p:cNvPr>
          <p:cNvCxnSpPr>
            <a:cxnSpLocks/>
            <a:stCxn id="183" idx="1"/>
          </p:cNvCxnSpPr>
          <p:nvPr/>
        </p:nvCxnSpPr>
        <p:spPr>
          <a:xfrm flipH="1">
            <a:off x="4922178" y="3738278"/>
            <a:ext cx="163624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1DCA72AB-5B44-6831-C969-3E6F1330B269}"/>
              </a:ext>
            </a:extLst>
          </p:cNvPr>
          <p:cNvGrpSpPr/>
          <p:nvPr/>
        </p:nvGrpSpPr>
        <p:grpSpPr>
          <a:xfrm>
            <a:off x="5977547" y="4244047"/>
            <a:ext cx="810431" cy="926366"/>
            <a:chOff x="5977547" y="4244047"/>
            <a:chExt cx="810431" cy="926366"/>
          </a:xfrm>
        </p:grpSpPr>
        <p:sp>
          <p:nvSpPr>
            <p:cNvPr id="200" name="Rounded Rectangle 199">
              <a:extLst>
                <a:ext uri="{FF2B5EF4-FFF2-40B4-BE49-F238E27FC236}">
                  <a16:creationId xmlns:a16="http://schemas.microsoft.com/office/drawing/2014/main" id="{FA7E689B-9529-F8B8-2011-E4B0B641FA97}"/>
                </a:ext>
              </a:extLst>
            </p:cNvPr>
            <p:cNvSpPr/>
            <p:nvPr/>
          </p:nvSpPr>
          <p:spPr>
            <a:xfrm>
              <a:off x="5977547" y="4244047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Diode</a:t>
              </a:r>
            </a:p>
          </p:txBody>
        </p:sp>
        <p:pic>
          <p:nvPicPr>
            <p:cNvPr id="204" name="Picture 203" descr="A blue rectangular object with three stripes&#10;&#10;Description automatically generated">
              <a:extLst>
                <a:ext uri="{FF2B5EF4-FFF2-40B4-BE49-F238E27FC236}">
                  <a16:creationId xmlns:a16="http://schemas.microsoft.com/office/drawing/2014/main" id="{ABD955A0-686D-CCFF-B9DB-E4D4D7305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5262" y="4264200"/>
              <a:ext cx="635000" cy="635000"/>
            </a:xfrm>
            <a:prstGeom prst="rect">
              <a:avLst/>
            </a:prstGeom>
          </p:spPr>
        </p:pic>
      </p:grpSp>
      <p:grpSp>
        <p:nvGrpSpPr>
          <p:cNvPr id="534" name="Group 533">
            <a:extLst>
              <a:ext uri="{FF2B5EF4-FFF2-40B4-BE49-F238E27FC236}">
                <a16:creationId xmlns:a16="http://schemas.microsoft.com/office/drawing/2014/main" id="{61136D54-CF87-99C0-DB83-6028A41CC238}"/>
              </a:ext>
            </a:extLst>
          </p:cNvPr>
          <p:cNvGrpSpPr/>
          <p:nvPr/>
        </p:nvGrpSpPr>
        <p:grpSpPr>
          <a:xfrm>
            <a:off x="8057363" y="4247409"/>
            <a:ext cx="810431" cy="926366"/>
            <a:chOff x="8057363" y="4247409"/>
            <a:chExt cx="810431" cy="926366"/>
          </a:xfrm>
        </p:grpSpPr>
        <p:sp>
          <p:nvSpPr>
            <p:cNvPr id="205" name="Rounded Rectangle 204">
              <a:extLst>
                <a:ext uri="{FF2B5EF4-FFF2-40B4-BE49-F238E27FC236}">
                  <a16:creationId xmlns:a16="http://schemas.microsoft.com/office/drawing/2014/main" id="{8E85DAE3-6E6D-E9B3-9329-7417114D727E}"/>
                </a:ext>
              </a:extLst>
            </p:cNvPr>
            <p:cNvSpPr/>
            <p:nvPr/>
          </p:nvSpPr>
          <p:spPr>
            <a:xfrm>
              <a:off x="8057363" y="4247409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Diode</a:t>
              </a:r>
            </a:p>
          </p:txBody>
        </p:sp>
        <p:pic>
          <p:nvPicPr>
            <p:cNvPr id="206" name="Picture 205" descr="A blue rectangular object with three stripes&#10;&#10;Description automatically generated">
              <a:extLst>
                <a:ext uri="{FF2B5EF4-FFF2-40B4-BE49-F238E27FC236}">
                  <a16:creationId xmlns:a16="http://schemas.microsoft.com/office/drawing/2014/main" id="{14D40623-40D6-0647-16C1-697F3E41C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5078" y="4267562"/>
              <a:ext cx="635000" cy="635000"/>
            </a:xfrm>
            <a:prstGeom prst="rect">
              <a:avLst/>
            </a:prstGeom>
          </p:spPr>
        </p:pic>
      </p:grpSp>
      <p:cxnSp>
        <p:nvCxnSpPr>
          <p:cNvPr id="212" name="Elbow Connector 211">
            <a:extLst>
              <a:ext uri="{FF2B5EF4-FFF2-40B4-BE49-F238E27FC236}">
                <a16:creationId xmlns:a16="http://schemas.microsoft.com/office/drawing/2014/main" id="{B037CF7D-1F9B-EA33-DB43-53C7508920F1}"/>
              </a:ext>
            </a:extLst>
          </p:cNvPr>
          <p:cNvCxnSpPr>
            <a:cxnSpLocks/>
            <a:endCxn id="200" idx="1"/>
          </p:cNvCxnSpPr>
          <p:nvPr/>
        </p:nvCxnSpPr>
        <p:spPr>
          <a:xfrm>
            <a:off x="4719196" y="4088565"/>
            <a:ext cx="1258351" cy="618665"/>
          </a:xfrm>
          <a:prstGeom prst="bentConnector3">
            <a:avLst>
              <a:gd name="adj1" fmla="val 74626"/>
            </a:avLst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3" name="Graphic 232">
            <a:extLst>
              <a:ext uri="{FF2B5EF4-FFF2-40B4-BE49-F238E27FC236}">
                <a16:creationId xmlns:a16="http://schemas.microsoft.com/office/drawing/2014/main" id="{C5BC696B-22C0-D417-A497-86BF461F63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42008" y="3941436"/>
            <a:ext cx="161324" cy="161324"/>
          </a:xfrm>
          <a:prstGeom prst="rect">
            <a:avLst/>
          </a:prstGeom>
        </p:spPr>
      </p:pic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DB38DD43-8D03-294E-4891-8652E86EAD84}"/>
              </a:ext>
            </a:extLst>
          </p:cNvPr>
          <p:cNvCxnSpPr>
            <a:cxnSpLocks/>
          </p:cNvCxnSpPr>
          <p:nvPr/>
        </p:nvCxnSpPr>
        <p:spPr>
          <a:xfrm>
            <a:off x="7348108" y="2346352"/>
            <a:ext cx="0" cy="521994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F1F5AC83-44CA-B76C-5BC7-D22E9FF60D74}"/>
              </a:ext>
            </a:extLst>
          </p:cNvPr>
          <p:cNvCxnSpPr>
            <a:cxnSpLocks/>
          </p:cNvCxnSpPr>
          <p:nvPr/>
        </p:nvCxnSpPr>
        <p:spPr>
          <a:xfrm>
            <a:off x="7487430" y="2346352"/>
            <a:ext cx="0" cy="521994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F36B48AA-7650-AEA4-0D71-DC15360185B1}"/>
              </a:ext>
            </a:extLst>
          </p:cNvPr>
          <p:cNvCxnSpPr>
            <a:cxnSpLocks/>
          </p:cNvCxnSpPr>
          <p:nvPr/>
        </p:nvCxnSpPr>
        <p:spPr>
          <a:xfrm>
            <a:off x="928935" y="1844329"/>
            <a:ext cx="5977057" cy="0"/>
          </a:xfrm>
          <a:prstGeom prst="straightConnector1">
            <a:avLst/>
          </a:prstGeom>
          <a:ln w="9525">
            <a:solidFill>
              <a:schemeClr val="tx1"/>
            </a:solidFill>
            <a:prstDash val="lgDashDotDot"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EE2C89B5-29E0-1C96-43FA-53446E2C057B}"/>
              </a:ext>
            </a:extLst>
          </p:cNvPr>
          <p:cNvGrpSpPr/>
          <p:nvPr/>
        </p:nvGrpSpPr>
        <p:grpSpPr>
          <a:xfrm>
            <a:off x="504531" y="1537742"/>
            <a:ext cx="1287325" cy="689116"/>
            <a:chOff x="504531" y="1537742"/>
            <a:chExt cx="1287325" cy="689116"/>
          </a:xfrm>
        </p:grpSpPr>
        <p:sp>
          <p:nvSpPr>
            <p:cNvPr id="561" name="Rounded Rectangle 560">
              <a:extLst>
                <a:ext uri="{FF2B5EF4-FFF2-40B4-BE49-F238E27FC236}">
                  <a16:creationId xmlns:a16="http://schemas.microsoft.com/office/drawing/2014/main" id="{FDD6426F-C23B-3E3F-2A49-658AE98649C6}"/>
                </a:ext>
              </a:extLst>
            </p:cNvPr>
            <p:cNvSpPr/>
            <p:nvPr/>
          </p:nvSpPr>
          <p:spPr>
            <a:xfrm>
              <a:off x="504531" y="1968742"/>
              <a:ext cx="433936" cy="258116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Remote Users</a:t>
              </a:r>
            </a:p>
          </p:txBody>
        </p:sp>
        <p:pic>
          <p:nvPicPr>
            <p:cNvPr id="558" name="Graphic 557">
              <a:extLst>
                <a:ext uri="{FF2B5EF4-FFF2-40B4-BE49-F238E27FC236}">
                  <a16:creationId xmlns:a16="http://schemas.microsoft.com/office/drawing/2014/main" id="{8F2D6049-9232-7995-E685-EBD773AD3A7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3175" y="1610060"/>
              <a:ext cx="365760" cy="365760"/>
            </a:xfrm>
            <a:prstGeom prst="rect">
              <a:avLst/>
            </a:prstGeom>
          </p:spPr>
        </p:pic>
        <p:pic>
          <p:nvPicPr>
            <p:cNvPr id="294" name="Graphic 293">
              <a:extLst>
                <a:ext uri="{FF2B5EF4-FFF2-40B4-BE49-F238E27FC236}">
                  <a16:creationId xmlns:a16="http://schemas.microsoft.com/office/drawing/2014/main" id="{3A2D237E-A767-9621-B112-560C4B940C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433381" y="1597292"/>
              <a:ext cx="228600" cy="228600"/>
            </a:xfrm>
            <a:prstGeom prst="rect">
              <a:avLst/>
            </a:prstGeom>
          </p:spPr>
        </p:pic>
        <p:sp>
          <p:nvSpPr>
            <p:cNvPr id="295" name="Rounded Rectangle 294">
              <a:extLst>
                <a:ext uri="{FF2B5EF4-FFF2-40B4-BE49-F238E27FC236}">
                  <a16:creationId xmlns:a16="http://schemas.microsoft.com/office/drawing/2014/main" id="{853225BF-9641-21D4-30F5-1C4821BBF2C0}"/>
                </a:ext>
              </a:extLst>
            </p:cNvPr>
            <p:cNvSpPr/>
            <p:nvPr/>
          </p:nvSpPr>
          <p:spPr>
            <a:xfrm>
              <a:off x="1225432" y="1876409"/>
              <a:ext cx="566424" cy="258116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Medium" panose="020B0500030000000000" pitchFamily="34" charset="77"/>
                  <a:ea typeface="+mn-ea"/>
                  <a:cs typeface="+mn-cs"/>
                </a:rPr>
                <a:t>External Files</a:t>
              </a:r>
            </a:p>
          </p:txBody>
        </p:sp>
        <p:pic>
          <p:nvPicPr>
            <p:cNvPr id="296" name="Graphic 295">
              <a:extLst>
                <a:ext uri="{FF2B5EF4-FFF2-40B4-BE49-F238E27FC236}">
                  <a16:creationId xmlns:a16="http://schemas.microsoft.com/office/drawing/2014/main" id="{41BA7E11-4723-18B4-0FDB-2928AC4BCE1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06146" y="1537742"/>
              <a:ext cx="228600" cy="228600"/>
            </a:xfrm>
            <a:prstGeom prst="rect">
              <a:avLst/>
            </a:prstGeom>
          </p:spPr>
        </p:pic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6C90614F-9441-2330-EC82-B26AE950E975}"/>
              </a:ext>
            </a:extLst>
          </p:cNvPr>
          <p:cNvGrpSpPr/>
          <p:nvPr/>
        </p:nvGrpSpPr>
        <p:grpSpPr>
          <a:xfrm>
            <a:off x="6556841" y="5172243"/>
            <a:ext cx="1730867" cy="1190681"/>
            <a:chOff x="6556841" y="5172243"/>
            <a:chExt cx="1730867" cy="1190681"/>
          </a:xfrm>
        </p:grpSpPr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B25567EC-E621-01ED-CF10-2C3AF66BBBB9}"/>
                </a:ext>
              </a:extLst>
            </p:cNvPr>
            <p:cNvGrpSpPr/>
            <p:nvPr/>
          </p:nvGrpSpPr>
          <p:grpSpPr>
            <a:xfrm>
              <a:off x="6556841" y="5565453"/>
              <a:ext cx="1730867" cy="797471"/>
              <a:chOff x="6556841" y="5565453"/>
              <a:chExt cx="1730867" cy="797471"/>
            </a:xfrm>
          </p:grpSpPr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4E0311A3-BCA5-1C54-4658-5BB552C870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152692" y="5565453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0B069691-C6E5-3F44-742D-51FDAFAF2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756970" y="5565453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297" name="Graphic 296">
                <a:extLst>
                  <a:ext uri="{FF2B5EF4-FFF2-40B4-BE49-F238E27FC236}">
                    <a16:creationId xmlns:a16="http://schemas.microsoft.com/office/drawing/2014/main" id="{1FA20066-550D-FF8C-ACB8-407E47E9DF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8059108" y="5565453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298" name="Graphic 297">
                <a:extLst>
                  <a:ext uri="{FF2B5EF4-FFF2-40B4-BE49-F238E27FC236}">
                    <a16:creationId xmlns:a16="http://schemas.microsoft.com/office/drawing/2014/main" id="{00DBC4C9-1B75-22D3-62DD-CCCC4DE5C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677060" y="5565453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299" name="Graphic 298">
                <a:extLst>
                  <a:ext uri="{FF2B5EF4-FFF2-40B4-BE49-F238E27FC236}">
                    <a16:creationId xmlns:a16="http://schemas.microsoft.com/office/drawing/2014/main" id="{263CF7BE-601C-B674-88F0-1A566E68A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7454831" y="5565453"/>
                <a:ext cx="228600" cy="228600"/>
              </a:xfrm>
              <a:prstGeom prst="rect">
                <a:avLst/>
              </a:prstGeom>
            </p:spPr>
          </p:pic>
          <p:sp>
            <p:nvSpPr>
              <p:cNvPr id="300" name="Rounded Rectangle 299">
                <a:extLst>
                  <a:ext uri="{FF2B5EF4-FFF2-40B4-BE49-F238E27FC236}">
                    <a16:creationId xmlns:a16="http://schemas.microsoft.com/office/drawing/2014/main" id="{E76BD318-928B-0336-0A19-89171FA07247}"/>
                  </a:ext>
                </a:extLst>
              </p:cNvPr>
              <p:cNvSpPr/>
              <p:nvPr/>
            </p:nvSpPr>
            <p:spPr>
              <a:xfrm>
                <a:off x="6556841" y="5833352"/>
                <a:ext cx="433936" cy="258116"/>
              </a:xfrm>
              <a:prstGeom prst="roundRect">
                <a:avLst>
                  <a:gd name="adj" fmla="val 5708"/>
                </a:avLst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SCADA</a:t>
                </a:r>
                <a:b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</a:b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/ DCS</a:t>
                </a:r>
              </a:p>
            </p:txBody>
          </p:sp>
          <p:sp>
            <p:nvSpPr>
              <p:cNvPr id="301" name="Rounded Rectangle 300">
                <a:extLst>
                  <a:ext uri="{FF2B5EF4-FFF2-40B4-BE49-F238E27FC236}">
                    <a16:creationId xmlns:a16="http://schemas.microsoft.com/office/drawing/2014/main" id="{818ABA72-87FA-732C-C752-BDA4C26CEE8C}"/>
                  </a:ext>
                </a:extLst>
              </p:cNvPr>
              <p:cNvSpPr/>
              <p:nvPr/>
            </p:nvSpPr>
            <p:spPr>
              <a:xfrm>
                <a:off x="7266992" y="5848276"/>
                <a:ext cx="888220" cy="514648"/>
              </a:xfrm>
              <a:prstGeom prst="roundRect">
                <a:avLst>
                  <a:gd name="adj" fmla="val 5708"/>
                </a:avLst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Secure Servers </a:t>
                </a:r>
                <a:b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</a:b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/ OT Stations / Storage …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endParaRPr>
              </a:p>
            </p:txBody>
          </p:sp>
        </p:grpSp>
        <p:cxnSp>
          <p:nvCxnSpPr>
            <p:cNvPr id="327" name="Elbow Connector 326">
              <a:extLst>
                <a:ext uri="{FF2B5EF4-FFF2-40B4-BE49-F238E27FC236}">
                  <a16:creationId xmlns:a16="http://schemas.microsoft.com/office/drawing/2014/main" id="{1EBA9988-6E8C-C26E-8EA4-71BC2405E80F}"/>
                </a:ext>
              </a:extLst>
            </p:cNvPr>
            <p:cNvCxnSpPr>
              <a:cxnSpLocks/>
              <a:stCxn id="241" idx="2"/>
              <a:endCxn id="297" idx="0"/>
            </p:cNvCxnSpPr>
            <p:nvPr/>
          </p:nvCxnSpPr>
          <p:spPr>
            <a:xfrm rot="16200000" flipH="1">
              <a:off x="7604710" y="4996755"/>
              <a:ext cx="393210" cy="744185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Elbow Connector 329">
              <a:extLst>
                <a:ext uri="{FF2B5EF4-FFF2-40B4-BE49-F238E27FC236}">
                  <a16:creationId xmlns:a16="http://schemas.microsoft.com/office/drawing/2014/main" id="{ED8FA881-D468-0659-EC24-1F5717C9ED37}"/>
                </a:ext>
              </a:extLst>
            </p:cNvPr>
            <p:cNvCxnSpPr>
              <a:cxnSpLocks/>
              <a:stCxn id="241" idx="2"/>
              <a:endCxn id="49" idx="0"/>
            </p:cNvCxnSpPr>
            <p:nvPr/>
          </p:nvCxnSpPr>
          <p:spPr>
            <a:xfrm rot="16200000" flipH="1">
              <a:off x="7453641" y="5147824"/>
              <a:ext cx="393210" cy="442047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Elbow Connector 332">
              <a:extLst>
                <a:ext uri="{FF2B5EF4-FFF2-40B4-BE49-F238E27FC236}">
                  <a16:creationId xmlns:a16="http://schemas.microsoft.com/office/drawing/2014/main" id="{0EFF4949-BB11-9CF8-88BF-F32B53A61D13}"/>
                </a:ext>
              </a:extLst>
            </p:cNvPr>
            <p:cNvCxnSpPr>
              <a:cxnSpLocks/>
              <a:stCxn id="241" idx="2"/>
              <a:endCxn id="299" idx="0"/>
            </p:cNvCxnSpPr>
            <p:nvPr/>
          </p:nvCxnSpPr>
          <p:spPr>
            <a:xfrm rot="16200000" flipH="1">
              <a:off x="7302572" y="5298894"/>
              <a:ext cx="393210" cy="139908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Elbow Connector 335">
              <a:extLst>
                <a:ext uri="{FF2B5EF4-FFF2-40B4-BE49-F238E27FC236}">
                  <a16:creationId xmlns:a16="http://schemas.microsoft.com/office/drawing/2014/main" id="{70830FD4-3B0E-9076-B5B8-996D02C4AA97}"/>
                </a:ext>
              </a:extLst>
            </p:cNvPr>
            <p:cNvCxnSpPr>
              <a:cxnSpLocks/>
              <a:stCxn id="241" idx="2"/>
              <a:endCxn id="42" idx="0"/>
            </p:cNvCxnSpPr>
            <p:nvPr/>
          </p:nvCxnSpPr>
          <p:spPr>
            <a:xfrm rot="5400000">
              <a:off x="7151503" y="5287733"/>
              <a:ext cx="393210" cy="162231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Elbow Connector 340">
              <a:extLst>
                <a:ext uri="{FF2B5EF4-FFF2-40B4-BE49-F238E27FC236}">
                  <a16:creationId xmlns:a16="http://schemas.microsoft.com/office/drawing/2014/main" id="{C43E8387-262E-4CB0-E207-6DD8AED3A46E}"/>
                </a:ext>
              </a:extLst>
            </p:cNvPr>
            <p:cNvCxnSpPr>
              <a:cxnSpLocks/>
              <a:stCxn id="241" idx="2"/>
              <a:endCxn id="298" idx="0"/>
            </p:cNvCxnSpPr>
            <p:nvPr/>
          </p:nvCxnSpPr>
          <p:spPr>
            <a:xfrm rot="5400000">
              <a:off x="6913687" y="5049917"/>
              <a:ext cx="393210" cy="637863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6" name="Straight Arrow Connector 345">
            <a:extLst>
              <a:ext uri="{FF2B5EF4-FFF2-40B4-BE49-F238E27FC236}">
                <a16:creationId xmlns:a16="http://schemas.microsoft.com/office/drawing/2014/main" id="{B88E0A46-9B94-DA99-6D5E-0F7CC06B7CF6}"/>
              </a:ext>
            </a:extLst>
          </p:cNvPr>
          <p:cNvCxnSpPr>
            <a:cxnSpLocks/>
          </p:cNvCxnSpPr>
          <p:nvPr/>
        </p:nvCxnSpPr>
        <p:spPr>
          <a:xfrm>
            <a:off x="7305776" y="3783984"/>
            <a:ext cx="0" cy="434240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Arrow Connector 346">
            <a:extLst>
              <a:ext uri="{FF2B5EF4-FFF2-40B4-BE49-F238E27FC236}">
                <a16:creationId xmlns:a16="http://schemas.microsoft.com/office/drawing/2014/main" id="{70FC20E1-4F68-CECD-A041-8B934806112A}"/>
              </a:ext>
            </a:extLst>
          </p:cNvPr>
          <p:cNvCxnSpPr>
            <a:cxnSpLocks/>
          </p:cNvCxnSpPr>
          <p:nvPr/>
        </p:nvCxnSpPr>
        <p:spPr>
          <a:xfrm>
            <a:off x="7524473" y="3855720"/>
            <a:ext cx="0" cy="415557"/>
          </a:xfrm>
          <a:prstGeom prst="straightConnector1">
            <a:avLst/>
          </a:prstGeom>
          <a:ln w="9525">
            <a:solidFill>
              <a:schemeClr val="accent4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5" name="Group 524">
            <a:extLst>
              <a:ext uri="{FF2B5EF4-FFF2-40B4-BE49-F238E27FC236}">
                <a16:creationId xmlns:a16="http://schemas.microsoft.com/office/drawing/2014/main" id="{E7331E4B-B3D1-7B2F-42BF-197CF405D3F7}"/>
              </a:ext>
            </a:extLst>
          </p:cNvPr>
          <p:cNvGrpSpPr/>
          <p:nvPr/>
        </p:nvGrpSpPr>
        <p:grpSpPr>
          <a:xfrm>
            <a:off x="7024007" y="4245876"/>
            <a:ext cx="810431" cy="926367"/>
            <a:chOff x="7024007" y="4245876"/>
            <a:chExt cx="810431" cy="926367"/>
          </a:xfrm>
        </p:grpSpPr>
        <p:sp>
          <p:nvSpPr>
            <p:cNvPr id="241" name="Rounded Rectangle 240">
              <a:extLst>
                <a:ext uri="{FF2B5EF4-FFF2-40B4-BE49-F238E27FC236}">
                  <a16:creationId xmlns:a16="http://schemas.microsoft.com/office/drawing/2014/main" id="{3217C7A6-FCC2-EA80-0A92-8FE76BAEFCEC}"/>
                </a:ext>
              </a:extLst>
            </p:cNvPr>
            <p:cNvSpPr/>
            <p:nvPr/>
          </p:nvSpPr>
          <p:spPr>
            <a:xfrm>
              <a:off x="7024007" y="4245877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242" name="Picture 241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C4CB7A6F-B02B-AAE3-AC85-FBB66FC01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22" y="4245876"/>
              <a:ext cx="635000" cy="635000"/>
            </a:xfrm>
            <a:prstGeom prst="rect">
              <a:avLst/>
            </a:prstGeom>
          </p:spPr>
        </p:pic>
      </p:grpSp>
      <p:cxnSp>
        <p:nvCxnSpPr>
          <p:cNvPr id="352" name="Straight Arrow Connector 351">
            <a:extLst>
              <a:ext uri="{FF2B5EF4-FFF2-40B4-BE49-F238E27FC236}">
                <a16:creationId xmlns:a16="http://schemas.microsoft.com/office/drawing/2014/main" id="{CEC05B3B-2DA4-3A6C-223E-0E79EE8665B7}"/>
              </a:ext>
            </a:extLst>
          </p:cNvPr>
          <p:cNvCxnSpPr>
            <a:cxnSpLocks/>
            <a:stCxn id="241" idx="3"/>
            <a:endCxn id="205" idx="1"/>
          </p:cNvCxnSpPr>
          <p:nvPr/>
        </p:nvCxnSpPr>
        <p:spPr>
          <a:xfrm>
            <a:off x="7834438" y="4709060"/>
            <a:ext cx="222925" cy="1532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Arrow Connector 357">
            <a:extLst>
              <a:ext uri="{FF2B5EF4-FFF2-40B4-BE49-F238E27FC236}">
                <a16:creationId xmlns:a16="http://schemas.microsoft.com/office/drawing/2014/main" id="{A1A44519-C8A5-55A1-DE6D-BEB7BCB5AF1F}"/>
              </a:ext>
            </a:extLst>
          </p:cNvPr>
          <p:cNvCxnSpPr>
            <a:cxnSpLocks/>
            <a:stCxn id="200" idx="3"/>
            <a:endCxn id="241" idx="1"/>
          </p:cNvCxnSpPr>
          <p:nvPr/>
        </p:nvCxnSpPr>
        <p:spPr>
          <a:xfrm>
            <a:off x="6787978" y="4707230"/>
            <a:ext cx="236029" cy="1830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04D0E17C-AD4D-48F9-3001-9EE13C165431}"/>
              </a:ext>
            </a:extLst>
          </p:cNvPr>
          <p:cNvGrpSpPr/>
          <p:nvPr/>
        </p:nvGrpSpPr>
        <p:grpSpPr>
          <a:xfrm>
            <a:off x="10055539" y="5424120"/>
            <a:ext cx="810431" cy="926367"/>
            <a:chOff x="10055539" y="5424120"/>
            <a:chExt cx="810431" cy="926367"/>
          </a:xfrm>
        </p:grpSpPr>
        <p:sp>
          <p:nvSpPr>
            <p:cNvPr id="367" name="Rounded Rectangle 366">
              <a:extLst>
                <a:ext uri="{FF2B5EF4-FFF2-40B4-BE49-F238E27FC236}">
                  <a16:creationId xmlns:a16="http://schemas.microsoft.com/office/drawing/2014/main" id="{50253679-00DC-936A-AB59-9A53D47A4DF1}"/>
                </a:ext>
              </a:extLst>
            </p:cNvPr>
            <p:cNvSpPr/>
            <p:nvPr/>
          </p:nvSpPr>
          <p:spPr>
            <a:xfrm>
              <a:off x="10055539" y="5424121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Kiosk</a:t>
              </a:r>
            </a:p>
          </p:txBody>
        </p:sp>
        <p:pic>
          <p:nvPicPr>
            <p:cNvPr id="368" name="Picture 367" descr="A blue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C7D8425B-5C13-55E2-A747-232B1A927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3254" y="5424120"/>
              <a:ext cx="635000" cy="635000"/>
            </a:xfrm>
            <a:prstGeom prst="rect">
              <a:avLst/>
            </a:prstGeom>
          </p:spPr>
        </p:pic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B361AA33-C326-5ACB-BB14-B1D4D3DB6883}"/>
              </a:ext>
            </a:extLst>
          </p:cNvPr>
          <p:cNvGrpSpPr/>
          <p:nvPr/>
        </p:nvGrpSpPr>
        <p:grpSpPr>
          <a:xfrm>
            <a:off x="9044994" y="4245876"/>
            <a:ext cx="810431" cy="926367"/>
            <a:chOff x="9044994" y="4245876"/>
            <a:chExt cx="810431" cy="926367"/>
          </a:xfrm>
        </p:grpSpPr>
        <p:sp>
          <p:nvSpPr>
            <p:cNvPr id="377" name="Rounded Rectangle 376">
              <a:extLst>
                <a:ext uri="{FF2B5EF4-FFF2-40B4-BE49-F238E27FC236}">
                  <a16:creationId xmlns:a16="http://schemas.microsoft.com/office/drawing/2014/main" id="{5F445459-A5A9-5900-659A-91C8BE4FD5B4}"/>
                </a:ext>
              </a:extLst>
            </p:cNvPr>
            <p:cNvSpPr/>
            <p:nvPr/>
          </p:nvSpPr>
          <p:spPr>
            <a:xfrm>
              <a:off x="9044994" y="4245877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378" name="Picture 377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07C654C9-FA20-0D8C-B271-B1A8FC6B2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2709" y="4245876"/>
              <a:ext cx="635000" cy="635000"/>
            </a:xfrm>
            <a:prstGeom prst="rect">
              <a:avLst/>
            </a:prstGeom>
          </p:spPr>
        </p:pic>
      </p:grpSp>
      <p:cxnSp>
        <p:nvCxnSpPr>
          <p:cNvPr id="379" name="Straight Arrow Connector 378">
            <a:extLst>
              <a:ext uri="{FF2B5EF4-FFF2-40B4-BE49-F238E27FC236}">
                <a16:creationId xmlns:a16="http://schemas.microsoft.com/office/drawing/2014/main" id="{B84041C8-BA79-085C-D3EE-1FC147B1DA0D}"/>
              </a:ext>
            </a:extLst>
          </p:cNvPr>
          <p:cNvCxnSpPr>
            <a:cxnSpLocks/>
            <a:stCxn id="205" idx="3"/>
            <a:endCxn id="377" idx="1"/>
          </p:cNvCxnSpPr>
          <p:nvPr/>
        </p:nvCxnSpPr>
        <p:spPr>
          <a:xfrm flipV="1">
            <a:off x="8867794" y="4709060"/>
            <a:ext cx="177200" cy="1532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B5F8DEBE-EC0A-5EEA-D533-AE68B2D5E1E5}"/>
              </a:ext>
            </a:extLst>
          </p:cNvPr>
          <p:cNvGrpSpPr/>
          <p:nvPr/>
        </p:nvGrpSpPr>
        <p:grpSpPr>
          <a:xfrm>
            <a:off x="10007911" y="4227546"/>
            <a:ext cx="921481" cy="952391"/>
            <a:chOff x="10007911" y="4218021"/>
            <a:chExt cx="921481" cy="952391"/>
          </a:xfrm>
        </p:grpSpPr>
        <p:sp>
          <p:nvSpPr>
            <p:cNvPr id="394" name="Rounded Rectangle 393">
              <a:extLst>
                <a:ext uri="{FF2B5EF4-FFF2-40B4-BE49-F238E27FC236}">
                  <a16:creationId xmlns:a16="http://schemas.microsoft.com/office/drawing/2014/main" id="{AF9373A6-0F27-424A-FC22-E4B2C11A83DA}"/>
                </a:ext>
              </a:extLst>
            </p:cNvPr>
            <p:cNvSpPr/>
            <p:nvPr/>
          </p:nvSpPr>
          <p:spPr>
            <a:xfrm>
              <a:off x="10007911" y="4218021"/>
              <a:ext cx="900637" cy="952391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91440" rIns="91440" bIns="9144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endParaRPr>
            </a:p>
          </p:txBody>
        </p:sp>
        <p:pic>
          <p:nvPicPr>
            <p:cNvPr id="382" name="Graphic 381">
              <a:extLst>
                <a:ext uri="{FF2B5EF4-FFF2-40B4-BE49-F238E27FC236}">
                  <a16:creationId xmlns:a16="http://schemas.microsoft.com/office/drawing/2014/main" id="{055485BC-826F-A21C-7FD5-D5677055E8C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125375" y="4284575"/>
              <a:ext cx="228600" cy="228600"/>
            </a:xfrm>
            <a:prstGeom prst="rect">
              <a:avLst/>
            </a:prstGeom>
          </p:spPr>
        </p:pic>
        <p:pic>
          <p:nvPicPr>
            <p:cNvPr id="384" name="Graphic 383">
              <a:extLst>
                <a:ext uri="{FF2B5EF4-FFF2-40B4-BE49-F238E27FC236}">
                  <a16:creationId xmlns:a16="http://schemas.microsoft.com/office/drawing/2014/main" id="{6D8315EF-11AE-4F64-8CFC-D93B8032375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598636" y="4702624"/>
              <a:ext cx="228600" cy="228600"/>
            </a:xfrm>
            <a:prstGeom prst="rect">
              <a:avLst/>
            </a:prstGeom>
          </p:spPr>
        </p:pic>
        <p:pic>
          <p:nvPicPr>
            <p:cNvPr id="385" name="Graphic 384">
              <a:extLst>
                <a:ext uri="{FF2B5EF4-FFF2-40B4-BE49-F238E27FC236}">
                  <a16:creationId xmlns:a16="http://schemas.microsoft.com/office/drawing/2014/main" id="{9E86F22A-7B3E-7AF4-5785-B665368D8ED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598636" y="4284575"/>
              <a:ext cx="228600" cy="228600"/>
            </a:xfrm>
            <a:prstGeom prst="rect">
              <a:avLst/>
            </a:prstGeom>
          </p:spPr>
        </p:pic>
        <p:sp>
          <p:nvSpPr>
            <p:cNvPr id="386" name="Rounded Rectangle 385">
              <a:extLst>
                <a:ext uri="{FF2B5EF4-FFF2-40B4-BE49-F238E27FC236}">
                  <a16:creationId xmlns:a16="http://schemas.microsoft.com/office/drawing/2014/main" id="{709467DD-BA86-7637-D678-E1909E5500EA}"/>
                </a:ext>
              </a:extLst>
            </p:cNvPr>
            <p:cNvSpPr/>
            <p:nvPr/>
          </p:nvSpPr>
          <p:spPr>
            <a:xfrm>
              <a:off x="10022707" y="4546146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Folder</a:t>
              </a:r>
            </a:p>
          </p:txBody>
        </p:sp>
        <p:sp>
          <p:nvSpPr>
            <p:cNvPr id="387" name="Rounded Rectangle 386">
              <a:extLst>
                <a:ext uri="{FF2B5EF4-FFF2-40B4-BE49-F238E27FC236}">
                  <a16:creationId xmlns:a16="http://schemas.microsoft.com/office/drawing/2014/main" id="{900D0D7E-0157-17D3-D3E5-B55BE2F576EE}"/>
                </a:ext>
              </a:extLst>
            </p:cNvPr>
            <p:cNvSpPr/>
            <p:nvPr/>
          </p:nvSpPr>
          <p:spPr>
            <a:xfrm>
              <a:off x="10495456" y="4546146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API</a:t>
              </a:r>
            </a:p>
          </p:txBody>
        </p:sp>
        <p:sp>
          <p:nvSpPr>
            <p:cNvPr id="388" name="Rounded Rectangle 387">
              <a:extLst>
                <a:ext uri="{FF2B5EF4-FFF2-40B4-BE49-F238E27FC236}">
                  <a16:creationId xmlns:a16="http://schemas.microsoft.com/office/drawing/2014/main" id="{FB4C6205-6E34-6C9D-3333-67261D43DABF}"/>
                </a:ext>
              </a:extLst>
            </p:cNvPr>
            <p:cNvSpPr/>
            <p:nvPr/>
          </p:nvSpPr>
          <p:spPr>
            <a:xfrm>
              <a:off x="10021683" y="496419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Agent</a:t>
              </a:r>
            </a:p>
          </p:txBody>
        </p:sp>
        <p:sp>
          <p:nvSpPr>
            <p:cNvPr id="389" name="Rounded Rectangle 388">
              <a:extLst>
                <a:ext uri="{FF2B5EF4-FFF2-40B4-BE49-F238E27FC236}">
                  <a16:creationId xmlns:a16="http://schemas.microsoft.com/office/drawing/2014/main" id="{C4D17C3E-F74D-68C9-0005-F95104791777}"/>
                </a:ext>
              </a:extLst>
            </p:cNvPr>
            <p:cNvSpPr/>
            <p:nvPr/>
          </p:nvSpPr>
          <p:spPr>
            <a:xfrm>
              <a:off x="10494432" y="496419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GUI</a:t>
              </a: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D6624D6D-AF36-9924-0311-CBB7CCD4926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131276" y="4702624"/>
              <a:ext cx="228600" cy="228600"/>
            </a:xfrm>
            <a:prstGeom prst="rect">
              <a:avLst/>
            </a:prstGeom>
          </p:spPr>
        </p:pic>
      </p:grpSp>
      <p:cxnSp>
        <p:nvCxnSpPr>
          <p:cNvPr id="390" name="Straight Arrow Connector 389">
            <a:extLst>
              <a:ext uri="{FF2B5EF4-FFF2-40B4-BE49-F238E27FC236}">
                <a16:creationId xmlns:a16="http://schemas.microsoft.com/office/drawing/2014/main" id="{3E056E07-01F2-E6ED-E22B-87637715126A}"/>
              </a:ext>
            </a:extLst>
          </p:cNvPr>
          <p:cNvCxnSpPr>
            <a:cxnSpLocks/>
            <a:stCxn id="394" idx="1"/>
            <a:endCxn id="377" idx="3"/>
          </p:cNvCxnSpPr>
          <p:nvPr/>
        </p:nvCxnSpPr>
        <p:spPr>
          <a:xfrm flipH="1">
            <a:off x="9855425" y="4703742"/>
            <a:ext cx="152486" cy="5318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Arrow Connector 392">
            <a:extLst>
              <a:ext uri="{FF2B5EF4-FFF2-40B4-BE49-F238E27FC236}">
                <a16:creationId xmlns:a16="http://schemas.microsoft.com/office/drawing/2014/main" id="{B777DBF9-B06A-1D53-CD75-9133FD915C99}"/>
              </a:ext>
            </a:extLst>
          </p:cNvPr>
          <p:cNvCxnSpPr>
            <a:cxnSpLocks/>
            <a:stCxn id="394" idx="2"/>
            <a:endCxn id="368" idx="0"/>
          </p:cNvCxnSpPr>
          <p:nvPr/>
        </p:nvCxnSpPr>
        <p:spPr>
          <a:xfrm>
            <a:off x="10458230" y="5179937"/>
            <a:ext cx="2524" cy="244183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Arrow Connector 426">
            <a:extLst>
              <a:ext uri="{FF2B5EF4-FFF2-40B4-BE49-F238E27FC236}">
                <a16:creationId xmlns:a16="http://schemas.microsoft.com/office/drawing/2014/main" id="{8410227C-8A1D-6FED-9DD3-C69436A3A8DE}"/>
              </a:ext>
            </a:extLst>
          </p:cNvPr>
          <p:cNvCxnSpPr>
            <a:cxnSpLocks/>
          </p:cNvCxnSpPr>
          <p:nvPr/>
        </p:nvCxnSpPr>
        <p:spPr>
          <a:xfrm>
            <a:off x="9870958" y="6024902"/>
            <a:ext cx="156700" cy="0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Arrow Connector 427">
            <a:extLst>
              <a:ext uri="{FF2B5EF4-FFF2-40B4-BE49-F238E27FC236}">
                <a16:creationId xmlns:a16="http://schemas.microsoft.com/office/drawing/2014/main" id="{486A6E3C-75F5-C592-3672-D273E95601BB}"/>
              </a:ext>
            </a:extLst>
          </p:cNvPr>
          <p:cNvCxnSpPr>
            <a:cxnSpLocks/>
          </p:cNvCxnSpPr>
          <p:nvPr/>
        </p:nvCxnSpPr>
        <p:spPr>
          <a:xfrm>
            <a:off x="9895832" y="5711203"/>
            <a:ext cx="159276" cy="0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7" name="Graphic 436">
            <a:extLst>
              <a:ext uri="{FF2B5EF4-FFF2-40B4-BE49-F238E27FC236}">
                <a16:creationId xmlns:a16="http://schemas.microsoft.com/office/drawing/2014/main" id="{506B3DFF-18A5-6905-AF06-71521F2C13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37344" y="5230846"/>
            <a:ext cx="161324" cy="161324"/>
          </a:xfrm>
          <a:prstGeom prst="rect">
            <a:avLst/>
          </a:prstGeom>
        </p:spPr>
      </p:pic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896B1537-3929-26B5-5DF8-4DFF39FD9EA2}"/>
              </a:ext>
            </a:extLst>
          </p:cNvPr>
          <p:cNvCxnSpPr>
            <a:cxnSpLocks/>
          </p:cNvCxnSpPr>
          <p:nvPr/>
        </p:nvCxnSpPr>
        <p:spPr>
          <a:xfrm>
            <a:off x="9347184" y="5177809"/>
            <a:ext cx="0" cy="228594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B9C71984-DD3D-27AB-6094-82810B8E593A}"/>
              </a:ext>
            </a:extLst>
          </p:cNvPr>
          <p:cNvCxnSpPr>
            <a:cxnSpLocks/>
          </p:cNvCxnSpPr>
          <p:nvPr/>
        </p:nvCxnSpPr>
        <p:spPr>
          <a:xfrm>
            <a:off x="9464616" y="5211040"/>
            <a:ext cx="0" cy="221464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2" name="Group 531">
            <a:extLst>
              <a:ext uri="{FF2B5EF4-FFF2-40B4-BE49-F238E27FC236}">
                <a16:creationId xmlns:a16="http://schemas.microsoft.com/office/drawing/2014/main" id="{6B2C2D43-F060-0A86-D1A1-20B94EFFDFAD}"/>
              </a:ext>
            </a:extLst>
          </p:cNvPr>
          <p:cNvGrpSpPr/>
          <p:nvPr/>
        </p:nvGrpSpPr>
        <p:grpSpPr>
          <a:xfrm>
            <a:off x="10969939" y="4189109"/>
            <a:ext cx="810431" cy="996092"/>
            <a:chOff x="10969939" y="4179584"/>
            <a:chExt cx="810431" cy="996092"/>
          </a:xfrm>
        </p:grpSpPr>
        <p:sp>
          <p:nvSpPr>
            <p:cNvPr id="446" name="Rounded Rectangle 445">
              <a:extLst>
                <a:ext uri="{FF2B5EF4-FFF2-40B4-BE49-F238E27FC236}">
                  <a16:creationId xmlns:a16="http://schemas.microsoft.com/office/drawing/2014/main" id="{E0ABDB77-DD98-FC0B-6BFB-94B78ECC1ED6}"/>
                </a:ext>
              </a:extLst>
            </p:cNvPr>
            <p:cNvSpPr/>
            <p:nvPr/>
          </p:nvSpPr>
          <p:spPr>
            <a:xfrm>
              <a:off x="10969939" y="4179584"/>
              <a:ext cx="810431" cy="996092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HMI</a:t>
              </a:r>
              <a:b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</a:br>
              <a:r>
                <a:rPr kumimoji="0" 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with Media Validation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pic>
          <p:nvPicPr>
            <p:cNvPr id="449" name="Picture 448" descr="A blue computer monitor with a black background&#10;&#10;Description automatically generated">
              <a:extLst>
                <a:ext uri="{FF2B5EF4-FFF2-40B4-BE49-F238E27FC236}">
                  <a16:creationId xmlns:a16="http://schemas.microsoft.com/office/drawing/2014/main" id="{7DB6649E-1B7B-5C4D-9F39-E394A3D89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4537" y="4181400"/>
              <a:ext cx="635000" cy="635000"/>
            </a:xfrm>
            <a:prstGeom prst="rect">
              <a:avLst/>
            </a:prstGeom>
          </p:spPr>
        </p:pic>
      </p:grpSp>
      <p:cxnSp>
        <p:nvCxnSpPr>
          <p:cNvPr id="451" name="Straight Arrow Connector 450">
            <a:extLst>
              <a:ext uri="{FF2B5EF4-FFF2-40B4-BE49-F238E27FC236}">
                <a16:creationId xmlns:a16="http://schemas.microsoft.com/office/drawing/2014/main" id="{25422353-6706-D3A8-C33E-DAF6B0854BFE}"/>
              </a:ext>
            </a:extLst>
          </p:cNvPr>
          <p:cNvCxnSpPr>
            <a:cxnSpLocks/>
            <a:stCxn id="450" idx="1"/>
            <a:endCxn id="367" idx="3"/>
          </p:cNvCxnSpPr>
          <p:nvPr/>
        </p:nvCxnSpPr>
        <p:spPr>
          <a:xfrm flipH="1">
            <a:off x="10865970" y="5883350"/>
            <a:ext cx="402073" cy="3954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Arrow Connector 455">
            <a:extLst>
              <a:ext uri="{FF2B5EF4-FFF2-40B4-BE49-F238E27FC236}">
                <a16:creationId xmlns:a16="http://schemas.microsoft.com/office/drawing/2014/main" id="{213D7AA9-D52B-3CC1-84CA-7CB5E8C0C877}"/>
              </a:ext>
            </a:extLst>
          </p:cNvPr>
          <p:cNvCxnSpPr>
            <a:cxnSpLocks/>
            <a:stCxn id="446" idx="2"/>
            <a:endCxn id="450" idx="0"/>
          </p:cNvCxnSpPr>
          <p:nvPr/>
        </p:nvCxnSpPr>
        <p:spPr>
          <a:xfrm>
            <a:off x="11375155" y="5185201"/>
            <a:ext cx="7188" cy="583849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7" name="Group 566">
            <a:extLst>
              <a:ext uri="{FF2B5EF4-FFF2-40B4-BE49-F238E27FC236}">
                <a16:creationId xmlns:a16="http://schemas.microsoft.com/office/drawing/2014/main" id="{20AC85BC-8F0E-2343-CE44-6623F45AC361}"/>
              </a:ext>
            </a:extLst>
          </p:cNvPr>
          <p:cNvGrpSpPr/>
          <p:nvPr/>
        </p:nvGrpSpPr>
        <p:grpSpPr>
          <a:xfrm>
            <a:off x="9051069" y="2346352"/>
            <a:ext cx="1188720" cy="736342"/>
            <a:chOff x="9051069" y="2346352"/>
            <a:chExt cx="1188720" cy="736342"/>
          </a:xfrm>
        </p:grpSpPr>
        <p:sp>
          <p:nvSpPr>
            <p:cNvPr id="459" name="Rounded Rectangle 458">
              <a:extLst>
                <a:ext uri="{FF2B5EF4-FFF2-40B4-BE49-F238E27FC236}">
                  <a16:creationId xmlns:a16="http://schemas.microsoft.com/office/drawing/2014/main" id="{21A10270-44F0-EDE9-B4CA-88D99A40FB72}"/>
                </a:ext>
              </a:extLst>
            </p:cNvPr>
            <p:cNvSpPr/>
            <p:nvPr/>
          </p:nvSpPr>
          <p:spPr>
            <a:xfrm>
              <a:off x="9051069" y="2346352"/>
              <a:ext cx="1188720" cy="736342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0080" tIns="274320" rIns="91440" bIns="27432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Diode</a:t>
              </a:r>
            </a:p>
          </p:txBody>
        </p:sp>
        <p:pic>
          <p:nvPicPr>
            <p:cNvPr id="460" name="Picture 459" descr="A blue rectangular object with three stripes&#10;&#10;Description automatically generated">
              <a:extLst>
                <a:ext uri="{FF2B5EF4-FFF2-40B4-BE49-F238E27FC236}">
                  <a16:creationId xmlns:a16="http://schemas.microsoft.com/office/drawing/2014/main" id="{17D06B43-DCAF-CC80-6BF8-2929981BC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8784" y="2397023"/>
              <a:ext cx="635000" cy="635000"/>
            </a:xfrm>
            <a:prstGeom prst="rect">
              <a:avLst/>
            </a:prstGeom>
          </p:spPr>
        </p:pic>
      </p:grpSp>
      <p:grpSp>
        <p:nvGrpSpPr>
          <p:cNvPr id="566" name="Group 565">
            <a:extLst>
              <a:ext uri="{FF2B5EF4-FFF2-40B4-BE49-F238E27FC236}">
                <a16:creationId xmlns:a16="http://schemas.microsoft.com/office/drawing/2014/main" id="{B17D84C7-C4CF-1CB5-E4CF-DA99A82B32B4}"/>
              </a:ext>
            </a:extLst>
          </p:cNvPr>
          <p:cNvGrpSpPr/>
          <p:nvPr/>
        </p:nvGrpSpPr>
        <p:grpSpPr>
          <a:xfrm>
            <a:off x="9052402" y="3198137"/>
            <a:ext cx="1188720" cy="736342"/>
            <a:chOff x="9052402" y="3198137"/>
            <a:chExt cx="1188720" cy="736342"/>
          </a:xfrm>
        </p:grpSpPr>
        <p:sp>
          <p:nvSpPr>
            <p:cNvPr id="461" name="Rounded Rectangle 460">
              <a:extLst>
                <a:ext uri="{FF2B5EF4-FFF2-40B4-BE49-F238E27FC236}">
                  <a16:creationId xmlns:a16="http://schemas.microsoft.com/office/drawing/2014/main" id="{78DF58C5-17E3-98A6-F301-EDAB7389A1C9}"/>
                </a:ext>
              </a:extLst>
            </p:cNvPr>
            <p:cNvSpPr/>
            <p:nvPr/>
          </p:nvSpPr>
          <p:spPr>
            <a:xfrm>
              <a:off x="9052402" y="3198137"/>
              <a:ext cx="1188720" cy="736342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0080" tIns="274320" rIns="91440" bIns="27432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462" name="Picture 461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48614BBF-C783-2045-3B29-2DA9402D6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0117" y="3248808"/>
              <a:ext cx="635000" cy="635000"/>
            </a:xfrm>
            <a:prstGeom prst="rect">
              <a:avLst/>
            </a:prstGeom>
          </p:spPr>
        </p:pic>
      </p:grpSp>
      <p:sp>
        <p:nvSpPr>
          <p:cNvPr id="463" name="Rounded Rectangle 462">
            <a:extLst>
              <a:ext uri="{FF2B5EF4-FFF2-40B4-BE49-F238E27FC236}">
                <a16:creationId xmlns:a16="http://schemas.microsoft.com/office/drawing/2014/main" id="{2E87FDC1-36AC-541B-2356-8D1F7683EDA6}"/>
              </a:ext>
            </a:extLst>
          </p:cNvPr>
          <p:cNvSpPr/>
          <p:nvPr/>
        </p:nvSpPr>
        <p:spPr>
          <a:xfrm>
            <a:off x="8488359" y="5418519"/>
            <a:ext cx="433936" cy="129850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D7C98">
                    <a:lumMod val="75000"/>
                  </a:srgbClr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Zone A</a:t>
            </a:r>
          </a:p>
        </p:txBody>
      </p: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6B89386E-89B2-AC78-F00D-6197C5DBD4C5}"/>
              </a:ext>
            </a:extLst>
          </p:cNvPr>
          <p:cNvGrpSpPr/>
          <p:nvPr/>
        </p:nvGrpSpPr>
        <p:grpSpPr>
          <a:xfrm>
            <a:off x="9052402" y="1491060"/>
            <a:ext cx="1188720" cy="736342"/>
            <a:chOff x="9052402" y="1491060"/>
            <a:chExt cx="1188720" cy="736342"/>
          </a:xfrm>
        </p:grpSpPr>
        <p:sp>
          <p:nvSpPr>
            <p:cNvPr id="464" name="Rounded Rectangle 463">
              <a:extLst>
                <a:ext uri="{FF2B5EF4-FFF2-40B4-BE49-F238E27FC236}">
                  <a16:creationId xmlns:a16="http://schemas.microsoft.com/office/drawing/2014/main" id="{83D62183-8A16-9B88-833E-981F086AFF25}"/>
                </a:ext>
              </a:extLst>
            </p:cNvPr>
            <p:cNvSpPr/>
            <p:nvPr/>
          </p:nvSpPr>
          <p:spPr>
            <a:xfrm>
              <a:off x="9052402" y="1491060"/>
              <a:ext cx="1188720" cy="736342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0080" tIns="274320" rIns="91440" bIns="27432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465" name="Picture 464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543C855D-EEC9-502D-E191-F2D06A198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0117" y="1541731"/>
              <a:ext cx="635000" cy="635000"/>
            </a:xfrm>
            <a:prstGeom prst="rect">
              <a:avLst/>
            </a:prstGeom>
          </p:spPr>
        </p:pic>
      </p:grpSp>
      <p:sp>
        <p:nvSpPr>
          <p:cNvPr id="468" name="Rounded Rectangle 467">
            <a:extLst>
              <a:ext uri="{FF2B5EF4-FFF2-40B4-BE49-F238E27FC236}">
                <a16:creationId xmlns:a16="http://schemas.microsoft.com/office/drawing/2014/main" id="{8B58ECCD-2827-776A-5996-322EBEC8E24A}"/>
              </a:ext>
            </a:extLst>
          </p:cNvPr>
          <p:cNvSpPr/>
          <p:nvPr/>
        </p:nvSpPr>
        <p:spPr>
          <a:xfrm>
            <a:off x="8488359" y="3302793"/>
            <a:ext cx="433936" cy="129850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D7C98">
                    <a:lumMod val="75000"/>
                  </a:srgbClr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Zone B</a:t>
            </a:r>
          </a:p>
        </p:txBody>
      </p:sp>
      <p:sp>
        <p:nvSpPr>
          <p:cNvPr id="469" name="Rounded Rectangle 468">
            <a:extLst>
              <a:ext uri="{FF2B5EF4-FFF2-40B4-BE49-F238E27FC236}">
                <a16:creationId xmlns:a16="http://schemas.microsoft.com/office/drawing/2014/main" id="{1471773F-9D5A-DE95-80C4-2C9661996FFA}"/>
              </a:ext>
            </a:extLst>
          </p:cNvPr>
          <p:cNvSpPr/>
          <p:nvPr/>
        </p:nvSpPr>
        <p:spPr>
          <a:xfrm>
            <a:off x="8488359" y="1783923"/>
            <a:ext cx="433936" cy="129850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D7C98">
                    <a:lumMod val="75000"/>
                  </a:srgbClr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Zone C</a:t>
            </a:r>
          </a:p>
        </p:txBody>
      </p:sp>
      <p:cxnSp>
        <p:nvCxnSpPr>
          <p:cNvPr id="470" name="Elbow Connector 469">
            <a:extLst>
              <a:ext uri="{FF2B5EF4-FFF2-40B4-BE49-F238E27FC236}">
                <a16:creationId xmlns:a16="http://schemas.microsoft.com/office/drawing/2014/main" id="{4CE8E044-5A91-3072-C443-85ADCE8E0DDF}"/>
              </a:ext>
            </a:extLst>
          </p:cNvPr>
          <p:cNvCxnSpPr>
            <a:cxnSpLocks/>
            <a:stCxn id="205" idx="3"/>
            <a:endCxn id="461" idx="1"/>
          </p:cNvCxnSpPr>
          <p:nvPr/>
        </p:nvCxnSpPr>
        <p:spPr>
          <a:xfrm flipV="1">
            <a:off x="8867794" y="3566308"/>
            <a:ext cx="184608" cy="1144284"/>
          </a:xfrm>
          <a:prstGeom prst="bentConnector3">
            <a:avLst>
              <a:gd name="adj1" fmla="val 28193"/>
            </a:avLst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71AABDB1-83D9-6D35-8A81-DF01178F0203}"/>
              </a:ext>
            </a:extLst>
          </p:cNvPr>
          <p:cNvGrpSpPr/>
          <p:nvPr/>
        </p:nvGrpSpPr>
        <p:grpSpPr>
          <a:xfrm>
            <a:off x="10348895" y="2996312"/>
            <a:ext cx="921481" cy="952391"/>
            <a:chOff x="10007911" y="4218021"/>
            <a:chExt cx="921481" cy="952391"/>
          </a:xfrm>
        </p:grpSpPr>
        <p:sp>
          <p:nvSpPr>
            <p:cNvPr id="476" name="Rounded Rectangle 475">
              <a:extLst>
                <a:ext uri="{FF2B5EF4-FFF2-40B4-BE49-F238E27FC236}">
                  <a16:creationId xmlns:a16="http://schemas.microsoft.com/office/drawing/2014/main" id="{564A684D-1A32-FC80-429B-1E53B02AE61C}"/>
                </a:ext>
              </a:extLst>
            </p:cNvPr>
            <p:cNvSpPr/>
            <p:nvPr/>
          </p:nvSpPr>
          <p:spPr>
            <a:xfrm>
              <a:off x="10007911" y="4218021"/>
              <a:ext cx="900637" cy="952391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91440" rIns="91440" bIns="9144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endParaRPr>
            </a:p>
          </p:txBody>
        </p:sp>
        <p:pic>
          <p:nvPicPr>
            <p:cNvPr id="477" name="Graphic 476">
              <a:extLst>
                <a:ext uri="{FF2B5EF4-FFF2-40B4-BE49-F238E27FC236}">
                  <a16:creationId xmlns:a16="http://schemas.microsoft.com/office/drawing/2014/main" id="{42856BFD-088F-33E3-B34B-3079FA7208C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125375" y="4284575"/>
              <a:ext cx="228600" cy="228600"/>
            </a:xfrm>
            <a:prstGeom prst="rect">
              <a:avLst/>
            </a:prstGeom>
          </p:spPr>
        </p:pic>
        <p:pic>
          <p:nvPicPr>
            <p:cNvPr id="478" name="Graphic 477">
              <a:extLst>
                <a:ext uri="{FF2B5EF4-FFF2-40B4-BE49-F238E27FC236}">
                  <a16:creationId xmlns:a16="http://schemas.microsoft.com/office/drawing/2014/main" id="{567ADDC7-9575-86F4-2585-586C66252D6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125375" y="4702624"/>
              <a:ext cx="228600" cy="228600"/>
            </a:xfrm>
            <a:prstGeom prst="rect">
              <a:avLst/>
            </a:prstGeom>
          </p:spPr>
        </p:pic>
        <p:pic>
          <p:nvPicPr>
            <p:cNvPr id="479" name="Graphic 478">
              <a:extLst>
                <a:ext uri="{FF2B5EF4-FFF2-40B4-BE49-F238E27FC236}">
                  <a16:creationId xmlns:a16="http://schemas.microsoft.com/office/drawing/2014/main" id="{87AA5CCF-CC9E-F14F-79A7-8FC6017C3EF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598636" y="4702624"/>
              <a:ext cx="228600" cy="228600"/>
            </a:xfrm>
            <a:prstGeom prst="rect">
              <a:avLst/>
            </a:prstGeom>
          </p:spPr>
        </p:pic>
        <p:pic>
          <p:nvPicPr>
            <p:cNvPr id="480" name="Graphic 479">
              <a:extLst>
                <a:ext uri="{FF2B5EF4-FFF2-40B4-BE49-F238E27FC236}">
                  <a16:creationId xmlns:a16="http://schemas.microsoft.com/office/drawing/2014/main" id="{439D2122-1032-9F3B-246E-A67A9EDA1A8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598636" y="4284575"/>
              <a:ext cx="228600" cy="228600"/>
            </a:xfrm>
            <a:prstGeom prst="rect">
              <a:avLst/>
            </a:prstGeom>
          </p:spPr>
        </p:pic>
        <p:sp>
          <p:nvSpPr>
            <p:cNvPr id="481" name="Rounded Rectangle 480">
              <a:extLst>
                <a:ext uri="{FF2B5EF4-FFF2-40B4-BE49-F238E27FC236}">
                  <a16:creationId xmlns:a16="http://schemas.microsoft.com/office/drawing/2014/main" id="{3564BE06-0F27-6190-91EB-83BC5FF261F9}"/>
                </a:ext>
              </a:extLst>
            </p:cNvPr>
            <p:cNvSpPr/>
            <p:nvPr/>
          </p:nvSpPr>
          <p:spPr>
            <a:xfrm>
              <a:off x="10022707" y="4546146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Folder</a:t>
              </a:r>
            </a:p>
          </p:txBody>
        </p:sp>
        <p:sp>
          <p:nvSpPr>
            <p:cNvPr id="482" name="Rounded Rectangle 481">
              <a:extLst>
                <a:ext uri="{FF2B5EF4-FFF2-40B4-BE49-F238E27FC236}">
                  <a16:creationId xmlns:a16="http://schemas.microsoft.com/office/drawing/2014/main" id="{5CB8CD1F-D622-B8F8-498C-7760E3B8E273}"/>
                </a:ext>
              </a:extLst>
            </p:cNvPr>
            <p:cNvSpPr/>
            <p:nvPr/>
          </p:nvSpPr>
          <p:spPr>
            <a:xfrm>
              <a:off x="10495456" y="4546146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API</a:t>
              </a:r>
            </a:p>
          </p:txBody>
        </p:sp>
        <p:sp>
          <p:nvSpPr>
            <p:cNvPr id="483" name="Rounded Rectangle 482">
              <a:extLst>
                <a:ext uri="{FF2B5EF4-FFF2-40B4-BE49-F238E27FC236}">
                  <a16:creationId xmlns:a16="http://schemas.microsoft.com/office/drawing/2014/main" id="{2ED7BE2E-37E6-6296-B797-EF7A2B62DBD6}"/>
                </a:ext>
              </a:extLst>
            </p:cNvPr>
            <p:cNvSpPr/>
            <p:nvPr/>
          </p:nvSpPr>
          <p:spPr>
            <a:xfrm>
              <a:off x="10021683" y="496419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SFTP</a:t>
              </a:r>
            </a:p>
          </p:txBody>
        </p:sp>
        <p:sp>
          <p:nvSpPr>
            <p:cNvPr id="484" name="Rounded Rectangle 483">
              <a:extLst>
                <a:ext uri="{FF2B5EF4-FFF2-40B4-BE49-F238E27FC236}">
                  <a16:creationId xmlns:a16="http://schemas.microsoft.com/office/drawing/2014/main" id="{272590DE-8D65-5B72-BC78-717A129B7D5B}"/>
                </a:ext>
              </a:extLst>
            </p:cNvPr>
            <p:cNvSpPr/>
            <p:nvPr/>
          </p:nvSpPr>
          <p:spPr>
            <a:xfrm>
              <a:off x="10494432" y="496419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GUI</a:t>
              </a:r>
            </a:p>
          </p:txBody>
        </p:sp>
      </p:grpSp>
      <p:grpSp>
        <p:nvGrpSpPr>
          <p:cNvPr id="529" name="Group 528">
            <a:extLst>
              <a:ext uri="{FF2B5EF4-FFF2-40B4-BE49-F238E27FC236}">
                <a16:creationId xmlns:a16="http://schemas.microsoft.com/office/drawing/2014/main" id="{E857DB36-0387-FEF8-2007-B857E16F9D3A}"/>
              </a:ext>
            </a:extLst>
          </p:cNvPr>
          <p:cNvGrpSpPr/>
          <p:nvPr/>
        </p:nvGrpSpPr>
        <p:grpSpPr>
          <a:xfrm>
            <a:off x="10323817" y="1483814"/>
            <a:ext cx="921481" cy="952391"/>
            <a:chOff x="10323817" y="1483814"/>
            <a:chExt cx="921481" cy="952391"/>
          </a:xfrm>
        </p:grpSpPr>
        <p:sp>
          <p:nvSpPr>
            <p:cNvPr id="486" name="Rounded Rectangle 485">
              <a:extLst>
                <a:ext uri="{FF2B5EF4-FFF2-40B4-BE49-F238E27FC236}">
                  <a16:creationId xmlns:a16="http://schemas.microsoft.com/office/drawing/2014/main" id="{98357D22-51CA-1E66-BEBB-CE32A9B55225}"/>
                </a:ext>
              </a:extLst>
            </p:cNvPr>
            <p:cNvSpPr/>
            <p:nvPr/>
          </p:nvSpPr>
          <p:spPr>
            <a:xfrm>
              <a:off x="10323817" y="1483814"/>
              <a:ext cx="900637" cy="952391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91440" rIns="91440" bIns="9144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endParaRPr>
            </a:p>
          </p:txBody>
        </p:sp>
        <p:pic>
          <p:nvPicPr>
            <p:cNvPr id="487" name="Graphic 486">
              <a:extLst>
                <a:ext uri="{FF2B5EF4-FFF2-40B4-BE49-F238E27FC236}">
                  <a16:creationId xmlns:a16="http://schemas.microsoft.com/office/drawing/2014/main" id="{115E1BE5-D32F-374F-EE4F-4877103EAFC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441281" y="1550368"/>
              <a:ext cx="228600" cy="228600"/>
            </a:xfrm>
            <a:prstGeom prst="rect">
              <a:avLst/>
            </a:prstGeom>
          </p:spPr>
        </p:pic>
        <p:pic>
          <p:nvPicPr>
            <p:cNvPr id="488" name="Graphic 487">
              <a:extLst>
                <a:ext uri="{FF2B5EF4-FFF2-40B4-BE49-F238E27FC236}">
                  <a16:creationId xmlns:a16="http://schemas.microsoft.com/office/drawing/2014/main" id="{B137468E-32CD-91C7-1F24-42D7CD1242A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441281" y="1968417"/>
              <a:ext cx="228600" cy="228600"/>
            </a:xfrm>
            <a:prstGeom prst="rect">
              <a:avLst/>
            </a:prstGeom>
          </p:spPr>
        </p:pic>
        <p:pic>
          <p:nvPicPr>
            <p:cNvPr id="489" name="Graphic 488">
              <a:extLst>
                <a:ext uri="{FF2B5EF4-FFF2-40B4-BE49-F238E27FC236}">
                  <a16:creationId xmlns:a16="http://schemas.microsoft.com/office/drawing/2014/main" id="{24502F70-D337-FD3A-07CC-1F98F70F390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914542" y="1968417"/>
              <a:ext cx="228600" cy="228600"/>
            </a:xfrm>
            <a:prstGeom prst="rect">
              <a:avLst/>
            </a:prstGeom>
          </p:spPr>
        </p:pic>
        <p:pic>
          <p:nvPicPr>
            <p:cNvPr id="490" name="Graphic 489">
              <a:extLst>
                <a:ext uri="{FF2B5EF4-FFF2-40B4-BE49-F238E27FC236}">
                  <a16:creationId xmlns:a16="http://schemas.microsoft.com/office/drawing/2014/main" id="{134B7F1C-0FDD-CC6B-7124-52B5A1C3A52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914542" y="1550368"/>
              <a:ext cx="228600" cy="228600"/>
            </a:xfrm>
            <a:prstGeom prst="rect">
              <a:avLst/>
            </a:prstGeom>
          </p:spPr>
        </p:pic>
        <p:sp>
          <p:nvSpPr>
            <p:cNvPr id="491" name="Rounded Rectangle 490">
              <a:extLst>
                <a:ext uri="{FF2B5EF4-FFF2-40B4-BE49-F238E27FC236}">
                  <a16:creationId xmlns:a16="http://schemas.microsoft.com/office/drawing/2014/main" id="{43E415EF-FA96-3DE9-4146-440E99461047}"/>
                </a:ext>
              </a:extLst>
            </p:cNvPr>
            <p:cNvSpPr/>
            <p:nvPr/>
          </p:nvSpPr>
          <p:spPr>
            <a:xfrm>
              <a:off x="10338613" y="1811939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Folder</a:t>
              </a:r>
            </a:p>
          </p:txBody>
        </p:sp>
        <p:sp>
          <p:nvSpPr>
            <p:cNvPr id="492" name="Rounded Rectangle 491">
              <a:extLst>
                <a:ext uri="{FF2B5EF4-FFF2-40B4-BE49-F238E27FC236}">
                  <a16:creationId xmlns:a16="http://schemas.microsoft.com/office/drawing/2014/main" id="{22943580-CF17-A404-7574-5B53C16ABCE9}"/>
                </a:ext>
              </a:extLst>
            </p:cNvPr>
            <p:cNvSpPr/>
            <p:nvPr/>
          </p:nvSpPr>
          <p:spPr>
            <a:xfrm>
              <a:off x="10811362" y="1811939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API</a:t>
              </a:r>
            </a:p>
          </p:txBody>
        </p:sp>
        <p:sp>
          <p:nvSpPr>
            <p:cNvPr id="493" name="Rounded Rectangle 492">
              <a:extLst>
                <a:ext uri="{FF2B5EF4-FFF2-40B4-BE49-F238E27FC236}">
                  <a16:creationId xmlns:a16="http://schemas.microsoft.com/office/drawing/2014/main" id="{61321EA6-B50F-B64F-8F8C-77D51C566D82}"/>
                </a:ext>
              </a:extLst>
            </p:cNvPr>
            <p:cNvSpPr/>
            <p:nvPr/>
          </p:nvSpPr>
          <p:spPr>
            <a:xfrm>
              <a:off x="10337589" y="2229988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SFTP</a:t>
              </a:r>
            </a:p>
          </p:txBody>
        </p:sp>
        <p:sp>
          <p:nvSpPr>
            <p:cNvPr id="494" name="Rounded Rectangle 493">
              <a:extLst>
                <a:ext uri="{FF2B5EF4-FFF2-40B4-BE49-F238E27FC236}">
                  <a16:creationId xmlns:a16="http://schemas.microsoft.com/office/drawing/2014/main" id="{AA9EF680-2ACC-EECE-6FF0-F8F100DD44B8}"/>
                </a:ext>
              </a:extLst>
            </p:cNvPr>
            <p:cNvSpPr/>
            <p:nvPr/>
          </p:nvSpPr>
          <p:spPr>
            <a:xfrm>
              <a:off x="10810338" y="2229988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GUI</a:t>
              </a:r>
            </a:p>
          </p:txBody>
        </p:sp>
      </p:grp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2F573D06-6F89-53EE-E1A3-60532089536C}"/>
              </a:ext>
            </a:extLst>
          </p:cNvPr>
          <p:cNvGrpSpPr/>
          <p:nvPr/>
        </p:nvGrpSpPr>
        <p:grpSpPr>
          <a:xfrm>
            <a:off x="11300192" y="1530143"/>
            <a:ext cx="433936" cy="875019"/>
            <a:chOff x="11300192" y="1530143"/>
            <a:chExt cx="433936" cy="87501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4BDD3C7B-945B-DAFE-7D4C-81233C61A67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1397765" y="2176562"/>
              <a:ext cx="228600" cy="228600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486BF39D-D222-4E70-0305-583E907BF2A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1384790" y="1694840"/>
              <a:ext cx="228600" cy="2286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4D3C8753-2620-37EC-C1FE-D8401F434D8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1397765" y="1946970"/>
              <a:ext cx="228600" cy="228600"/>
            </a:xfrm>
            <a:prstGeom prst="rect">
              <a:avLst/>
            </a:prstGeom>
          </p:spPr>
        </p:pic>
        <p:sp>
          <p:nvSpPr>
            <p:cNvPr id="501" name="Rounded Rectangle 500">
              <a:extLst>
                <a:ext uri="{FF2B5EF4-FFF2-40B4-BE49-F238E27FC236}">
                  <a16:creationId xmlns:a16="http://schemas.microsoft.com/office/drawing/2014/main" id="{43CCF4DB-09E4-7E47-3E12-31B566E36CB5}"/>
                </a:ext>
              </a:extLst>
            </p:cNvPr>
            <p:cNvSpPr/>
            <p:nvPr/>
          </p:nvSpPr>
          <p:spPr>
            <a:xfrm>
              <a:off x="11300192" y="1530143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iIOT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endParaRPr>
            </a:p>
          </p:txBody>
        </p:sp>
      </p:grpSp>
      <p:cxnSp>
        <p:nvCxnSpPr>
          <p:cNvPr id="495" name="Straight Arrow Connector 494">
            <a:extLst>
              <a:ext uri="{FF2B5EF4-FFF2-40B4-BE49-F238E27FC236}">
                <a16:creationId xmlns:a16="http://schemas.microsoft.com/office/drawing/2014/main" id="{C4422A3B-4E85-CE97-C50D-5FE02264C121}"/>
              </a:ext>
            </a:extLst>
          </p:cNvPr>
          <p:cNvCxnSpPr>
            <a:cxnSpLocks/>
            <a:stCxn id="461" idx="0"/>
            <a:endCxn id="459" idx="2"/>
          </p:cNvCxnSpPr>
          <p:nvPr/>
        </p:nvCxnSpPr>
        <p:spPr>
          <a:xfrm flipH="1" flipV="1">
            <a:off x="9645429" y="3082694"/>
            <a:ext cx="1333" cy="115443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Straight Arrow Connector 497">
            <a:extLst>
              <a:ext uri="{FF2B5EF4-FFF2-40B4-BE49-F238E27FC236}">
                <a16:creationId xmlns:a16="http://schemas.microsoft.com/office/drawing/2014/main" id="{88EA7864-E4B4-3618-0982-45A35170BF14}"/>
              </a:ext>
            </a:extLst>
          </p:cNvPr>
          <p:cNvCxnSpPr>
            <a:cxnSpLocks/>
            <a:stCxn id="459" idx="0"/>
            <a:endCxn id="464" idx="2"/>
          </p:cNvCxnSpPr>
          <p:nvPr/>
        </p:nvCxnSpPr>
        <p:spPr>
          <a:xfrm flipV="1">
            <a:off x="9645429" y="2227402"/>
            <a:ext cx="1333" cy="118950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D874EC3E-FC0A-E069-5BE3-2690F36992FA}"/>
              </a:ext>
            </a:extLst>
          </p:cNvPr>
          <p:cNvGrpSpPr/>
          <p:nvPr/>
        </p:nvGrpSpPr>
        <p:grpSpPr>
          <a:xfrm>
            <a:off x="11376975" y="2971800"/>
            <a:ext cx="236415" cy="976200"/>
            <a:chOff x="11376975" y="2971800"/>
            <a:chExt cx="236415" cy="976200"/>
          </a:xfrm>
        </p:grpSpPr>
        <p:pic>
          <p:nvPicPr>
            <p:cNvPr id="503" name="Graphic 502">
              <a:extLst>
                <a:ext uri="{FF2B5EF4-FFF2-40B4-BE49-F238E27FC236}">
                  <a16:creationId xmlns:a16="http://schemas.microsoft.com/office/drawing/2014/main" id="{4BF45CDA-8605-3FF5-3955-F5E92D9BC74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1384790" y="3508641"/>
              <a:ext cx="228600" cy="228600"/>
            </a:xfrm>
            <a:prstGeom prst="rect">
              <a:avLst/>
            </a:prstGeom>
          </p:spPr>
        </p:pic>
        <p:pic>
          <p:nvPicPr>
            <p:cNvPr id="505" name="Graphic 504">
              <a:extLst>
                <a:ext uri="{FF2B5EF4-FFF2-40B4-BE49-F238E27FC236}">
                  <a16:creationId xmlns:a16="http://schemas.microsoft.com/office/drawing/2014/main" id="{775FDA24-FC33-1D94-8BE7-C2AFD3EC507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384790" y="3236806"/>
              <a:ext cx="228600" cy="228600"/>
            </a:xfrm>
            <a:prstGeom prst="rect">
              <a:avLst/>
            </a:prstGeom>
          </p:spPr>
        </p:pic>
        <p:pic>
          <p:nvPicPr>
            <p:cNvPr id="507" name="Graphic 506">
              <a:extLst>
                <a:ext uri="{FF2B5EF4-FFF2-40B4-BE49-F238E27FC236}">
                  <a16:creationId xmlns:a16="http://schemas.microsoft.com/office/drawing/2014/main" id="{92F3ED72-3C6C-DC9C-8DA8-15A1A21A82B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376975" y="3719400"/>
              <a:ext cx="228600" cy="228600"/>
            </a:xfrm>
            <a:prstGeom prst="rect">
              <a:avLst/>
            </a:prstGeom>
          </p:spPr>
        </p:pic>
        <p:pic>
          <p:nvPicPr>
            <p:cNvPr id="508" name="Graphic 507">
              <a:extLst>
                <a:ext uri="{FF2B5EF4-FFF2-40B4-BE49-F238E27FC236}">
                  <a16:creationId xmlns:a16="http://schemas.microsoft.com/office/drawing/2014/main" id="{ADECC516-94A1-2B07-07DF-53795E20656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1384790" y="2971800"/>
              <a:ext cx="228600" cy="228600"/>
            </a:xfrm>
            <a:prstGeom prst="rect">
              <a:avLst/>
            </a:prstGeom>
          </p:spPr>
        </p:pic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7630B993-8028-01CB-EC86-B158C405AA2B}"/>
              </a:ext>
            </a:extLst>
          </p:cNvPr>
          <p:cNvGrpSpPr/>
          <p:nvPr/>
        </p:nvGrpSpPr>
        <p:grpSpPr>
          <a:xfrm>
            <a:off x="11268043" y="5761007"/>
            <a:ext cx="431611" cy="236643"/>
            <a:chOff x="11268043" y="5761007"/>
            <a:chExt cx="431611" cy="236643"/>
          </a:xfrm>
        </p:grpSpPr>
        <p:pic>
          <p:nvPicPr>
            <p:cNvPr id="450" name="Graphic 449">
              <a:extLst>
                <a:ext uri="{FF2B5EF4-FFF2-40B4-BE49-F238E27FC236}">
                  <a16:creationId xmlns:a16="http://schemas.microsoft.com/office/drawing/2014/main" id="{9E7AD042-ACBD-F3CC-AE7A-EB74782F6FF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1268043" y="5769050"/>
              <a:ext cx="228600" cy="228600"/>
            </a:xfrm>
            <a:prstGeom prst="rect">
              <a:avLst/>
            </a:prstGeom>
          </p:spPr>
        </p:pic>
        <p:pic>
          <p:nvPicPr>
            <p:cNvPr id="509" name="Graphic 508">
              <a:extLst>
                <a:ext uri="{FF2B5EF4-FFF2-40B4-BE49-F238E27FC236}">
                  <a16:creationId xmlns:a16="http://schemas.microsoft.com/office/drawing/2014/main" id="{467D833A-EA39-DA38-8D47-867D4F2FBE3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1471054" y="5761007"/>
              <a:ext cx="228600" cy="228600"/>
            </a:xfrm>
            <a:prstGeom prst="rect">
              <a:avLst/>
            </a:prstGeom>
          </p:spPr>
        </p:pic>
      </p:grpSp>
      <p:grpSp>
        <p:nvGrpSpPr>
          <p:cNvPr id="522" name="Group 521">
            <a:extLst>
              <a:ext uri="{FF2B5EF4-FFF2-40B4-BE49-F238E27FC236}">
                <a16:creationId xmlns:a16="http://schemas.microsoft.com/office/drawing/2014/main" id="{4E5B8966-C3F6-7032-8674-E4212EBE89A5}"/>
              </a:ext>
            </a:extLst>
          </p:cNvPr>
          <p:cNvGrpSpPr/>
          <p:nvPr/>
        </p:nvGrpSpPr>
        <p:grpSpPr>
          <a:xfrm>
            <a:off x="5085802" y="3472508"/>
            <a:ext cx="1288936" cy="531539"/>
            <a:chOff x="5085802" y="3472508"/>
            <a:chExt cx="1288936" cy="531539"/>
          </a:xfrm>
        </p:grpSpPr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38EAB5FF-8AF6-F5B9-D48A-B2FB99F5B0D0}"/>
                </a:ext>
              </a:extLst>
            </p:cNvPr>
            <p:cNvSpPr/>
            <p:nvPr/>
          </p:nvSpPr>
          <p:spPr>
            <a:xfrm>
              <a:off x="5085802" y="3472508"/>
              <a:ext cx="1288936" cy="531539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182880" rIns="91440" bIns="18288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Supervisor</a:t>
              </a:r>
            </a:p>
          </p:txBody>
        </p:sp>
        <p:pic>
          <p:nvPicPr>
            <p:cNvPr id="510" name="Graphic 509">
              <a:extLst>
                <a:ext uri="{FF2B5EF4-FFF2-40B4-BE49-F238E27FC236}">
                  <a16:creationId xmlns:a16="http://schemas.microsoft.com/office/drawing/2014/main" id="{67CE3102-B66F-07B1-90BE-C7B05DBF98B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5140963" y="3550230"/>
              <a:ext cx="365760" cy="365760"/>
            </a:xfrm>
            <a:prstGeom prst="rect">
              <a:avLst/>
            </a:prstGeom>
          </p:spPr>
        </p:pic>
      </p:grpSp>
      <p:cxnSp>
        <p:nvCxnSpPr>
          <p:cNvPr id="541" name="Elbow Connector 540">
            <a:extLst>
              <a:ext uri="{FF2B5EF4-FFF2-40B4-BE49-F238E27FC236}">
                <a16:creationId xmlns:a16="http://schemas.microsoft.com/office/drawing/2014/main" id="{EE975BE3-4584-74B2-AF9B-E787323831D4}"/>
              </a:ext>
            </a:extLst>
          </p:cNvPr>
          <p:cNvCxnSpPr>
            <a:cxnSpLocks/>
            <a:stCxn id="57" idx="0"/>
          </p:cNvCxnSpPr>
          <p:nvPr/>
        </p:nvCxnSpPr>
        <p:spPr>
          <a:xfrm rot="16200000" flipV="1">
            <a:off x="4757328" y="4415925"/>
            <a:ext cx="764216" cy="368814"/>
          </a:xfrm>
          <a:prstGeom prst="bentConnector3">
            <a:avLst>
              <a:gd name="adj1" fmla="val 100087"/>
            </a:avLst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6" name="Group 555">
            <a:extLst>
              <a:ext uri="{FF2B5EF4-FFF2-40B4-BE49-F238E27FC236}">
                <a16:creationId xmlns:a16="http://schemas.microsoft.com/office/drawing/2014/main" id="{E0893A6C-5CB1-EA12-2B1B-25AB9B0C4900}"/>
              </a:ext>
            </a:extLst>
          </p:cNvPr>
          <p:cNvGrpSpPr/>
          <p:nvPr/>
        </p:nvGrpSpPr>
        <p:grpSpPr>
          <a:xfrm>
            <a:off x="7007740" y="1365760"/>
            <a:ext cx="810431" cy="957137"/>
            <a:chOff x="7007740" y="1365760"/>
            <a:chExt cx="810431" cy="957137"/>
          </a:xfrm>
        </p:grpSpPr>
        <p:sp>
          <p:nvSpPr>
            <p:cNvPr id="550" name="Rounded Rectangle 549">
              <a:extLst>
                <a:ext uri="{FF2B5EF4-FFF2-40B4-BE49-F238E27FC236}">
                  <a16:creationId xmlns:a16="http://schemas.microsoft.com/office/drawing/2014/main" id="{FCC698A9-7C0F-97CE-D5F9-61E6FEA8B112}"/>
                </a:ext>
              </a:extLst>
            </p:cNvPr>
            <p:cNvSpPr/>
            <p:nvPr/>
          </p:nvSpPr>
          <p:spPr>
            <a:xfrm>
              <a:off x="7007740" y="1365760"/>
              <a:ext cx="810431" cy="957137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54864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Remote Access</a:t>
              </a:r>
            </a:p>
          </p:txBody>
        </p:sp>
        <p:pic>
          <p:nvPicPr>
            <p:cNvPr id="555" name="Graphic 554">
              <a:extLst>
                <a:ext uri="{FF2B5EF4-FFF2-40B4-BE49-F238E27FC236}">
                  <a16:creationId xmlns:a16="http://schemas.microsoft.com/office/drawing/2014/main" id="{6F89ABB8-4F9D-7B69-6D1E-074256FA15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239790" y="1506743"/>
              <a:ext cx="365760" cy="365760"/>
            </a:xfrm>
            <a:prstGeom prst="rect">
              <a:avLst/>
            </a:prstGeom>
          </p:spPr>
        </p:pic>
      </p:grpSp>
      <p:pic>
        <p:nvPicPr>
          <p:cNvPr id="37" name="Picture 36" descr="A red usb stick on a black background&#10;&#10;Description automatically generated">
            <a:extLst>
              <a:ext uri="{FF2B5EF4-FFF2-40B4-BE49-F238E27FC236}">
                <a16:creationId xmlns:a16="http://schemas.microsoft.com/office/drawing/2014/main" id="{FD042C60-5C97-1543-1030-095F07828010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67" y="5132603"/>
            <a:ext cx="635000" cy="635000"/>
          </a:xfrm>
          <a:prstGeom prst="rect">
            <a:avLst/>
          </a:prstGeom>
        </p:spPr>
      </p:pic>
      <p:pic>
        <p:nvPicPr>
          <p:cNvPr id="39" name="Picture 38" descr="A blue file folder with white stripe&#10;&#10;Description automatically generated">
            <a:extLst>
              <a:ext uri="{FF2B5EF4-FFF2-40B4-BE49-F238E27FC236}">
                <a16:creationId xmlns:a16="http://schemas.microsoft.com/office/drawing/2014/main" id="{036C98A5-99C5-6F4A-C304-3A68D79418DC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788" y="5126674"/>
            <a:ext cx="635000" cy="635000"/>
          </a:xfrm>
          <a:prstGeom prst="rect">
            <a:avLst/>
          </a:prstGeom>
        </p:spPr>
      </p:pic>
      <p:pic>
        <p:nvPicPr>
          <p:cNvPr id="40" name="Picture 39" descr="A pink file folder with white stripe&#10;&#10;Description automatically generated">
            <a:extLst>
              <a:ext uri="{FF2B5EF4-FFF2-40B4-BE49-F238E27FC236}">
                <a16:creationId xmlns:a16="http://schemas.microsoft.com/office/drawing/2014/main" id="{0D4B45A9-3C02-BB43-4A6B-13FC04A0B31B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278" y="5096740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4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255 L 0.12109 -0.00255 " pathEditMode="relative" ptsTypes="AA">
                                      <p:cBhvr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648 L 0.19205 0.00648 " pathEditMode="relative" ptsTypes="AA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00602 L -0.19323 -0.00718 L -0.19271 -0.06366 L -0.13451 -0.06458 L -0.13451 -0.17639 L 0.00924 -0.1794 L 0.09283 -0.17755 L 0.09231 -0.10556 L 0.48046 -0.10764 L 0.48229 0.06991 L 0.56523 0.06875 L 0.56067 -0.12708 " pathEditMode="relative" ptsTypes="AAAAAAAAAAAA">
                                      <p:cBhvr>
                                        <p:cTn id="32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28F6A-4B03-397B-919F-51C3036B6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0A76021-FE83-38BB-22A6-DEB05775E594}"/>
              </a:ext>
            </a:extLst>
          </p:cNvPr>
          <p:cNvGraphicFramePr>
            <a:graphicFrameLocks/>
          </p:cNvGraphicFramePr>
          <p:nvPr/>
        </p:nvGraphicFramePr>
        <p:xfrm>
          <a:off x="0" y="1133395"/>
          <a:ext cx="11834031" cy="5517051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410780">
                  <a:extLst>
                    <a:ext uri="{9D8B030D-6E8A-4147-A177-3AD203B41FA5}">
                      <a16:colId xmlns:a16="http://schemas.microsoft.com/office/drawing/2014/main" val="681677050"/>
                    </a:ext>
                  </a:extLst>
                </a:gridCol>
                <a:gridCol w="5091620">
                  <a:extLst>
                    <a:ext uri="{9D8B030D-6E8A-4147-A177-3AD203B41FA5}">
                      <a16:colId xmlns:a16="http://schemas.microsoft.com/office/drawing/2014/main" val="5001722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374319557"/>
                    </a:ext>
                  </a:extLst>
                </a:gridCol>
                <a:gridCol w="3502831">
                  <a:extLst>
                    <a:ext uri="{9D8B030D-6E8A-4147-A177-3AD203B41FA5}">
                      <a16:colId xmlns:a16="http://schemas.microsoft.com/office/drawing/2014/main" val="3771336374"/>
                    </a:ext>
                  </a:extLst>
                </a:gridCol>
              </a:tblGrid>
              <a:tr h="2267600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EXTERNAL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b="0" i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implon Norm" panose="020B0500030000000000" pitchFamily="34" charset="77"/>
                        </a:rPr>
                        <a:t>NETWORK CLASSIFICATION                                                                  </a:t>
                      </a:r>
                      <a:r>
                        <a:rPr lang="en-US" sz="1100" b="0" i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Simplon Norm" panose="020B0500030000000000" pitchFamily="34" charset="77"/>
                        </a:rPr>
                        <a:t>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>
                          <a:solidFill>
                            <a:schemeClr val="accent6"/>
                          </a:solidFill>
                          <a:latin typeface="Simplon Norm" panose="020B0500030000000000" pitchFamily="34" charset="77"/>
                        </a:rPr>
                        <a:t>HIGH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implon Norm" panose="020B0500030000000000" pitchFamily="34" charset="77"/>
                        </a:rPr>
                        <a:t>EXTRA HIGH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5776880"/>
                  </a:ext>
                </a:extLst>
              </a:tr>
              <a:tr h="3249451">
                <a:tc>
                  <a:txBody>
                    <a:bodyPr/>
                    <a:lstStyle/>
                    <a:p>
                      <a:pPr algn="ctr"/>
                      <a:endParaRPr lang="en-US" sz="1400" b="0" i="0">
                        <a:solidFill>
                          <a:schemeClr val="tx1"/>
                        </a:solidFill>
                        <a:latin typeface="Simplon Norm" panose="020B0500030000000000" pitchFamily="34" charset="77"/>
                      </a:endParaRPr>
                    </a:p>
                  </a:txBody>
                  <a:tcPr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implon Norm" panose="020B0500030000000000" pitchFamily="34" charset="77"/>
                        </a:rPr>
                        <a:t>Purdue                                                                                                            </a:t>
                      </a:r>
                      <a:r>
                        <a:rPr lang="en-US" sz="1000" b="0" i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Simplon Norm" panose="020B0500030000000000" pitchFamily="34" charset="77"/>
                        </a:rPr>
                        <a:t>Level 4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>
                          <a:solidFill>
                            <a:schemeClr val="accent6"/>
                          </a:solidFill>
                          <a:latin typeface="Simplon Norm" panose="020B0500030000000000" pitchFamily="34" charset="77"/>
                        </a:rPr>
                        <a:t>Level 3.5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implon Norm" panose="020B0500030000000000" pitchFamily="34" charset="77"/>
                        </a:rPr>
                        <a:t>Level 2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646450"/>
                  </a:ext>
                </a:extLst>
              </a:tr>
            </a:tbl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127FC358-7BA1-61A7-74FC-8F6A6EC9F5CF}"/>
              </a:ext>
            </a:extLst>
          </p:cNvPr>
          <p:cNvGrpSpPr/>
          <p:nvPr/>
        </p:nvGrpSpPr>
        <p:grpSpPr>
          <a:xfrm>
            <a:off x="8942322" y="5403621"/>
            <a:ext cx="967954" cy="1070467"/>
            <a:chOff x="4050282" y="4997221"/>
            <a:chExt cx="967954" cy="1070467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79D39581-D33E-EA71-EA9F-344A1956A818}"/>
                </a:ext>
              </a:extLst>
            </p:cNvPr>
            <p:cNvSpPr/>
            <p:nvPr/>
          </p:nvSpPr>
          <p:spPr>
            <a:xfrm>
              <a:off x="4050282" y="4997221"/>
              <a:ext cx="467028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EB77EB4-1E67-FC9C-AFAE-91C4B47BC08B}"/>
                </a:ext>
              </a:extLst>
            </p:cNvPr>
            <p:cNvSpPr/>
            <p:nvPr/>
          </p:nvSpPr>
          <p:spPr>
            <a:xfrm>
              <a:off x="4558282" y="4997221"/>
              <a:ext cx="459954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79F68499-0310-706F-561D-6886396F8F79}"/>
                </a:ext>
              </a:extLst>
            </p:cNvPr>
            <p:cNvSpPr/>
            <p:nvPr/>
          </p:nvSpPr>
          <p:spPr>
            <a:xfrm>
              <a:off x="4050282" y="5556021"/>
              <a:ext cx="467028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3B1D71A0-171E-A354-E2C5-D76440B5BA30}"/>
                </a:ext>
              </a:extLst>
            </p:cNvPr>
            <p:cNvSpPr/>
            <p:nvPr/>
          </p:nvSpPr>
          <p:spPr>
            <a:xfrm>
              <a:off x="4558282" y="5556021"/>
              <a:ext cx="459954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132EC349-FC12-C788-8A8F-6C256A2BE31E}"/>
                </a:ext>
              </a:extLst>
            </p:cNvPr>
            <p:cNvSpPr/>
            <p:nvPr/>
          </p:nvSpPr>
          <p:spPr>
            <a:xfrm>
              <a:off x="4116274" y="5064934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Core</a:t>
              </a:r>
            </a:p>
          </p:txBody>
        </p:sp>
        <p:pic>
          <p:nvPicPr>
            <p:cNvPr id="35" name="Picture 34" descr="A blue cube with white lines&#10;&#10;Description automatically generated">
              <a:extLst>
                <a:ext uri="{FF2B5EF4-FFF2-40B4-BE49-F238E27FC236}">
                  <a16:creationId xmlns:a16="http://schemas.microsoft.com/office/drawing/2014/main" id="{58FD270C-3D5D-8F41-83A5-6B820B829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0209" y="5064933"/>
              <a:ext cx="635000" cy="635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4FBFF0-3743-53F1-4DE8-AD1E453A2EA4}"/>
              </a:ext>
            </a:extLst>
          </p:cNvPr>
          <p:cNvGrpSpPr/>
          <p:nvPr/>
        </p:nvGrpSpPr>
        <p:grpSpPr>
          <a:xfrm>
            <a:off x="4050282" y="4997221"/>
            <a:ext cx="967954" cy="1070467"/>
            <a:chOff x="4050282" y="4997221"/>
            <a:chExt cx="967954" cy="107046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927922A1-896A-2457-21A8-17C587DDBC3C}"/>
                </a:ext>
              </a:extLst>
            </p:cNvPr>
            <p:cNvSpPr/>
            <p:nvPr/>
          </p:nvSpPr>
          <p:spPr>
            <a:xfrm>
              <a:off x="4050282" y="4997221"/>
              <a:ext cx="467028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3084887-5F33-8013-48E6-DBB7EF8F9C38}"/>
                </a:ext>
              </a:extLst>
            </p:cNvPr>
            <p:cNvSpPr/>
            <p:nvPr/>
          </p:nvSpPr>
          <p:spPr>
            <a:xfrm>
              <a:off x="4558282" y="4997221"/>
              <a:ext cx="459954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1C8F6AF-B4FD-3AB2-45B5-BBFDEFF586A2}"/>
                </a:ext>
              </a:extLst>
            </p:cNvPr>
            <p:cNvSpPr/>
            <p:nvPr/>
          </p:nvSpPr>
          <p:spPr>
            <a:xfrm>
              <a:off x="4050282" y="5556021"/>
              <a:ext cx="467028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8A1E005-8F62-88B0-40E7-7472D6DE8EB9}"/>
                </a:ext>
              </a:extLst>
            </p:cNvPr>
            <p:cNvSpPr/>
            <p:nvPr/>
          </p:nvSpPr>
          <p:spPr>
            <a:xfrm>
              <a:off x="4558282" y="5556021"/>
              <a:ext cx="459954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8C773BB1-052F-F9EC-E976-4FEEB21DF852}"/>
                </a:ext>
              </a:extLst>
            </p:cNvPr>
            <p:cNvSpPr/>
            <p:nvPr/>
          </p:nvSpPr>
          <p:spPr>
            <a:xfrm>
              <a:off x="4116274" y="5064934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Core</a:t>
              </a:r>
            </a:p>
          </p:txBody>
        </p:sp>
        <p:pic>
          <p:nvPicPr>
            <p:cNvPr id="98" name="Picture 97" descr="A blue cube with white lines&#10;&#10;Description automatically generated">
              <a:extLst>
                <a:ext uri="{FF2B5EF4-FFF2-40B4-BE49-F238E27FC236}">
                  <a16:creationId xmlns:a16="http://schemas.microsoft.com/office/drawing/2014/main" id="{2405A872-EE74-9A2A-26FC-519F11AA4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0209" y="5064933"/>
              <a:ext cx="635000" cy="635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164798-D146-CDBA-5B95-9BD4B1F8D4F5}"/>
              </a:ext>
            </a:extLst>
          </p:cNvPr>
          <p:cNvGrpSpPr/>
          <p:nvPr/>
        </p:nvGrpSpPr>
        <p:grpSpPr>
          <a:xfrm>
            <a:off x="6920482" y="2822981"/>
            <a:ext cx="967954" cy="1070467"/>
            <a:chOff x="4050282" y="4997221"/>
            <a:chExt cx="967954" cy="107046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CC160A0-C5F8-9979-8273-A77F3701543B}"/>
                </a:ext>
              </a:extLst>
            </p:cNvPr>
            <p:cNvSpPr/>
            <p:nvPr/>
          </p:nvSpPr>
          <p:spPr>
            <a:xfrm>
              <a:off x="4050282" y="4997221"/>
              <a:ext cx="467028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37B7EB88-5E68-5CFD-AAFD-EE630D7C7721}"/>
                </a:ext>
              </a:extLst>
            </p:cNvPr>
            <p:cNvSpPr/>
            <p:nvPr/>
          </p:nvSpPr>
          <p:spPr>
            <a:xfrm>
              <a:off x="4558282" y="4997221"/>
              <a:ext cx="459954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FB94FCF-BD96-A2C0-5FCA-36FC28F94A61}"/>
                </a:ext>
              </a:extLst>
            </p:cNvPr>
            <p:cNvSpPr/>
            <p:nvPr/>
          </p:nvSpPr>
          <p:spPr>
            <a:xfrm>
              <a:off x="4050282" y="5556021"/>
              <a:ext cx="467028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19AD0C6-D268-7440-74CE-702F3A1D447C}"/>
                </a:ext>
              </a:extLst>
            </p:cNvPr>
            <p:cNvSpPr/>
            <p:nvPr/>
          </p:nvSpPr>
          <p:spPr>
            <a:xfrm>
              <a:off x="4558282" y="5556021"/>
              <a:ext cx="459954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2069B55C-D10D-9F03-9CF9-089B1C296DF9}"/>
                </a:ext>
              </a:extLst>
            </p:cNvPr>
            <p:cNvSpPr/>
            <p:nvPr/>
          </p:nvSpPr>
          <p:spPr>
            <a:xfrm>
              <a:off x="4116274" y="5064934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Core</a:t>
              </a:r>
            </a:p>
          </p:txBody>
        </p:sp>
        <p:pic>
          <p:nvPicPr>
            <p:cNvPr id="27" name="Picture 26" descr="A blue cube with white lines&#10;&#10;Description automatically generated">
              <a:extLst>
                <a:ext uri="{FF2B5EF4-FFF2-40B4-BE49-F238E27FC236}">
                  <a16:creationId xmlns:a16="http://schemas.microsoft.com/office/drawing/2014/main" id="{013B05E1-CB4D-A772-25FC-1D6DE9EBB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0209" y="5064933"/>
              <a:ext cx="635000" cy="635000"/>
            </a:xfrm>
            <a:prstGeom prst="rect">
              <a:avLst/>
            </a:prstGeom>
          </p:spPr>
        </p:pic>
      </p:grpSp>
      <p:cxnSp>
        <p:nvCxnSpPr>
          <p:cNvPr id="545" name="Elbow Connector 544">
            <a:extLst>
              <a:ext uri="{FF2B5EF4-FFF2-40B4-BE49-F238E27FC236}">
                <a16:creationId xmlns:a16="http://schemas.microsoft.com/office/drawing/2014/main" id="{2D18848F-59BD-8C7C-941E-07674458CD5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04915" y="4271277"/>
            <a:ext cx="1506832" cy="920752"/>
          </a:xfrm>
          <a:prstGeom prst="bentConnector3">
            <a:avLst>
              <a:gd name="adj1" fmla="val 79875"/>
            </a:avLst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" name="Rounded Rectangle 415">
            <a:extLst>
              <a:ext uri="{FF2B5EF4-FFF2-40B4-BE49-F238E27FC236}">
                <a16:creationId xmlns:a16="http://schemas.microsoft.com/office/drawing/2014/main" id="{F540D773-8A4B-CEA8-EC0B-1F1748A8B88D}"/>
              </a:ext>
            </a:extLst>
          </p:cNvPr>
          <p:cNvSpPr/>
          <p:nvPr/>
        </p:nvSpPr>
        <p:spPr>
          <a:xfrm>
            <a:off x="8968904" y="4107362"/>
            <a:ext cx="2851546" cy="2331053"/>
          </a:xfrm>
          <a:prstGeom prst="roundRect">
            <a:avLst>
              <a:gd name="adj" fmla="val 5708"/>
            </a:avLst>
          </a:prstGeom>
          <a:noFill/>
          <a:ln w="19050">
            <a:solidFill>
              <a:schemeClr val="bg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0" tIns="91440" rIns="91440" bIns="9144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50E22"/>
              </a:solidFill>
              <a:effectLst/>
              <a:uLnTx/>
              <a:uFillTx/>
              <a:latin typeface="Simplon Norm Light" panose="020B0300030000000000" pitchFamily="34" charset="77"/>
              <a:ea typeface="+mn-ea"/>
              <a:cs typeface="+mn-cs"/>
            </a:endParaRPr>
          </a:p>
        </p:txBody>
      </p:sp>
      <p:sp>
        <p:nvSpPr>
          <p:cNvPr id="466" name="Rounded Rectangle 465">
            <a:extLst>
              <a:ext uri="{FF2B5EF4-FFF2-40B4-BE49-F238E27FC236}">
                <a16:creationId xmlns:a16="http://schemas.microsoft.com/office/drawing/2014/main" id="{CE933339-1DC2-44BD-5B06-E67E75BE28B3}"/>
              </a:ext>
            </a:extLst>
          </p:cNvPr>
          <p:cNvSpPr/>
          <p:nvPr/>
        </p:nvSpPr>
        <p:spPr>
          <a:xfrm>
            <a:off x="8968904" y="2940925"/>
            <a:ext cx="2851546" cy="1071659"/>
          </a:xfrm>
          <a:prstGeom prst="roundRect">
            <a:avLst>
              <a:gd name="adj" fmla="val 5708"/>
            </a:avLst>
          </a:prstGeom>
          <a:noFill/>
          <a:ln w="19050">
            <a:solidFill>
              <a:schemeClr val="bg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0" tIns="91440" rIns="91440" bIns="9144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50E22"/>
              </a:solidFill>
              <a:effectLst/>
              <a:uLnTx/>
              <a:uFillTx/>
              <a:latin typeface="Simplon Norm Light" panose="020B0300030000000000" pitchFamily="34" charset="77"/>
              <a:ea typeface="+mn-ea"/>
              <a:cs typeface="+mn-cs"/>
            </a:endParaRPr>
          </a:p>
        </p:txBody>
      </p:sp>
      <p:sp>
        <p:nvSpPr>
          <p:cNvPr id="467" name="Rounded Rectangle 466">
            <a:extLst>
              <a:ext uri="{FF2B5EF4-FFF2-40B4-BE49-F238E27FC236}">
                <a16:creationId xmlns:a16="http://schemas.microsoft.com/office/drawing/2014/main" id="{3F32523B-E580-7E57-8014-B1B0ED296A14}"/>
              </a:ext>
            </a:extLst>
          </p:cNvPr>
          <p:cNvSpPr/>
          <p:nvPr/>
        </p:nvSpPr>
        <p:spPr>
          <a:xfrm>
            <a:off x="8968904" y="1426647"/>
            <a:ext cx="2851546" cy="1093807"/>
          </a:xfrm>
          <a:prstGeom prst="roundRect">
            <a:avLst>
              <a:gd name="adj" fmla="val 5708"/>
            </a:avLst>
          </a:prstGeom>
          <a:noFill/>
          <a:ln w="19050">
            <a:solidFill>
              <a:schemeClr val="bg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0" tIns="91440" rIns="91440" bIns="9144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50E22"/>
              </a:solidFill>
              <a:effectLst/>
              <a:uLnTx/>
              <a:uFillTx/>
              <a:latin typeface="Simplon Norm Light" panose="020B0300030000000000" pitchFamily="34" charset="77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DA48DD-91A3-9F9A-E0F5-82A7C85B786F}"/>
              </a:ext>
            </a:extLst>
          </p:cNvPr>
          <p:cNvGrpSpPr>
            <a:grpSpLocks/>
          </p:cNvGrpSpPr>
          <p:nvPr/>
        </p:nvGrpSpPr>
        <p:grpSpPr>
          <a:xfrm>
            <a:off x="1074057" y="1255485"/>
            <a:ext cx="8744198" cy="5268686"/>
            <a:chOff x="1074057" y="1255485"/>
            <a:chExt cx="8744198" cy="526868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FA145E3-C4B8-5ABD-ED81-07A4FA558ABB}"/>
                </a:ext>
              </a:extLst>
            </p:cNvPr>
            <p:cNvCxnSpPr>
              <a:cxnSpLocks/>
            </p:cNvCxnSpPr>
            <p:nvPr/>
          </p:nvCxnSpPr>
          <p:spPr>
            <a:xfrm>
              <a:off x="1074057" y="1255485"/>
              <a:ext cx="37737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20082B9-6A39-3260-59B1-ACCE5B5D3E45}"/>
                </a:ext>
              </a:extLst>
            </p:cNvPr>
            <p:cNvCxnSpPr>
              <a:cxnSpLocks/>
            </p:cNvCxnSpPr>
            <p:nvPr/>
          </p:nvCxnSpPr>
          <p:spPr>
            <a:xfrm>
              <a:off x="3131127" y="1255485"/>
              <a:ext cx="191984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F9CD6C7-2D6C-23FF-93BC-E171A228B28B}"/>
                </a:ext>
              </a:extLst>
            </p:cNvPr>
            <p:cNvCxnSpPr>
              <a:cxnSpLocks/>
            </p:cNvCxnSpPr>
            <p:nvPr/>
          </p:nvCxnSpPr>
          <p:spPr>
            <a:xfrm>
              <a:off x="5500914" y="1255485"/>
              <a:ext cx="165177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DFCCD0B-531E-D5AC-B2FE-0328B31D34A9}"/>
                </a:ext>
              </a:extLst>
            </p:cNvPr>
            <p:cNvCxnSpPr>
              <a:cxnSpLocks/>
            </p:cNvCxnSpPr>
            <p:nvPr/>
          </p:nvCxnSpPr>
          <p:spPr>
            <a:xfrm>
              <a:off x="7629236" y="1255485"/>
              <a:ext cx="204123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55F7519-6FEE-F916-D9EF-F994284DD5A2}"/>
                </a:ext>
              </a:extLst>
            </p:cNvPr>
            <p:cNvCxnSpPr>
              <a:cxnSpLocks/>
            </p:cNvCxnSpPr>
            <p:nvPr/>
          </p:nvCxnSpPr>
          <p:spPr>
            <a:xfrm>
              <a:off x="1959429" y="6524171"/>
              <a:ext cx="296091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1AC636-443B-1C1B-2637-1E1F5E810159}"/>
                </a:ext>
              </a:extLst>
            </p:cNvPr>
            <p:cNvCxnSpPr>
              <a:cxnSpLocks/>
            </p:cNvCxnSpPr>
            <p:nvPr/>
          </p:nvCxnSpPr>
          <p:spPr>
            <a:xfrm>
              <a:off x="5464628" y="6524171"/>
              <a:ext cx="168806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3857E7E-D2BF-3928-600D-7BFE19EC6694}"/>
                </a:ext>
              </a:extLst>
            </p:cNvPr>
            <p:cNvCxnSpPr>
              <a:cxnSpLocks/>
            </p:cNvCxnSpPr>
            <p:nvPr/>
          </p:nvCxnSpPr>
          <p:spPr>
            <a:xfrm>
              <a:off x="7756970" y="6524171"/>
              <a:ext cx="206128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3ED069DB-B84C-6958-A438-DC8D5D0BA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28" y="473850"/>
            <a:ext cx="10525328" cy="617541"/>
          </a:xfrm>
        </p:spPr>
        <p:txBody>
          <a:bodyPr/>
          <a:lstStyle/>
          <a:p>
            <a:r>
              <a:rPr lang="en-US"/>
              <a:t>A Day in the Life of a Data File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B1CA9-8C66-7815-0040-F368DD15B2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1428" y="207554"/>
            <a:ext cx="10525328" cy="224292"/>
          </a:xfrm>
        </p:spPr>
        <p:txBody>
          <a:bodyPr/>
          <a:lstStyle/>
          <a:p>
            <a:r>
              <a:rPr lang="en-US"/>
              <a:t>SECURING THE FLOW OF DATA</a:t>
            </a:r>
          </a:p>
        </p:txBody>
      </p: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6E26B97C-9E21-516A-FBA6-C6638CEF24F7}"/>
              </a:ext>
            </a:extLst>
          </p:cNvPr>
          <p:cNvGrpSpPr/>
          <p:nvPr/>
        </p:nvGrpSpPr>
        <p:grpSpPr>
          <a:xfrm>
            <a:off x="357969" y="5067765"/>
            <a:ext cx="810431" cy="957137"/>
            <a:chOff x="357969" y="5067765"/>
            <a:chExt cx="810431" cy="957137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8ACDB53-05F5-7167-66D2-7C9B97B8CBE7}"/>
                </a:ext>
              </a:extLst>
            </p:cNvPr>
            <p:cNvSpPr/>
            <p:nvPr/>
          </p:nvSpPr>
          <p:spPr>
            <a:xfrm>
              <a:off x="357969" y="5067765"/>
              <a:ext cx="810431" cy="957137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54864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Guest / </a:t>
              </a:r>
              <a:b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Employee</a:t>
              </a: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A470A41-3DAB-12E8-9F19-0E174EA3350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0304" y="5180573"/>
              <a:ext cx="365760" cy="365760"/>
            </a:xfrm>
            <a:prstGeom prst="rect">
              <a:avLst/>
            </a:prstGeom>
          </p:spPr>
        </p:pic>
      </p:grpSp>
      <p:grpSp>
        <p:nvGrpSpPr>
          <p:cNvPr id="512" name="Group 511">
            <a:extLst>
              <a:ext uri="{FF2B5EF4-FFF2-40B4-BE49-F238E27FC236}">
                <a16:creationId xmlns:a16="http://schemas.microsoft.com/office/drawing/2014/main" id="{665CD2E4-1469-95F2-29A3-5954E3192861}"/>
              </a:ext>
            </a:extLst>
          </p:cNvPr>
          <p:cNvGrpSpPr/>
          <p:nvPr/>
        </p:nvGrpSpPr>
        <p:grpSpPr>
          <a:xfrm>
            <a:off x="1182891" y="5762700"/>
            <a:ext cx="474656" cy="473775"/>
            <a:chOff x="1182891" y="5762700"/>
            <a:chExt cx="474656" cy="473775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168CA256-060F-B619-1EC5-36415D4702A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97191" y="6007875"/>
              <a:ext cx="228600" cy="228600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778406C-22A9-9C44-6820-8046C4510B2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28947" y="5779275"/>
              <a:ext cx="228600" cy="228600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EFE4F712-83ED-D02B-83F1-DFFB16AE5A6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2891" y="5762700"/>
              <a:ext cx="228600" cy="228600"/>
            </a:xfrm>
            <a:prstGeom prst="rect">
              <a:avLst/>
            </a:prstGeom>
          </p:spPr>
        </p:pic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37FC4250-57A8-FB55-92B7-494AAC8DC9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09543" y="4982440"/>
            <a:ext cx="228600" cy="228600"/>
          </a:xfrm>
          <a:prstGeom prst="rect">
            <a:avLst/>
          </a:prstGeom>
        </p:spPr>
      </p:pic>
      <p:grpSp>
        <p:nvGrpSpPr>
          <p:cNvPr id="515" name="Group 514">
            <a:extLst>
              <a:ext uri="{FF2B5EF4-FFF2-40B4-BE49-F238E27FC236}">
                <a16:creationId xmlns:a16="http://schemas.microsoft.com/office/drawing/2014/main" id="{C1426EA1-CA1D-9C1F-4437-55D27D3526A9}"/>
              </a:ext>
            </a:extLst>
          </p:cNvPr>
          <p:cNvGrpSpPr/>
          <p:nvPr/>
        </p:nvGrpSpPr>
        <p:grpSpPr>
          <a:xfrm>
            <a:off x="4122494" y="3472508"/>
            <a:ext cx="810431" cy="926367"/>
            <a:chOff x="4122494" y="3472508"/>
            <a:chExt cx="810431" cy="926367"/>
          </a:xfrm>
        </p:grpSpPr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6ECC57EF-7F06-6F40-19A1-02AD4E656A5E}"/>
                </a:ext>
              </a:extLst>
            </p:cNvPr>
            <p:cNvSpPr/>
            <p:nvPr/>
          </p:nvSpPr>
          <p:spPr>
            <a:xfrm>
              <a:off x="4122494" y="3472509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87" name="Picture 86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BD3D0AC3-971B-2645-0162-0AD6F2405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0209" y="3472508"/>
              <a:ext cx="635000" cy="635000"/>
            </a:xfrm>
            <a:prstGeom prst="rect">
              <a:avLst/>
            </a:prstGeom>
          </p:spPr>
        </p:pic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DC2FFCA8-C6CE-350F-1778-773C4D8DC4B5}"/>
              </a:ext>
            </a:extLst>
          </p:cNvPr>
          <p:cNvGrpSpPr/>
          <p:nvPr/>
        </p:nvGrpSpPr>
        <p:grpSpPr>
          <a:xfrm>
            <a:off x="1774110" y="5064933"/>
            <a:ext cx="810431" cy="926367"/>
            <a:chOff x="1774110" y="5064933"/>
            <a:chExt cx="810431" cy="926367"/>
          </a:xfrm>
        </p:grpSpPr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0B85213B-C1B3-05D7-8E98-203C491AAA94}"/>
                </a:ext>
              </a:extLst>
            </p:cNvPr>
            <p:cNvSpPr/>
            <p:nvPr/>
          </p:nvSpPr>
          <p:spPr>
            <a:xfrm>
              <a:off x="1774110" y="5064934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Kiosk</a:t>
              </a:r>
            </a:p>
          </p:txBody>
        </p:sp>
        <p:pic>
          <p:nvPicPr>
            <p:cNvPr id="97" name="Picture 96" descr="A blue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70114FF8-0A4C-C07C-906F-1C17F58B5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1825" y="5064933"/>
              <a:ext cx="635000" cy="635000"/>
            </a:xfrm>
            <a:prstGeom prst="rect">
              <a:avLst/>
            </a:prstGeom>
          </p:spPr>
        </p:pic>
      </p:grp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8DF8DC65-54F9-5606-0EC8-1B14FBBABC60}"/>
              </a:ext>
            </a:extLst>
          </p:cNvPr>
          <p:cNvCxnSpPr>
            <a:cxnSpLocks/>
          </p:cNvCxnSpPr>
          <p:nvPr/>
        </p:nvCxnSpPr>
        <p:spPr>
          <a:xfrm>
            <a:off x="1168400" y="5724605"/>
            <a:ext cx="571500" cy="0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EAC8517D-A0DF-B272-6825-656A6A29395B}"/>
              </a:ext>
            </a:extLst>
          </p:cNvPr>
          <p:cNvCxnSpPr>
            <a:cxnSpLocks/>
          </p:cNvCxnSpPr>
          <p:nvPr/>
        </p:nvCxnSpPr>
        <p:spPr>
          <a:xfrm>
            <a:off x="1208093" y="5406403"/>
            <a:ext cx="562397" cy="0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Graphic 150">
            <a:extLst>
              <a:ext uri="{FF2B5EF4-FFF2-40B4-BE49-F238E27FC236}">
                <a16:creationId xmlns:a16="http://schemas.microsoft.com/office/drawing/2014/main" id="{AF534DB5-F5FE-D8CD-3E1D-3F36B7849A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37367" y="5135799"/>
            <a:ext cx="228600" cy="228600"/>
          </a:xfrm>
          <a:prstGeom prst="rect">
            <a:avLst/>
          </a:prstGeom>
        </p:spPr>
      </p:pic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CC860885-9588-736B-F290-C9CFF8804083}"/>
              </a:ext>
            </a:extLst>
          </p:cNvPr>
          <p:cNvCxnSpPr>
            <a:cxnSpLocks/>
          </p:cNvCxnSpPr>
          <p:nvPr/>
        </p:nvCxnSpPr>
        <p:spPr>
          <a:xfrm>
            <a:off x="2589631" y="5480130"/>
            <a:ext cx="1495425" cy="0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" name="Graphic 153">
            <a:extLst>
              <a:ext uri="{FF2B5EF4-FFF2-40B4-BE49-F238E27FC236}">
                <a16:creationId xmlns:a16="http://schemas.microsoft.com/office/drawing/2014/main" id="{90441561-6B89-6217-B1CC-794B201C1C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85573" y="5231049"/>
            <a:ext cx="228600" cy="228600"/>
          </a:xfrm>
          <a:prstGeom prst="rect">
            <a:avLst/>
          </a:prstGeom>
        </p:spPr>
      </p:pic>
      <p:cxnSp>
        <p:nvCxnSpPr>
          <p:cNvPr id="155" name="Elbow Connector 154">
            <a:extLst>
              <a:ext uri="{FF2B5EF4-FFF2-40B4-BE49-F238E27FC236}">
                <a16:creationId xmlns:a16="http://schemas.microsoft.com/office/drawing/2014/main" id="{89E7914A-2428-1ACB-7D72-4A75484B0321}"/>
              </a:ext>
            </a:extLst>
          </p:cNvPr>
          <p:cNvCxnSpPr>
            <a:cxnSpLocks/>
            <a:stCxn id="90" idx="3"/>
            <a:endCxn id="92" idx="3"/>
          </p:cNvCxnSpPr>
          <p:nvPr/>
        </p:nvCxnSpPr>
        <p:spPr>
          <a:xfrm>
            <a:off x="2584541" y="5528117"/>
            <a:ext cx="2342164" cy="12700"/>
          </a:xfrm>
          <a:prstGeom prst="bentConnector5">
            <a:avLst>
              <a:gd name="adj1" fmla="val 32699"/>
              <a:gd name="adj2" fmla="val 5447110"/>
              <a:gd name="adj3" fmla="val 109760"/>
            </a:avLst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Graphic 157">
            <a:extLst>
              <a:ext uri="{FF2B5EF4-FFF2-40B4-BE49-F238E27FC236}">
                <a16:creationId xmlns:a16="http://schemas.microsoft.com/office/drawing/2014/main" id="{6B58EFC7-2E1A-BED7-E06D-F22E590739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98239" y="5573552"/>
            <a:ext cx="228600" cy="228600"/>
          </a:xfrm>
          <a:prstGeom prst="rect">
            <a:avLst/>
          </a:prstGeom>
        </p:spPr>
      </p:pic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B261CC16-54D1-9F91-9D01-CCFA938C2B52}"/>
              </a:ext>
            </a:extLst>
          </p:cNvPr>
          <p:cNvCxnSpPr>
            <a:cxnSpLocks/>
          </p:cNvCxnSpPr>
          <p:nvPr/>
        </p:nvCxnSpPr>
        <p:spPr>
          <a:xfrm>
            <a:off x="4245935" y="4408400"/>
            <a:ext cx="0" cy="612170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06FC786E-6CBF-6A7A-6A0C-F5207FC42EDA}"/>
              </a:ext>
            </a:extLst>
          </p:cNvPr>
          <p:cNvCxnSpPr>
            <a:cxnSpLocks/>
          </p:cNvCxnSpPr>
          <p:nvPr/>
        </p:nvCxnSpPr>
        <p:spPr>
          <a:xfrm>
            <a:off x="4820840" y="4438650"/>
            <a:ext cx="0" cy="626282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5" name="Graphic 164">
            <a:extLst>
              <a:ext uri="{FF2B5EF4-FFF2-40B4-BE49-F238E27FC236}">
                <a16:creationId xmlns:a16="http://schemas.microsoft.com/office/drawing/2014/main" id="{4F539E8B-3B36-CC16-3D44-6CCA142982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61259" y="4565464"/>
            <a:ext cx="365760" cy="365760"/>
          </a:xfrm>
          <a:prstGeom prst="rect">
            <a:avLst/>
          </a:prstGeom>
        </p:spPr>
      </p:pic>
      <p:cxnSp>
        <p:nvCxnSpPr>
          <p:cNvPr id="170" name="Elbow Connector 169">
            <a:extLst>
              <a:ext uri="{FF2B5EF4-FFF2-40B4-BE49-F238E27FC236}">
                <a16:creationId xmlns:a16="http://schemas.microsoft.com/office/drawing/2014/main" id="{EA176D7C-6BBF-4C2E-CC0E-06B8DCE5E24A}"/>
              </a:ext>
            </a:extLst>
          </p:cNvPr>
          <p:cNvCxnSpPr>
            <a:cxnSpLocks/>
            <a:stCxn id="92" idx="3"/>
            <a:endCxn id="57" idx="2"/>
          </p:cNvCxnSpPr>
          <p:nvPr/>
        </p:nvCxnSpPr>
        <p:spPr>
          <a:xfrm flipV="1">
            <a:off x="4926705" y="5211040"/>
            <a:ext cx="397138" cy="317077"/>
          </a:xfrm>
          <a:prstGeom prst="bentConnector2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ounded Rectangle 176">
            <a:extLst>
              <a:ext uri="{FF2B5EF4-FFF2-40B4-BE49-F238E27FC236}">
                <a16:creationId xmlns:a16="http://schemas.microsoft.com/office/drawing/2014/main" id="{A1D249B5-9339-7B08-DDBC-C3B18C2636A5}"/>
              </a:ext>
            </a:extLst>
          </p:cNvPr>
          <p:cNvSpPr/>
          <p:nvPr/>
        </p:nvSpPr>
        <p:spPr>
          <a:xfrm>
            <a:off x="5382391" y="5262320"/>
            <a:ext cx="935065" cy="129850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Medium" panose="020B0500030000000000" pitchFamily="34" charset="77"/>
                <a:ea typeface="+mn-ea"/>
                <a:cs typeface="+mn-cs"/>
              </a:rPr>
              <a:t>Quarantine</a:t>
            </a:r>
          </a:p>
        </p:txBody>
      </p:sp>
      <p:pic>
        <p:nvPicPr>
          <p:cNvPr id="195" name="Graphic 194">
            <a:extLst>
              <a:ext uri="{FF2B5EF4-FFF2-40B4-BE49-F238E27FC236}">
                <a16:creationId xmlns:a16="http://schemas.microsoft.com/office/drawing/2014/main" id="{B7460685-807D-1E65-5BC6-58A4F1D188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14298" y="4559537"/>
            <a:ext cx="228600" cy="228600"/>
          </a:xfrm>
          <a:prstGeom prst="rect">
            <a:avLst/>
          </a:prstGeom>
        </p:spPr>
      </p:pic>
      <p:pic>
        <p:nvPicPr>
          <p:cNvPr id="196" name="Graphic 195">
            <a:extLst>
              <a:ext uri="{FF2B5EF4-FFF2-40B4-BE49-F238E27FC236}">
                <a16:creationId xmlns:a16="http://schemas.microsoft.com/office/drawing/2014/main" id="{F5F0BCA0-D496-4AC5-2343-08FEC88720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19920" y="4566283"/>
            <a:ext cx="228600" cy="228600"/>
          </a:xfrm>
          <a:prstGeom prst="rect">
            <a:avLst/>
          </a:prstGeom>
        </p:spPr>
      </p:pic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9902CDDB-97F1-F1DB-87E3-CBBF5F66075F}"/>
              </a:ext>
            </a:extLst>
          </p:cNvPr>
          <p:cNvCxnSpPr>
            <a:cxnSpLocks/>
            <a:stCxn id="183" idx="1"/>
          </p:cNvCxnSpPr>
          <p:nvPr/>
        </p:nvCxnSpPr>
        <p:spPr>
          <a:xfrm flipH="1">
            <a:off x="4922178" y="3738278"/>
            <a:ext cx="163624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E839C872-541E-176A-B9C0-B2A11F926745}"/>
              </a:ext>
            </a:extLst>
          </p:cNvPr>
          <p:cNvGrpSpPr/>
          <p:nvPr/>
        </p:nvGrpSpPr>
        <p:grpSpPr>
          <a:xfrm>
            <a:off x="5977547" y="4244047"/>
            <a:ext cx="810431" cy="926366"/>
            <a:chOff x="5977547" y="4244047"/>
            <a:chExt cx="810431" cy="926366"/>
          </a:xfrm>
        </p:grpSpPr>
        <p:sp>
          <p:nvSpPr>
            <p:cNvPr id="200" name="Rounded Rectangle 199">
              <a:extLst>
                <a:ext uri="{FF2B5EF4-FFF2-40B4-BE49-F238E27FC236}">
                  <a16:creationId xmlns:a16="http://schemas.microsoft.com/office/drawing/2014/main" id="{A874899A-8A0E-A013-12F2-2B1BB2DC8334}"/>
                </a:ext>
              </a:extLst>
            </p:cNvPr>
            <p:cNvSpPr/>
            <p:nvPr/>
          </p:nvSpPr>
          <p:spPr>
            <a:xfrm>
              <a:off x="5977547" y="4244047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Diode</a:t>
              </a:r>
            </a:p>
          </p:txBody>
        </p:sp>
        <p:pic>
          <p:nvPicPr>
            <p:cNvPr id="204" name="Picture 203" descr="A blue rectangular object with three stripes&#10;&#10;Description automatically generated">
              <a:extLst>
                <a:ext uri="{FF2B5EF4-FFF2-40B4-BE49-F238E27FC236}">
                  <a16:creationId xmlns:a16="http://schemas.microsoft.com/office/drawing/2014/main" id="{BA4BE860-209E-D843-4BAA-0FB9AFFA0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5262" y="4264200"/>
              <a:ext cx="635000" cy="635000"/>
            </a:xfrm>
            <a:prstGeom prst="rect">
              <a:avLst/>
            </a:prstGeom>
          </p:spPr>
        </p:pic>
      </p:grpSp>
      <p:grpSp>
        <p:nvGrpSpPr>
          <p:cNvPr id="534" name="Group 533">
            <a:extLst>
              <a:ext uri="{FF2B5EF4-FFF2-40B4-BE49-F238E27FC236}">
                <a16:creationId xmlns:a16="http://schemas.microsoft.com/office/drawing/2014/main" id="{39826236-064E-147F-05E7-817E8C15FE69}"/>
              </a:ext>
            </a:extLst>
          </p:cNvPr>
          <p:cNvGrpSpPr/>
          <p:nvPr/>
        </p:nvGrpSpPr>
        <p:grpSpPr>
          <a:xfrm>
            <a:off x="8057363" y="4247409"/>
            <a:ext cx="810431" cy="926366"/>
            <a:chOff x="8057363" y="4247409"/>
            <a:chExt cx="810431" cy="926366"/>
          </a:xfrm>
        </p:grpSpPr>
        <p:sp>
          <p:nvSpPr>
            <p:cNvPr id="205" name="Rounded Rectangle 204">
              <a:extLst>
                <a:ext uri="{FF2B5EF4-FFF2-40B4-BE49-F238E27FC236}">
                  <a16:creationId xmlns:a16="http://schemas.microsoft.com/office/drawing/2014/main" id="{86CA2702-0A8D-0D67-40BF-A197C0E0D750}"/>
                </a:ext>
              </a:extLst>
            </p:cNvPr>
            <p:cNvSpPr/>
            <p:nvPr/>
          </p:nvSpPr>
          <p:spPr>
            <a:xfrm>
              <a:off x="8057363" y="4247409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Diode</a:t>
              </a:r>
            </a:p>
          </p:txBody>
        </p:sp>
        <p:pic>
          <p:nvPicPr>
            <p:cNvPr id="206" name="Picture 205" descr="A blue rectangular object with three stripes&#10;&#10;Description automatically generated">
              <a:extLst>
                <a:ext uri="{FF2B5EF4-FFF2-40B4-BE49-F238E27FC236}">
                  <a16:creationId xmlns:a16="http://schemas.microsoft.com/office/drawing/2014/main" id="{7EB96A90-601E-0182-9BE0-C9F4EDC3A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5078" y="4267562"/>
              <a:ext cx="635000" cy="635000"/>
            </a:xfrm>
            <a:prstGeom prst="rect">
              <a:avLst/>
            </a:prstGeom>
          </p:spPr>
        </p:pic>
      </p:grpSp>
      <p:cxnSp>
        <p:nvCxnSpPr>
          <p:cNvPr id="212" name="Elbow Connector 211">
            <a:extLst>
              <a:ext uri="{FF2B5EF4-FFF2-40B4-BE49-F238E27FC236}">
                <a16:creationId xmlns:a16="http://schemas.microsoft.com/office/drawing/2014/main" id="{C98626BC-6F93-7BFB-11A3-C087CAE986A9}"/>
              </a:ext>
            </a:extLst>
          </p:cNvPr>
          <p:cNvCxnSpPr>
            <a:cxnSpLocks/>
            <a:stCxn id="200" idx="1"/>
          </p:cNvCxnSpPr>
          <p:nvPr/>
        </p:nvCxnSpPr>
        <p:spPr>
          <a:xfrm rot="10800000">
            <a:off x="4955029" y="4093470"/>
            <a:ext cx="1022518" cy="613761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3" name="Graphic 232">
            <a:extLst>
              <a:ext uri="{FF2B5EF4-FFF2-40B4-BE49-F238E27FC236}">
                <a16:creationId xmlns:a16="http://schemas.microsoft.com/office/drawing/2014/main" id="{A7EBB3B2-7669-F218-3A36-D3EAA5A83A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42008" y="3941436"/>
            <a:ext cx="161324" cy="161324"/>
          </a:xfrm>
          <a:prstGeom prst="rect">
            <a:avLst/>
          </a:prstGeom>
        </p:spPr>
      </p:pic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9CC844C1-518B-DD81-4CAE-054BA61E65BF}"/>
              </a:ext>
            </a:extLst>
          </p:cNvPr>
          <p:cNvCxnSpPr>
            <a:cxnSpLocks/>
          </p:cNvCxnSpPr>
          <p:nvPr/>
        </p:nvCxnSpPr>
        <p:spPr>
          <a:xfrm>
            <a:off x="7348108" y="2346352"/>
            <a:ext cx="0" cy="521994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009B5836-E8D5-4345-057C-DD594BCF0374}"/>
              </a:ext>
            </a:extLst>
          </p:cNvPr>
          <p:cNvCxnSpPr>
            <a:cxnSpLocks/>
          </p:cNvCxnSpPr>
          <p:nvPr/>
        </p:nvCxnSpPr>
        <p:spPr>
          <a:xfrm>
            <a:off x="7487430" y="2346352"/>
            <a:ext cx="0" cy="521994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471D8536-76F0-F35B-6105-220B7A091239}"/>
              </a:ext>
            </a:extLst>
          </p:cNvPr>
          <p:cNvCxnSpPr>
            <a:cxnSpLocks/>
          </p:cNvCxnSpPr>
          <p:nvPr/>
        </p:nvCxnSpPr>
        <p:spPr>
          <a:xfrm>
            <a:off x="928935" y="1844329"/>
            <a:ext cx="5977057" cy="0"/>
          </a:xfrm>
          <a:prstGeom prst="straightConnector1">
            <a:avLst/>
          </a:prstGeom>
          <a:ln w="9525">
            <a:solidFill>
              <a:schemeClr val="tx1"/>
            </a:solidFill>
            <a:prstDash val="lgDashDotDot"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AE3B493B-3BF2-34A9-9A90-332B2C7DFD08}"/>
              </a:ext>
            </a:extLst>
          </p:cNvPr>
          <p:cNvGrpSpPr/>
          <p:nvPr/>
        </p:nvGrpSpPr>
        <p:grpSpPr>
          <a:xfrm>
            <a:off x="504531" y="1537742"/>
            <a:ext cx="1287325" cy="689116"/>
            <a:chOff x="504531" y="1537742"/>
            <a:chExt cx="1287325" cy="689116"/>
          </a:xfrm>
        </p:grpSpPr>
        <p:sp>
          <p:nvSpPr>
            <p:cNvPr id="561" name="Rounded Rectangle 560">
              <a:extLst>
                <a:ext uri="{FF2B5EF4-FFF2-40B4-BE49-F238E27FC236}">
                  <a16:creationId xmlns:a16="http://schemas.microsoft.com/office/drawing/2014/main" id="{EB533FD8-E88F-A25E-D4FC-DA2FBF8998EB}"/>
                </a:ext>
              </a:extLst>
            </p:cNvPr>
            <p:cNvSpPr/>
            <p:nvPr/>
          </p:nvSpPr>
          <p:spPr>
            <a:xfrm>
              <a:off x="504531" y="1968742"/>
              <a:ext cx="433936" cy="258116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Remote Users</a:t>
              </a:r>
            </a:p>
          </p:txBody>
        </p:sp>
        <p:pic>
          <p:nvPicPr>
            <p:cNvPr id="558" name="Graphic 557">
              <a:extLst>
                <a:ext uri="{FF2B5EF4-FFF2-40B4-BE49-F238E27FC236}">
                  <a16:creationId xmlns:a16="http://schemas.microsoft.com/office/drawing/2014/main" id="{FF595A10-18CC-35D6-54C6-D015DA29EC2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3175" y="1610060"/>
              <a:ext cx="365760" cy="365760"/>
            </a:xfrm>
            <a:prstGeom prst="rect">
              <a:avLst/>
            </a:prstGeom>
          </p:spPr>
        </p:pic>
        <p:pic>
          <p:nvPicPr>
            <p:cNvPr id="294" name="Graphic 293">
              <a:extLst>
                <a:ext uri="{FF2B5EF4-FFF2-40B4-BE49-F238E27FC236}">
                  <a16:creationId xmlns:a16="http://schemas.microsoft.com/office/drawing/2014/main" id="{09058531-67EA-CE8E-A95F-E87431F1591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433381" y="1597292"/>
              <a:ext cx="228600" cy="228600"/>
            </a:xfrm>
            <a:prstGeom prst="rect">
              <a:avLst/>
            </a:prstGeom>
          </p:spPr>
        </p:pic>
        <p:sp>
          <p:nvSpPr>
            <p:cNvPr id="295" name="Rounded Rectangle 294">
              <a:extLst>
                <a:ext uri="{FF2B5EF4-FFF2-40B4-BE49-F238E27FC236}">
                  <a16:creationId xmlns:a16="http://schemas.microsoft.com/office/drawing/2014/main" id="{F54964B5-6DA9-0A20-94DC-95A63A418BEC}"/>
                </a:ext>
              </a:extLst>
            </p:cNvPr>
            <p:cNvSpPr/>
            <p:nvPr/>
          </p:nvSpPr>
          <p:spPr>
            <a:xfrm>
              <a:off x="1225432" y="1876409"/>
              <a:ext cx="566424" cy="258116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Medium" panose="020B0500030000000000" pitchFamily="34" charset="77"/>
                  <a:ea typeface="+mn-ea"/>
                  <a:cs typeface="+mn-cs"/>
                </a:rPr>
                <a:t>External Files</a:t>
              </a:r>
            </a:p>
          </p:txBody>
        </p:sp>
        <p:pic>
          <p:nvPicPr>
            <p:cNvPr id="296" name="Graphic 295">
              <a:extLst>
                <a:ext uri="{FF2B5EF4-FFF2-40B4-BE49-F238E27FC236}">
                  <a16:creationId xmlns:a16="http://schemas.microsoft.com/office/drawing/2014/main" id="{57C09299-1341-F12D-C34D-67A8989DDDC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06146" y="1537742"/>
              <a:ext cx="228600" cy="228600"/>
            </a:xfrm>
            <a:prstGeom prst="rect">
              <a:avLst/>
            </a:prstGeom>
          </p:spPr>
        </p:pic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C988645D-35B1-731C-B521-B2657A79A514}"/>
              </a:ext>
            </a:extLst>
          </p:cNvPr>
          <p:cNvGrpSpPr/>
          <p:nvPr/>
        </p:nvGrpSpPr>
        <p:grpSpPr>
          <a:xfrm>
            <a:off x="6556841" y="5172243"/>
            <a:ext cx="1730867" cy="1190681"/>
            <a:chOff x="6556841" y="5172243"/>
            <a:chExt cx="1730867" cy="1190681"/>
          </a:xfrm>
        </p:grpSpPr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29541453-F12E-FE92-C0C0-28CD9649A9F6}"/>
                </a:ext>
              </a:extLst>
            </p:cNvPr>
            <p:cNvGrpSpPr/>
            <p:nvPr/>
          </p:nvGrpSpPr>
          <p:grpSpPr>
            <a:xfrm>
              <a:off x="6556841" y="5565453"/>
              <a:ext cx="1730867" cy="797471"/>
              <a:chOff x="6556841" y="5565453"/>
              <a:chExt cx="1730867" cy="797471"/>
            </a:xfrm>
          </p:grpSpPr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D280306E-BC74-3A5F-7F09-9E35B1207E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152692" y="5565453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BB832704-4172-620D-6C08-2E85E3102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756970" y="5565453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297" name="Graphic 296">
                <a:extLst>
                  <a:ext uri="{FF2B5EF4-FFF2-40B4-BE49-F238E27FC236}">
                    <a16:creationId xmlns:a16="http://schemas.microsoft.com/office/drawing/2014/main" id="{65E72192-B02C-A6CA-329B-30303974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8059108" y="5565453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298" name="Graphic 297">
                <a:extLst>
                  <a:ext uri="{FF2B5EF4-FFF2-40B4-BE49-F238E27FC236}">
                    <a16:creationId xmlns:a16="http://schemas.microsoft.com/office/drawing/2014/main" id="{0D71D893-46E1-704B-72CE-149CA332C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677060" y="5565453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299" name="Graphic 298">
                <a:extLst>
                  <a:ext uri="{FF2B5EF4-FFF2-40B4-BE49-F238E27FC236}">
                    <a16:creationId xmlns:a16="http://schemas.microsoft.com/office/drawing/2014/main" id="{0F232D0A-DDFB-61CD-CFD3-FB78AB33C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7454831" y="5565453"/>
                <a:ext cx="228600" cy="228600"/>
              </a:xfrm>
              <a:prstGeom prst="rect">
                <a:avLst/>
              </a:prstGeom>
            </p:spPr>
          </p:pic>
          <p:sp>
            <p:nvSpPr>
              <p:cNvPr id="300" name="Rounded Rectangle 299">
                <a:extLst>
                  <a:ext uri="{FF2B5EF4-FFF2-40B4-BE49-F238E27FC236}">
                    <a16:creationId xmlns:a16="http://schemas.microsoft.com/office/drawing/2014/main" id="{0E0BF79E-046F-C7EE-3CA2-6E8655E108A8}"/>
                  </a:ext>
                </a:extLst>
              </p:cNvPr>
              <p:cNvSpPr/>
              <p:nvPr/>
            </p:nvSpPr>
            <p:spPr>
              <a:xfrm>
                <a:off x="6556841" y="5833352"/>
                <a:ext cx="433936" cy="258116"/>
              </a:xfrm>
              <a:prstGeom prst="roundRect">
                <a:avLst>
                  <a:gd name="adj" fmla="val 5708"/>
                </a:avLst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SCADA</a:t>
                </a:r>
                <a:b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</a:b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/ DCS</a:t>
                </a:r>
              </a:p>
            </p:txBody>
          </p:sp>
          <p:sp>
            <p:nvSpPr>
              <p:cNvPr id="301" name="Rounded Rectangle 300">
                <a:extLst>
                  <a:ext uri="{FF2B5EF4-FFF2-40B4-BE49-F238E27FC236}">
                    <a16:creationId xmlns:a16="http://schemas.microsoft.com/office/drawing/2014/main" id="{33D4030D-48ED-08C6-3473-2A403F598618}"/>
                  </a:ext>
                </a:extLst>
              </p:cNvPr>
              <p:cNvSpPr/>
              <p:nvPr/>
            </p:nvSpPr>
            <p:spPr>
              <a:xfrm>
                <a:off x="7266992" y="5848276"/>
                <a:ext cx="888220" cy="514648"/>
              </a:xfrm>
              <a:prstGeom prst="roundRect">
                <a:avLst>
                  <a:gd name="adj" fmla="val 5708"/>
                </a:avLst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Secure Servers </a:t>
                </a:r>
                <a:b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</a:b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/ OT Stations / Storage …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endParaRPr>
              </a:p>
            </p:txBody>
          </p:sp>
        </p:grpSp>
        <p:cxnSp>
          <p:nvCxnSpPr>
            <p:cNvPr id="327" name="Elbow Connector 326">
              <a:extLst>
                <a:ext uri="{FF2B5EF4-FFF2-40B4-BE49-F238E27FC236}">
                  <a16:creationId xmlns:a16="http://schemas.microsoft.com/office/drawing/2014/main" id="{6155F401-DE11-7E46-0198-B0A99FC50912}"/>
                </a:ext>
              </a:extLst>
            </p:cNvPr>
            <p:cNvCxnSpPr>
              <a:cxnSpLocks/>
              <a:stCxn id="241" idx="2"/>
              <a:endCxn id="297" idx="0"/>
            </p:cNvCxnSpPr>
            <p:nvPr/>
          </p:nvCxnSpPr>
          <p:spPr>
            <a:xfrm rot="16200000" flipH="1">
              <a:off x="7604710" y="4996755"/>
              <a:ext cx="393210" cy="744185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Elbow Connector 329">
              <a:extLst>
                <a:ext uri="{FF2B5EF4-FFF2-40B4-BE49-F238E27FC236}">
                  <a16:creationId xmlns:a16="http://schemas.microsoft.com/office/drawing/2014/main" id="{3C3B7CEA-9274-A2B2-3F64-33756A4A57E9}"/>
                </a:ext>
              </a:extLst>
            </p:cNvPr>
            <p:cNvCxnSpPr>
              <a:cxnSpLocks/>
              <a:stCxn id="241" idx="2"/>
              <a:endCxn id="49" idx="0"/>
            </p:cNvCxnSpPr>
            <p:nvPr/>
          </p:nvCxnSpPr>
          <p:spPr>
            <a:xfrm rot="16200000" flipH="1">
              <a:off x="7453641" y="5147824"/>
              <a:ext cx="393210" cy="442047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Elbow Connector 332">
              <a:extLst>
                <a:ext uri="{FF2B5EF4-FFF2-40B4-BE49-F238E27FC236}">
                  <a16:creationId xmlns:a16="http://schemas.microsoft.com/office/drawing/2014/main" id="{90C87595-4640-5E34-3C48-F44946E0E311}"/>
                </a:ext>
              </a:extLst>
            </p:cNvPr>
            <p:cNvCxnSpPr>
              <a:cxnSpLocks/>
              <a:stCxn id="241" idx="2"/>
              <a:endCxn id="299" idx="0"/>
            </p:cNvCxnSpPr>
            <p:nvPr/>
          </p:nvCxnSpPr>
          <p:spPr>
            <a:xfrm rot="16200000" flipH="1">
              <a:off x="7302572" y="5298894"/>
              <a:ext cx="393210" cy="139908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Elbow Connector 335">
              <a:extLst>
                <a:ext uri="{FF2B5EF4-FFF2-40B4-BE49-F238E27FC236}">
                  <a16:creationId xmlns:a16="http://schemas.microsoft.com/office/drawing/2014/main" id="{5AE96068-62BB-6268-8685-6ABCE93C9E0E}"/>
                </a:ext>
              </a:extLst>
            </p:cNvPr>
            <p:cNvCxnSpPr>
              <a:cxnSpLocks/>
              <a:stCxn id="241" idx="2"/>
              <a:endCxn id="42" idx="0"/>
            </p:cNvCxnSpPr>
            <p:nvPr/>
          </p:nvCxnSpPr>
          <p:spPr>
            <a:xfrm rot="5400000">
              <a:off x="7151503" y="5287733"/>
              <a:ext cx="393210" cy="162231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Elbow Connector 340">
              <a:extLst>
                <a:ext uri="{FF2B5EF4-FFF2-40B4-BE49-F238E27FC236}">
                  <a16:creationId xmlns:a16="http://schemas.microsoft.com/office/drawing/2014/main" id="{3984B21A-B6EF-6EA0-4B52-AF147AF6C3BA}"/>
                </a:ext>
              </a:extLst>
            </p:cNvPr>
            <p:cNvCxnSpPr>
              <a:cxnSpLocks/>
              <a:stCxn id="241" idx="2"/>
              <a:endCxn id="298" idx="0"/>
            </p:cNvCxnSpPr>
            <p:nvPr/>
          </p:nvCxnSpPr>
          <p:spPr>
            <a:xfrm rot="5400000">
              <a:off x="6913687" y="5049917"/>
              <a:ext cx="393210" cy="637863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6" name="Straight Arrow Connector 345">
            <a:extLst>
              <a:ext uri="{FF2B5EF4-FFF2-40B4-BE49-F238E27FC236}">
                <a16:creationId xmlns:a16="http://schemas.microsoft.com/office/drawing/2014/main" id="{09E34ACF-5D5B-3525-C529-E1EB09ADC00E}"/>
              </a:ext>
            </a:extLst>
          </p:cNvPr>
          <p:cNvCxnSpPr>
            <a:cxnSpLocks/>
          </p:cNvCxnSpPr>
          <p:nvPr/>
        </p:nvCxnSpPr>
        <p:spPr>
          <a:xfrm>
            <a:off x="7305776" y="3783984"/>
            <a:ext cx="0" cy="434240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Arrow Connector 346">
            <a:extLst>
              <a:ext uri="{FF2B5EF4-FFF2-40B4-BE49-F238E27FC236}">
                <a16:creationId xmlns:a16="http://schemas.microsoft.com/office/drawing/2014/main" id="{512E902E-51B5-A5ED-B623-E14368E60A99}"/>
              </a:ext>
            </a:extLst>
          </p:cNvPr>
          <p:cNvCxnSpPr>
            <a:cxnSpLocks/>
          </p:cNvCxnSpPr>
          <p:nvPr/>
        </p:nvCxnSpPr>
        <p:spPr>
          <a:xfrm>
            <a:off x="7524473" y="3855720"/>
            <a:ext cx="0" cy="415557"/>
          </a:xfrm>
          <a:prstGeom prst="straightConnector1">
            <a:avLst/>
          </a:prstGeom>
          <a:ln w="9525">
            <a:solidFill>
              <a:schemeClr val="accent4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5" name="Group 524">
            <a:extLst>
              <a:ext uri="{FF2B5EF4-FFF2-40B4-BE49-F238E27FC236}">
                <a16:creationId xmlns:a16="http://schemas.microsoft.com/office/drawing/2014/main" id="{11D4DBC0-FB27-0B34-768A-96DD22744851}"/>
              </a:ext>
            </a:extLst>
          </p:cNvPr>
          <p:cNvGrpSpPr/>
          <p:nvPr/>
        </p:nvGrpSpPr>
        <p:grpSpPr>
          <a:xfrm>
            <a:off x="7024007" y="4245876"/>
            <a:ext cx="810431" cy="926367"/>
            <a:chOff x="7024007" y="4245876"/>
            <a:chExt cx="810431" cy="926367"/>
          </a:xfrm>
        </p:grpSpPr>
        <p:sp>
          <p:nvSpPr>
            <p:cNvPr id="241" name="Rounded Rectangle 240">
              <a:extLst>
                <a:ext uri="{FF2B5EF4-FFF2-40B4-BE49-F238E27FC236}">
                  <a16:creationId xmlns:a16="http://schemas.microsoft.com/office/drawing/2014/main" id="{DAD10865-BC7D-C220-E5EE-580887260783}"/>
                </a:ext>
              </a:extLst>
            </p:cNvPr>
            <p:cNvSpPr/>
            <p:nvPr/>
          </p:nvSpPr>
          <p:spPr>
            <a:xfrm>
              <a:off x="7024007" y="4245877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242" name="Picture 241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561E19AA-A13F-739B-D186-A2535AA1A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22" y="4245876"/>
              <a:ext cx="635000" cy="635000"/>
            </a:xfrm>
            <a:prstGeom prst="rect">
              <a:avLst/>
            </a:prstGeom>
          </p:spPr>
        </p:pic>
      </p:grpSp>
      <p:cxnSp>
        <p:nvCxnSpPr>
          <p:cNvPr id="352" name="Straight Arrow Connector 351">
            <a:extLst>
              <a:ext uri="{FF2B5EF4-FFF2-40B4-BE49-F238E27FC236}">
                <a16:creationId xmlns:a16="http://schemas.microsoft.com/office/drawing/2014/main" id="{C4E2AE57-E927-615D-181C-1D4FA09663FA}"/>
              </a:ext>
            </a:extLst>
          </p:cNvPr>
          <p:cNvCxnSpPr>
            <a:cxnSpLocks/>
            <a:stCxn id="205" idx="1"/>
            <a:endCxn id="241" idx="3"/>
          </p:cNvCxnSpPr>
          <p:nvPr/>
        </p:nvCxnSpPr>
        <p:spPr>
          <a:xfrm flipH="1" flipV="1">
            <a:off x="7834438" y="4709060"/>
            <a:ext cx="222925" cy="1532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Arrow Connector 357">
            <a:extLst>
              <a:ext uri="{FF2B5EF4-FFF2-40B4-BE49-F238E27FC236}">
                <a16:creationId xmlns:a16="http://schemas.microsoft.com/office/drawing/2014/main" id="{9A707434-AEF0-A574-D061-575551AE3D9A}"/>
              </a:ext>
            </a:extLst>
          </p:cNvPr>
          <p:cNvCxnSpPr>
            <a:cxnSpLocks/>
            <a:stCxn id="241" idx="1"/>
            <a:endCxn id="200" idx="3"/>
          </p:cNvCxnSpPr>
          <p:nvPr/>
        </p:nvCxnSpPr>
        <p:spPr>
          <a:xfrm flipH="1" flipV="1">
            <a:off x="6787978" y="4707230"/>
            <a:ext cx="236029" cy="1830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FC7716BF-009A-4BC8-104B-43D2D477E7D3}"/>
              </a:ext>
            </a:extLst>
          </p:cNvPr>
          <p:cNvGrpSpPr/>
          <p:nvPr/>
        </p:nvGrpSpPr>
        <p:grpSpPr>
          <a:xfrm>
            <a:off x="10055539" y="5424120"/>
            <a:ext cx="810431" cy="926367"/>
            <a:chOff x="10055539" y="5424120"/>
            <a:chExt cx="810431" cy="926367"/>
          </a:xfrm>
        </p:grpSpPr>
        <p:sp>
          <p:nvSpPr>
            <p:cNvPr id="367" name="Rounded Rectangle 366">
              <a:extLst>
                <a:ext uri="{FF2B5EF4-FFF2-40B4-BE49-F238E27FC236}">
                  <a16:creationId xmlns:a16="http://schemas.microsoft.com/office/drawing/2014/main" id="{755ADA68-FD81-B48C-03FD-7D45F99E72B9}"/>
                </a:ext>
              </a:extLst>
            </p:cNvPr>
            <p:cNvSpPr/>
            <p:nvPr/>
          </p:nvSpPr>
          <p:spPr>
            <a:xfrm>
              <a:off x="10055539" y="5424121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Kiosk</a:t>
              </a:r>
            </a:p>
          </p:txBody>
        </p:sp>
        <p:pic>
          <p:nvPicPr>
            <p:cNvPr id="368" name="Picture 367" descr="A blue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AD8101BD-6C4D-9D8E-E83E-715E0E286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3254" y="5424120"/>
              <a:ext cx="635000" cy="635000"/>
            </a:xfrm>
            <a:prstGeom prst="rect">
              <a:avLst/>
            </a:prstGeom>
          </p:spPr>
        </p:pic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59A11D01-350A-6C56-9765-744F57CD8156}"/>
              </a:ext>
            </a:extLst>
          </p:cNvPr>
          <p:cNvGrpSpPr/>
          <p:nvPr/>
        </p:nvGrpSpPr>
        <p:grpSpPr>
          <a:xfrm>
            <a:off x="9044994" y="4244068"/>
            <a:ext cx="810431" cy="926367"/>
            <a:chOff x="9044994" y="4245876"/>
            <a:chExt cx="810431" cy="926367"/>
          </a:xfrm>
        </p:grpSpPr>
        <p:sp>
          <p:nvSpPr>
            <p:cNvPr id="377" name="Rounded Rectangle 376">
              <a:extLst>
                <a:ext uri="{FF2B5EF4-FFF2-40B4-BE49-F238E27FC236}">
                  <a16:creationId xmlns:a16="http://schemas.microsoft.com/office/drawing/2014/main" id="{F8E6EE3C-2EDE-59DF-271E-94568103C9B1}"/>
                </a:ext>
              </a:extLst>
            </p:cNvPr>
            <p:cNvSpPr/>
            <p:nvPr/>
          </p:nvSpPr>
          <p:spPr>
            <a:xfrm>
              <a:off x="9044994" y="4245877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378" name="Picture 377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A73FFB59-93B8-BEFB-ABA6-46ED31F02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2709" y="4245876"/>
              <a:ext cx="635000" cy="635000"/>
            </a:xfrm>
            <a:prstGeom prst="rect">
              <a:avLst/>
            </a:prstGeom>
          </p:spPr>
        </p:pic>
      </p:grpSp>
      <p:cxnSp>
        <p:nvCxnSpPr>
          <p:cNvPr id="379" name="Straight Arrow Connector 378">
            <a:extLst>
              <a:ext uri="{FF2B5EF4-FFF2-40B4-BE49-F238E27FC236}">
                <a16:creationId xmlns:a16="http://schemas.microsoft.com/office/drawing/2014/main" id="{F39DEFFE-BCC5-1B31-AF75-67369CB8DBC8}"/>
              </a:ext>
            </a:extLst>
          </p:cNvPr>
          <p:cNvCxnSpPr>
            <a:cxnSpLocks/>
            <a:stCxn id="377" idx="1"/>
            <a:endCxn id="205" idx="3"/>
          </p:cNvCxnSpPr>
          <p:nvPr/>
        </p:nvCxnSpPr>
        <p:spPr>
          <a:xfrm flipH="1">
            <a:off x="8867794" y="4707252"/>
            <a:ext cx="177200" cy="3340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3F89779E-F857-029C-6B41-A7B006B8A8BE}"/>
              </a:ext>
            </a:extLst>
          </p:cNvPr>
          <p:cNvGrpSpPr/>
          <p:nvPr/>
        </p:nvGrpSpPr>
        <p:grpSpPr>
          <a:xfrm>
            <a:off x="10007911" y="4231056"/>
            <a:ext cx="921481" cy="952391"/>
            <a:chOff x="10007911" y="4218021"/>
            <a:chExt cx="921481" cy="952391"/>
          </a:xfrm>
        </p:grpSpPr>
        <p:sp>
          <p:nvSpPr>
            <p:cNvPr id="394" name="Rounded Rectangle 393">
              <a:extLst>
                <a:ext uri="{FF2B5EF4-FFF2-40B4-BE49-F238E27FC236}">
                  <a16:creationId xmlns:a16="http://schemas.microsoft.com/office/drawing/2014/main" id="{D01D535B-B4D3-6832-EC14-FD44EDF7F909}"/>
                </a:ext>
              </a:extLst>
            </p:cNvPr>
            <p:cNvSpPr/>
            <p:nvPr/>
          </p:nvSpPr>
          <p:spPr>
            <a:xfrm>
              <a:off x="10007911" y="4218021"/>
              <a:ext cx="900637" cy="952391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91440" rIns="91440" bIns="9144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endParaRPr>
            </a:p>
          </p:txBody>
        </p:sp>
        <p:pic>
          <p:nvPicPr>
            <p:cNvPr id="382" name="Graphic 381">
              <a:extLst>
                <a:ext uri="{FF2B5EF4-FFF2-40B4-BE49-F238E27FC236}">
                  <a16:creationId xmlns:a16="http://schemas.microsoft.com/office/drawing/2014/main" id="{4843CC8A-CEF5-D94C-2C5D-B0BCBD65CBE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125375" y="4284575"/>
              <a:ext cx="228600" cy="228600"/>
            </a:xfrm>
            <a:prstGeom prst="rect">
              <a:avLst/>
            </a:prstGeom>
          </p:spPr>
        </p:pic>
        <p:pic>
          <p:nvPicPr>
            <p:cNvPr id="384" name="Graphic 383">
              <a:extLst>
                <a:ext uri="{FF2B5EF4-FFF2-40B4-BE49-F238E27FC236}">
                  <a16:creationId xmlns:a16="http://schemas.microsoft.com/office/drawing/2014/main" id="{DCF871C8-24BD-C1D6-9B82-2D075A74282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598636" y="4702624"/>
              <a:ext cx="228600" cy="228600"/>
            </a:xfrm>
            <a:prstGeom prst="rect">
              <a:avLst/>
            </a:prstGeom>
          </p:spPr>
        </p:pic>
        <p:pic>
          <p:nvPicPr>
            <p:cNvPr id="385" name="Graphic 384">
              <a:extLst>
                <a:ext uri="{FF2B5EF4-FFF2-40B4-BE49-F238E27FC236}">
                  <a16:creationId xmlns:a16="http://schemas.microsoft.com/office/drawing/2014/main" id="{E6BF0B05-C170-E56B-F2A5-98257BE6AE0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598636" y="4284575"/>
              <a:ext cx="228600" cy="228600"/>
            </a:xfrm>
            <a:prstGeom prst="rect">
              <a:avLst/>
            </a:prstGeom>
          </p:spPr>
        </p:pic>
        <p:sp>
          <p:nvSpPr>
            <p:cNvPr id="386" name="Rounded Rectangle 385">
              <a:extLst>
                <a:ext uri="{FF2B5EF4-FFF2-40B4-BE49-F238E27FC236}">
                  <a16:creationId xmlns:a16="http://schemas.microsoft.com/office/drawing/2014/main" id="{71626898-7212-6750-7CD8-7A70BF92AEF5}"/>
                </a:ext>
              </a:extLst>
            </p:cNvPr>
            <p:cNvSpPr/>
            <p:nvPr/>
          </p:nvSpPr>
          <p:spPr>
            <a:xfrm>
              <a:off x="10022707" y="4546146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Folder</a:t>
              </a:r>
            </a:p>
          </p:txBody>
        </p:sp>
        <p:sp>
          <p:nvSpPr>
            <p:cNvPr id="387" name="Rounded Rectangle 386">
              <a:extLst>
                <a:ext uri="{FF2B5EF4-FFF2-40B4-BE49-F238E27FC236}">
                  <a16:creationId xmlns:a16="http://schemas.microsoft.com/office/drawing/2014/main" id="{0E67EA76-9E1D-2D24-AFE3-7B703C26CCD8}"/>
                </a:ext>
              </a:extLst>
            </p:cNvPr>
            <p:cNvSpPr/>
            <p:nvPr/>
          </p:nvSpPr>
          <p:spPr>
            <a:xfrm>
              <a:off x="10495456" y="4546146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API</a:t>
              </a:r>
            </a:p>
          </p:txBody>
        </p:sp>
        <p:sp>
          <p:nvSpPr>
            <p:cNvPr id="388" name="Rounded Rectangle 387">
              <a:extLst>
                <a:ext uri="{FF2B5EF4-FFF2-40B4-BE49-F238E27FC236}">
                  <a16:creationId xmlns:a16="http://schemas.microsoft.com/office/drawing/2014/main" id="{F71363BA-E034-E704-28E3-28932E2F5B51}"/>
                </a:ext>
              </a:extLst>
            </p:cNvPr>
            <p:cNvSpPr/>
            <p:nvPr/>
          </p:nvSpPr>
          <p:spPr>
            <a:xfrm>
              <a:off x="10021683" y="496419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Agent</a:t>
              </a:r>
            </a:p>
          </p:txBody>
        </p:sp>
        <p:sp>
          <p:nvSpPr>
            <p:cNvPr id="389" name="Rounded Rectangle 388">
              <a:extLst>
                <a:ext uri="{FF2B5EF4-FFF2-40B4-BE49-F238E27FC236}">
                  <a16:creationId xmlns:a16="http://schemas.microsoft.com/office/drawing/2014/main" id="{ADF59DEC-0B8E-C74A-68B4-E33F1FEF64F4}"/>
                </a:ext>
              </a:extLst>
            </p:cNvPr>
            <p:cNvSpPr/>
            <p:nvPr/>
          </p:nvSpPr>
          <p:spPr>
            <a:xfrm>
              <a:off x="10494432" y="496419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GUI</a:t>
              </a: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77809A80-2A60-F49B-9EAD-C8A6F35F93D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131276" y="4702624"/>
              <a:ext cx="228600" cy="228600"/>
            </a:xfrm>
            <a:prstGeom prst="rect">
              <a:avLst/>
            </a:prstGeom>
          </p:spPr>
        </p:pic>
      </p:grpSp>
      <p:cxnSp>
        <p:nvCxnSpPr>
          <p:cNvPr id="390" name="Straight Arrow Connector 389">
            <a:extLst>
              <a:ext uri="{FF2B5EF4-FFF2-40B4-BE49-F238E27FC236}">
                <a16:creationId xmlns:a16="http://schemas.microsoft.com/office/drawing/2014/main" id="{FB0A25F5-32CB-4353-CEB7-07345A46AD78}"/>
              </a:ext>
            </a:extLst>
          </p:cNvPr>
          <p:cNvCxnSpPr>
            <a:cxnSpLocks/>
            <a:stCxn id="394" idx="1"/>
            <a:endCxn id="377" idx="3"/>
          </p:cNvCxnSpPr>
          <p:nvPr/>
        </p:nvCxnSpPr>
        <p:spPr>
          <a:xfrm flipH="1">
            <a:off x="9855425" y="4707252"/>
            <a:ext cx="152486" cy="0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Arrow Connector 392">
            <a:extLst>
              <a:ext uri="{FF2B5EF4-FFF2-40B4-BE49-F238E27FC236}">
                <a16:creationId xmlns:a16="http://schemas.microsoft.com/office/drawing/2014/main" id="{D333E1BD-4F8A-9A47-8FA0-6D5E18237575}"/>
              </a:ext>
            </a:extLst>
          </p:cNvPr>
          <p:cNvCxnSpPr>
            <a:cxnSpLocks/>
            <a:stCxn id="394" idx="2"/>
            <a:endCxn id="368" idx="0"/>
          </p:cNvCxnSpPr>
          <p:nvPr/>
        </p:nvCxnSpPr>
        <p:spPr>
          <a:xfrm>
            <a:off x="10458230" y="5183447"/>
            <a:ext cx="2524" cy="240673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Arrow Connector 426">
            <a:extLst>
              <a:ext uri="{FF2B5EF4-FFF2-40B4-BE49-F238E27FC236}">
                <a16:creationId xmlns:a16="http://schemas.microsoft.com/office/drawing/2014/main" id="{E66D0FEB-9886-4069-D755-9DE310EAC2DD}"/>
              </a:ext>
            </a:extLst>
          </p:cNvPr>
          <p:cNvCxnSpPr>
            <a:cxnSpLocks/>
          </p:cNvCxnSpPr>
          <p:nvPr/>
        </p:nvCxnSpPr>
        <p:spPr>
          <a:xfrm>
            <a:off x="9870958" y="6024902"/>
            <a:ext cx="156700" cy="0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Arrow Connector 427">
            <a:extLst>
              <a:ext uri="{FF2B5EF4-FFF2-40B4-BE49-F238E27FC236}">
                <a16:creationId xmlns:a16="http://schemas.microsoft.com/office/drawing/2014/main" id="{01FB600D-6B50-1D34-427D-E9B72CA84E54}"/>
              </a:ext>
            </a:extLst>
          </p:cNvPr>
          <p:cNvCxnSpPr>
            <a:cxnSpLocks/>
          </p:cNvCxnSpPr>
          <p:nvPr/>
        </p:nvCxnSpPr>
        <p:spPr>
          <a:xfrm>
            <a:off x="9895832" y="5711203"/>
            <a:ext cx="159276" cy="0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7" name="Graphic 436">
            <a:extLst>
              <a:ext uri="{FF2B5EF4-FFF2-40B4-BE49-F238E27FC236}">
                <a16:creationId xmlns:a16="http://schemas.microsoft.com/office/drawing/2014/main" id="{774100DA-3C09-4309-C1AA-36BC458E16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37344" y="5230846"/>
            <a:ext cx="161324" cy="161324"/>
          </a:xfrm>
          <a:prstGeom prst="rect">
            <a:avLst/>
          </a:prstGeom>
        </p:spPr>
      </p:pic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BA033FD3-6533-42EC-4F1A-D1878C16F4CB}"/>
              </a:ext>
            </a:extLst>
          </p:cNvPr>
          <p:cNvCxnSpPr>
            <a:cxnSpLocks/>
          </p:cNvCxnSpPr>
          <p:nvPr/>
        </p:nvCxnSpPr>
        <p:spPr>
          <a:xfrm>
            <a:off x="9347184" y="5177809"/>
            <a:ext cx="0" cy="228594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FC0DD7EE-6829-16AD-05AF-1D6A5B126EBB}"/>
              </a:ext>
            </a:extLst>
          </p:cNvPr>
          <p:cNvCxnSpPr>
            <a:cxnSpLocks/>
          </p:cNvCxnSpPr>
          <p:nvPr/>
        </p:nvCxnSpPr>
        <p:spPr>
          <a:xfrm>
            <a:off x="9464616" y="5211040"/>
            <a:ext cx="0" cy="221464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2" name="Group 531">
            <a:extLst>
              <a:ext uri="{FF2B5EF4-FFF2-40B4-BE49-F238E27FC236}">
                <a16:creationId xmlns:a16="http://schemas.microsoft.com/office/drawing/2014/main" id="{20932BBA-6A14-CE39-F9FB-5BA3DAFEB888}"/>
              </a:ext>
            </a:extLst>
          </p:cNvPr>
          <p:cNvGrpSpPr/>
          <p:nvPr/>
        </p:nvGrpSpPr>
        <p:grpSpPr>
          <a:xfrm>
            <a:off x="10969939" y="4209205"/>
            <a:ext cx="810431" cy="996092"/>
            <a:chOff x="10969939" y="4179584"/>
            <a:chExt cx="810431" cy="996092"/>
          </a:xfrm>
        </p:grpSpPr>
        <p:sp>
          <p:nvSpPr>
            <p:cNvPr id="446" name="Rounded Rectangle 445">
              <a:extLst>
                <a:ext uri="{FF2B5EF4-FFF2-40B4-BE49-F238E27FC236}">
                  <a16:creationId xmlns:a16="http://schemas.microsoft.com/office/drawing/2014/main" id="{09712E5E-56B6-DFDD-E8E2-8E359391F801}"/>
                </a:ext>
              </a:extLst>
            </p:cNvPr>
            <p:cNvSpPr/>
            <p:nvPr/>
          </p:nvSpPr>
          <p:spPr>
            <a:xfrm>
              <a:off x="10969939" y="4179584"/>
              <a:ext cx="810431" cy="996092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HMI</a:t>
              </a:r>
              <a:b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</a:br>
              <a:r>
                <a:rPr kumimoji="0" 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with Media Validation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pic>
          <p:nvPicPr>
            <p:cNvPr id="449" name="Picture 448" descr="A blue computer monitor with a black background&#10;&#10;Description automatically generated">
              <a:extLst>
                <a:ext uri="{FF2B5EF4-FFF2-40B4-BE49-F238E27FC236}">
                  <a16:creationId xmlns:a16="http://schemas.microsoft.com/office/drawing/2014/main" id="{1651051E-E133-3877-C74D-047704AFF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4537" y="4181400"/>
              <a:ext cx="635000" cy="635000"/>
            </a:xfrm>
            <a:prstGeom prst="rect">
              <a:avLst/>
            </a:prstGeom>
          </p:spPr>
        </p:pic>
      </p:grpSp>
      <p:cxnSp>
        <p:nvCxnSpPr>
          <p:cNvPr id="451" name="Straight Arrow Connector 450">
            <a:extLst>
              <a:ext uri="{FF2B5EF4-FFF2-40B4-BE49-F238E27FC236}">
                <a16:creationId xmlns:a16="http://schemas.microsoft.com/office/drawing/2014/main" id="{532F3E0E-5BDB-4FAA-9D65-17AE77A8BF86}"/>
              </a:ext>
            </a:extLst>
          </p:cNvPr>
          <p:cNvCxnSpPr>
            <a:cxnSpLocks/>
            <a:stCxn id="367" idx="3"/>
          </p:cNvCxnSpPr>
          <p:nvPr/>
        </p:nvCxnSpPr>
        <p:spPr>
          <a:xfrm>
            <a:off x="10865970" y="5887304"/>
            <a:ext cx="430387" cy="0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Arrow Connector 455">
            <a:extLst>
              <a:ext uri="{FF2B5EF4-FFF2-40B4-BE49-F238E27FC236}">
                <a16:creationId xmlns:a16="http://schemas.microsoft.com/office/drawing/2014/main" id="{C1AABF44-0E47-1489-4DE1-8E0F0E9C2F42}"/>
              </a:ext>
            </a:extLst>
          </p:cNvPr>
          <p:cNvCxnSpPr>
            <a:cxnSpLocks/>
            <a:stCxn id="450" idx="0"/>
          </p:cNvCxnSpPr>
          <p:nvPr/>
        </p:nvCxnSpPr>
        <p:spPr>
          <a:xfrm flipV="1">
            <a:off x="11382343" y="5192029"/>
            <a:ext cx="0" cy="577021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7" name="Group 566">
            <a:extLst>
              <a:ext uri="{FF2B5EF4-FFF2-40B4-BE49-F238E27FC236}">
                <a16:creationId xmlns:a16="http://schemas.microsoft.com/office/drawing/2014/main" id="{41B5AA5A-F23B-D87B-AABB-83F9BE785CBA}"/>
              </a:ext>
            </a:extLst>
          </p:cNvPr>
          <p:cNvGrpSpPr/>
          <p:nvPr/>
        </p:nvGrpSpPr>
        <p:grpSpPr>
          <a:xfrm>
            <a:off x="9051069" y="2346352"/>
            <a:ext cx="1188720" cy="736342"/>
            <a:chOff x="9051069" y="2346352"/>
            <a:chExt cx="1188720" cy="736342"/>
          </a:xfrm>
        </p:grpSpPr>
        <p:sp>
          <p:nvSpPr>
            <p:cNvPr id="459" name="Rounded Rectangle 458">
              <a:extLst>
                <a:ext uri="{FF2B5EF4-FFF2-40B4-BE49-F238E27FC236}">
                  <a16:creationId xmlns:a16="http://schemas.microsoft.com/office/drawing/2014/main" id="{E2371B22-CF67-231A-5EAA-D123B4F799D8}"/>
                </a:ext>
              </a:extLst>
            </p:cNvPr>
            <p:cNvSpPr/>
            <p:nvPr/>
          </p:nvSpPr>
          <p:spPr>
            <a:xfrm>
              <a:off x="9051069" y="2346352"/>
              <a:ext cx="1188720" cy="736342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0080" tIns="274320" rIns="91440" bIns="27432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Diode</a:t>
              </a:r>
            </a:p>
          </p:txBody>
        </p:sp>
        <p:pic>
          <p:nvPicPr>
            <p:cNvPr id="460" name="Picture 459" descr="A blue rectangular object with three stripes&#10;&#10;Description automatically generated">
              <a:extLst>
                <a:ext uri="{FF2B5EF4-FFF2-40B4-BE49-F238E27FC236}">
                  <a16:creationId xmlns:a16="http://schemas.microsoft.com/office/drawing/2014/main" id="{8178A01A-E711-2D14-63B9-3295C6674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8784" y="2397023"/>
              <a:ext cx="635000" cy="635000"/>
            </a:xfrm>
            <a:prstGeom prst="rect">
              <a:avLst/>
            </a:prstGeom>
          </p:spPr>
        </p:pic>
      </p:grpSp>
      <p:grpSp>
        <p:nvGrpSpPr>
          <p:cNvPr id="566" name="Group 565">
            <a:extLst>
              <a:ext uri="{FF2B5EF4-FFF2-40B4-BE49-F238E27FC236}">
                <a16:creationId xmlns:a16="http://schemas.microsoft.com/office/drawing/2014/main" id="{4AAA54E1-54B3-DAA3-0175-87032E2EA221}"/>
              </a:ext>
            </a:extLst>
          </p:cNvPr>
          <p:cNvGrpSpPr/>
          <p:nvPr/>
        </p:nvGrpSpPr>
        <p:grpSpPr>
          <a:xfrm>
            <a:off x="9052402" y="3198137"/>
            <a:ext cx="1188720" cy="736342"/>
            <a:chOff x="9052402" y="3198137"/>
            <a:chExt cx="1188720" cy="736342"/>
          </a:xfrm>
        </p:grpSpPr>
        <p:sp>
          <p:nvSpPr>
            <p:cNvPr id="461" name="Rounded Rectangle 460">
              <a:extLst>
                <a:ext uri="{FF2B5EF4-FFF2-40B4-BE49-F238E27FC236}">
                  <a16:creationId xmlns:a16="http://schemas.microsoft.com/office/drawing/2014/main" id="{D185A5DB-9404-419F-5444-68CE9F6C4AFD}"/>
                </a:ext>
              </a:extLst>
            </p:cNvPr>
            <p:cNvSpPr/>
            <p:nvPr/>
          </p:nvSpPr>
          <p:spPr>
            <a:xfrm>
              <a:off x="9052402" y="3198137"/>
              <a:ext cx="1188720" cy="736342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0080" tIns="274320" rIns="91440" bIns="27432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462" name="Picture 461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9D1B23E0-9DEB-C840-1776-C45CB26DE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0117" y="3248808"/>
              <a:ext cx="635000" cy="635000"/>
            </a:xfrm>
            <a:prstGeom prst="rect">
              <a:avLst/>
            </a:prstGeom>
          </p:spPr>
        </p:pic>
      </p:grpSp>
      <p:sp>
        <p:nvSpPr>
          <p:cNvPr id="463" name="Rounded Rectangle 462">
            <a:extLst>
              <a:ext uri="{FF2B5EF4-FFF2-40B4-BE49-F238E27FC236}">
                <a16:creationId xmlns:a16="http://schemas.microsoft.com/office/drawing/2014/main" id="{5FA27FFD-FEA5-4BD1-05A6-1C9D6C9313FA}"/>
              </a:ext>
            </a:extLst>
          </p:cNvPr>
          <p:cNvSpPr/>
          <p:nvPr/>
        </p:nvSpPr>
        <p:spPr>
          <a:xfrm>
            <a:off x="8488359" y="5418519"/>
            <a:ext cx="433936" cy="129850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D7C98">
                    <a:lumMod val="75000"/>
                  </a:srgbClr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Zone A</a:t>
            </a:r>
          </a:p>
        </p:txBody>
      </p: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B6919C46-35B1-1013-6C1E-DB6A7830C974}"/>
              </a:ext>
            </a:extLst>
          </p:cNvPr>
          <p:cNvGrpSpPr/>
          <p:nvPr/>
        </p:nvGrpSpPr>
        <p:grpSpPr>
          <a:xfrm>
            <a:off x="9052402" y="1491060"/>
            <a:ext cx="1188720" cy="736342"/>
            <a:chOff x="9052402" y="1491060"/>
            <a:chExt cx="1188720" cy="736342"/>
          </a:xfrm>
        </p:grpSpPr>
        <p:sp>
          <p:nvSpPr>
            <p:cNvPr id="464" name="Rounded Rectangle 463">
              <a:extLst>
                <a:ext uri="{FF2B5EF4-FFF2-40B4-BE49-F238E27FC236}">
                  <a16:creationId xmlns:a16="http://schemas.microsoft.com/office/drawing/2014/main" id="{7BE07FF4-68E4-0D47-D731-0D7A7A53F9EF}"/>
                </a:ext>
              </a:extLst>
            </p:cNvPr>
            <p:cNvSpPr/>
            <p:nvPr/>
          </p:nvSpPr>
          <p:spPr>
            <a:xfrm>
              <a:off x="9052402" y="1491060"/>
              <a:ext cx="1188720" cy="736342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0080" tIns="274320" rIns="91440" bIns="27432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465" name="Picture 464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08375D15-F286-5F77-4C50-54EFA41BC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0117" y="1541731"/>
              <a:ext cx="635000" cy="635000"/>
            </a:xfrm>
            <a:prstGeom prst="rect">
              <a:avLst/>
            </a:prstGeom>
          </p:spPr>
        </p:pic>
      </p:grpSp>
      <p:sp>
        <p:nvSpPr>
          <p:cNvPr id="468" name="Rounded Rectangle 467">
            <a:extLst>
              <a:ext uri="{FF2B5EF4-FFF2-40B4-BE49-F238E27FC236}">
                <a16:creationId xmlns:a16="http://schemas.microsoft.com/office/drawing/2014/main" id="{F2B98955-0848-4FB2-9EC9-F1EAE520C4AB}"/>
              </a:ext>
            </a:extLst>
          </p:cNvPr>
          <p:cNvSpPr/>
          <p:nvPr/>
        </p:nvSpPr>
        <p:spPr>
          <a:xfrm>
            <a:off x="8488359" y="3302793"/>
            <a:ext cx="433936" cy="129850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D7C98">
                    <a:lumMod val="75000"/>
                  </a:srgbClr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Zone B</a:t>
            </a:r>
          </a:p>
        </p:txBody>
      </p:sp>
      <p:sp>
        <p:nvSpPr>
          <p:cNvPr id="469" name="Rounded Rectangle 468">
            <a:extLst>
              <a:ext uri="{FF2B5EF4-FFF2-40B4-BE49-F238E27FC236}">
                <a16:creationId xmlns:a16="http://schemas.microsoft.com/office/drawing/2014/main" id="{54B09884-810D-D3AC-C5BC-B427287048EB}"/>
              </a:ext>
            </a:extLst>
          </p:cNvPr>
          <p:cNvSpPr/>
          <p:nvPr/>
        </p:nvSpPr>
        <p:spPr>
          <a:xfrm>
            <a:off x="8488359" y="1783923"/>
            <a:ext cx="433936" cy="129850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D7C98">
                    <a:lumMod val="75000"/>
                  </a:srgbClr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Zone C</a:t>
            </a:r>
          </a:p>
        </p:txBody>
      </p:sp>
      <p:cxnSp>
        <p:nvCxnSpPr>
          <p:cNvPr id="470" name="Elbow Connector 469">
            <a:extLst>
              <a:ext uri="{FF2B5EF4-FFF2-40B4-BE49-F238E27FC236}">
                <a16:creationId xmlns:a16="http://schemas.microsoft.com/office/drawing/2014/main" id="{60BEB4B0-875C-C1A7-C64B-CEA5809669A1}"/>
              </a:ext>
            </a:extLst>
          </p:cNvPr>
          <p:cNvCxnSpPr>
            <a:cxnSpLocks/>
            <a:stCxn id="205" idx="3"/>
            <a:endCxn id="461" idx="1"/>
          </p:cNvCxnSpPr>
          <p:nvPr/>
        </p:nvCxnSpPr>
        <p:spPr>
          <a:xfrm flipV="1">
            <a:off x="8867794" y="3566308"/>
            <a:ext cx="184608" cy="1144284"/>
          </a:xfrm>
          <a:prstGeom prst="bentConnector3">
            <a:avLst>
              <a:gd name="adj1" fmla="val 28193"/>
            </a:avLst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85DC5FD3-05F5-4C8B-EE66-7B35415FA6FE}"/>
              </a:ext>
            </a:extLst>
          </p:cNvPr>
          <p:cNvGrpSpPr/>
          <p:nvPr/>
        </p:nvGrpSpPr>
        <p:grpSpPr>
          <a:xfrm>
            <a:off x="10348895" y="2996312"/>
            <a:ext cx="921481" cy="952391"/>
            <a:chOff x="10007911" y="4218021"/>
            <a:chExt cx="921481" cy="952391"/>
          </a:xfrm>
        </p:grpSpPr>
        <p:sp>
          <p:nvSpPr>
            <p:cNvPr id="476" name="Rounded Rectangle 475">
              <a:extLst>
                <a:ext uri="{FF2B5EF4-FFF2-40B4-BE49-F238E27FC236}">
                  <a16:creationId xmlns:a16="http://schemas.microsoft.com/office/drawing/2014/main" id="{42844E28-B270-7AED-6295-9B8FB09C6447}"/>
                </a:ext>
              </a:extLst>
            </p:cNvPr>
            <p:cNvSpPr/>
            <p:nvPr/>
          </p:nvSpPr>
          <p:spPr>
            <a:xfrm>
              <a:off x="10007911" y="4218021"/>
              <a:ext cx="900637" cy="952391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91440" rIns="91440" bIns="9144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endParaRPr>
            </a:p>
          </p:txBody>
        </p:sp>
        <p:pic>
          <p:nvPicPr>
            <p:cNvPr id="477" name="Graphic 476">
              <a:extLst>
                <a:ext uri="{FF2B5EF4-FFF2-40B4-BE49-F238E27FC236}">
                  <a16:creationId xmlns:a16="http://schemas.microsoft.com/office/drawing/2014/main" id="{9377A212-4CB2-43E0-14B3-6666C96D9ED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125375" y="4284575"/>
              <a:ext cx="228600" cy="228600"/>
            </a:xfrm>
            <a:prstGeom prst="rect">
              <a:avLst/>
            </a:prstGeom>
          </p:spPr>
        </p:pic>
        <p:pic>
          <p:nvPicPr>
            <p:cNvPr id="478" name="Graphic 477">
              <a:extLst>
                <a:ext uri="{FF2B5EF4-FFF2-40B4-BE49-F238E27FC236}">
                  <a16:creationId xmlns:a16="http://schemas.microsoft.com/office/drawing/2014/main" id="{C2AEEA99-EC45-D7B4-C9E2-99BCFF80CAE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125375" y="4702624"/>
              <a:ext cx="228600" cy="228600"/>
            </a:xfrm>
            <a:prstGeom prst="rect">
              <a:avLst/>
            </a:prstGeom>
          </p:spPr>
        </p:pic>
        <p:pic>
          <p:nvPicPr>
            <p:cNvPr id="479" name="Graphic 478">
              <a:extLst>
                <a:ext uri="{FF2B5EF4-FFF2-40B4-BE49-F238E27FC236}">
                  <a16:creationId xmlns:a16="http://schemas.microsoft.com/office/drawing/2014/main" id="{1AAD5A41-C283-E512-BEA4-AF1866B92C1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598636" y="4702624"/>
              <a:ext cx="228600" cy="228600"/>
            </a:xfrm>
            <a:prstGeom prst="rect">
              <a:avLst/>
            </a:prstGeom>
          </p:spPr>
        </p:pic>
        <p:pic>
          <p:nvPicPr>
            <p:cNvPr id="480" name="Graphic 479">
              <a:extLst>
                <a:ext uri="{FF2B5EF4-FFF2-40B4-BE49-F238E27FC236}">
                  <a16:creationId xmlns:a16="http://schemas.microsoft.com/office/drawing/2014/main" id="{0FFC804B-58D9-E0CE-5D2F-949AA0202DD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598636" y="4284575"/>
              <a:ext cx="228600" cy="228600"/>
            </a:xfrm>
            <a:prstGeom prst="rect">
              <a:avLst/>
            </a:prstGeom>
          </p:spPr>
        </p:pic>
        <p:sp>
          <p:nvSpPr>
            <p:cNvPr id="481" name="Rounded Rectangle 480">
              <a:extLst>
                <a:ext uri="{FF2B5EF4-FFF2-40B4-BE49-F238E27FC236}">
                  <a16:creationId xmlns:a16="http://schemas.microsoft.com/office/drawing/2014/main" id="{5FC42FF4-F173-71AA-CB5D-14537B3A6B84}"/>
                </a:ext>
              </a:extLst>
            </p:cNvPr>
            <p:cNvSpPr/>
            <p:nvPr/>
          </p:nvSpPr>
          <p:spPr>
            <a:xfrm>
              <a:off x="10022707" y="4546146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Folder</a:t>
              </a:r>
            </a:p>
          </p:txBody>
        </p:sp>
        <p:sp>
          <p:nvSpPr>
            <p:cNvPr id="482" name="Rounded Rectangle 481">
              <a:extLst>
                <a:ext uri="{FF2B5EF4-FFF2-40B4-BE49-F238E27FC236}">
                  <a16:creationId xmlns:a16="http://schemas.microsoft.com/office/drawing/2014/main" id="{602B5871-D0A1-380B-204A-E4504F02A691}"/>
                </a:ext>
              </a:extLst>
            </p:cNvPr>
            <p:cNvSpPr/>
            <p:nvPr/>
          </p:nvSpPr>
          <p:spPr>
            <a:xfrm>
              <a:off x="10495456" y="4546146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API</a:t>
              </a:r>
            </a:p>
          </p:txBody>
        </p:sp>
        <p:sp>
          <p:nvSpPr>
            <p:cNvPr id="483" name="Rounded Rectangle 482">
              <a:extLst>
                <a:ext uri="{FF2B5EF4-FFF2-40B4-BE49-F238E27FC236}">
                  <a16:creationId xmlns:a16="http://schemas.microsoft.com/office/drawing/2014/main" id="{5A66EF02-C81A-360D-67F9-CC8813DC685E}"/>
                </a:ext>
              </a:extLst>
            </p:cNvPr>
            <p:cNvSpPr/>
            <p:nvPr/>
          </p:nvSpPr>
          <p:spPr>
            <a:xfrm>
              <a:off x="10021683" y="496419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SFTP</a:t>
              </a:r>
            </a:p>
          </p:txBody>
        </p:sp>
        <p:sp>
          <p:nvSpPr>
            <p:cNvPr id="484" name="Rounded Rectangle 483">
              <a:extLst>
                <a:ext uri="{FF2B5EF4-FFF2-40B4-BE49-F238E27FC236}">
                  <a16:creationId xmlns:a16="http://schemas.microsoft.com/office/drawing/2014/main" id="{9BF9C1B1-BA26-FF34-9D7C-CAD439EF7297}"/>
                </a:ext>
              </a:extLst>
            </p:cNvPr>
            <p:cNvSpPr/>
            <p:nvPr/>
          </p:nvSpPr>
          <p:spPr>
            <a:xfrm>
              <a:off x="10494432" y="496419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GUI</a:t>
              </a:r>
            </a:p>
          </p:txBody>
        </p:sp>
      </p:grpSp>
      <p:grpSp>
        <p:nvGrpSpPr>
          <p:cNvPr id="529" name="Group 528">
            <a:extLst>
              <a:ext uri="{FF2B5EF4-FFF2-40B4-BE49-F238E27FC236}">
                <a16:creationId xmlns:a16="http://schemas.microsoft.com/office/drawing/2014/main" id="{74B84E99-D201-B5FD-2A5B-68DB221580D3}"/>
              </a:ext>
            </a:extLst>
          </p:cNvPr>
          <p:cNvGrpSpPr/>
          <p:nvPr/>
        </p:nvGrpSpPr>
        <p:grpSpPr>
          <a:xfrm>
            <a:off x="10323817" y="1483814"/>
            <a:ext cx="921481" cy="952391"/>
            <a:chOff x="10323817" y="1483814"/>
            <a:chExt cx="921481" cy="952391"/>
          </a:xfrm>
        </p:grpSpPr>
        <p:sp>
          <p:nvSpPr>
            <p:cNvPr id="486" name="Rounded Rectangle 485">
              <a:extLst>
                <a:ext uri="{FF2B5EF4-FFF2-40B4-BE49-F238E27FC236}">
                  <a16:creationId xmlns:a16="http://schemas.microsoft.com/office/drawing/2014/main" id="{CBDC0DDB-7033-920A-F985-41E50C6E146A}"/>
                </a:ext>
              </a:extLst>
            </p:cNvPr>
            <p:cNvSpPr/>
            <p:nvPr/>
          </p:nvSpPr>
          <p:spPr>
            <a:xfrm>
              <a:off x="10323817" y="1483814"/>
              <a:ext cx="900637" cy="952391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91440" rIns="91440" bIns="9144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endParaRPr>
            </a:p>
          </p:txBody>
        </p:sp>
        <p:pic>
          <p:nvPicPr>
            <p:cNvPr id="487" name="Graphic 486">
              <a:extLst>
                <a:ext uri="{FF2B5EF4-FFF2-40B4-BE49-F238E27FC236}">
                  <a16:creationId xmlns:a16="http://schemas.microsoft.com/office/drawing/2014/main" id="{D9F02848-0DDC-C2C3-97DE-24132F955F4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441281" y="1550368"/>
              <a:ext cx="228600" cy="228600"/>
            </a:xfrm>
            <a:prstGeom prst="rect">
              <a:avLst/>
            </a:prstGeom>
          </p:spPr>
        </p:pic>
        <p:pic>
          <p:nvPicPr>
            <p:cNvPr id="488" name="Graphic 487">
              <a:extLst>
                <a:ext uri="{FF2B5EF4-FFF2-40B4-BE49-F238E27FC236}">
                  <a16:creationId xmlns:a16="http://schemas.microsoft.com/office/drawing/2014/main" id="{2313BE19-CDB1-3C0A-A246-D52816E0BBD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441281" y="1968417"/>
              <a:ext cx="228600" cy="228600"/>
            </a:xfrm>
            <a:prstGeom prst="rect">
              <a:avLst/>
            </a:prstGeom>
          </p:spPr>
        </p:pic>
        <p:pic>
          <p:nvPicPr>
            <p:cNvPr id="489" name="Graphic 488">
              <a:extLst>
                <a:ext uri="{FF2B5EF4-FFF2-40B4-BE49-F238E27FC236}">
                  <a16:creationId xmlns:a16="http://schemas.microsoft.com/office/drawing/2014/main" id="{DE9519E5-BF9B-E9A4-BC99-7EDA28C2A2A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914542" y="1968417"/>
              <a:ext cx="228600" cy="228600"/>
            </a:xfrm>
            <a:prstGeom prst="rect">
              <a:avLst/>
            </a:prstGeom>
          </p:spPr>
        </p:pic>
        <p:pic>
          <p:nvPicPr>
            <p:cNvPr id="490" name="Graphic 489">
              <a:extLst>
                <a:ext uri="{FF2B5EF4-FFF2-40B4-BE49-F238E27FC236}">
                  <a16:creationId xmlns:a16="http://schemas.microsoft.com/office/drawing/2014/main" id="{8C657363-8087-994C-BAB4-FC90DD111E0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914542" y="1550368"/>
              <a:ext cx="228600" cy="228600"/>
            </a:xfrm>
            <a:prstGeom prst="rect">
              <a:avLst/>
            </a:prstGeom>
          </p:spPr>
        </p:pic>
        <p:sp>
          <p:nvSpPr>
            <p:cNvPr id="491" name="Rounded Rectangle 490">
              <a:extLst>
                <a:ext uri="{FF2B5EF4-FFF2-40B4-BE49-F238E27FC236}">
                  <a16:creationId xmlns:a16="http://schemas.microsoft.com/office/drawing/2014/main" id="{FC17CDE4-2470-DAB6-8E49-45EF7F6941A3}"/>
                </a:ext>
              </a:extLst>
            </p:cNvPr>
            <p:cNvSpPr/>
            <p:nvPr/>
          </p:nvSpPr>
          <p:spPr>
            <a:xfrm>
              <a:off x="10338613" y="1811939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Folder</a:t>
              </a:r>
            </a:p>
          </p:txBody>
        </p:sp>
        <p:sp>
          <p:nvSpPr>
            <p:cNvPr id="492" name="Rounded Rectangle 491">
              <a:extLst>
                <a:ext uri="{FF2B5EF4-FFF2-40B4-BE49-F238E27FC236}">
                  <a16:creationId xmlns:a16="http://schemas.microsoft.com/office/drawing/2014/main" id="{B47C991F-FE42-B8E7-76B6-EFA7EA012FF2}"/>
                </a:ext>
              </a:extLst>
            </p:cNvPr>
            <p:cNvSpPr/>
            <p:nvPr/>
          </p:nvSpPr>
          <p:spPr>
            <a:xfrm>
              <a:off x="10811362" y="1811939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API</a:t>
              </a:r>
            </a:p>
          </p:txBody>
        </p:sp>
        <p:sp>
          <p:nvSpPr>
            <p:cNvPr id="493" name="Rounded Rectangle 492">
              <a:extLst>
                <a:ext uri="{FF2B5EF4-FFF2-40B4-BE49-F238E27FC236}">
                  <a16:creationId xmlns:a16="http://schemas.microsoft.com/office/drawing/2014/main" id="{E85122CE-31E7-84ED-C486-EC07B7A6A7D1}"/>
                </a:ext>
              </a:extLst>
            </p:cNvPr>
            <p:cNvSpPr/>
            <p:nvPr/>
          </p:nvSpPr>
          <p:spPr>
            <a:xfrm>
              <a:off x="10337589" y="2229988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SFTP</a:t>
              </a:r>
            </a:p>
          </p:txBody>
        </p:sp>
        <p:sp>
          <p:nvSpPr>
            <p:cNvPr id="494" name="Rounded Rectangle 493">
              <a:extLst>
                <a:ext uri="{FF2B5EF4-FFF2-40B4-BE49-F238E27FC236}">
                  <a16:creationId xmlns:a16="http://schemas.microsoft.com/office/drawing/2014/main" id="{D87D72CB-2B04-DB6C-BDB1-DBB7DB664807}"/>
                </a:ext>
              </a:extLst>
            </p:cNvPr>
            <p:cNvSpPr/>
            <p:nvPr/>
          </p:nvSpPr>
          <p:spPr>
            <a:xfrm>
              <a:off x="10810338" y="2229988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GUI</a:t>
              </a:r>
            </a:p>
          </p:txBody>
        </p:sp>
      </p:grp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6D0F98A8-82B4-8BF7-AE69-569C5A2CCFA7}"/>
              </a:ext>
            </a:extLst>
          </p:cNvPr>
          <p:cNvGrpSpPr/>
          <p:nvPr/>
        </p:nvGrpSpPr>
        <p:grpSpPr>
          <a:xfrm>
            <a:off x="11300192" y="1530143"/>
            <a:ext cx="433936" cy="875019"/>
            <a:chOff x="11300192" y="1530143"/>
            <a:chExt cx="433936" cy="87501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347A878D-BE53-9576-35C7-07D12FBF3A7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1397765" y="2176562"/>
              <a:ext cx="228600" cy="228600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109EA602-00DE-3604-F842-75A9D571DE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1384790" y="1694840"/>
              <a:ext cx="228600" cy="2286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02F8D591-F52B-8E7C-0887-44F394C28E3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1397765" y="1946970"/>
              <a:ext cx="228600" cy="228600"/>
            </a:xfrm>
            <a:prstGeom prst="rect">
              <a:avLst/>
            </a:prstGeom>
          </p:spPr>
        </p:pic>
        <p:sp>
          <p:nvSpPr>
            <p:cNvPr id="501" name="Rounded Rectangle 500">
              <a:extLst>
                <a:ext uri="{FF2B5EF4-FFF2-40B4-BE49-F238E27FC236}">
                  <a16:creationId xmlns:a16="http://schemas.microsoft.com/office/drawing/2014/main" id="{08F3AF2D-EE00-3318-2D59-B39EA2CBE8CB}"/>
                </a:ext>
              </a:extLst>
            </p:cNvPr>
            <p:cNvSpPr/>
            <p:nvPr/>
          </p:nvSpPr>
          <p:spPr>
            <a:xfrm>
              <a:off x="11300192" y="1530143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iIOT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endParaRPr>
            </a:p>
          </p:txBody>
        </p:sp>
      </p:grpSp>
      <p:cxnSp>
        <p:nvCxnSpPr>
          <p:cNvPr id="495" name="Straight Arrow Connector 494">
            <a:extLst>
              <a:ext uri="{FF2B5EF4-FFF2-40B4-BE49-F238E27FC236}">
                <a16:creationId xmlns:a16="http://schemas.microsoft.com/office/drawing/2014/main" id="{9DB91FDD-2C9B-D10B-EED1-EDD889FAAB91}"/>
              </a:ext>
            </a:extLst>
          </p:cNvPr>
          <p:cNvCxnSpPr>
            <a:cxnSpLocks/>
            <a:stCxn id="461" idx="0"/>
            <a:endCxn id="459" idx="2"/>
          </p:cNvCxnSpPr>
          <p:nvPr/>
        </p:nvCxnSpPr>
        <p:spPr>
          <a:xfrm flipH="1" flipV="1">
            <a:off x="9645429" y="3082694"/>
            <a:ext cx="1333" cy="115443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Straight Arrow Connector 497">
            <a:extLst>
              <a:ext uri="{FF2B5EF4-FFF2-40B4-BE49-F238E27FC236}">
                <a16:creationId xmlns:a16="http://schemas.microsoft.com/office/drawing/2014/main" id="{BE650C4B-D312-B6F9-EAFE-CC532E1E6851}"/>
              </a:ext>
            </a:extLst>
          </p:cNvPr>
          <p:cNvCxnSpPr>
            <a:cxnSpLocks/>
            <a:stCxn id="459" idx="0"/>
            <a:endCxn id="464" idx="2"/>
          </p:cNvCxnSpPr>
          <p:nvPr/>
        </p:nvCxnSpPr>
        <p:spPr>
          <a:xfrm flipV="1">
            <a:off x="9645429" y="2227402"/>
            <a:ext cx="1333" cy="118950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CF152C8A-F8FF-9B1F-31A8-263F4B637C7D}"/>
              </a:ext>
            </a:extLst>
          </p:cNvPr>
          <p:cNvGrpSpPr/>
          <p:nvPr/>
        </p:nvGrpSpPr>
        <p:grpSpPr>
          <a:xfrm>
            <a:off x="11376975" y="2971800"/>
            <a:ext cx="236415" cy="976200"/>
            <a:chOff x="11376975" y="2971800"/>
            <a:chExt cx="236415" cy="976200"/>
          </a:xfrm>
        </p:grpSpPr>
        <p:pic>
          <p:nvPicPr>
            <p:cNvPr id="503" name="Graphic 502">
              <a:extLst>
                <a:ext uri="{FF2B5EF4-FFF2-40B4-BE49-F238E27FC236}">
                  <a16:creationId xmlns:a16="http://schemas.microsoft.com/office/drawing/2014/main" id="{1EF127A8-7DA8-CEB5-CAE9-17882F7D6FB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1384790" y="3508641"/>
              <a:ext cx="228600" cy="228600"/>
            </a:xfrm>
            <a:prstGeom prst="rect">
              <a:avLst/>
            </a:prstGeom>
          </p:spPr>
        </p:pic>
        <p:pic>
          <p:nvPicPr>
            <p:cNvPr id="505" name="Graphic 504">
              <a:extLst>
                <a:ext uri="{FF2B5EF4-FFF2-40B4-BE49-F238E27FC236}">
                  <a16:creationId xmlns:a16="http://schemas.microsoft.com/office/drawing/2014/main" id="{C044D0CD-B301-4B42-4A01-C0D413D26C6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384790" y="3236806"/>
              <a:ext cx="228600" cy="228600"/>
            </a:xfrm>
            <a:prstGeom prst="rect">
              <a:avLst/>
            </a:prstGeom>
          </p:spPr>
        </p:pic>
        <p:pic>
          <p:nvPicPr>
            <p:cNvPr id="507" name="Graphic 506">
              <a:extLst>
                <a:ext uri="{FF2B5EF4-FFF2-40B4-BE49-F238E27FC236}">
                  <a16:creationId xmlns:a16="http://schemas.microsoft.com/office/drawing/2014/main" id="{D5136081-1341-8EDF-DBC7-E063213A8D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376975" y="3719400"/>
              <a:ext cx="228600" cy="228600"/>
            </a:xfrm>
            <a:prstGeom prst="rect">
              <a:avLst/>
            </a:prstGeom>
          </p:spPr>
        </p:pic>
        <p:pic>
          <p:nvPicPr>
            <p:cNvPr id="508" name="Graphic 507">
              <a:extLst>
                <a:ext uri="{FF2B5EF4-FFF2-40B4-BE49-F238E27FC236}">
                  <a16:creationId xmlns:a16="http://schemas.microsoft.com/office/drawing/2014/main" id="{166C6CE8-EEA7-0AF2-59B0-EE67C2D9C32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1384790" y="2971800"/>
              <a:ext cx="228600" cy="228600"/>
            </a:xfrm>
            <a:prstGeom prst="rect">
              <a:avLst/>
            </a:prstGeom>
          </p:spPr>
        </p:pic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81C99A8C-7580-B465-FE53-DB5B05F688FB}"/>
              </a:ext>
            </a:extLst>
          </p:cNvPr>
          <p:cNvGrpSpPr/>
          <p:nvPr/>
        </p:nvGrpSpPr>
        <p:grpSpPr>
          <a:xfrm>
            <a:off x="11268043" y="5761007"/>
            <a:ext cx="431611" cy="236643"/>
            <a:chOff x="11268043" y="5761007"/>
            <a:chExt cx="431611" cy="236643"/>
          </a:xfrm>
        </p:grpSpPr>
        <p:pic>
          <p:nvPicPr>
            <p:cNvPr id="450" name="Graphic 449">
              <a:extLst>
                <a:ext uri="{FF2B5EF4-FFF2-40B4-BE49-F238E27FC236}">
                  <a16:creationId xmlns:a16="http://schemas.microsoft.com/office/drawing/2014/main" id="{0363AC58-C0B0-6FA8-E245-0F2D44551E8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1268043" y="5769050"/>
              <a:ext cx="228600" cy="228600"/>
            </a:xfrm>
            <a:prstGeom prst="rect">
              <a:avLst/>
            </a:prstGeom>
          </p:spPr>
        </p:pic>
        <p:pic>
          <p:nvPicPr>
            <p:cNvPr id="509" name="Graphic 508">
              <a:extLst>
                <a:ext uri="{FF2B5EF4-FFF2-40B4-BE49-F238E27FC236}">
                  <a16:creationId xmlns:a16="http://schemas.microsoft.com/office/drawing/2014/main" id="{199DF7A5-D20B-2545-4B50-15978E481A5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1471054" y="5761007"/>
              <a:ext cx="228600" cy="228600"/>
            </a:xfrm>
            <a:prstGeom prst="rect">
              <a:avLst/>
            </a:prstGeom>
          </p:spPr>
        </p:pic>
      </p:grpSp>
      <p:grpSp>
        <p:nvGrpSpPr>
          <p:cNvPr id="522" name="Group 521">
            <a:extLst>
              <a:ext uri="{FF2B5EF4-FFF2-40B4-BE49-F238E27FC236}">
                <a16:creationId xmlns:a16="http://schemas.microsoft.com/office/drawing/2014/main" id="{DBE15949-7A94-8786-B38A-01FA01C14AF0}"/>
              </a:ext>
            </a:extLst>
          </p:cNvPr>
          <p:cNvGrpSpPr/>
          <p:nvPr/>
        </p:nvGrpSpPr>
        <p:grpSpPr>
          <a:xfrm>
            <a:off x="5085802" y="3472508"/>
            <a:ext cx="1288936" cy="531539"/>
            <a:chOff x="5085802" y="3472508"/>
            <a:chExt cx="1288936" cy="531539"/>
          </a:xfrm>
        </p:grpSpPr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37C2398A-0E07-F154-037C-046582ECCC2F}"/>
                </a:ext>
              </a:extLst>
            </p:cNvPr>
            <p:cNvSpPr/>
            <p:nvPr/>
          </p:nvSpPr>
          <p:spPr>
            <a:xfrm>
              <a:off x="5085802" y="3472508"/>
              <a:ext cx="1288936" cy="531539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182880" rIns="91440" bIns="18288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Supervisor</a:t>
              </a:r>
            </a:p>
          </p:txBody>
        </p:sp>
        <p:pic>
          <p:nvPicPr>
            <p:cNvPr id="510" name="Graphic 509">
              <a:extLst>
                <a:ext uri="{FF2B5EF4-FFF2-40B4-BE49-F238E27FC236}">
                  <a16:creationId xmlns:a16="http://schemas.microsoft.com/office/drawing/2014/main" id="{2DF50562-6897-E38E-09BE-FEE160FBFBB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5140963" y="3550230"/>
              <a:ext cx="365760" cy="365760"/>
            </a:xfrm>
            <a:prstGeom prst="rect">
              <a:avLst/>
            </a:prstGeom>
          </p:spPr>
        </p:pic>
      </p:grpSp>
      <p:cxnSp>
        <p:nvCxnSpPr>
          <p:cNvPr id="541" name="Elbow Connector 540">
            <a:extLst>
              <a:ext uri="{FF2B5EF4-FFF2-40B4-BE49-F238E27FC236}">
                <a16:creationId xmlns:a16="http://schemas.microsoft.com/office/drawing/2014/main" id="{55299E5A-EC49-E6FE-6C8B-ACE5D64EA6BE}"/>
              </a:ext>
            </a:extLst>
          </p:cNvPr>
          <p:cNvCxnSpPr>
            <a:cxnSpLocks/>
            <a:stCxn id="57" idx="0"/>
          </p:cNvCxnSpPr>
          <p:nvPr/>
        </p:nvCxnSpPr>
        <p:spPr>
          <a:xfrm rot="16200000" flipV="1">
            <a:off x="4757328" y="4415925"/>
            <a:ext cx="764216" cy="368814"/>
          </a:xfrm>
          <a:prstGeom prst="bentConnector3">
            <a:avLst>
              <a:gd name="adj1" fmla="val 100087"/>
            </a:avLst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6" name="Group 555">
            <a:extLst>
              <a:ext uri="{FF2B5EF4-FFF2-40B4-BE49-F238E27FC236}">
                <a16:creationId xmlns:a16="http://schemas.microsoft.com/office/drawing/2014/main" id="{19224D75-C87F-F156-9050-08694322604A}"/>
              </a:ext>
            </a:extLst>
          </p:cNvPr>
          <p:cNvGrpSpPr/>
          <p:nvPr/>
        </p:nvGrpSpPr>
        <p:grpSpPr>
          <a:xfrm>
            <a:off x="7007740" y="1365760"/>
            <a:ext cx="810431" cy="957137"/>
            <a:chOff x="7007740" y="1365760"/>
            <a:chExt cx="810431" cy="957137"/>
          </a:xfrm>
        </p:grpSpPr>
        <p:sp>
          <p:nvSpPr>
            <p:cNvPr id="550" name="Rounded Rectangle 549">
              <a:extLst>
                <a:ext uri="{FF2B5EF4-FFF2-40B4-BE49-F238E27FC236}">
                  <a16:creationId xmlns:a16="http://schemas.microsoft.com/office/drawing/2014/main" id="{68F36121-3A48-DC95-DAAE-5581E957DB89}"/>
                </a:ext>
              </a:extLst>
            </p:cNvPr>
            <p:cNvSpPr/>
            <p:nvPr/>
          </p:nvSpPr>
          <p:spPr>
            <a:xfrm>
              <a:off x="7007740" y="1365760"/>
              <a:ext cx="810431" cy="957137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54864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Remote Access</a:t>
              </a:r>
            </a:p>
          </p:txBody>
        </p:sp>
        <p:pic>
          <p:nvPicPr>
            <p:cNvPr id="555" name="Graphic 554">
              <a:extLst>
                <a:ext uri="{FF2B5EF4-FFF2-40B4-BE49-F238E27FC236}">
                  <a16:creationId xmlns:a16="http://schemas.microsoft.com/office/drawing/2014/main" id="{E2D17348-04D7-C005-FFC7-11B2CC896A9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239790" y="1506743"/>
              <a:ext cx="365760" cy="365760"/>
            </a:xfrm>
            <a:prstGeom prst="rect">
              <a:avLst/>
            </a:prstGeom>
          </p:spPr>
        </p:pic>
      </p:grpSp>
      <p:pic>
        <p:nvPicPr>
          <p:cNvPr id="538" name="Picture 537" descr="A blue usb flash drive&#10;&#10;Description automatically generated">
            <a:extLst>
              <a:ext uri="{FF2B5EF4-FFF2-40B4-BE49-F238E27FC236}">
                <a16:creationId xmlns:a16="http://schemas.microsoft.com/office/drawing/2014/main" id="{E313C51A-E7B9-9065-7791-7DCC0A31ADCA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590" y="5142149"/>
            <a:ext cx="635000" cy="635000"/>
          </a:xfrm>
          <a:prstGeom prst="rect">
            <a:avLst/>
          </a:prstGeom>
        </p:spPr>
      </p:pic>
      <p:pic>
        <p:nvPicPr>
          <p:cNvPr id="540" name="Picture 539" descr="A blue file folder with white stripe&#10;&#10;Description automatically generated">
            <a:extLst>
              <a:ext uri="{FF2B5EF4-FFF2-40B4-BE49-F238E27FC236}">
                <a16:creationId xmlns:a16="http://schemas.microsoft.com/office/drawing/2014/main" id="{C0F06B69-BA20-1D41-2492-5D03B8088A38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562" y="5501181"/>
            <a:ext cx="635000" cy="635000"/>
          </a:xfrm>
          <a:prstGeom prst="rect">
            <a:avLst/>
          </a:prstGeom>
        </p:spPr>
      </p:pic>
      <p:pic>
        <p:nvPicPr>
          <p:cNvPr id="542" name="Picture 541" descr="A pink file folder with white stripe&#10;&#10;Description automatically generated">
            <a:extLst>
              <a:ext uri="{FF2B5EF4-FFF2-40B4-BE49-F238E27FC236}">
                <a16:creationId xmlns:a16="http://schemas.microsoft.com/office/drawing/2014/main" id="{AF1B2915-8167-9491-CD67-1C5EB455EF37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0505" y="4271277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162 L 0.00104 0.18611 L -0.16054 0.18727 " pathEditMode="relative" ptsTypes="AAA">
                                      <p:cBhvr>
                                        <p:cTn id="10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0.01018 L 0.0888 0.0081 L 0.08581 -0.16736 L -0.32487 -0.16134 L -0.32656 -0.25046 L -0.53659 -0.22593 C -0.53646 -0.18125 -0.5362 -0.13634 -0.53607 -0.09144 L -0.59479 -0.04421 " pathEditMode="relative" ptsTypes="AAAAAAAA">
                                      <p:cBhvr>
                                        <p:cTn id="21" dur="100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7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25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132 L -0.11745 0.0132 " pathEditMode="relative" ptsTypes="AA">
                                      <p:cBhvr>
                                        <p:cTn id="32" dur="10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C29ED-9F38-540D-1754-6F1E74CA0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52208D-109C-1881-5C7C-B9E5D2F5F0F7}"/>
              </a:ext>
            </a:extLst>
          </p:cNvPr>
          <p:cNvGraphicFramePr>
            <a:graphicFrameLocks/>
          </p:cNvGraphicFramePr>
          <p:nvPr/>
        </p:nvGraphicFramePr>
        <p:xfrm>
          <a:off x="0" y="1133395"/>
          <a:ext cx="11834031" cy="5517051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410780">
                  <a:extLst>
                    <a:ext uri="{9D8B030D-6E8A-4147-A177-3AD203B41FA5}">
                      <a16:colId xmlns:a16="http://schemas.microsoft.com/office/drawing/2014/main" val="681677050"/>
                    </a:ext>
                  </a:extLst>
                </a:gridCol>
                <a:gridCol w="5091620">
                  <a:extLst>
                    <a:ext uri="{9D8B030D-6E8A-4147-A177-3AD203B41FA5}">
                      <a16:colId xmlns:a16="http://schemas.microsoft.com/office/drawing/2014/main" val="5001722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374319557"/>
                    </a:ext>
                  </a:extLst>
                </a:gridCol>
                <a:gridCol w="3502831">
                  <a:extLst>
                    <a:ext uri="{9D8B030D-6E8A-4147-A177-3AD203B41FA5}">
                      <a16:colId xmlns:a16="http://schemas.microsoft.com/office/drawing/2014/main" val="3771336374"/>
                    </a:ext>
                  </a:extLst>
                </a:gridCol>
              </a:tblGrid>
              <a:tr h="2267600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>
                          <a:solidFill>
                            <a:schemeClr val="tx1"/>
                          </a:solidFill>
                          <a:latin typeface="Simplon Norm" panose="020B0500030000000000" pitchFamily="34" charset="77"/>
                        </a:rPr>
                        <a:t>EXTERNAL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1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implon Norm" panose="020B0500030000000000" pitchFamily="34" charset="77"/>
                        </a:rPr>
                        <a:t>NETWORK CLASSIFICATION                                                                  </a:t>
                      </a:r>
                      <a:r>
                        <a:rPr lang="en-US" sz="1100" b="0" i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Simplon Norm" panose="020B0500030000000000" pitchFamily="34" charset="77"/>
                        </a:rPr>
                        <a:t>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solidFill>
                            <a:schemeClr val="accent6"/>
                          </a:solidFill>
                          <a:latin typeface="Simplon Norm" panose="020B0500030000000000" pitchFamily="34" charset="77"/>
                        </a:rPr>
                        <a:t>HIGH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implon Norm" panose="020B0500030000000000" pitchFamily="34" charset="77"/>
                        </a:rPr>
                        <a:t>EXTRA HIGH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5776880"/>
                  </a:ext>
                </a:extLst>
              </a:tr>
              <a:tr h="3249451">
                <a:tc>
                  <a:txBody>
                    <a:bodyPr/>
                    <a:lstStyle/>
                    <a:p>
                      <a:pPr algn="ctr"/>
                      <a:endParaRPr lang="en-US" sz="1400" b="0" i="0">
                        <a:solidFill>
                          <a:schemeClr val="tx1"/>
                        </a:solidFill>
                        <a:latin typeface="Simplon Norm" panose="020B0500030000000000" pitchFamily="34" charset="77"/>
                      </a:endParaRPr>
                    </a:p>
                  </a:txBody>
                  <a:tcPr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b="0" i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implon Norm" panose="020B0500030000000000" pitchFamily="34" charset="77"/>
                        </a:rPr>
                        <a:t>Purdue                                                                                                            </a:t>
                      </a:r>
                      <a:r>
                        <a:rPr lang="en-US" sz="1000" b="0" i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Simplon Norm" panose="020B0500030000000000" pitchFamily="34" charset="77"/>
                        </a:rPr>
                        <a:t>Level 4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>
                          <a:solidFill>
                            <a:schemeClr val="accent6"/>
                          </a:solidFill>
                          <a:latin typeface="Simplon Norm" panose="020B0500030000000000" pitchFamily="34" charset="77"/>
                        </a:rPr>
                        <a:t>Level 3.5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Simplon Norm" panose="020B0500030000000000" pitchFamily="34" charset="77"/>
                        </a:rPr>
                        <a:t>Level 2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646450"/>
                  </a:ext>
                </a:extLst>
              </a:tr>
            </a:tbl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955261AD-1C20-E1B2-8B5D-D16CF70E6419}"/>
              </a:ext>
            </a:extLst>
          </p:cNvPr>
          <p:cNvGrpSpPr/>
          <p:nvPr/>
        </p:nvGrpSpPr>
        <p:grpSpPr>
          <a:xfrm>
            <a:off x="8942322" y="5403621"/>
            <a:ext cx="967954" cy="1070467"/>
            <a:chOff x="4050282" y="4997221"/>
            <a:chExt cx="967954" cy="1070467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70FE47B3-16BC-00C7-A185-FA88542436D6}"/>
                </a:ext>
              </a:extLst>
            </p:cNvPr>
            <p:cNvSpPr/>
            <p:nvPr/>
          </p:nvSpPr>
          <p:spPr>
            <a:xfrm>
              <a:off x="4050282" y="4997221"/>
              <a:ext cx="467028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189C23B1-2424-14F4-2A41-8E61BBF30B44}"/>
                </a:ext>
              </a:extLst>
            </p:cNvPr>
            <p:cNvSpPr/>
            <p:nvPr/>
          </p:nvSpPr>
          <p:spPr>
            <a:xfrm>
              <a:off x="4558282" y="4997221"/>
              <a:ext cx="459954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8ED0B303-0E5B-E9EB-1DF1-CDA7A9C062A0}"/>
                </a:ext>
              </a:extLst>
            </p:cNvPr>
            <p:cNvSpPr/>
            <p:nvPr/>
          </p:nvSpPr>
          <p:spPr>
            <a:xfrm>
              <a:off x="4050282" y="5556021"/>
              <a:ext cx="467028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7EA2E81-C680-FBFC-C2DB-C7C75E0012F5}"/>
                </a:ext>
              </a:extLst>
            </p:cNvPr>
            <p:cNvSpPr/>
            <p:nvPr/>
          </p:nvSpPr>
          <p:spPr>
            <a:xfrm>
              <a:off x="4558282" y="5556021"/>
              <a:ext cx="459954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A74047CB-957E-DE63-D5DC-1CA6CBE0010B}"/>
                </a:ext>
              </a:extLst>
            </p:cNvPr>
            <p:cNvSpPr/>
            <p:nvPr/>
          </p:nvSpPr>
          <p:spPr>
            <a:xfrm>
              <a:off x="4116274" y="5064934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Core</a:t>
              </a:r>
            </a:p>
          </p:txBody>
        </p:sp>
        <p:pic>
          <p:nvPicPr>
            <p:cNvPr id="35" name="Picture 34" descr="A blue cube with white lines&#10;&#10;Description automatically generated">
              <a:extLst>
                <a:ext uri="{FF2B5EF4-FFF2-40B4-BE49-F238E27FC236}">
                  <a16:creationId xmlns:a16="http://schemas.microsoft.com/office/drawing/2014/main" id="{C6608AED-150B-B95D-988B-0F8C6C139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0209" y="5064933"/>
              <a:ext cx="635000" cy="635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3B6BE5-204A-24FD-7883-4839CDA4F35A}"/>
              </a:ext>
            </a:extLst>
          </p:cNvPr>
          <p:cNvGrpSpPr/>
          <p:nvPr/>
        </p:nvGrpSpPr>
        <p:grpSpPr>
          <a:xfrm>
            <a:off x="4050282" y="4997221"/>
            <a:ext cx="967954" cy="1070467"/>
            <a:chOff x="4050282" y="4997221"/>
            <a:chExt cx="967954" cy="107046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6C4564C-12D8-252F-0EA6-22C98C549C97}"/>
                </a:ext>
              </a:extLst>
            </p:cNvPr>
            <p:cNvSpPr/>
            <p:nvPr/>
          </p:nvSpPr>
          <p:spPr>
            <a:xfrm>
              <a:off x="4050282" y="4997221"/>
              <a:ext cx="467028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5A8935D-0E8C-DBA5-A39A-5391A2F8F80C}"/>
                </a:ext>
              </a:extLst>
            </p:cNvPr>
            <p:cNvSpPr/>
            <p:nvPr/>
          </p:nvSpPr>
          <p:spPr>
            <a:xfrm>
              <a:off x="4558282" y="4997221"/>
              <a:ext cx="459954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7A18139-2564-6614-1DF5-290C067D50C7}"/>
                </a:ext>
              </a:extLst>
            </p:cNvPr>
            <p:cNvSpPr/>
            <p:nvPr/>
          </p:nvSpPr>
          <p:spPr>
            <a:xfrm>
              <a:off x="4050282" y="5556021"/>
              <a:ext cx="467028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D031F6AF-846F-91E8-F7C0-E40C0598C4D4}"/>
                </a:ext>
              </a:extLst>
            </p:cNvPr>
            <p:cNvSpPr/>
            <p:nvPr/>
          </p:nvSpPr>
          <p:spPr>
            <a:xfrm>
              <a:off x="4558282" y="5556021"/>
              <a:ext cx="459954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90430FC0-9061-1889-28AF-CD030C3434BD}"/>
                </a:ext>
              </a:extLst>
            </p:cNvPr>
            <p:cNvSpPr/>
            <p:nvPr/>
          </p:nvSpPr>
          <p:spPr>
            <a:xfrm>
              <a:off x="4116274" y="5064934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Core</a:t>
              </a:r>
            </a:p>
          </p:txBody>
        </p:sp>
        <p:pic>
          <p:nvPicPr>
            <p:cNvPr id="98" name="Picture 97" descr="A blue cube with white lines&#10;&#10;Description automatically generated">
              <a:extLst>
                <a:ext uri="{FF2B5EF4-FFF2-40B4-BE49-F238E27FC236}">
                  <a16:creationId xmlns:a16="http://schemas.microsoft.com/office/drawing/2014/main" id="{5C166E27-EE72-0A3D-66BC-C67FCC668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0209" y="5064933"/>
              <a:ext cx="635000" cy="635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32364A-D168-0FF8-B0D1-AE813584F39A}"/>
              </a:ext>
            </a:extLst>
          </p:cNvPr>
          <p:cNvGrpSpPr/>
          <p:nvPr/>
        </p:nvGrpSpPr>
        <p:grpSpPr>
          <a:xfrm>
            <a:off x="6920482" y="2822981"/>
            <a:ext cx="967954" cy="1070467"/>
            <a:chOff x="4050282" y="4997221"/>
            <a:chExt cx="967954" cy="107046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B442DBF2-AEB1-7F45-5C6D-44E190BA3A21}"/>
                </a:ext>
              </a:extLst>
            </p:cNvPr>
            <p:cNvSpPr/>
            <p:nvPr/>
          </p:nvSpPr>
          <p:spPr>
            <a:xfrm>
              <a:off x="4050282" y="4997221"/>
              <a:ext cx="467028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6FB3939-6614-6E30-DD7C-5ABE3AE05223}"/>
                </a:ext>
              </a:extLst>
            </p:cNvPr>
            <p:cNvSpPr/>
            <p:nvPr/>
          </p:nvSpPr>
          <p:spPr>
            <a:xfrm>
              <a:off x="4558282" y="4997221"/>
              <a:ext cx="459954" cy="524150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3B7BADF7-BFDF-74C6-DC4A-D0171DBF40F5}"/>
                </a:ext>
              </a:extLst>
            </p:cNvPr>
            <p:cNvSpPr/>
            <p:nvPr/>
          </p:nvSpPr>
          <p:spPr>
            <a:xfrm>
              <a:off x="4050282" y="5556021"/>
              <a:ext cx="467028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155D857F-D59A-3E9D-F936-40A5361FDED4}"/>
                </a:ext>
              </a:extLst>
            </p:cNvPr>
            <p:cNvSpPr/>
            <p:nvPr/>
          </p:nvSpPr>
          <p:spPr>
            <a:xfrm>
              <a:off x="4558282" y="5556021"/>
              <a:ext cx="459954" cy="511667"/>
            </a:xfrm>
            <a:prstGeom prst="roundRect">
              <a:avLst>
                <a:gd name="adj" fmla="val 8900"/>
              </a:avLst>
            </a:prstGeom>
            <a:gradFill>
              <a:gsLst>
                <a:gs pos="1000">
                  <a:schemeClr val="accent2"/>
                </a:gs>
                <a:gs pos="100000">
                  <a:schemeClr val="accent1">
                    <a:lumMod val="75000"/>
                  </a:schemeClr>
                </a:gs>
                <a:gs pos="14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455F44EE-6128-F999-775A-B63924075D94}"/>
                </a:ext>
              </a:extLst>
            </p:cNvPr>
            <p:cNvSpPr/>
            <p:nvPr/>
          </p:nvSpPr>
          <p:spPr>
            <a:xfrm>
              <a:off x="4116274" y="5064934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Core</a:t>
              </a:r>
            </a:p>
          </p:txBody>
        </p:sp>
        <p:pic>
          <p:nvPicPr>
            <p:cNvPr id="27" name="Picture 26" descr="A blue cube with white lines&#10;&#10;Description automatically generated">
              <a:extLst>
                <a:ext uri="{FF2B5EF4-FFF2-40B4-BE49-F238E27FC236}">
                  <a16:creationId xmlns:a16="http://schemas.microsoft.com/office/drawing/2014/main" id="{8CC4CA82-E6BF-B2B4-C337-62C2C79DB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0209" y="5064933"/>
              <a:ext cx="635000" cy="635000"/>
            </a:xfrm>
            <a:prstGeom prst="rect">
              <a:avLst/>
            </a:prstGeom>
          </p:spPr>
        </p:pic>
      </p:grpSp>
      <p:cxnSp>
        <p:nvCxnSpPr>
          <p:cNvPr id="545" name="Elbow Connector 544">
            <a:extLst>
              <a:ext uri="{FF2B5EF4-FFF2-40B4-BE49-F238E27FC236}">
                <a16:creationId xmlns:a16="http://schemas.microsoft.com/office/drawing/2014/main" id="{876E05EA-5BA3-C710-AD5E-B9FAB69D35D3}"/>
              </a:ext>
            </a:extLst>
          </p:cNvPr>
          <p:cNvCxnSpPr>
            <a:cxnSpLocks/>
          </p:cNvCxnSpPr>
          <p:nvPr/>
        </p:nvCxnSpPr>
        <p:spPr>
          <a:xfrm flipV="1">
            <a:off x="2589720" y="4218223"/>
            <a:ext cx="1528958" cy="923496"/>
          </a:xfrm>
          <a:prstGeom prst="bentConnector3">
            <a:avLst>
              <a:gd name="adj1" fmla="val 19658"/>
            </a:avLst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7DEDC1E-F914-4F68-82B4-4097333D9087}"/>
              </a:ext>
            </a:extLst>
          </p:cNvPr>
          <p:cNvSpPr/>
          <p:nvPr/>
        </p:nvSpPr>
        <p:spPr>
          <a:xfrm>
            <a:off x="3228975" y="4193523"/>
            <a:ext cx="196849" cy="77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6" name="Rounded Rectangle 415">
            <a:extLst>
              <a:ext uri="{FF2B5EF4-FFF2-40B4-BE49-F238E27FC236}">
                <a16:creationId xmlns:a16="http://schemas.microsoft.com/office/drawing/2014/main" id="{98082075-1DBE-3D82-9A0B-6C22CAA37A25}"/>
              </a:ext>
            </a:extLst>
          </p:cNvPr>
          <p:cNvSpPr/>
          <p:nvPr/>
        </p:nvSpPr>
        <p:spPr>
          <a:xfrm>
            <a:off x="8968904" y="4107362"/>
            <a:ext cx="2851546" cy="2331053"/>
          </a:xfrm>
          <a:prstGeom prst="roundRect">
            <a:avLst>
              <a:gd name="adj" fmla="val 5708"/>
            </a:avLst>
          </a:prstGeom>
          <a:noFill/>
          <a:ln w="19050">
            <a:solidFill>
              <a:schemeClr val="bg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0" tIns="91440" rIns="91440" bIns="9144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50E22"/>
              </a:solidFill>
              <a:effectLst/>
              <a:uLnTx/>
              <a:uFillTx/>
              <a:latin typeface="Simplon Norm Light" panose="020B0300030000000000" pitchFamily="34" charset="77"/>
              <a:ea typeface="+mn-ea"/>
              <a:cs typeface="+mn-cs"/>
            </a:endParaRPr>
          </a:p>
        </p:txBody>
      </p:sp>
      <p:sp>
        <p:nvSpPr>
          <p:cNvPr id="466" name="Rounded Rectangle 465">
            <a:extLst>
              <a:ext uri="{FF2B5EF4-FFF2-40B4-BE49-F238E27FC236}">
                <a16:creationId xmlns:a16="http://schemas.microsoft.com/office/drawing/2014/main" id="{2C60E471-9D27-7826-390A-6EBFC5F26E0E}"/>
              </a:ext>
            </a:extLst>
          </p:cNvPr>
          <p:cNvSpPr/>
          <p:nvPr/>
        </p:nvSpPr>
        <p:spPr>
          <a:xfrm>
            <a:off x="8968904" y="2940925"/>
            <a:ext cx="2851546" cy="1071659"/>
          </a:xfrm>
          <a:prstGeom prst="roundRect">
            <a:avLst>
              <a:gd name="adj" fmla="val 5708"/>
            </a:avLst>
          </a:prstGeom>
          <a:noFill/>
          <a:ln w="19050">
            <a:solidFill>
              <a:schemeClr val="bg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0" tIns="91440" rIns="91440" bIns="9144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50E22"/>
              </a:solidFill>
              <a:effectLst/>
              <a:uLnTx/>
              <a:uFillTx/>
              <a:latin typeface="Simplon Norm Light" panose="020B0300030000000000" pitchFamily="34" charset="77"/>
              <a:ea typeface="+mn-ea"/>
              <a:cs typeface="+mn-cs"/>
            </a:endParaRPr>
          </a:p>
        </p:txBody>
      </p:sp>
      <p:sp>
        <p:nvSpPr>
          <p:cNvPr id="467" name="Rounded Rectangle 466">
            <a:extLst>
              <a:ext uri="{FF2B5EF4-FFF2-40B4-BE49-F238E27FC236}">
                <a16:creationId xmlns:a16="http://schemas.microsoft.com/office/drawing/2014/main" id="{0EF9B723-65CF-D3E7-9072-6E9B1C263DDC}"/>
              </a:ext>
            </a:extLst>
          </p:cNvPr>
          <p:cNvSpPr/>
          <p:nvPr/>
        </p:nvSpPr>
        <p:spPr>
          <a:xfrm>
            <a:off x="8968904" y="1426647"/>
            <a:ext cx="2851546" cy="1093807"/>
          </a:xfrm>
          <a:prstGeom prst="roundRect">
            <a:avLst>
              <a:gd name="adj" fmla="val 5708"/>
            </a:avLst>
          </a:prstGeom>
          <a:noFill/>
          <a:ln w="19050">
            <a:solidFill>
              <a:schemeClr val="bg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8640" tIns="91440" rIns="91440" bIns="9144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50E22"/>
              </a:solidFill>
              <a:effectLst/>
              <a:uLnTx/>
              <a:uFillTx/>
              <a:latin typeface="Simplon Norm Light" panose="020B0300030000000000" pitchFamily="34" charset="77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17D042-B927-A179-6B00-5582A7BF169E}"/>
              </a:ext>
            </a:extLst>
          </p:cNvPr>
          <p:cNvGrpSpPr>
            <a:grpSpLocks/>
          </p:cNvGrpSpPr>
          <p:nvPr/>
        </p:nvGrpSpPr>
        <p:grpSpPr>
          <a:xfrm>
            <a:off x="1074057" y="1255485"/>
            <a:ext cx="8744198" cy="5268686"/>
            <a:chOff x="1074057" y="1255485"/>
            <a:chExt cx="8744198" cy="526868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57D3BED-81C7-42D2-125E-CE201B124169}"/>
                </a:ext>
              </a:extLst>
            </p:cNvPr>
            <p:cNvCxnSpPr>
              <a:cxnSpLocks/>
            </p:cNvCxnSpPr>
            <p:nvPr/>
          </p:nvCxnSpPr>
          <p:spPr>
            <a:xfrm>
              <a:off x="1074057" y="1255485"/>
              <a:ext cx="37737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9F32AF-25FF-BF7D-6306-9E0207092668}"/>
                </a:ext>
              </a:extLst>
            </p:cNvPr>
            <p:cNvCxnSpPr>
              <a:cxnSpLocks/>
            </p:cNvCxnSpPr>
            <p:nvPr/>
          </p:nvCxnSpPr>
          <p:spPr>
            <a:xfrm>
              <a:off x="3131127" y="1255485"/>
              <a:ext cx="191984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988EC2-5DD6-F444-450F-25A5E61ACEEA}"/>
                </a:ext>
              </a:extLst>
            </p:cNvPr>
            <p:cNvCxnSpPr>
              <a:cxnSpLocks/>
            </p:cNvCxnSpPr>
            <p:nvPr/>
          </p:nvCxnSpPr>
          <p:spPr>
            <a:xfrm>
              <a:off x="5500914" y="1255485"/>
              <a:ext cx="165177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618CBA7-F932-E2C0-0CA1-99AA25793DFE}"/>
                </a:ext>
              </a:extLst>
            </p:cNvPr>
            <p:cNvCxnSpPr>
              <a:cxnSpLocks/>
            </p:cNvCxnSpPr>
            <p:nvPr/>
          </p:nvCxnSpPr>
          <p:spPr>
            <a:xfrm>
              <a:off x="7629236" y="1255485"/>
              <a:ext cx="204123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39AC242-4D00-5232-946E-A1B4196F954A}"/>
                </a:ext>
              </a:extLst>
            </p:cNvPr>
            <p:cNvCxnSpPr>
              <a:cxnSpLocks/>
            </p:cNvCxnSpPr>
            <p:nvPr/>
          </p:nvCxnSpPr>
          <p:spPr>
            <a:xfrm>
              <a:off x="1959429" y="6524171"/>
              <a:ext cx="296091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7AD7BBB-ED33-D435-0316-120A7965EA9D}"/>
                </a:ext>
              </a:extLst>
            </p:cNvPr>
            <p:cNvCxnSpPr>
              <a:cxnSpLocks/>
            </p:cNvCxnSpPr>
            <p:nvPr/>
          </p:nvCxnSpPr>
          <p:spPr>
            <a:xfrm>
              <a:off x="5464628" y="6524171"/>
              <a:ext cx="168806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4E011C6-FE27-322E-2F0B-447E24CA5242}"/>
                </a:ext>
              </a:extLst>
            </p:cNvPr>
            <p:cNvCxnSpPr>
              <a:cxnSpLocks/>
            </p:cNvCxnSpPr>
            <p:nvPr/>
          </p:nvCxnSpPr>
          <p:spPr>
            <a:xfrm>
              <a:off x="7756970" y="6524171"/>
              <a:ext cx="206128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904DE28C-FC30-259A-CBDE-9643FA21B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28" y="473850"/>
            <a:ext cx="10525328" cy="617541"/>
          </a:xfrm>
        </p:spPr>
        <p:txBody>
          <a:bodyPr/>
          <a:lstStyle/>
          <a:p>
            <a:r>
              <a:rPr lang="en-US"/>
              <a:t>A Day in the Life of a Data File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39673-ED71-761E-BD84-9E9E2CA791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1428" y="207554"/>
            <a:ext cx="10525328" cy="224292"/>
          </a:xfrm>
        </p:spPr>
        <p:txBody>
          <a:bodyPr/>
          <a:lstStyle/>
          <a:p>
            <a:r>
              <a:rPr lang="en-US"/>
              <a:t>SECURING THE FLOW OF DATA</a:t>
            </a:r>
          </a:p>
        </p:txBody>
      </p:sp>
      <p:grpSp>
        <p:nvGrpSpPr>
          <p:cNvPr id="518" name="Group 517">
            <a:extLst>
              <a:ext uri="{FF2B5EF4-FFF2-40B4-BE49-F238E27FC236}">
                <a16:creationId xmlns:a16="http://schemas.microsoft.com/office/drawing/2014/main" id="{7EB2BE86-8324-93CF-FB8E-477095144C15}"/>
              </a:ext>
            </a:extLst>
          </p:cNvPr>
          <p:cNvGrpSpPr/>
          <p:nvPr/>
        </p:nvGrpSpPr>
        <p:grpSpPr>
          <a:xfrm>
            <a:off x="357969" y="2407645"/>
            <a:ext cx="810431" cy="957137"/>
            <a:chOff x="357969" y="2407645"/>
            <a:chExt cx="810431" cy="957137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B32B5A40-C495-761A-7F20-8020A8D2FC19}"/>
                </a:ext>
              </a:extLst>
            </p:cNvPr>
            <p:cNvSpPr/>
            <p:nvPr/>
          </p:nvSpPr>
          <p:spPr>
            <a:xfrm>
              <a:off x="357969" y="2407645"/>
              <a:ext cx="810431" cy="957137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54864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3rd Parties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EF3DF8BA-EF1B-A355-DEBD-B0891783EEE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6057" y="2520454"/>
              <a:ext cx="365760" cy="365760"/>
            </a:xfrm>
            <a:prstGeom prst="rect">
              <a:avLst/>
            </a:prstGeom>
          </p:spPr>
        </p:pic>
      </p:grp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90A33A1E-2F2F-56A3-51EF-318B561AB10D}"/>
              </a:ext>
            </a:extLst>
          </p:cNvPr>
          <p:cNvGrpSpPr/>
          <p:nvPr/>
        </p:nvGrpSpPr>
        <p:grpSpPr>
          <a:xfrm>
            <a:off x="357969" y="5067765"/>
            <a:ext cx="810431" cy="957137"/>
            <a:chOff x="357969" y="5067765"/>
            <a:chExt cx="810431" cy="957137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7A30EB7F-1E01-C2C7-C76B-54DC9B5D1C7E}"/>
                </a:ext>
              </a:extLst>
            </p:cNvPr>
            <p:cNvSpPr/>
            <p:nvPr/>
          </p:nvSpPr>
          <p:spPr>
            <a:xfrm>
              <a:off x="357969" y="5067765"/>
              <a:ext cx="810431" cy="957137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54864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Guest / </a:t>
              </a:r>
              <a:b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Employee</a:t>
              </a: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91A07F55-E9A1-D65A-645F-4D3C512177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0304" y="5180573"/>
              <a:ext cx="365760" cy="365760"/>
            </a:xfrm>
            <a:prstGeom prst="rect">
              <a:avLst/>
            </a:prstGeom>
          </p:spPr>
        </p:pic>
      </p:grpSp>
      <p:grpSp>
        <p:nvGrpSpPr>
          <p:cNvPr id="512" name="Group 511">
            <a:extLst>
              <a:ext uri="{FF2B5EF4-FFF2-40B4-BE49-F238E27FC236}">
                <a16:creationId xmlns:a16="http://schemas.microsoft.com/office/drawing/2014/main" id="{3D90510B-9DC2-B90F-4B66-04EF6CD8DCDA}"/>
              </a:ext>
            </a:extLst>
          </p:cNvPr>
          <p:cNvGrpSpPr/>
          <p:nvPr/>
        </p:nvGrpSpPr>
        <p:grpSpPr>
          <a:xfrm>
            <a:off x="1182891" y="5762700"/>
            <a:ext cx="474656" cy="473775"/>
            <a:chOff x="1182891" y="5762700"/>
            <a:chExt cx="474656" cy="473775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834343CD-0C5F-AD9D-97F5-FE4667770CA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97191" y="6007875"/>
              <a:ext cx="228600" cy="228600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85FC14B4-D034-9063-0E48-206243E0C7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28947" y="5779275"/>
              <a:ext cx="228600" cy="228600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BBBB0243-A8A1-A328-C8D4-76E76F50C5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82891" y="5762700"/>
              <a:ext cx="228600" cy="228600"/>
            </a:xfrm>
            <a:prstGeom prst="rect">
              <a:avLst/>
            </a:prstGeom>
          </p:spPr>
        </p:pic>
      </p:grpSp>
      <p:pic>
        <p:nvPicPr>
          <p:cNvPr id="52" name="Graphic 51">
            <a:extLst>
              <a:ext uri="{FF2B5EF4-FFF2-40B4-BE49-F238E27FC236}">
                <a16:creationId xmlns:a16="http://schemas.microsoft.com/office/drawing/2014/main" id="{FD388D90-1349-8B1D-62A6-E06AF5CB6A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637" y="3891934"/>
            <a:ext cx="228600" cy="22860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D725E66B-78D9-B1F1-4C1F-C7E6E89DC8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09543" y="4982440"/>
            <a:ext cx="228600" cy="228600"/>
          </a:xfrm>
          <a:prstGeom prst="rect">
            <a:avLst/>
          </a:prstGeom>
        </p:spPr>
      </p:pic>
      <p:grpSp>
        <p:nvGrpSpPr>
          <p:cNvPr id="562" name="Group 561">
            <a:extLst>
              <a:ext uri="{FF2B5EF4-FFF2-40B4-BE49-F238E27FC236}">
                <a16:creationId xmlns:a16="http://schemas.microsoft.com/office/drawing/2014/main" id="{AB754407-3A34-0220-93D7-3AD10AB9689C}"/>
              </a:ext>
            </a:extLst>
          </p:cNvPr>
          <p:cNvGrpSpPr/>
          <p:nvPr/>
        </p:nvGrpSpPr>
        <p:grpSpPr>
          <a:xfrm>
            <a:off x="3441406" y="2679354"/>
            <a:ext cx="2397348" cy="520479"/>
            <a:chOff x="3441406" y="2679354"/>
            <a:chExt cx="2397348" cy="520479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A47405C0-E31E-1C97-AB68-026B0536E5E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437118" y="2679354"/>
              <a:ext cx="228600" cy="228600"/>
            </a:xfrm>
            <a:prstGeom prst="rect">
              <a:avLst/>
            </a:prstGeom>
          </p:spPr>
        </p:pic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B644A10E-B94B-4BA0-4BEA-05580893E27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544074" y="2679354"/>
              <a:ext cx="228600" cy="228600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B6584AF7-4E1F-1544-0700-B9B04528D74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90596" y="2679354"/>
              <a:ext cx="228600" cy="228600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931FF99D-6C45-B7D5-D42B-1C7ABFBAF49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963857" y="2679354"/>
              <a:ext cx="228600" cy="228600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5830CE6B-50A0-17CC-F467-D2251EBC94E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017335" y="2679354"/>
              <a:ext cx="228600" cy="228600"/>
            </a:xfrm>
            <a:prstGeom prst="rect">
              <a:avLst/>
            </a:prstGeom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B93106DD-9D78-CBA4-EFDD-995056FB73E0}"/>
                </a:ext>
              </a:extLst>
            </p:cNvPr>
            <p:cNvSpPr/>
            <p:nvPr/>
          </p:nvSpPr>
          <p:spPr>
            <a:xfrm>
              <a:off x="3441406" y="294092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Folder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A95313DB-0AC5-7DE9-78FD-CD87926CB8A7}"/>
                </a:ext>
              </a:extLst>
            </p:cNvPr>
            <p:cNvSpPr/>
            <p:nvPr/>
          </p:nvSpPr>
          <p:spPr>
            <a:xfrm>
              <a:off x="3914155" y="294092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API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F361CEF6-1AA8-5FAF-5FD1-0AD68B3F23F4}"/>
                </a:ext>
              </a:extLst>
            </p:cNvPr>
            <p:cNvSpPr/>
            <p:nvPr/>
          </p:nvSpPr>
          <p:spPr>
            <a:xfrm>
              <a:off x="4386904" y="294092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SFTP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E78195D4-4EE8-C6A0-B8FB-021BC68C622C}"/>
                </a:ext>
              </a:extLst>
            </p:cNvPr>
            <p:cNvSpPr/>
            <p:nvPr/>
          </p:nvSpPr>
          <p:spPr>
            <a:xfrm>
              <a:off x="4859653" y="294092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GUI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30CE5749-8DDC-00D7-C922-52B3557BD453}"/>
                </a:ext>
              </a:extLst>
            </p:cNvPr>
            <p:cNvSpPr/>
            <p:nvPr/>
          </p:nvSpPr>
          <p:spPr>
            <a:xfrm>
              <a:off x="5271393" y="2941717"/>
              <a:ext cx="567361" cy="258116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Sharepoint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 Online</a:t>
              </a:r>
            </a:p>
          </p:txBody>
        </p:sp>
      </p:grpSp>
      <p:grpSp>
        <p:nvGrpSpPr>
          <p:cNvPr id="563" name="Group 562">
            <a:extLst>
              <a:ext uri="{FF2B5EF4-FFF2-40B4-BE49-F238E27FC236}">
                <a16:creationId xmlns:a16="http://schemas.microsoft.com/office/drawing/2014/main" id="{075336BC-535C-DBC3-76AB-94B6C49EC7B9}"/>
              </a:ext>
            </a:extLst>
          </p:cNvPr>
          <p:cNvGrpSpPr/>
          <p:nvPr/>
        </p:nvGrpSpPr>
        <p:grpSpPr>
          <a:xfrm>
            <a:off x="3658374" y="2454388"/>
            <a:ext cx="1893044" cy="224967"/>
            <a:chOff x="3658374" y="2454388"/>
            <a:chExt cx="1893044" cy="224967"/>
          </a:xfrm>
        </p:grpSpPr>
        <p:cxnSp>
          <p:nvCxnSpPr>
            <p:cNvPr id="65" name="Elbow Connector 64">
              <a:extLst>
                <a:ext uri="{FF2B5EF4-FFF2-40B4-BE49-F238E27FC236}">
                  <a16:creationId xmlns:a16="http://schemas.microsoft.com/office/drawing/2014/main" id="{38EF9112-B21E-E491-04C5-AD6C3C9A7807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 rot="5400000">
              <a:off x="4008846" y="2103916"/>
              <a:ext cx="224966" cy="925910"/>
            </a:xfrm>
            <a:prstGeom prst="bentConnector3">
              <a:avLst/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Elbow Connector 65">
              <a:extLst>
                <a:ext uri="{FF2B5EF4-FFF2-40B4-BE49-F238E27FC236}">
                  <a16:creationId xmlns:a16="http://schemas.microsoft.com/office/drawing/2014/main" id="{5897A25B-72EE-515D-8D00-8E0BB37225A0}"/>
                </a:ext>
              </a:extLst>
            </p:cNvPr>
            <p:cNvCxnSpPr>
              <a:cxnSpLocks/>
              <a:endCxn id="56" idx="0"/>
            </p:cNvCxnSpPr>
            <p:nvPr/>
          </p:nvCxnSpPr>
          <p:spPr>
            <a:xfrm rot="5400000">
              <a:off x="4245477" y="2340547"/>
              <a:ext cx="224966" cy="452649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Elbow Connector 68">
              <a:extLst>
                <a:ext uri="{FF2B5EF4-FFF2-40B4-BE49-F238E27FC236}">
                  <a16:creationId xmlns:a16="http://schemas.microsoft.com/office/drawing/2014/main" id="{4AA79A07-BD83-BFE5-0DE2-C4E8DBA1436B}"/>
                </a:ext>
              </a:extLst>
            </p:cNvPr>
            <p:cNvCxnSpPr>
              <a:cxnSpLocks/>
              <a:endCxn id="54" idx="0"/>
            </p:cNvCxnSpPr>
            <p:nvPr/>
          </p:nvCxnSpPr>
          <p:spPr>
            <a:xfrm rot="16200000" flipH="1">
              <a:off x="4482107" y="2556565"/>
              <a:ext cx="224966" cy="20612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lbow Connector 71">
              <a:extLst>
                <a:ext uri="{FF2B5EF4-FFF2-40B4-BE49-F238E27FC236}">
                  <a16:creationId xmlns:a16="http://schemas.microsoft.com/office/drawing/2014/main" id="{C579850F-BE15-CF8F-DC11-16664A5CB687}"/>
                </a:ext>
              </a:extLst>
            </p:cNvPr>
            <p:cNvCxnSpPr>
              <a:cxnSpLocks/>
              <a:endCxn id="55" idx="0"/>
            </p:cNvCxnSpPr>
            <p:nvPr/>
          </p:nvCxnSpPr>
          <p:spPr>
            <a:xfrm rot="16200000" flipH="1">
              <a:off x="4718737" y="2319934"/>
              <a:ext cx="224966" cy="493873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Elbow Connector 74">
              <a:extLst>
                <a:ext uri="{FF2B5EF4-FFF2-40B4-BE49-F238E27FC236}">
                  <a16:creationId xmlns:a16="http://schemas.microsoft.com/office/drawing/2014/main" id="{1913E074-5415-68E0-236A-CA1334AE8373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 rot="16200000" flipH="1">
              <a:off x="4955368" y="2083304"/>
              <a:ext cx="224966" cy="967134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F3F7BD5F-88CA-8156-A292-C51BED2D8750}"/>
              </a:ext>
            </a:extLst>
          </p:cNvPr>
          <p:cNvGrpSpPr/>
          <p:nvPr/>
        </p:nvGrpSpPr>
        <p:grpSpPr>
          <a:xfrm>
            <a:off x="4122494" y="3472508"/>
            <a:ext cx="810431" cy="926367"/>
            <a:chOff x="4122494" y="3472508"/>
            <a:chExt cx="810431" cy="926367"/>
          </a:xfrm>
        </p:grpSpPr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CCCD3CE4-C663-E397-680C-6F6B094E261B}"/>
                </a:ext>
              </a:extLst>
            </p:cNvPr>
            <p:cNvSpPr/>
            <p:nvPr/>
          </p:nvSpPr>
          <p:spPr>
            <a:xfrm>
              <a:off x="4122494" y="3472509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87" name="Picture 86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526AE505-A65D-8703-3AC4-8D99F434D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0209" y="3472508"/>
              <a:ext cx="635000" cy="635000"/>
            </a:xfrm>
            <a:prstGeom prst="rect">
              <a:avLst/>
            </a:prstGeom>
          </p:spPr>
        </p:pic>
      </p:grpSp>
      <p:grpSp>
        <p:nvGrpSpPr>
          <p:cNvPr id="517" name="Group 516">
            <a:extLst>
              <a:ext uri="{FF2B5EF4-FFF2-40B4-BE49-F238E27FC236}">
                <a16:creationId xmlns:a16="http://schemas.microsoft.com/office/drawing/2014/main" id="{49D8C47F-510C-6754-5FAA-BB18264BD1C0}"/>
              </a:ext>
            </a:extLst>
          </p:cNvPr>
          <p:cNvGrpSpPr/>
          <p:nvPr/>
        </p:nvGrpSpPr>
        <p:grpSpPr>
          <a:xfrm>
            <a:off x="1774110" y="2405162"/>
            <a:ext cx="810431" cy="926367"/>
            <a:chOff x="1774110" y="2405162"/>
            <a:chExt cx="810431" cy="926367"/>
          </a:xfrm>
        </p:grpSpPr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60D9F5FC-46BE-FD1F-7136-472B3F105941}"/>
                </a:ext>
              </a:extLst>
            </p:cNvPr>
            <p:cNvSpPr/>
            <p:nvPr/>
          </p:nvSpPr>
          <p:spPr>
            <a:xfrm>
              <a:off x="1774110" y="2405163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89" name="Picture 88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C774215E-8EAF-E894-17CB-AC77DF531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1825" y="2405162"/>
              <a:ext cx="635000" cy="635000"/>
            </a:xfrm>
            <a:prstGeom prst="rect">
              <a:avLst/>
            </a:prstGeom>
          </p:spPr>
        </p:pic>
      </p:grpSp>
      <p:grpSp>
        <p:nvGrpSpPr>
          <p:cNvPr id="516" name="Group 515">
            <a:extLst>
              <a:ext uri="{FF2B5EF4-FFF2-40B4-BE49-F238E27FC236}">
                <a16:creationId xmlns:a16="http://schemas.microsoft.com/office/drawing/2014/main" id="{98419E3A-4E40-D742-E786-1B827B3AEE6B}"/>
              </a:ext>
            </a:extLst>
          </p:cNvPr>
          <p:cNvGrpSpPr/>
          <p:nvPr/>
        </p:nvGrpSpPr>
        <p:grpSpPr>
          <a:xfrm>
            <a:off x="1783737" y="3465406"/>
            <a:ext cx="810431" cy="1082367"/>
            <a:chOff x="1783737" y="3465406"/>
            <a:chExt cx="810431" cy="1082367"/>
          </a:xfrm>
        </p:grpSpPr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DDDE5778-AC6D-446F-F62E-937C9F3586E0}"/>
                </a:ext>
              </a:extLst>
            </p:cNvPr>
            <p:cNvSpPr/>
            <p:nvPr/>
          </p:nvSpPr>
          <p:spPr>
            <a:xfrm>
              <a:off x="1783737" y="3465406"/>
              <a:ext cx="810431" cy="1082367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Email Security</a:t>
              </a:r>
            </a:p>
          </p:txBody>
        </p:sp>
        <p:pic>
          <p:nvPicPr>
            <p:cNvPr id="96" name="Picture 95" descr="A blue cube with a blue and white letter&#10;&#10;Description automatically generated with medium confidence">
              <a:extLst>
                <a:ext uri="{FF2B5EF4-FFF2-40B4-BE49-F238E27FC236}">
                  <a16:creationId xmlns:a16="http://schemas.microsoft.com/office/drawing/2014/main" id="{6EA25B3C-C2DA-0D74-457C-461BC641B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1452" y="3467760"/>
              <a:ext cx="635000" cy="635000"/>
            </a:xfrm>
            <a:prstGeom prst="rect">
              <a:avLst/>
            </a:prstGeom>
          </p:spPr>
        </p:pic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8B6507EB-0D32-131C-FAC1-8C149995E352}"/>
              </a:ext>
            </a:extLst>
          </p:cNvPr>
          <p:cNvGrpSpPr/>
          <p:nvPr/>
        </p:nvGrpSpPr>
        <p:grpSpPr>
          <a:xfrm>
            <a:off x="1774110" y="5064933"/>
            <a:ext cx="810431" cy="926367"/>
            <a:chOff x="1774110" y="5064933"/>
            <a:chExt cx="810431" cy="926367"/>
          </a:xfrm>
        </p:grpSpPr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6D9DF1DB-18D4-5636-1728-E3DFB6577CDA}"/>
                </a:ext>
              </a:extLst>
            </p:cNvPr>
            <p:cNvSpPr/>
            <p:nvPr/>
          </p:nvSpPr>
          <p:spPr>
            <a:xfrm>
              <a:off x="1774110" y="5064934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Kiosk</a:t>
              </a:r>
            </a:p>
          </p:txBody>
        </p:sp>
        <p:pic>
          <p:nvPicPr>
            <p:cNvPr id="97" name="Picture 96" descr="A blue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D4A34CA0-62A7-9E0F-459D-FE41F5C6C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1825" y="5064933"/>
              <a:ext cx="635000" cy="635000"/>
            </a:xfrm>
            <a:prstGeom prst="rect">
              <a:avLst/>
            </a:prstGeom>
          </p:spPr>
        </p:pic>
      </p:grpSp>
      <p:pic>
        <p:nvPicPr>
          <p:cNvPr id="102" name="Graphic 101">
            <a:extLst>
              <a:ext uri="{FF2B5EF4-FFF2-40B4-BE49-F238E27FC236}">
                <a16:creationId xmlns:a16="http://schemas.microsoft.com/office/drawing/2014/main" id="{7D9AA3C1-2F62-607E-1783-8982F8F31A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13061" y="2643772"/>
            <a:ext cx="228600" cy="228600"/>
          </a:xfrm>
          <a:prstGeom prst="rect">
            <a:avLst/>
          </a:prstGeom>
        </p:spPr>
      </p:pic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4A80C301-3FA4-2F42-CFD3-6149F3B78324}"/>
              </a:ext>
            </a:extLst>
          </p:cNvPr>
          <p:cNvSpPr/>
          <p:nvPr/>
        </p:nvSpPr>
        <p:spPr>
          <a:xfrm>
            <a:off x="1205112" y="2900771"/>
            <a:ext cx="664648" cy="258116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Medium" panose="020B0500030000000000" pitchFamily="34" charset="77"/>
                <a:ea typeface="+mn-ea"/>
                <a:cs typeface="+mn-cs"/>
              </a:rPr>
              <a:t>External Files</a:t>
            </a:r>
          </a:p>
        </p:txBody>
      </p:sp>
      <p:cxnSp>
        <p:nvCxnSpPr>
          <p:cNvPr id="105" name="Elbow Connector 104">
            <a:extLst>
              <a:ext uri="{FF2B5EF4-FFF2-40B4-BE49-F238E27FC236}">
                <a16:creationId xmlns:a16="http://schemas.microsoft.com/office/drawing/2014/main" id="{AEA399FC-3CB2-376D-D1A3-CB1C7C63EE5B}"/>
              </a:ext>
            </a:extLst>
          </p:cNvPr>
          <p:cNvCxnSpPr>
            <a:cxnSpLocks/>
            <a:stCxn id="88" idx="3"/>
          </p:cNvCxnSpPr>
          <p:nvPr/>
        </p:nvCxnSpPr>
        <p:spPr>
          <a:xfrm>
            <a:off x="2584541" y="2868346"/>
            <a:ext cx="1503031" cy="86889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lbow Connector 108">
            <a:extLst>
              <a:ext uri="{FF2B5EF4-FFF2-40B4-BE49-F238E27FC236}">
                <a16:creationId xmlns:a16="http://schemas.microsoft.com/office/drawing/2014/main" id="{8DBBE551-84F9-72F5-11CD-29B2832EC326}"/>
              </a:ext>
            </a:extLst>
          </p:cNvPr>
          <p:cNvCxnSpPr>
            <a:cxnSpLocks/>
            <a:stCxn id="94" idx="3"/>
          </p:cNvCxnSpPr>
          <p:nvPr/>
        </p:nvCxnSpPr>
        <p:spPr>
          <a:xfrm flipV="1">
            <a:off x="2594168" y="4006234"/>
            <a:ext cx="1490888" cy="356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9ED479A8-35B8-167A-9EB5-64E221A934AE}"/>
              </a:ext>
            </a:extLst>
          </p:cNvPr>
          <p:cNvSpPr/>
          <p:nvPr/>
        </p:nvSpPr>
        <p:spPr>
          <a:xfrm>
            <a:off x="452310" y="4114271"/>
            <a:ext cx="621748" cy="258116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Medium" panose="020B0500030000000000" pitchFamily="34" charset="77"/>
                <a:ea typeface="+mn-ea"/>
                <a:cs typeface="+mn-cs"/>
              </a:rPr>
              <a:t>Incoming Emails</a:t>
            </a:r>
          </a:p>
        </p:txBody>
      </p:sp>
      <p:cxnSp>
        <p:nvCxnSpPr>
          <p:cNvPr id="115" name="Elbow Connector 114">
            <a:extLst>
              <a:ext uri="{FF2B5EF4-FFF2-40B4-BE49-F238E27FC236}">
                <a16:creationId xmlns:a16="http://schemas.microsoft.com/office/drawing/2014/main" id="{F9E99C8F-3271-BD0D-FA22-4182ABF61EB0}"/>
              </a:ext>
            </a:extLst>
          </p:cNvPr>
          <p:cNvCxnSpPr>
            <a:cxnSpLocks/>
          </p:cNvCxnSpPr>
          <p:nvPr/>
        </p:nvCxnSpPr>
        <p:spPr>
          <a:xfrm>
            <a:off x="2606098" y="4093469"/>
            <a:ext cx="1505649" cy="1098560"/>
          </a:xfrm>
          <a:prstGeom prst="bentConnector3">
            <a:avLst>
              <a:gd name="adj1" fmla="val 50000"/>
            </a:avLst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Elbow Connector 118">
            <a:extLst>
              <a:ext uri="{FF2B5EF4-FFF2-40B4-BE49-F238E27FC236}">
                <a16:creationId xmlns:a16="http://schemas.microsoft.com/office/drawing/2014/main" id="{14B9ACF8-40D2-2C94-BDD0-FC5D2E4A92B1}"/>
              </a:ext>
            </a:extLst>
          </p:cNvPr>
          <p:cNvCxnSpPr>
            <a:cxnSpLocks/>
          </p:cNvCxnSpPr>
          <p:nvPr/>
        </p:nvCxnSpPr>
        <p:spPr>
          <a:xfrm>
            <a:off x="2604915" y="4161397"/>
            <a:ext cx="1506832" cy="1106434"/>
          </a:xfrm>
          <a:prstGeom prst="bentConnector3">
            <a:avLst>
              <a:gd name="adj1" fmla="val 45046"/>
            </a:avLst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Graphic 130">
            <a:extLst>
              <a:ext uri="{FF2B5EF4-FFF2-40B4-BE49-F238E27FC236}">
                <a16:creationId xmlns:a16="http://schemas.microsoft.com/office/drawing/2014/main" id="{C05B8494-44F5-7360-6A15-927FEF1B4B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66171" y="3664534"/>
            <a:ext cx="228600" cy="228600"/>
          </a:xfrm>
          <a:prstGeom prst="rect">
            <a:avLst/>
          </a:prstGeom>
        </p:spPr>
      </p:pic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245BA93A-2088-3D82-B6BB-EC5A0B954399}"/>
              </a:ext>
            </a:extLst>
          </p:cNvPr>
          <p:cNvSpPr/>
          <p:nvPr/>
        </p:nvSpPr>
        <p:spPr>
          <a:xfrm>
            <a:off x="2912539" y="3666414"/>
            <a:ext cx="935065" cy="258116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Medium" panose="020B0500030000000000" pitchFamily="34" charset="77"/>
                <a:ea typeface="+mn-ea"/>
                <a:cs typeface="+mn-cs"/>
              </a:rPr>
              <a:t>Email Attachments</a:t>
            </a:r>
          </a:p>
        </p:txBody>
      </p: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EF8895FA-1549-F0DB-11A5-E052696BB059}"/>
              </a:ext>
            </a:extLst>
          </p:cNvPr>
          <p:cNvCxnSpPr>
            <a:cxnSpLocks/>
            <a:stCxn id="52" idx="3"/>
          </p:cNvCxnSpPr>
          <p:nvPr/>
        </p:nvCxnSpPr>
        <p:spPr>
          <a:xfrm>
            <a:off x="863237" y="4006234"/>
            <a:ext cx="843531" cy="0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" name="Graphic 142">
            <a:extLst>
              <a:ext uri="{FF2B5EF4-FFF2-40B4-BE49-F238E27FC236}">
                <a16:creationId xmlns:a16="http://schemas.microsoft.com/office/drawing/2014/main" id="{5BE9A2F1-3897-C07D-F68A-002F0E84EE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85826" y="2584222"/>
            <a:ext cx="228600" cy="228600"/>
          </a:xfrm>
          <a:prstGeom prst="rect">
            <a:avLst/>
          </a:prstGeom>
        </p:spPr>
      </p:pic>
      <p:pic>
        <p:nvPicPr>
          <p:cNvPr id="144" name="Graphic 143">
            <a:extLst>
              <a:ext uri="{FF2B5EF4-FFF2-40B4-BE49-F238E27FC236}">
                <a16:creationId xmlns:a16="http://schemas.microsoft.com/office/drawing/2014/main" id="{9E0ABF09-E0BE-4876-A087-187C72C86D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71112" y="3783984"/>
            <a:ext cx="228600" cy="228600"/>
          </a:xfrm>
          <a:prstGeom prst="rect">
            <a:avLst/>
          </a:prstGeom>
        </p:spPr>
      </p:pic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B88ACA78-FCD1-CF28-FA5A-691E6EBA59CF}"/>
              </a:ext>
            </a:extLst>
          </p:cNvPr>
          <p:cNvCxnSpPr>
            <a:cxnSpLocks/>
          </p:cNvCxnSpPr>
          <p:nvPr/>
        </p:nvCxnSpPr>
        <p:spPr>
          <a:xfrm>
            <a:off x="1168400" y="5724605"/>
            <a:ext cx="571500" cy="0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36689D34-1DEC-B20B-BB59-BCD1A1475923}"/>
              </a:ext>
            </a:extLst>
          </p:cNvPr>
          <p:cNvCxnSpPr>
            <a:cxnSpLocks/>
          </p:cNvCxnSpPr>
          <p:nvPr/>
        </p:nvCxnSpPr>
        <p:spPr>
          <a:xfrm>
            <a:off x="1208093" y="5406403"/>
            <a:ext cx="562397" cy="0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Graphic 150">
            <a:extLst>
              <a:ext uri="{FF2B5EF4-FFF2-40B4-BE49-F238E27FC236}">
                <a16:creationId xmlns:a16="http://schemas.microsoft.com/office/drawing/2014/main" id="{AA9C1B1F-EC3C-67B5-D696-24FDAC6210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437367" y="5135799"/>
            <a:ext cx="228600" cy="228600"/>
          </a:xfrm>
          <a:prstGeom prst="rect">
            <a:avLst/>
          </a:prstGeom>
        </p:spPr>
      </p:pic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469F90AB-B47F-6C03-95D2-FAB02E586CFE}"/>
              </a:ext>
            </a:extLst>
          </p:cNvPr>
          <p:cNvCxnSpPr>
            <a:cxnSpLocks/>
          </p:cNvCxnSpPr>
          <p:nvPr/>
        </p:nvCxnSpPr>
        <p:spPr>
          <a:xfrm>
            <a:off x="2589631" y="5480130"/>
            <a:ext cx="1495425" cy="0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" name="Graphic 153">
            <a:extLst>
              <a:ext uri="{FF2B5EF4-FFF2-40B4-BE49-F238E27FC236}">
                <a16:creationId xmlns:a16="http://schemas.microsoft.com/office/drawing/2014/main" id="{CF1157C3-026E-A9DF-C249-BF39B00713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785573" y="5231049"/>
            <a:ext cx="228600" cy="228600"/>
          </a:xfrm>
          <a:prstGeom prst="rect">
            <a:avLst/>
          </a:prstGeom>
        </p:spPr>
      </p:pic>
      <p:cxnSp>
        <p:nvCxnSpPr>
          <p:cNvPr id="155" name="Elbow Connector 154">
            <a:extLst>
              <a:ext uri="{FF2B5EF4-FFF2-40B4-BE49-F238E27FC236}">
                <a16:creationId xmlns:a16="http://schemas.microsoft.com/office/drawing/2014/main" id="{AEE5A20E-A556-C6B1-F6B2-BEC8638F87AB}"/>
              </a:ext>
            </a:extLst>
          </p:cNvPr>
          <p:cNvCxnSpPr>
            <a:cxnSpLocks/>
            <a:stCxn id="90" idx="3"/>
            <a:endCxn id="92" idx="3"/>
          </p:cNvCxnSpPr>
          <p:nvPr/>
        </p:nvCxnSpPr>
        <p:spPr>
          <a:xfrm>
            <a:off x="2584541" y="5528117"/>
            <a:ext cx="2342164" cy="12700"/>
          </a:xfrm>
          <a:prstGeom prst="bentConnector5">
            <a:avLst>
              <a:gd name="adj1" fmla="val 32699"/>
              <a:gd name="adj2" fmla="val 5447110"/>
              <a:gd name="adj3" fmla="val 109760"/>
            </a:avLst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Graphic 157">
            <a:extLst>
              <a:ext uri="{FF2B5EF4-FFF2-40B4-BE49-F238E27FC236}">
                <a16:creationId xmlns:a16="http://schemas.microsoft.com/office/drawing/2014/main" id="{B356909B-D2E9-B480-F984-F6BF667940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798239" y="5573552"/>
            <a:ext cx="228600" cy="228600"/>
          </a:xfrm>
          <a:prstGeom prst="rect">
            <a:avLst/>
          </a:prstGeom>
        </p:spPr>
      </p:pic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B950D754-05D8-6255-9B5F-927ED8946104}"/>
              </a:ext>
            </a:extLst>
          </p:cNvPr>
          <p:cNvCxnSpPr>
            <a:cxnSpLocks/>
          </p:cNvCxnSpPr>
          <p:nvPr/>
        </p:nvCxnSpPr>
        <p:spPr>
          <a:xfrm>
            <a:off x="4245935" y="4408400"/>
            <a:ext cx="0" cy="612170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701CA80B-D040-60A0-7AD0-CF8ECE99635B}"/>
              </a:ext>
            </a:extLst>
          </p:cNvPr>
          <p:cNvCxnSpPr>
            <a:cxnSpLocks/>
          </p:cNvCxnSpPr>
          <p:nvPr/>
        </p:nvCxnSpPr>
        <p:spPr>
          <a:xfrm>
            <a:off x="4820840" y="4438650"/>
            <a:ext cx="0" cy="626282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5" name="Graphic 164">
            <a:extLst>
              <a:ext uri="{FF2B5EF4-FFF2-40B4-BE49-F238E27FC236}">
                <a16:creationId xmlns:a16="http://schemas.microsoft.com/office/drawing/2014/main" id="{7E7CE4F7-FA02-5362-86CA-F5768A643F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361259" y="4565464"/>
            <a:ext cx="365760" cy="365760"/>
          </a:xfrm>
          <a:prstGeom prst="rect">
            <a:avLst/>
          </a:prstGeom>
        </p:spPr>
      </p:pic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3900D24B-091B-2BB9-6B8D-26BBA6A2F743}"/>
              </a:ext>
            </a:extLst>
          </p:cNvPr>
          <p:cNvCxnSpPr>
            <a:cxnSpLocks/>
          </p:cNvCxnSpPr>
          <p:nvPr/>
        </p:nvCxnSpPr>
        <p:spPr>
          <a:xfrm>
            <a:off x="4522390" y="3086100"/>
            <a:ext cx="0" cy="342900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Elbow Connector 169">
            <a:extLst>
              <a:ext uri="{FF2B5EF4-FFF2-40B4-BE49-F238E27FC236}">
                <a16:creationId xmlns:a16="http://schemas.microsoft.com/office/drawing/2014/main" id="{EBA3834A-FDE2-D87A-7F3B-302ADB44FDC0}"/>
              </a:ext>
            </a:extLst>
          </p:cNvPr>
          <p:cNvCxnSpPr>
            <a:cxnSpLocks/>
            <a:stCxn id="92" idx="3"/>
            <a:endCxn id="57" idx="2"/>
          </p:cNvCxnSpPr>
          <p:nvPr/>
        </p:nvCxnSpPr>
        <p:spPr>
          <a:xfrm flipV="1">
            <a:off x="4926705" y="5211040"/>
            <a:ext cx="397138" cy="317077"/>
          </a:xfrm>
          <a:prstGeom prst="bentConnector2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ounded Rectangle 176">
            <a:extLst>
              <a:ext uri="{FF2B5EF4-FFF2-40B4-BE49-F238E27FC236}">
                <a16:creationId xmlns:a16="http://schemas.microsoft.com/office/drawing/2014/main" id="{11277A0F-A501-FAFA-8A6D-0906AD4D8EA2}"/>
              </a:ext>
            </a:extLst>
          </p:cNvPr>
          <p:cNvSpPr/>
          <p:nvPr/>
        </p:nvSpPr>
        <p:spPr>
          <a:xfrm>
            <a:off x="5382391" y="5262320"/>
            <a:ext cx="935065" cy="129850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Medium" panose="020B0500030000000000" pitchFamily="34" charset="77"/>
                <a:ea typeface="+mn-ea"/>
                <a:cs typeface="+mn-cs"/>
              </a:rPr>
              <a:t>Quarantine</a:t>
            </a:r>
          </a:p>
        </p:txBody>
      </p:sp>
      <p:pic>
        <p:nvPicPr>
          <p:cNvPr id="193" name="Graphic 192">
            <a:extLst>
              <a:ext uri="{FF2B5EF4-FFF2-40B4-BE49-F238E27FC236}">
                <a16:creationId xmlns:a16="http://schemas.microsoft.com/office/drawing/2014/main" id="{239EB753-22DF-703D-BEA2-F9BB6155D1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99687" y="4513982"/>
            <a:ext cx="228600" cy="228600"/>
          </a:xfrm>
          <a:prstGeom prst="rect">
            <a:avLst/>
          </a:prstGeom>
        </p:spPr>
      </p:pic>
      <p:pic>
        <p:nvPicPr>
          <p:cNvPr id="194" name="Graphic 193">
            <a:extLst>
              <a:ext uri="{FF2B5EF4-FFF2-40B4-BE49-F238E27FC236}">
                <a16:creationId xmlns:a16="http://schemas.microsoft.com/office/drawing/2014/main" id="{79777221-1915-738D-B48C-74DBE121BA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29006" y="4498900"/>
            <a:ext cx="228600" cy="228600"/>
          </a:xfrm>
          <a:prstGeom prst="rect">
            <a:avLst/>
          </a:prstGeom>
        </p:spPr>
      </p:pic>
      <p:pic>
        <p:nvPicPr>
          <p:cNvPr id="195" name="Graphic 194">
            <a:extLst>
              <a:ext uri="{FF2B5EF4-FFF2-40B4-BE49-F238E27FC236}">
                <a16:creationId xmlns:a16="http://schemas.microsoft.com/office/drawing/2014/main" id="{1FDC255D-4A40-85CE-0217-23F46FA3EE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14298" y="4559537"/>
            <a:ext cx="228600" cy="228600"/>
          </a:xfrm>
          <a:prstGeom prst="rect">
            <a:avLst/>
          </a:prstGeom>
        </p:spPr>
      </p:pic>
      <p:pic>
        <p:nvPicPr>
          <p:cNvPr id="196" name="Graphic 195">
            <a:extLst>
              <a:ext uri="{FF2B5EF4-FFF2-40B4-BE49-F238E27FC236}">
                <a16:creationId xmlns:a16="http://schemas.microsoft.com/office/drawing/2014/main" id="{98013782-6F5B-CEAF-C6A5-76827DC9D2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819920" y="4566283"/>
            <a:ext cx="228600" cy="228600"/>
          </a:xfrm>
          <a:prstGeom prst="rect">
            <a:avLst/>
          </a:prstGeom>
        </p:spPr>
      </p:pic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F37458A4-145D-3D5B-9D6B-8F673E5EF1E8}"/>
              </a:ext>
            </a:extLst>
          </p:cNvPr>
          <p:cNvCxnSpPr>
            <a:cxnSpLocks/>
            <a:stCxn id="183" idx="1"/>
          </p:cNvCxnSpPr>
          <p:nvPr/>
        </p:nvCxnSpPr>
        <p:spPr>
          <a:xfrm flipH="1">
            <a:off x="4922178" y="3738278"/>
            <a:ext cx="163624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BEA1D6B5-60A6-527F-0A2E-F54579636BA2}"/>
              </a:ext>
            </a:extLst>
          </p:cNvPr>
          <p:cNvGrpSpPr/>
          <p:nvPr/>
        </p:nvGrpSpPr>
        <p:grpSpPr>
          <a:xfrm>
            <a:off x="5977547" y="4244047"/>
            <a:ext cx="810431" cy="926366"/>
            <a:chOff x="5977547" y="4244047"/>
            <a:chExt cx="810431" cy="926366"/>
          </a:xfrm>
        </p:grpSpPr>
        <p:sp>
          <p:nvSpPr>
            <p:cNvPr id="200" name="Rounded Rectangle 199">
              <a:extLst>
                <a:ext uri="{FF2B5EF4-FFF2-40B4-BE49-F238E27FC236}">
                  <a16:creationId xmlns:a16="http://schemas.microsoft.com/office/drawing/2014/main" id="{B12108D2-2005-F72C-0502-D678149606B7}"/>
                </a:ext>
              </a:extLst>
            </p:cNvPr>
            <p:cNvSpPr/>
            <p:nvPr/>
          </p:nvSpPr>
          <p:spPr>
            <a:xfrm>
              <a:off x="5977547" y="4244047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Diode</a:t>
              </a:r>
            </a:p>
          </p:txBody>
        </p:sp>
        <p:pic>
          <p:nvPicPr>
            <p:cNvPr id="204" name="Picture 203" descr="A blue rectangular object with three stripes&#10;&#10;Description automatically generated">
              <a:extLst>
                <a:ext uri="{FF2B5EF4-FFF2-40B4-BE49-F238E27FC236}">
                  <a16:creationId xmlns:a16="http://schemas.microsoft.com/office/drawing/2014/main" id="{60FA1AD5-81A9-81FA-4A12-B46424AB1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5262" y="4264200"/>
              <a:ext cx="635000" cy="635000"/>
            </a:xfrm>
            <a:prstGeom prst="rect">
              <a:avLst/>
            </a:prstGeom>
          </p:spPr>
        </p:pic>
      </p:grpSp>
      <p:grpSp>
        <p:nvGrpSpPr>
          <p:cNvPr id="534" name="Group 533">
            <a:extLst>
              <a:ext uri="{FF2B5EF4-FFF2-40B4-BE49-F238E27FC236}">
                <a16:creationId xmlns:a16="http://schemas.microsoft.com/office/drawing/2014/main" id="{F2010050-4A96-D6BC-1F30-1BA7538BB909}"/>
              </a:ext>
            </a:extLst>
          </p:cNvPr>
          <p:cNvGrpSpPr/>
          <p:nvPr/>
        </p:nvGrpSpPr>
        <p:grpSpPr>
          <a:xfrm>
            <a:off x="8057363" y="4247409"/>
            <a:ext cx="810431" cy="926366"/>
            <a:chOff x="8057363" y="4247409"/>
            <a:chExt cx="810431" cy="926366"/>
          </a:xfrm>
        </p:grpSpPr>
        <p:sp>
          <p:nvSpPr>
            <p:cNvPr id="205" name="Rounded Rectangle 204">
              <a:extLst>
                <a:ext uri="{FF2B5EF4-FFF2-40B4-BE49-F238E27FC236}">
                  <a16:creationId xmlns:a16="http://schemas.microsoft.com/office/drawing/2014/main" id="{4548C2E6-5BF8-5EF4-EAD5-D568EFFE01E4}"/>
                </a:ext>
              </a:extLst>
            </p:cNvPr>
            <p:cNvSpPr/>
            <p:nvPr/>
          </p:nvSpPr>
          <p:spPr>
            <a:xfrm>
              <a:off x="8057363" y="4247409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Diode</a:t>
              </a:r>
            </a:p>
          </p:txBody>
        </p:sp>
        <p:pic>
          <p:nvPicPr>
            <p:cNvPr id="206" name="Picture 205" descr="A blue rectangular object with three stripes&#10;&#10;Description automatically generated">
              <a:extLst>
                <a:ext uri="{FF2B5EF4-FFF2-40B4-BE49-F238E27FC236}">
                  <a16:creationId xmlns:a16="http://schemas.microsoft.com/office/drawing/2014/main" id="{3409C8C3-4CF7-7091-790B-B7239DB86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5078" y="4267562"/>
              <a:ext cx="635000" cy="635000"/>
            </a:xfrm>
            <a:prstGeom prst="rect">
              <a:avLst/>
            </a:prstGeom>
          </p:spPr>
        </p:pic>
      </p:grpSp>
      <p:cxnSp>
        <p:nvCxnSpPr>
          <p:cNvPr id="212" name="Elbow Connector 211">
            <a:extLst>
              <a:ext uri="{FF2B5EF4-FFF2-40B4-BE49-F238E27FC236}">
                <a16:creationId xmlns:a16="http://schemas.microsoft.com/office/drawing/2014/main" id="{4213428D-0B28-EB43-3580-6958F2365635}"/>
              </a:ext>
            </a:extLst>
          </p:cNvPr>
          <p:cNvCxnSpPr>
            <a:cxnSpLocks/>
            <a:endCxn id="200" idx="1"/>
          </p:cNvCxnSpPr>
          <p:nvPr/>
        </p:nvCxnSpPr>
        <p:spPr>
          <a:xfrm>
            <a:off x="4719196" y="4088565"/>
            <a:ext cx="1258351" cy="618665"/>
          </a:xfrm>
          <a:prstGeom prst="bentConnector3">
            <a:avLst>
              <a:gd name="adj1" fmla="val 74626"/>
            </a:avLst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3" name="Graphic 232">
            <a:extLst>
              <a:ext uri="{FF2B5EF4-FFF2-40B4-BE49-F238E27FC236}">
                <a16:creationId xmlns:a16="http://schemas.microsoft.com/office/drawing/2014/main" id="{09E94B88-10BF-0CE8-A192-36ACFE412C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342008" y="3941436"/>
            <a:ext cx="161324" cy="161324"/>
          </a:xfrm>
          <a:prstGeom prst="rect">
            <a:avLst/>
          </a:prstGeom>
        </p:spPr>
      </p:pic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768A7228-3E82-C03E-39D3-F0DCF2E8841E}"/>
              </a:ext>
            </a:extLst>
          </p:cNvPr>
          <p:cNvCxnSpPr>
            <a:cxnSpLocks/>
          </p:cNvCxnSpPr>
          <p:nvPr/>
        </p:nvCxnSpPr>
        <p:spPr>
          <a:xfrm>
            <a:off x="7348108" y="2346352"/>
            <a:ext cx="0" cy="521994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4734D663-3242-4AE3-665F-05BCD646A6AF}"/>
              </a:ext>
            </a:extLst>
          </p:cNvPr>
          <p:cNvCxnSpPr>
            <a:cxnSpLocks/>
          </p:cNvCxnSpPr>
          <p:nvPr/>
        </p:nvCxnSpPr>
        <p:spPr>
          <a:xfrm>
            <a:off x="7487430" y="2346352"/>
            <a:ext cx="0" cy="521994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4875C543-FC00-2FB8-FAA6-436C9DB853D5}"/>
              </a:ext>
            </a:extLst>
          </p:cNvPr>
          <p:cNvCxnSpPr>
            <a:cxnSpLocks/>
          </p:cNvCxnSpPr>
          <p:nvPr/>
        </p:nvCxnSpPr>
        <p:spPr>
          <a:xfrm>
            <a:off x="928935" y="1844329"/>
            <a:ext cx="5977057" cy="0"/>
          </a:xfrm>
          <a:prstGeom prst="straightConnector1">
            <a:avLst/>
          </a:prstGeom>
          <a:ln w="9525">
            <a:solidFill>
              <a:schemeClr val="tx1"/>
            </a:solidFill>
            <a:prstDash val="lgDashDotDot"/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B5EB4F05-744B-FFE4-31DE-014979B6A819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1168400" y="2886214"/>
            <a:ext cx="538368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9" name="Group 558">
            <a:extLst>
              <a:ext uri="{FF2B5EF4-FFF2-40B4-BE49-F238E27FC236}">
                <a16:creationId xmlns:a16="http://schemas.microsoft.com/office/drawing/2014/main" id="{34F305AD-48A3-FD10-84B3-12D987A39D4E}"/>
              </a:ext>
            </a:extLst>
          </p:cNvPr>
          <p:cNvGrpSpPr/>
          <p:nvPr/>
        </p:nvGrpSpPr>
        <p:grpSpPr>
          <a:xfrm>
            <a:off x="3958042" y="1938218"/>
            <a:ext cx="1288936" cy="491159"/>
            <a:chOff x="3958042" y="1938218"/>
            <a:chExt cx="1288936" cy="491159"/>
          </a:xfrm>
        </p:grpSpPr>
        <p:sp>
          <p:nvSpPr>
            <p:cNvPr id="290" name="Rounded Rectangle 289">
              <a:extLst>
                <a:ext uri="{FF2B5EF4-FFF2-40B4-BE49-F238E27FC236}">
                  <a16:creationId xmlns:a16="http://schemas.microsoft.com/office/drawing/2014/main" id="{6DCC66DA-9FC4-0D2D-C3CB-EF25543BC18A}"/>
                </a:ext>
              </a:extLst>
            </p:cNvPr>
            <p:cNvSpPr/>
            <p:nvPr/>
          </p:nvSpPr>
          <p:spPr>
            <a:xfrm>
              <a:off x="3958042" y="1938218"/>
              <a:ext cx="1288936" cy="491159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91440" rIns="91440" bIns="9144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Internal Employees</a:t>
              </a:r>
            </a:p>
          </p:txBody>
        </p:sp>
        <p:pic>
          <p:nvPicPr>
            <p:cNvPr id="291" name="Graphic 290">
              <a:extLst>
                <a:ext uri="{FF2B5EF4-FFF2-40B4-BE49-F238E27FC236}">
                  <a16:creationId xmlns:a16="http://schemas.microsoft.com/office/drawing/2014/main" id="{4D8630FD-FFC0-3F44-F74E-2DAA9F7CA55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71620" y="2000917"/>
              <a:ext cx="365760" cy="365760"/>
            </a:xfrm>
            <a:prstGeom prst="rect">
              <a:avLst/>
            </a:prstGeom>
          </p:spPr>
        </p:pic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6BC88628-D60D-BC31-70BF-16E80561270D}"/>
              </a:ext>
            </a:extLst>
          </p:cNvPr>
          <p:cNvGrpSpPr/>
          <p:nvPr/>
        </p:nvGrpSpPr>
        <p:grpSpPr>
          <a:xfrm>
            <a:off x="504531" y="1537742"/>
            <a:ext cx="1287325" cy="689116"/>
            <a:chOff x="504531" y="1537742"/>
            <a:chExt cx="1287325" cy="689116"/>
          </a:xfrm>
        </p:grpSpPr>
        <p:sp>
          <p:nvSpPr>
            <p:cNvPr id="561" name="Rounded Rectangle 560">
              <a:extLst>
                <a:ext uri="{FF2B5EF4-FFF2-40B4-BE49-F238E27FC236}">
                  <a16:creationId xmlns:a16="http://schemas.microsoft.com/office/drawing/2014/main" id="{270D26C6-08AD-F67D-37CD-AC60F5A10B6B}"/>
                </a:ext>
              </a:extLst>
            </p:cNvPr>
            <p:cNvSpPr/>
            <p:nvPr/>
          </p:nvSpPr>
          <p:spPr>
            <a:xfrm>
              <a:off x="504531" y="1968742"/>
              <a:ext cx="433936" cy="258116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Remote Users</a:t>
              </a:r>
            </a:p>
          </p:txBody>
        </p:sp>
        <p:pic>
          <p:nvPicPr>
            <p:cNvPr id="558" name="Graphic 557">
              <a:extLst>
                <a:ext uri="{FF2B5EF4-FFF2-40B4-BE49-F238E27FC236}">
                  <a16:creationId xmlns:a16="http://schemas.microsoft.com/office/drawing/2014/main" id="{C13DE549-433C-72F7-F771-97F76C9EF52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3175" y="1610060"/>
              <a:ext cx="365760" cy="365760"/>
            </a:xfrm>
            <a:prstGeom prst="rect">
              <a:avLst/>
            </a:prstGeom>
          </p:spPr>
        </p:pic>
        <p:pic>
          <p:nvPicPr>
            <p:cNvPr id="294" name="Graphic 293">
              <a:extLst>
                <a:ext uri="{FF2B5EF4-FFF2-40B4-BE49-F238E27FC236}">
                  <a16:creationId xmlns:a16="http://schemas.microsoft.com/office/drawing/2014/main" id="{3F4BC135-A288-3ABB-5D11-AA0A4FBB8BD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433381" y="1597292"/>
              <a:ext cx="228600" cy="228600"/>
            </a:xfrm>
            <a:prstGeom prst="rect">
              <a:avLst/>
            </a:prstGeom>
          </p:spPr>
        </p:pic>
        <p:sp>
          <p:nvSpPr>
            <p:cNvPr id="295" name="Rounded Rectangle 294">
              <a:extLst>
                <a:ext uri="{FF2B5EF4-FFF2-40B4-BE49-F238E27FC236}">
                  <a16:creationId xmlns:a16="http://schemas.microsoft.com/office/drawing/2014/main" id="{07A2831B-ECB1-5D80-9A58-F69EAD483662}"/>
                </a:ext>
              </a:extLst>
            </p:cNvPr>
            <p:cNvSpPr/>
            <p:nvPr/>
          </p:nvSpPr>
          <p:spPr>
            <a:xfrm>
              <a:off x="1225432" y="1876409"/>
              <a:ext cx="566424" cy="258116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Medium" panose="020B0500030000000000" pitchFamily="34" charset="77"/>
                  <a:ea typeface="+mn-ea"/>
                  <a:cs typeface="+mn-cs"/>
                </a:rPr>
                <a:t>External Files</a:t>
              </a:r>
            </a:p>
          </p:txBody>
        </p:sp>
        <p:pic>
          <p:nvPicPr>
            <p:cNvPr id="296" name="Graphic 295">
              <a:extLst>
                <a:ext uri="{FF2B5EF4-FFF2-40B4-BE49-F238E27FC236}">
                  <a16:creationId xmlns:a16="http://schemas.microsoft.com/office/drawing/2014/main" id="{B998D28F-2CCC-C333-70BF-2C34E794A19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06146" y="1537742"/>
              <a:ext cx="228600" cy="228600"/>
            </a:xfrm>
            <a:prstGeom prst="rect">
              <a:avLst/>
            </a:prstGeom>
          </p:spPr>
        </p:pic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3C088237-4E84-8DB0-4B14-2F7E33F8C564}"/>
              </a:ext>
            </a:extLst>
          </p:cNvPr>
          <p:cNvGrpSpPr/>
          <p:nvPr/>
        </p:nvGrpSpPr>
        <p:grpSpPr>
          <a:xfrm>
            <a:off x="6556841" y="5172243"/>
            <a:ext cx="1730867" cy="1190681"/>
            <a:chOff x="6556841" y="5172243"/>
            <a:chExt cx="1730867" cy="1190681"/>
          </a:xfrm>
        </p:grpSpPr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2374625D-FC79-37CD-8D36-2DD7323B23B3}"/>
                </a:ext>
              </a:extLst>
            </p:cNvPr>
            <p:cNvGrpSpPr/>
            <p:nvPr/>
          </p:nvGrpSpPr>
          <p:grpSpPr>
            <a:xfrm>
              <a:off x="6556841" y="5565453"/>
              <a:ext cx="1730867" cy="797471"/>
              <a:chOff x="6556841" y="5565453"/>
              <a:chExt cx="1730867" cy="797471"/>
            </a:xfrm>
          </p:grpSpPr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E14DB7CE-D802-0CCF-D3CC-7C93BAA09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7152692" y="5565453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083B08DF-3DAA-15DB-7B0C-E1C727139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7756970" y="5565453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297" name="Graphic 296">
                <a:extLst>
                  <a:ext uri="{FF2B5EF4-FFF2-40B4-BE49-F238E27FC236}">
                    <a16:creationId xmlns:a16="http://schemas.microsoft.com/office/drawing/2014/main" id="{9378F749-0B19-D2EC-F8B4-377BCBF30B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8059108" y="5565453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298" name="Graphic 297">
                <a:extLst>
                  <a:ext uri="{FF2B5EF4-FFF2-40B4-BE49-F238E27FC236}">
                    <a16:creationId xmlns:a16="http://schemas.microsoft.com/office/drawing/2014/main" id="{8E929FA7-60F2-4E64-68D0-77657E4F6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6677060" y="5565453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299" name="Graphic 298">
                <a:extLst>
                  <a:ext uri="{FF2B5EF4-FFF2-40B4-BE49-F238E27FC236}">
                    <a16:creationId xmlns:a16="http://schemas.microsoft.com/office/drawing/2014/main" id="{86A77197-4907-DE18-49D7-18D9D814C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7454831" y="5565453"/>
                <a:ext cx="228600" cy="228600"/>
              </a:xfrm>
              <a:prstGeom prst="rect">
                <a:avLst/>
              </a:prstGeom>
            </p:spPr>
          </p:pic>
          <p:sp>
            <p:nvSpPr>
              <p:cNvPr id="300" name="Rounded Rectangle 299">
                <a:extLst>
                  <a:ext uri="{FF2B5EF4-FFF2-40B4-BE49-F238E27FC236}">
                    <a16:creationId xmlns:a16="http://schemas.microsoft.com/office/drawing/2014/main" id="{EB319482-4647-4EC7-8C44-6D23C1CFCCE2}"/>
                  </a:ext>
                </a:extLst>
              </p:cNvPr>
              <p:cNvSpPr/>
              <p:nvPr/>
            </p:nvSpPr>
            <p:spPr>
              <a:xfrm>
                <a:off x="6556841" y="5833352"/>
                <a:ext cx="433936" cy="258116"/>
              </a:xfrm>
              <a:prstGeom prst="roundRect">
                <a:avLst>
                  <a:gd name="adj" fmla="val 5708"/>
                </a:avLst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SCADA</a:t>
                </a:r>
                <a:b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</a:b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/ DCS</a:t>
                </a:r>
              </a:p>
            </p:txBody>
          </p:sp>
          <p:sp>
            <p:nvSpPr>
              <p:cNvPr id="301" name="Rounded Rectangle 300">
                <a:extLst>
                  <a:ext uri="{FF2B5EF4-FFF2-40B4-BE49-F238E27FC236}">
                    <a16:creationId xmlns:a16="http://schemas.microsoft.com/office/drawing/2014/main" id="{BA31E5CA-7CE6-3816-3A43-022FB98D340B}"/>
                  </a:ext>
                </a:extLst>
              </p:cNvPr>
              <p:cNvSpPr/>
              <p:nvPr/>
            </p:nvSpPr>
            <p:spPr>
              <a:xfrm>
                <a:off x="7266992" y="5848276"/>
                <a:ext cx="888220" cy="514648"/>
              </a:xfrm>
              <a:prstGeom prst="roundRect">
                <a:avLst>
                  <a:gd name="adj" fmla="val 5708"/>
                </a:avLst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Secure Servers </a:t>
                </a:r>
                <a:b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</a:b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50E22"/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/ OT Stations / Storage …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endParaRPr>
              </a:p>
            </p:txBody>
          </p:sp>
        </p:grpSp>
        <p:cxnSp>
          <p:nvCxnSpPr>
            <p:cNvPr id="327" name="Elbow Connector 326">
              <a:extLst>
                <a:ext uri="{FF2B5EF4-FFF2-40B4-BE49-F238E27FC236}">
                  <a16:creationId xmlns:a16="http://schemas.microsoft.com/office/drawing/2014/main" id="{44300AC9-1E2F-65F2-92EA-69D652EF9B37}"/>
                </a:ext>
              </a:extLst>
            </p:cNvPr>
            <p:cNvCxnSpPr>
              <a:cxnSpLocks/>
              <a:stCxn id="241" idx="2"/>
              <a:endCxn id="297" idx="0"/>
            </p:cNvCxnSpPr>
            <p:nvPr/>
          </p:nvCxnSpPr>
          <p:spPr>
            <a:xfrm rot="16200000" flipH="1">
              <a:off x="7604710" y="4996755"/>
              <a:ext cx="393210" cy="744185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Elbow Connector 329">
              <a:extLst>
                <a:ext uri="{FF2B5EF4-FFF2-40B4-BE49-F238E27FC236}">
                  <a16:creationId xmlns:a16="http://schemas.microsoft.com/office/drawing/2014/main" id="{0220167E-6034-7AC7-6216-596AEA5DDF3D}"/>
                </a:ext>
              </a:extLst>
            </p:cNvPr>
            <p:cNvCxnSpPr>
              <a:cxnSpLocks/>
              <a:stCxn id="241" idx="2"/>
              <a:endCxn id="49" idx="0"/>
            </p:cNvCxnSpPr>
            <p:nvPr/>
          </p:nvCxnSpPr>
          <p:spPr>
            <a:xfrm rot="16200000" flipH="1">
              <a:off x="7453641" y="5147824"/>
              <a:ext cx="393210" cy="442047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Elbow Connector 332">
              <a:extLst>
                <a:ext uri="{FF2B5EF4-FFF2-40B4-BE49-F238E27FC236}">
                  <a16:creationId xmlns:a16="http://schemas.microsoft.com/office/drawing/2014/main" id="{CF42C2FE-69FF-6F7B-6CC2-E82BDD31401E}"/>
                </a:ext>
              </a:extLst>
            </p:cNvPr>
            <p:cNvCxnSpPr>
              <a:cxnSpLocks/>
              <a:stCxn id="241" idx="2"/>
              <a:endCxn id="299" idx="0"/>
            </p:cNvCxnSpPr>
            <p:nvPr/>
          </p:nvCxnSpPr>
          <p:spPr>
            <a:xfrm rot="16200000" flipH="1">
              <a:off x="7302572" y="5298894"/>
              <a:ext cx="393210" cy="139908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Elbow Connector 335">
              <a:extLst>
                <a:ext uri="{FF2B5EF4-FFF2-40B4-BE49-F238E27FC236}">
                  <a16:creationId xmlns:a16="http://schemas.microsoft.com/office/drawing/2014/main" id="{73C4829D-BE05-98BC-8FF8-BDD1FD158388}"/>
                </a:ext>
              </a:extLst>
            </p:cNvPr>
            <p:cNvCxnSpPr>
              <a:cxnSpLocks/>
              <a:stCxn id="241" idx="2"/>
              <a:endCxn id="42" idx="0"/>
            </p:cNvCxnSpPr>
            <p:nvPr/>
          </p:nvCxnSpPr>
          <p:spPr>
            <a:xfrm rot="5400000">
              <a:off x="7151503" y="5287733"/>
              <a:ext cx="393210" cy="162231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Elbow Connector 340">
              <a:extLst>
                <a:ext uri="{FF2B5EF4-FFF2-40B4-BE49-F238E27FC236}">
                  <a16:creationId xmlns:a16="http://schemas.microsoft.com/office/drawing/2014/main" id="{41C93C08-5E5F-1E36-4329-7D72CBBAED7A}"/>
                </a:ext>
              </a:extLst>
            </p:cNvPr>
            <p:cNvCxnSpPr>
              <a:cxnSpLocks/>
              <a:stCxn id="241" idx="2"/>
              <a:endCxn id="298" idx="0"/>
            </p:cNvCxnSpPr>
            <p:nvPr/>
          </p:nvCxnSpPr>
          <p:spPr>
            <a:xfrm rot="5400000">
              <a:off x="6913687" y="5049917"/>
              <a:ext cx="393210" cy="637863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6" name="Straight Arrow Connector 345">
            <a:extLst>
              <a:ext uri="{FF2B5EF4-FFF2-40B4-BE49-F238E27FC236}">
                <a16:creationId xmlns:a16="http://schemas.microsoft.com/office/drawing/2014/main" id="{AF75EE42-96B3-B87C-F95F-F584373B2C27}"/>
              </a:ext>
            </a:extLst>
          </p:cNvPr>
          <p:cNvCxnSpPr>
            <a:cxnSpLocks/>
          </p:cNvCxnSpPr>
          <p:nvPr/>
        </p:nvCxnSpPr>
        <p:spPr>
          <a:xfrm>
            <a:off x="7305776" y="3783984"/>
            <a:ext cx="0" cy="434240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Arrow Connector 346">
            <a:extLst>
              <a:ext uri="{FF2B5EF4-FFF2-40B4-BE49-F238E27FC236}">
                <a16:creationId xmlns:a16="http://schemas.microsoft.com/office/drawing/2014/main" id="{F1F6FB08-685A-A6C5-B377-8C0088153EF6}"/>
              </a:ext>
            </a:extLst>
          </p:cNvPr>
          <p:cNvCxnSpPr>
            <a:cxnSpLocks/>
          </p:cNvCxnSpPr>
          <p:nvPr/>
        </p:nvCxnSpPr>
        <p:spPr>
          <a:xfrm>
            <a:off x="7524473" y="3855720"/>
            <a:ext cx="0" cy="415557"/>
          </a:xfrm>
          <a:prstGeom prst="straightConnector1">
            <a:avLst/>
          </a:prstGeom>
          <a:ln w="9525">
            <a:solidFill>
              <a:schemeClr val="accent4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5" name="Group 524">
            <a:extLst>
              <a:ext uri="{FF2B5EF4-FFF2-40B4-BE49-F238E27FC236}">
                <a16:creationId xmlns:a16="http://schemas.microsoft.com/office/drawing/2014/main" id="{FE6C63D6-9A47-E20D-5CBB-46702642E5C1}"/>
              </a:ext>
            </a:extLst>
          </p:cNvPr>
          <p:cNvGrpSpPr/>
          <p:nvPr/>
        </p:nvGrpSpPr>
        <p:grpSpPr>
          <a:xfrm>
            <a:off x="7024007" y="4245876"/>
            <a:ext cx="810431" cy="926367"/>
            <a:chOff x="7024007" y="4245876"/>
            <a:chExt cx="810431" cy="926367"/>
          </a:xfrm>
        </p:grpSpPr>
        <p:sp>
          <p:nvSpPr>
            <p:cNvPr id="241" name="Rounded Rectangle 240">
              <a:extLst>
                <a:ext uri="{FF2B5EF4-FFF2-40B4-BE49-F238E27FC236}">
                  <a16:creationId xmlns:a16="http://schemas.microsoft.com/office/drawing/2014/main" id="{7850F45F-5E1A-5FDB-C856-54550B962BB6}"/>
                </a:ext>
              </a:extLst>
            </p:cNvPr>
            <p:cNvSpPr/>
            <p:nvPr/>
          </p:nvSpPr>
          <p:spPr>
            <a:xfrm>
              <a:off x="7024007" y="4245877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242" name="Picture 241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BD4BACE6-F577-CF7F-1A94-6FF66E58B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22" y="4245876"/>
              <a:ext cx="635000" cy="635000"/>
            </a:xfrm>
            <a:prstGeom prst="rect">
              <a:avLst/>
            </a:prstGeom>
          </p:spPr>
        </p:pic>
      </p:grpSp>
      <p:cxnSp>
        <p:nvCxnSpPr>
          <p:cNvPr id="352" name="Straight Arrow Connector 351">
            <a:extLst>
              <a:ext uri="{FF2B5EF4-FFF2-40B4-BE49-F238E27FC236}">
                <a16:creationId xmlns:a16="http://schemas.microsoft.com/office/drawing/2014/main" id="{AB277A48-7F84-6753-6B89-FF0A309F31A1}"/>
              </a:ext>
            </a:extLst>
          </p:cNvPr>
          <p:cNvCxnSpPr>
            <a:cxnSpLocks/>
            <a:stCxn id="241" idx="3"/>
            <a:endCxn id="205" idx="1"/>
          </p:cNvCxnSpPr>
          <p:nvPr/>
        </p:nvCxnSpPr>
        <p:spPr>
          <a:xfrm>
            <a:off x="7834438" y="4709060"/>
            <a:ext cx="222925" cy="1532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Arrow Connector 357">
            <a:extLst>
              <a:ext uri="{FF2B5EF4-FFF2-40B4-BE49-F238E27FC236}">
                <a16:creationId xmlns:a16="http://schemas.microsoft.com/office/drawing/2014/main" id="{8CA57F9E-167A-C75C-6811-CACEAF3C3F57}"/>
              </a:ext>
            </a:extLst>
          </p:cNvPr>
          <p:cNvCxnSpPr>
            <a:cxnSpLocks/>
            <a:stCxn id="200" idx="3"/>
            <a:endCxn id="241" idx="1"/>
          </p:cNvCxnSpPr>
          <p:nvPr/>
        </p:nvCxnSpPr>
        <p:spPr>
          <a:xfrm>
            <a:off x="6787978" y="4707230"/>
            <a:ext cx="236029" cy="1830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F7C82C61-116C-DFCA-A63E-0E46A999297A}"/>
              </a:ext>
            </a:extLst>
          </p:cNvPr>
          <p:cNvGrpSpPr/>
          <p:nvPr/>
        </p:nvGrpSpPr>
        <p:grpSpPr>
          <a:xfrm>
            <a:off x="10055539" y="5424120"/>
            <a:ext cx="810431" cy="926367"/>
            <a:chOff x="10055539" y="5424120"/>
            <a:chExt cx="810431" cy="926367"/>
          </a:xfrm>
        </p:grpSpPr>
        <p:sp>
          <p:nvSpPr>
            <p:cNvPr id="367" name="Rounded Rectangle 366">
              <a:extLst>
                <a:ext uri="{FF2B5EF4-FFF2-40B4-BE49-F238E27FC236}">
                  <a16:creationId xmlns:a16="http://schemas.microsoft.com/office/drawing/2014/main" id="{16C87708-AC7C-4AC9-BC1F-B7061042C64D}"/>
                </a:ext>
              </a:extLst>
            </p:cNvPr>
            <p:cNvSpPr/>
            <p:nvPr/>
          </p:nvSpPr>
          <p:spPr>
            <a:xfrm>
              <a:off x="10055539" y="5424121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Kiosk</a:t>
              </a:r>
            </a:p>
          </p:txBody>
        </p:sp>
        <p:pic>
          <p:nvPicPr>
            <p:cNvPr id="368" name="Picture 367" descr="A blue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2FB3D903-ABD8-8C24-1AC2-574C9CC85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3254" y="5424120"/>
              <a:ext cx="635000" cy="635000"/>
            </a:xfrm>
            <a:prstGeom prst="rect">
              <a:avLst/>
            </a:prstGeom>
          </p:spPr>
        </p:pic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A7412CF4-AB5A-39B2-B848-A0F4140E9CA3}"/>
              </a:ext>
            </a:extLst>
          </p:cNvPr>
          <p:cNvGrpSpPr/>
          <p:nvPr/>
        </p:nvGrpSpPr>
        <p:grpSpPr>
          <a:xfrm>
            <a:off x="9044994" y="4245876"/>
            <a:ext cx="810431" cy="926367"/>
            <a:chOff x="9044994" y="4245876"/>
            <a:chExt cx="810431" cy="926367"/>
          </a:xfrm>
        </p:grpSpPr>
        <p:sp>
          <p:nvSpPr>
            <p:cNvPr id="377" name="Rounded Rectangle 376">
              <a:extLst>
                <a:ext uri="{FF2B5EF4-FFF2-40B4-BE49-F238E27FC236}">
                  <a16:creationId xmlns:a16="http://schemas.microsoft.com/office/drawing/2014/main" id="{E434D89A-9D03-6DAC-6893-D8FA308D5095}"/>
                </a:ext>
              </a:extLst>
            </p:cNvPr>
            <p:cNvSpPr/>
            <p:nvPr/>
          </p:nvSpPr>
          <p:spPr>
            <a:xfrm>
              <a:off x="9044994" y="4245877"/>
              <a:ext cx="810431" cy="926366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378" name="Picture 377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7504835F-0343-0F62-537D-B0D700C0A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2709" y="4245876"/>
              <a:ext cx="635000" cy="635000"/>
            </a:xfrm>
            <a:prstGeom prst="rect">
              <a:avLst/>
            </a:prstGeom>
          </p:spPr>
        </p:pic>
      </p:grpSp>
      <p:cxnSp>
        <p:nvCxnSpPr>
          <p:cNvPr id="379" name="Straight Arrow Connector 378">
            <a:extLst>
              <a:ext uri="{FF2B5EF4-FFF2-40B4-BE49-F238E27FC236}">
                <a16:creationId xmlns:a16="http://schemas.microsoft.com/office/drawing/2014/main" id="{8FD96C68-56D1-920B-4270-8F35CF3E955F}"/>
              </a:ext>
            </a:extLst>
          </p:cNvPr>
          <p:cNvCxnSpPr>
            <a:cxnSpLocks/>
            <a:stCxn id="205" idx="3"/>
            <a:endCxn id="377" idx="1"/>
          </p:cNvCxnSpPr>
          <p:nvPr/>
        </p:nvCxnSpPr>
        <p:spPr>
          <a:xfrm flipV="1">
            <a:off x="8867794" y="4709060"/>
            <a:ext cx="177200" cy="1532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A1D95CF1-1CAE-5E34-9415-05E1816AAC19}"/>
              </a:ext>
            </a:extLst>
          </p:cNvPr>
          <p:cNvGrpSpPr/>
          <p:nvPr/>
        </p:nvGrpSpPr>
        <p:grpSpPr>
          <a:xfrm>
            <a:off x="10007911" y="4227546"/>
            <a:ext cx="921481" cy="952391"/>
            <a:chOff x="10007911" y="4218021"/>
            <a:chExt cx="921481" cy="952391"/>
          </a:xfrm>
        </p:grpSpPr>
        <p:sp>
          <p:nvSpPr>
            <p:cNvPr id="394" name="Rounded Rectangle 393">
              <a:extLst>
                <a:ext uri="{FF2B5EF4-FFF2-40B4-BE49-F238E27FC236}">
                  <a16:creationId xmlns:a16="http://schemas.microsoft.com/office/drawing/2014/main" id="{BF78AF6C-4AA2-7270-A90D-BE6D2785D4C3}"/>
                </a:ext>
              </a:extLst>
            </p:cNvPr>
            <p:cNvSpPr/>
            <p:nvPr/>
          </p:nvSpPr>
          <p:spPr>
            <a:xfrm>
              <a:off x="10007911" y="4218021"/>
              <a:ext cx="900637" cy="952391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91440" rIns="91440" bIns="9144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endParaRPr>
            </a:p>
          </p:txBody>
        </p:sp>
        <p:pic>
          <p:nvPicPr>
            <p:cNvPr id="382" name="Graphic 381">
              <a:extLst>
                <a:ext uri="{FF2B5EF4-FFF2-40B4-BE49-F238E27FC236}">
                  <a16:creationId xmlns:a16="http://schemas.microsoft.com/office/drawing/2014/main" id="{8F75E750-CDA8-E9FC-5F92-DD710A13294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25375" y="4284575"/>
              <a:ext cx="228600" cy="228600"/>
            </a:xfrm>
            <a:prstGeom prst="rect">
              <a:avLst/>
            </a:prstGeom>
          </p:spPr>
        </p:pic>
        <p:pic>
          <p:nvPicPr>
            <p:cNvPr id="384" name="Graphic 383">
              <a:extLst>
                <a:ext uri="{FF2B5EF4-FFF2-40B4-BE49-F238E27FC236}">
                  <a16:creationId xmlns:a16="http://schemas.microsoft.com/office/drawing/2014/main" id="{90B57DEB-FC1D-71AC-8FEA-43D2B687BD1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598636" y="4702624"/>
              <a:ext cx="228600" cy="228600"/>
            </a:xfrm>
            <a:prstGeom prst="rect">
              <a:avLst/>
            </a:prstGeom>
          </p:spPr>
        </p:pic>
        <p:pic>
          <p:nvPicPr>
            <p:cNvPr id="385" name="Graphic 384">
              <a:extLst>
                <a:ext uri="{FF2B5EF4-FFF2-40B4-BE49-F238E27FC236}">
                  <a16:creationId xmlns:a16="http://schemas.microsoft.com/office/drawing/2014/main" id="{D965CC53-0337-4733-0852-C3024CF59B0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598636" y="4284575"/>
              <a:ext cx="228600" cy="228600"/>
            </a:xfrm>
            <a:prstGeom prst="rect">
              <a:avLst/>
            </a:prstGeom>
          </p:spPr>
        </p:pic>
        <p:sp>
          <p:nvSpPr>
            <p:cNvPr id="386" name="Rounded Rectangle 385">
              <a:extLst>
                <a:ext uri="{FF2B5EF4-FFF2-40B4-BE49-F238E27FC236}">
                  <a16:creationId xmlns:a16="http://schemas.microsoft.com/office/drawing/2014/main" id="{0F7FD09F-97A0-ABA6-BABC-28A159729C1A}"/>
                </a:ext>
              </a:extLst>
            </p:cNvPr>
            <p:cNvSpPr/>
            <p:nvPr/>
          </p:nvSpPr>
          <p:spPr>
            <a:xfrm>
              <a:off x="10022707" y="4546146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Folder</a:t>
              </a:r>
            </a:p>
          </p:txBody>
        </p:sp>
        <p:sp>
          <p:nvSpPr>
            <p:cNvPr id="387" name="Rounded Rectangle 386">
              <a:extLst>
                <a:ext uri="{FF2B5EF4-FFF2-40B4-BE49-F238E27FC236}">
                  <a16:creationId xmlns:a16="http://schemas.microsoft.com/office/drawing/2014/main" id="{9351445F-82F8-965C-BA94-CAF5D94E275F}"/>
                </a:ext>
              </a:extLst>
            </p:cNvPr>
            <p:cNvSpPr/>
            <p:nvPr/>
          </p:nvSpPr>
          <p:spPr>
            <a:xfrm>
              <a:off x="10495456" y="4546146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API</a:t>
              </a:r>
            </a:p>
          </p:txBody>
        </p:sp>
        <p:sp>
          <p:nvSpPr>
            <p:cNvPr id="388" name="Rounded Rectangle 387">
              <a:extLst>
                <a:ext uri="{FF2B5EF4-FFF2-40B4-BE49-F238E27FC236}">
                  <a16:creationId xmlns:a16="http://schemas.microsoft.com/office/drawing/2014/main" id="{7EC2DA49-C32B-6F53-B4BB-0717C947D424}"/>
                </a:ext>
              </a:extLst>
            </p:cNvPr>
            <p:cNvSpPr/>
            <p:nvPr/>
          </p:nvSpPr>
          <p:spPr>
            <a:xfrm>
              <a:off x="10021683" y="496419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Agent</a:t>
              </a:r>
            </a:p>
          </p:txBody>
        </p:sp>
        <p:sp>
          <p:nvSpPr>
            <p:cNvPr id="389" name="Rounded Rectangle 388">
              <a:extLst>
                <a:ext uri="{FF2B5EF4-FFF2-40B4-BE49-F238E27FC236}">
                  <a16:creationId xmlns:a16="http://schemas.microsoft.com/office/drawing/2014/main" id="{EA77081F-BF36-AA2D-A20D-996CF7F30D6C}"/>
                </a:ext>
              </a:extLst>
            </p:cNvPr>
            <p:cNvSpPr/>
            <p:nvPr/>
          </p:nvSpPr>
          <p:spPr>
            <a:xfrm>
              <a:off x="10494432" y="496419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GUI</a:t>
              </a: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C39208D0-F31D-A59C-FC6D-E06E45413FA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131276" y="4702624"/>
              <a:ext cx="228600" cy="228600"/>
            </a:xfrm>
            <a:prstGeom prst="rect">
              <a:avLst/>
            </a:prstGeom>
          </p:spPr>
        </p:pic>
      </p:grpSp>
      <p:cxnSp>
        <p:nvCxnSpPr>
          <p:cNvPr id="390" name="Straight Arrow Connector 389">
            <a:extLst>
              <a:ext uri="{FF2B5EF4-FFF2-40B4-BE49-F238E27FC236}">
                <a16:creationId xmlns:a16="http://schemas.microsoft.com/office/drawing/2014/main" id="{6B15BF14-28C0-E719-1DA7-C3EF74F5F7D2}"/>
              </a:ext>
            </a:extLst>
          </p:cNvPr>
          <p:cNvCxnSpPr>
            <a:cxnSpLocks/>
            <a:stCxn id="394" idx="1"/>
            <a:endCxn id="377" idx="3"/>
          </p:cNvCxnSpPr>
          <p:nvPr/>
        </p:nvCxnSpPr>
        <p:spPr>
          <a:xfrm flipH="1">
            <a:off x="9855425" y="4703742"/>
            <a:ext cx="152486" cy="5318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Arrow Connector 392">
            <a:extLst>
              <a:ext uri="{FF2B5EF4-FFF2-40B4-BE49-F238E27FC236}">
                <a16:creationId xmlns:a16="http://schemas.microsoft.com/office/drawing/2014/main" id="{21775632-EF30-B681-08D7-B9989CCF6700}"/>
              </a:ext>
            </a:extLst>
          </p:cNvPr>
          <p:cNvCxnSpPr>
            <a:cxnSpLocks/>
            <a:stCxn id="394" idx="2"/>
            <a:endCxn id="368" idx="0"/>
          </p:cNvCxnSpPr>
          <p:nvPr/>
        </p:nvCxnSpPr>
        <p:spPr>
          <a:xfrm>
            <a:off x="10458230" y="5179937"/>
            <a:ext cx="2524" cy="244183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Arrow Connector 426">
            <a:extLst>
              <a:ext uri="{FF2B5EF4-FFF2-40B4-BE49-F238E27FC236}">
                <a16:creationId xmlns:a16="http://schemas.microsoft.com/office/drawing/2014/main" id="{83A08FD5-E093-5AD9-2D24-2DDE04738C80}"/>
              </a:ext>
            </a:extLst>
          </p:cNvPr>
          <p:cNvCxnSpPr>
            <a:cxnSpLocks/>
          </p:cNvCxnSpPr>
          <p:nvPr/>
        </p:nvCxnSpPr>
        <p:spPr>
          <a:xfrm>
            <a:off x="9870958" y="6024902"/>
            <a:ext cx="156700" cy="0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Arrow Connector 427">
            <a:extLst>
              <a:ext uri="{FF2B5EF4-FFF2-40B4-BE49-F238E27FC236}">
                <a16:creationId xmlns:a16="http://schemas.microsoft.com/office/drawing/2014/main" id="{A2854C96-DEF0-984F-DA09-AD89F94323F2}"/>
              </a:ext>
            </a:extLst>
          </p:cNvPr>
          <p:cNvCxnSpPr>
            <a:cxnSpLocks/>
          </p:cNvCxnSpPr>
          <p:nvPr/>
        </p:nvCxnSpPr>
        <p:spPr>
          <a:xfrm>
            <a:off x="9895832" y="5711203"/>
            <a:ext cx="159276" cy="0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7" name="Graphic 436">
            <a:extLst>
              <a:ext uri="{FF2B5EF4-FFF2-40B4-BE49-F238E27FC236}">
                <a16:creationId xmlns:a16="http://schemas.microsoft.com/office/drawing/2014/main" id="{1EA4A2E5-0E6B-3DEC-5CD1-696CC92DF3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537344" y="5230846"/>
            <a:ext cx="161324" cy="161324"/>
          </a:xfrm>
          <a:prstGeom prst="rect">
            <a:avLst/>
          </a:prstGeom>
        </p:spPr>
      </p:pic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372739D3-1799-35E6-5B46-71470892BD5F}"/>
              </a:ext>
            </a:extLst>
          </p:cNvPr>
          <p:cNvCxnSpPr>
            <a:cxnSpLocks/>
          </p:cNvCxnSpPr>
          <p:nvPr/>
        </p:nvCxnSpPr>
        <p:spPr>
          <a:xfrm>
            <a:off x="9347184" y="5177809"/>
            <a:ext cx="0" cy="228594"/>
          </a:xfrm>
          <a:prstGeom prst="straightConnector1">
            <a:avLst/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35B29E3F-A4BF-22D4-39CA-D2F6631A548D}"/>
              </a:ext>
            </a:extLst>
          </p:cNvPr>
          <p:cNvCxnSpPr>
            <a:cxnSpLocks/>
          </p:cNvCxnSpPr>
          <p:nvPr/>
        </p:nvCxnSpPr>
        <p:spPr>
          <a:xfrm>
            <a:off x="9464616" y="5211040"/>
            <a:ext cx="0" cy="221464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2" name="Group 531">
            <a:extLst>
              <a:ext uri="{FF2B5EF4-FFF2-40B4-BE49-F238E27FC236}">
                <a16:creationId xmlns:a16="http://schemas.microsoft.com/office/drawing/2014/main" id="{B14ED693-E8D1-B69E-6000-260B48617E76}"/>
              </a:ext>
            </a:extLst>
          </p:cNvPr>
          <p:cNvGrpSpPr/>
          <p:nvPr/>
        </p:nvGrpSpPr>
        <p:grpSpPr>
          <a:xfrm>
            <a:off x="10969939" y="4189109"/>
            <a:ext cx="810431" cy="996092"/>
            <a:chOff x="10969939" y="4179584"/>
            <a:chExt cx="810431" cy="996092"/>
          </a:xfrm>
        </p:grpSpPr>
        <p:sp>
          <p:nvSpPr>
            <p:cNvPr id="446" name="Rounded Rectangle 445">
              <a:extLst>
                <a:ext uri="{FF2B5EF4-FFF2-40B4-BE49-F238E27FC236}">
                  <a16:creationId xmlns:a16="http://schemas.microsoft.com/office/drawing/2014/main" id="{E7474C4E-761B-1F24-6073-5150C08F592B}"/>
                </a:ext>
              </a:extLst>
            </p:cNvPr>
            <p:cNvSpPr/>
            <p:nvPr/>
          </p:nvSpPr>
          <p:spPr>
            <a:xfrm>
              <a:off x="10969939" y="4179584"/>
              <a:ext cx="810431" cy="996092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64008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HMI</a:t>
              </a:r>
              <a:b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</a:br>
              <a:r>
                <a:rPr kumimoji="0" lang="en-US" sz="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with Media Validation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pic>
          <p:nvPicPr>
            <p:cNvPr id="449" name="Picture 448" descr="A blue computer monitor with a black background&#10;&#10;Description automatically generated">
              <a:extLst>
                <a:ext uri="{FF2B5EF4-FFF2-40B4-BE49-F238E27FC236}">
                  <a16:creationId xmlns:a16="http://schemas.microsoft.com/office/drawing/2014/main" id="{8B2E9AE5-7FA2-23AF-D425-D39EE0F9D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4537" y="4181400"/>
              <a:ext cx="635000" cy="635000"/>
            </a:xfrm>
            <a:prstGeom prst="rect">
              <a:avLst/>
            </a:prstGeom>
          </p:spPr>
        </p:pic>
      </p:grpSp>
      <p:cxnSp>
        <p:nvCxnSpPr>
          <p:cNvPr id="451" name="Straight Arrow Connector 450">
            <a:extLst>
              <a:ext uri="{FF2B5EF4-FFF2-40B4-BE49-F238E27FC236}">
                <a16:creationId xmlns:a16="http://schemas.microsoft.com/office/drawing/2014/main" id="{962F2C04-8120-C44E-7294-1FB9668A0CE7}"/>
              </a:ext>
            </a:extLst>
          </p:cNvPr>
          <p:cNvCxnSpPr>
            <a:cxnSpLocks/>
            <a:stCxn id="450" idx="1"/>
            <a:endCxn id="367" idx="3"/>
          </p:cNvCxnSpPr>
          <p:nvPr/>
        </p:nvCxnSpPr>
        <p:spPr>
          <a:xfrm flipH="1">
            <a:off x="10865970" y="5883350"/>
            <a:ext cx="402073" cy="3954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Arrow Connector 455">
            <a:extLst>
              <a:ext uri="{FF2B5EF4-FFF2-40B4-BE49-F238E27FC236}">
                <a16:creationId xmlns:a16="http://schemas.microsoft.com/office/drawing/2014/main" id="{804F27E3-780D-C06B-C8FA-32CC04349EA4}"/>
              </a:ext>
            </a:extLst>
          </p:cNvPr>
          <p:cNvCxnSpPr>
            <a:cxnSpLocks/>
            <a:stCxn id="446" idx="2"/>
            <a:endCxn id="450" idx="0"/>
          </p:cNvCxnSpPr>
          <p:nvPr/>
        </p:nvCxnSpPr>
        <p:spPr>
          <a:xfrm>
            <a:off x="11375155" y="5185201"/>
            <a:ext cx="7188" cy="583849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7" name="Group 566">
            <a:extLst>
              <a:ext uri="{FF2B5EF4-FFF2-40B4-BE49-F238E27FC236}">
                <a16:creationId xmlns:a16="http://schemas.microsoft.com/office/drawing/2014/main" id="{0D6D2274-3081-3180-EEDE-B44B8DA899AF}"/>
              </a:ext>
            </a:extLst>
          </p:cNvPr>
          <p:cNvGrpSpPr/>
          <p:nvPr/>
        </p:nvGrpSpPr>
        <p:grpSpPr>
          <a:xfrm>
            <a:off x="9051069" y="2346352"/>
            <a:ext cx="1188720" cy="736342"/>
            <a:chOff x="9051069" y="2346352"/>
            <a:chExt cx="1188720" cy="736342"/>
          </a:xfrm>
        </p:grpSpPr>
        <p:sp>
          <p:nvSpPr>
            <p:cNvPr id="459" name="Rounded Rectangle 458">
              <a:extLst>
                <a:ext uri="{FF2B5EF4-FFF2-40B4-BE49-F238E27FC236}">
                  <a16:creationId xmlns:a16="http://schemas.microsoft.com/office/drawing/2014/main" id="{C0FA3284-C3E2-EC01-CA62-B634908685F6}"/>
                </a:ext>
              </a:extLst>
            </p:cNvPr>
            <p:cNvSpPr/>
            <p:nvPr/>
          </p:nvSpPr>
          <p:spPr>
            <a:xfrm>
              <a:off x="9051069" y="2346352"/>
              <a:ext cx="1188720" cy="736342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0080" tIns="274320" rIns="91440" bIns="27432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Diode</a:t>
              </a:r>
            </a:p>
          </p:txBody>
        </p:sp>
        <p:pic>
          <p:nvPicPr>
            <p:cNvPr id="460" name="Picture 459" descr="A blue rectangular object with three stripes&#10;&#10;Description automatically generated">
              <a:extLst>
                <a:ext uri="{FF2B5EF4-FFF2-40B4-BE49-F238E27FC236}">
                  <a16:creationId xmlns:a16="http://schemas.microsoft.com/office/drawing/2014/main" id="{FED8D0C6-8598-8AC7-BBF3-028D732AC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8784" y="2397023"/>
              <a:ext cx="635000" cy="635000"/>
            </a:xfrm>
            <a:prstGeom prst="rect">
              <a:avLst/>
            </a:prstGeom>
          </p:spPr>
        </p:pic>
      </p:grpSp>
      <p:grpSp>
        <p:nvGrpSpPr>
          <p:cNvPr id="566" name="Group 565">
            <a:extLst>
              <a:ext uri="{FF2B5EF4-FFF2-40B4-BE49-F238E27FC236}">
                <a16:creationId xmlns:a16="http://schemas.microsoft.com/office/drawing/2014/main" id="{52446F50-94BE-E6FC-6735-9F7C34D05705}"/>
              </a:ext>
            </a:extLst>
          </p:cNvPr>
          <p:cNvGrpSpPr/>
          <p:nvPr/>
        </p:nvGrpSpPr>
        <p:grpSpPr>
          <a:xfrm>
            <a:off x="9052402" y="3198137"/>
            <a:ext cx="1188720" cy="736342"/>
            <a:chOff x="9052402" y="3198137"/>
            <a:chExt cx="1188720" cy="736342"/>
          </a:xfrm>
        </p:grpSpPr>
        <p:sp>
          <p:nvSpPr>
            <p:cNvPr id="461" name="Rounded Rectangle 460">
              <a:extLst>
                <a:ext uri="{FF2B5EF4-FFF2-40B4-BE49-F238E27FC236}">
                  <a16:creationId xmlns:a16="http://schemas.microsoft.com/office/drawing/2014/main" id="{D9C37784-9ABD-0BAC-D30D-67653C022E61}"/>
                </a:ext>
              </a:extLst>
            </p:cNvPr>
            <p:cNvSpPr/>
            <p:nvPr/>
          </p:nvSpPr>
          <p:spPr>
            <a:xfrm>
              <a:off x="9052402" y="3198137"/>
              <a:ext cx="1188720" cy="736342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0080" tIns="274320" rIns="91440" bIns="27432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462" name="Picture 461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07FD4249-5E39-1107-BB2E-E2B7DBA3D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0117" y="3248808"/>
              <a:ext cx="635000" cy="635000"/>
            </a:xfrm>
            <a:prstGeom prst="rect">
              <a:avLst/>
            </a:prstGeom>
          </p:spPr>
        </p:pic>
      </p:grpSp>
      <p:sp>
        <p:nvSpPr>
          <p:cNvPr id="463" name="Rounded Rectangle 462">
            <a:extLst>
              <a:ext uri="{FF2B5EF4-FFF2-40B4-BE49-F238E27FC236}">
                <a16:creationId xmlns:a16="http://schemas.microsoft.com/office/drawing/2014/main" id="{D130C757-30A3-1A2C-819A-F76B609B574E}"/>
              </a:ext>
            </a:extLst>
          </p:cNvPr>
          <p:cNvSpPr/>
          <p:nvPr/>
        </p:nvSpPr>
        <p:spPr>
          <a:xfrm>
            <a:off x="8488359" y="5418519"/>
            <a:ext cx="433936" cy="129850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D7C98">
                    <a:lumMod val="75000"/>
                  </a:srgbClr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Zone A</a:t>
            </a:r>
          </a:p>
        </p:txBody>
      </p: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2522E435-6CAE-5D63-2F29-CCEBCC4EF0CD}"/>
              </a:ext>
            </a:extLst>
          </p:cNvPr>
          <p:cNvGrpSpPr/>
          <p:nvPr/>
        </p:nvGrpSpPr>
        <p:grpSpPr>
          <a:xfrm>
            <a:off x="9052402" y="1491060"/>
            <a:ext cx="1188720" cy="736342"/>
            <a:chOff x="9052402" y="1491060"/>
            <a:chExt cx="1188720" cy="736342"/>
          </a:xfrm>
        </p:grpSpPr>
        <p:sp>
          <p:nvSpPr>
            <p:cNvPr id="464" name="Rounded Rectangle 463">
              <a:extLst>
                <a:ext uri="{FF2B5EF4-FFF2-40B4-BE49-F238E27FC236}">
                  <a16:creationId xmlns:a16="http://schemas.microsoft.com/office/drawing/2014/main" id="{CED5D64A-29A9-A989-6202-7B1620930BC5}"/>
                </a:ext>
              </a:extLst>
            </p:cNvPr>
            <p:cNvSpPr/>
            <p:nvPr/>
          </p:nvSpPr>
          <p:spPr>
            <a:xfrm>
              <a:off x="9052402" y="1491060"/>
              <a:ext cx="1188720" cy="736342"/>
            </a:xfrm>
            <a:prstGeom prst="roundRect">
              <a:avLst>
                <a:gd name="adj" fmla="val 5708"/>
              </a:avLst>
            </a:prstGeom>
            <a:gradFill>
              <a:gsLst>
                <a:gs pos="1000">
                  <a:schemeClr val="tx1">
                    <a:lumMod val="90000"/>
                    <a:lumOff val="10000"/>
                  </a:schemeClr>
                </a:gs>
                <a:gs pos="56000">
                  <a:schemeClr val="tx1"/>
                </a:gs>
              </a:gsLst>
              <a:lin ang="4200000" scaled="0"/>
            </a:gradFill>
            <a:ln w="19050">
              <a:solidFill>
                <a:schemeClr val="tx2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40080" tIns="274320" rIns="91440" bIns="27432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rPr>
                <a:t>MFT</a:t>
              </a:r>
            </a:p>
          </p:txBody>
        </p:sp>
        <p:pic>
          <p:nvPicPr>
            <p:cNvPr id="465" name="Picture 464" descr="A blue cube with a round knob&#10;&#10;Description automatically generated">
              <a:extLst>
                <a:ext uri="{FF2B5EF4-FFF2-40B4-BE49-F238E27FC236}">
                  <a16:creationId xmlns:a16="http://schemas.microsoft.com/office/drawing/2014/main" id="{9425DDC3-B0EC-B20B-E517-87D37030E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0117" y="1541731"/>
              <a:ext cx="635000" cy="635000"/>
            </a:xfrm>
            <a:prstGeom prst="rect">
              <a:avLst/>
            </a:prstGeom>
          </p:spPr>
        </p:pic>
      </p:grpSp>
      <p:sp>
        <p:nvSpPr>
          <p:cNvPr id="468" name="Rounded Rectangle 467">
            <a:extLst>
              <a:ext uri="{FF2B5EF4-FFF2-40B4-BE49-F238E27FC236}">
                <a16:creationId xmlns:a16="http://schemas.microsoft.com/office/drawing/2014/main" id="{B37D94F0-0B36-9E12-3260-D65ACA93CC3F}"/>
              </a:ext>
            </a:extLst>
          </p:cNvPr>
          <p:cNvSpPr/>
          <p:nvPr/>
        </p:nvSpPr>
        <p:spPr>
          <a:xfrm>
            <a:off x="8488359" y="3302793"/>
            <a:ext cx="433936" cy="129850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D7C98">
                    <a:lumMod val="75000"/>
                  </a:srgbClr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Zone B</a:t>
            </a:r>
          </a:p>
        </p:txBody>
      </p:sp>
      <p:sp>
        <p:nvSpPr>
          <p:cNvPr id="469" name="Rounded Rectangle 468">
            <a:extLst>
              <a:ext uri="{FF2B5EF4-FFF2-40B4-BE49-F238E27FC236}">
                <a16:creationId xmlns:a16="http://schemas.microsoft.com/office/drawing/2014/main" id="{71D4EABD-428C-60B4-816F-1162B3B99620}"/>
              </a:ext>
            </a:extLst>
          </p:cNvPr>
          <p:cNvSpPr/>
          <p:nvPr/>
        </p:nvSpPr>
        <p:spPr>
          <a:xfrm>
            <a:off x="8488359" y="1783923"/>
            <a:ext cx="433936" cy="129850"/>
          </a:xfrm>
          <a:prstGeom prst="roundRect">
            <a:avLst>
              <a:gd name="adj" fmla="val 5708"/>
            </a:avLst>
          </a:prstGeom>
          <a:noFill/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D7C98">
                    <a:lumMod val="75000"/>
                  </a:srgbClr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Zone C</a:t>
            </a:r>
          </a:p>
        </p:txBody>
      </p:sp>
      <p:cxnSp>
        <p:nvCxnSpPr>
          <p:cNvPr id="470" name="Elbow Connector 469">
            <a:extLst>
              <a:ext uri="{FF2B5EF4-FFF2-40B4-BE49-F238E27FC236}">
                <a16:creationId xmlns:a16="http://schemas.microsoft.com/office/drawing/2014/main" id="{72E2BE46-C25E-7F71-C7AD-2E6A1AB30EB0}"/>
              </a:ext>
            </a:extLst>
          </p:cNvPr>
          <p:cNvCxnSpPr>
            <a:cxnSpLocks/>
            <a:stCxn id="205" idx="3"/>
            <a:endCxn id="461" idx="1"/>
          </p:cNvCxnSpPr>
          <p:nvPr/>
        </p:nvCxnSpPr>
        <p:spPr>
          <a:xfrm flipV="1">
            <a:off x="8867794" y="3566308"/>
            <a:ext cx="184608" cy="1144284"/>
          </a:xfrm>
          <a:prstGeom prst="bentConnector3">
            <a:avLst>
              <a:gd name="adj1" fmla="val 28193"/>
            </a:avLst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3C51287C-2651-CB39-9F58-02FDECB86ED8}"/>
              </a:ext>
            </a:extLst>
          </p:cNvPr>
          <p:cNvGrpSpPr/>
          <p:nvPr/>
        </p:nvGrpSpPr>
        <p:grpSpPr>
          <a:xfrm>
            <a:off x="10348895" y="2996312"/>
            <a:ext cx="921481" cy="952391"/>
            <a:chOff x="10007911" y="4218021"/>
            <a:chExt cx="921481" cy="952391"/>
          </a:xfrm>
        </p:grpSpPr>
        <p:sp>
          <p:nvSpPr>
            <p:cNvPr id="476" name="Rounded Rectangle 475">
              <a:extLst>
                <a:ext uri="{FF2B5EF4-FFF2-40B4-BE49-F238E27FC236}">
                  <a16:creationId xmlns:a16="http://schemas.microsoft.com/office/drawing/2014/main" id="{279C14BF-D5BC-D3AC-8739-EA7882D8BEAC}"/>
                </a:ext>
              </a:extLst>
            </p:cNvPr>
            <p:cNvSpPr/>
            <p:nvPr/>
          </p:nvSpPr>
          <p:spPr>
            <a:xfrm>
              <a:off x="10007911" y="4218021"/>
              <a:ext cx="900637" cy="952391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91440" rIns="91440" bIns="9144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endParaRPr>
            </a:p>
          </p:txBody>
        </p:sp>
        <p:pic>
          <p:nvPicPr>
            <p:cNvPr id="477" name="Graphic 476">
              <a:extLst>
                <a:ext uri="{FF2B5EF4-FFF2-40B4-BE49-F238E27FC236}">
                  <a16:creationId xmlns:a16="http://schemas.microsoft.com/office/drawing/2014/main" id="{60EF634E-5A25-7A45-D425-68446EED2D0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25375" y="4284575"/>
              <a:ext cx="228600" cy="228600"/>
            </a:xfrm>
            <a:prstGeom prst="rect">
              <a:avLst/>
            </a:prstGeom>
          </p:spPr>
        </p:pic>
        <p:pic>
          <p:nvPicPr>
            <p:cNvPr id="478" name="Graphic 477">
              <a:extLst>
                <a:ext uri="{FF2B5EF4-FFF2-40B4-BE49-F238E27FC236}">
                  <a16:creationId xmlns:a16="http://schemas.microsoft.com/office/drawing/2014/main" id="{473538C9-347F-6586-B0B2-B72B47A12FA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125375" y="4702624"/>
              <a:ext cx="228600" cy="228600"/>
            </a:xfrm>
            <a:prstGeom prst="rect">
              <a:avLst/>
            </a:prstGeom>
          </p:spPr>
        </p:pic>
        <p:pic>
          <p:nvPicPr>
            <p:cNvPr id="479" name="Graphic 478">
              <a:extLst>
                <a:ext uri="{FF2B5EF4-FFF2-40B4-BE49-F238E27FC236}">
                  <a16:creationId xmlns:a16="http://schemas.microsoft.com/office/drawing/2014/main" id="{07E3D41F-6D9A-3934-31FC-9B92C96CD21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598636" y="4702624"/>
              <a:ext cx="228600" cy="228600"/>
            </a:xfrm>
            <a:prstGeom prst="rect">
              <a:avLst/>
            </a:prstGeom>
          </p:spPr>
        </p:pic>
        <p:pic>
          <p:nvPicPr>
            <p:cNvPr id="480" name="Graphic 479">
              <a:extLst>
                <a:ext uri="{FF2B5EF4-FFF2-40B4-BE49-F238E27FC236}">
                  <a16:creationId xmlns:a16="http://schemas.microsoft.com/office/drawing/2014/main" id="{2F18BE30-C359-0806-E654-C7394474825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598636" y="4284575"/>
              <a:ext cx="228600" cy="228600"/>
            </a:xfrm>
            <a:prstGeom prst="rect">
              <a:avLst/>
            </a:prstGeom>
          </p:spPr>
        </p:pic>
        <p:sp>
          <p:nvSpPr>
            <p:cNvPr id="481" name="Rounded Rectangle 480">
              <a:extLst>
                <a:ext uri="{FF2B5EF4-FFF2-40B4-BE49-F238E27FC236}">
                  <a16:creationId xmlns:a16="http://schemas.microsoft.com/office/drawing/2014/main" id="{2B8A8289-CB44-C2E6-B282-564DA11603C5}"/>
                </a:ext>
              </a:extLst>
            </p:cNvPr>
            <p:cNvSpPr/>
            <p:nvPr/>
          </p:nvSpPr>
          <p:spPr>
            <a:xfrm>
              <a:off x="10022707" y="4546146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Folder</a:t>
              </a:r>
            </a:p>
          </p:txBody>
        </p:sp>
        <p:sp>
          <p:nvSpPr>
            <p:cNvPr id="482" name="Rounded Rectangle 481">
              <a:extLst>
                <a:ext uri="{FF2B5EF4-FFF2-40B4-BE49-F238E27FC236}">
                  <a16:creationId xmlns:a16="http://schemas.microsoft.com/office/drawing/2014/main" id="{CB65E22F-99D9-2859-7581-17ECAA0D17FF}"/>
                </a:ext>
              </a:extLst>
            </p:cNvPr>
            <p:cNvSpPr/>
            <p:nvPr/>
          </p:nvSpPr>
          <p:spPr>
            <a:xfrm>
              <a:off x="10495456" y="4546146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API</a:t>
              </a:r>
            </a:p>
          </p:txBody>
        </p:sp>
        <p:sp>
          <p:nvSpPr>
            <p:cNvPr id="483" name="Rounded Rectangle 482">
              <a:extLst>
                <a:ext uri="{FF2B5EF4-FFF2-40B4-BE49-F238E27FC236}">
                  <a16:creationId xmlns:a16="http://schemas.microsoft.com/office/drawing/2014/main" id="{357E15F2-2E88-FFBC-75F2-5A3642912FD7}"/>
                </a:ext>
              </a:extLst>
            </p:cNvPr>
            <p:cNvSpPr/>
            <p:nvPr/>
          </p:nvSpPr>
          <p:spPr>
            <a:xfrm>
              <a:off x="10021683" y="496419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SFTP</a:t>
              </a:r>
            </a:p>
          </p:txBody>
        </p:sp>
        <p:sp>
          <p:nvSpPr>
            <p:cNvPr id="484" name="Rounded Rectangle 483">
              <a:extLst>
                <a:ext uri="{FF2B5EF4-FFF2-40B4-BE49-F238E27FC236}">
                  <a16:creationId xmlns:a16="http://schemas.microsoft.com/office/drawing/2014/main" id="{1C739693-06B8-93C0-9FF0-DAACBC6AB097}"/>
                </a:ext>
              </a:extLst>
            </p:cNvPr>
            <p:cNvSpPr/>
            <p:nvPr/>
          </p:nvSpPr>
          <p:spPr>
            <a:xfrm>
              <a:off x="10494432" y="4964195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GUI</a:t>
              </a:r>
            </a:p>
          </p:txBody>
        </p:sp>
      </p:grpSp>
      <p:grpSp>
        <p:nvGrpSpPr>
          <p:cNvPr id="529" name="Group 528">
            <a:extLst>
              <a:ext uri="{FF2B5EF4-FFF2-40B4-BE49-F238E27FC236}">
                <a16:creationId xmlns:a16="http://schemas.microsoft.com/office/drawing/2014/main" id="{88942CFE-753C-C8A0-D7E6-76A68B6438AF}"/>
              </a:ext>
            </a:extLst>
          </p:cNvPr>
          <p:cNvGrpSpPr/>
          <p:nvPr/>
        </p:nvGrpSpPr>
        <p:grpSpPr>
          <a:xfrm>
            <a:off x="10323817" y="1483814"/>
            <a:ext cx="921481" cy="952391"/>
            <a:chOff x="10323817" y="1483814"/>
            <a:chExt cx="921481" cy="952391"/>
          </a:xfrm>
        </p:grpSpPr>
        <p:sp>
          <p:nvSpPr>
            <p:cNvPr id="486" name="Rounded Rectangle 485">
              <a:extLst>
                <a:ext uri="{FF2B5EF4-FFF2-40B4-BE49-F238E27FC236}">
                  <a16:creationId xmlns:a16="http://schemas.microsoft.com/office/drawing/2014/main" id="{26437A0E-3817-85EA-ECCB-A1EA28A45716}"/>
                </a:ext>
              </a:extLst>
            </p:cNvPr>
            <p:cNvSpPr/>
            <p:nvPr/>
          </p:nvSpPr>
          <p:spPr>
            <a:xfrm>
              <a:off x="10323817" y="1483814"/>
              <a:ext cx="900637" cy="952391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91440" rIns="91440" bIns="9144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endParaRPr>
            </a:p>
          </p:txBody>
        </p:sp>
        <p:pic>
          <p:nvPicPr>
            <p:cNvPr id="487" name="Graphic 486">
              <a:extLst>
                <a:ext uri="{FF2B5EF4-FFF2-40B4-BE49-F238E27FC236}">
                  <a16:creationId xmlns:a16="http://schemas.microsoft.com/office/drawing/2014/main" id="{9D96B044-25A7-00D1-E6CB-AB49B02FADD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41281" y="1550368"/>
              <a:ext cx="228600" cy="228600"/>
            </a:xfrm>
            <a:prstGeom prst="rect">
              <a:avLst/>
            </a:prstGeom>
          </p:spPr>
        </p:pic>
        <p:pic>
          <p:nvPicPr>
            <p:cNvPr id="488" name="Graphic 487">
              <a:extLst>
                <a:ext uri="{FF2B5EF4-FFF2-40B4-BE49-F238E27FC236}">
                  <a16:creationId xmlns:a16="http://schemas.microsoft.com/office/drawing/2014/main" id="{B34CB9A3-8001-2227-ADD5-FCE9E2E2ED5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441281" y="1968417"/>
              <a:ext cx="228600" cy="228600"/>
            </a:xfrm>
            <a:prstGeom prst="rect">
              <a:avLst/>
            </a:prstGeom>
          </p:spPr>
        </p:pic>
        <p:pic>
          <p:nvPicPr>
            <p:cNvPr id="489" name="Graphic 488">
              <a:extLst>
                <a:ext uri="{FF2B5EF4-FFF2-40B4-BE49-F238E27FC236}">
                  <a16:creationId xmlns:a16="http://schemas.microsoft.com/office/drawing/2014/main" id="{0680D6DC-C2F5-8B30-E751-8B67873DAF2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914542" y="1968417"/>
              <a:ext cx="228600" cy="228600"/>
            </a:xfrm>
            <a:prstGeom prst="rect">
              <a:avLst/>
            </a:prstGeom>
          </p:spPr>
        </p:pic>
        <p:pic>
          <p:nvPicPr>
            <p:cNvPr id="490" name="Graphic 489">
              <a:extLst>
                <a:ext uri="{FF2B5EF4-FFF2-40B4-BE49-F238E27FC236}">
                  <a16:creationId xmlns:a16="http://schemas.microsoft.com/office/drawing/2014/main" id="{A8B3539D-655B-D593-5C68-10B8BD774BE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914542" y="1550368"/>
              <a:ext cx="228600" cy="228600"/>
            </a:xfrm>
            <a:prstGeom prst="rect">
              <a:avLst/>
            </a:prstGeom>
          </p:spPr>
        </p:pic>
        <p:sp>
          <p:nvSpPr>
            <p:cNvPr id="491" name="Rounded Rectangle 490">
              <a:extLst>
                <a:ext uri="{FF2B5EF4-FFF2-40B4-BE49-F238E27FC236}">
                  <a16:creationId xmlns:a16="http://schemas.microsoft.com/office/drawing/2014/main" id="{50BE31A6-1420-6C67-86F7-205712B75D21}"/>
                </a:ext>
              </a:extLst>
            </p:cNvPr>
            <p:cNvSpPr/>
            <p:nvPr/>
          </p:nvSpPr>
          <p:spPr>
            <a:xfrm>
              <a:off x="10338613" y="1811939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Folder</a:t>
              </a:r>
            </a:p>
          </p:txBody>
        </p:sp>
        <p:sp>
          <p:nvSpPr>
            <p:cNvPr id="492" name="Rounded Rectangle 491">
              <a:extLst>
                <a:ext uri="{FF2B5EF4-FFF2-40B4-BE49-F238E27FC236}">
                  <a16:creationId xmlns:a16="http://schemas.microsoft.com/office/drawing/2014/main" id="{7D39417D-5DAD-4CD9-6D3D-1BD2289A2E5D}"/>
                </a:ext>
              </a:extLst>
            </p:cNvPr>
            <p:cNvSpPr/>
            <p:nvPr/>
          </p:nvSpPr>
          <p:spPr>
            <a:xfrm>
              <a:off x="10811362" y="1811939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API</a:t>
              </a:r>
            </a:p>
          </p:txBody>
        </p:sp>
        <p:sp>
          <p:nvSpPr>
            <p:cNvPr id="493" name="Rounded Rectangle 492">
              <a:extLst>
                <a:ext uri="{FF2B5EF4-FFF2-40B4-BE49-F238E27FC236}">
                  <a16:creationId xmlns:a16="http://schemas.microsoft.com/office/drawing/2014/main" id="{FDFFB8E2-006E-B30E-3712-6943011DFC62}"/>
                </a:ext>
              </a:extLst>
            </p:cNvPr>
            <p:cNvSpPr/>
            <p:nvPr/>
          </p:nvSpPr>
          <p:spPr>
            <a:xfrm>
              <a:off x="10337589" y="2229988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SFTP</a:t>
              </a:r>
            </a:p>
          </p:txBody>
        </p:sp>
        <p:sp>
          <p:nvSpPr>
            <p:cNvPr id="494" name="Rounded Rectangle 493">
              <a:extLst>
                <a:ext uri="{FF2B5EF4-FFF2-40B4-BE49-F238E27FC236}">
                  <a16:creationId xmlns:a16="http://schemas.microsoft.com/office/drawing/2014/main" id="{114DD86D-F8F9-00E2-C8DF-E040EAB64FAE}"/>
                </a:ext>
              </a:extLst>
            </p:cNvPr>
            <p:cNvSpPr/>
            <p:nvPr/>
          </p:nvSpPr>
          <p:spPr>
            <a:xfrm>
              <a:off x="10810338" y="2229988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GUI</a:t>
              </a:r>
            </a:p>
          </p:txBody>
        </p:sp>
      </p:grp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5BFCA8B4-B805-9B97-06E4-F5E1E576B472}"/>
              </a:ext>
            </a:extLst>
          </p:cNvPr>
          <p:cNvGrpSpPr/>
          <p:nvPr/>
        </p:nvGrpSpPr>
        <p:grpSpPr>
          <a:xfrm>
            <a:off x="11300192" y="1530143"/>
            <a:ext cx="433936" cy="875019"/>
            <a:chOff x="11300192" y="1530143"/>
            <a:chExt cx="433936" cy="87501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22ACAF3E-48A5-D16D-0F29-8EBD786A63A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1397765" y="2176562"/>
              <a:ext cx="228600" cy="228600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16471CCD-4B0F-CFE6-A85E-24EACBD2F1E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1384790" y="1694840"/>
              <a:ext cx="228600" cy="2286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080AC3F8-4F9B-27C3-AB3C-D1E6AA8D974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1397765" y="1946970"/>
              <a:ext cx="228600" cy="228600"/>
            </a:xfrm>
            <a:prstGeom prst="rect">
              <a:avLst/>
            </a:prstGeom>
          </p:spPr>
        </p:pic>
        <p:sp>
          <p:nvSpPr>
            <p:cNvPr id="501" name="Rounded Rectangle 500">
              <a:extLst>
                <a:ext uri="{FF2B5EF4-FFF2-40B4-BE49-F238E27FC236}">
                  <a16:creationId xmlns:a16="http://schemas.microsoft.com/office/drawing/2014/main" id="{3E4C6F01-4220-3E7B-7995-4BBDB8C502FB}"/>
                </a:ext>
              </a:extLst>
            </p:cNvPr>
            <p:cNvSpPr/>
            <p:nvPr/>
          </p:nvSpPr>
          <p:spPr>
            <a:xfrm>
              <a:off x="11300192" y="1530143"/>
              <a:ext cx="433936" cy="129850"/>
            </a:xfrm>
            <a:prstGeom prst="roundRect">
              <a:avLst>
                <a:gd name="adj" fmla="val 5708"/>
              </a:avLst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iIOT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50E22"/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endParaRPr>
            </a:p>
          </p:txBody>
        </p:sp>
      </p:grpSp>
      <p:cxnSp>
        <p:nvCxnSpPr>
          <p:cNvPr id="495" name="Straight Arrow Connector 494">
            <a:extLst>
              <a:ext uri="{FF2B5EF4-FFF2-40B4-BE49-F238E27FC236}">
                <a16:creationId xmlns:a16="http://schemas.microsoft.com/office/drawing/2014/main" id="{97B5121A-F78F-A84B-72A6-F4C760DDD8C6}"/>
              </a:ext>
            </a:extLst>
          </p:cNvPr>
          <p:cNvCxnSpPr>
            <a:cxnSpLocks/>
            <a:stCxn id="461" idx="0"/>
            <a:endCxn id="459" idx="2"/>
          </p:cNvCxnSpPr>
          <p:nvPr/>
        </p:nvCxnSpPr>
        <p:spPr>
          <a:xfrm flipH="1" flipV="1">
            <a:off x="9645429" y="3082694"/>
            <a:ext cx="1333" cy="115443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Straight Arrow Connector 497">
            <a:extLst>
              <a:ext uri="{FF2B5EF4-FFF2-40B4-BE49-F238E27FC236}">
                <a16:creationId xmlns:a16="http://schemas.microsoft.com/office/drawing/2014/main" id="{0BF3881D-B479-EBFF-2A0B-4569CDB769A0}"/>
              </a:ext>
            </a:extLst>
          </p:cNvPr>
          <p:cNvCxnSpPr>
            <a:cxnSpLocks/>
            <a:stCxn id="459" idx="0"/>
            <a:endCxn id="464" idx="2"/>
          </p:cNvCxnSpPr>
          <p:nvPr/>
        </p:nvCxnSpPr>
        <p:spPr>
          <a:xfrm flipV="1">
            <a:off x="9645429" y="2227402"/>
            <a:ext cx="1333" cy="118950"/>
          </a:xfrm>
          <a:prstGeom prst="straightConnector1">
            <a:avLst/>
          </a:prstGeom>
          <a:ln w="9525"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9B83C33F-F1D2-F042-9DBE-5F489382837D}"/>
              </a:ext>
            </a:extLst>
          </p:cNvPr>
          <p:cNvGrpSpPr/>
          <p:nvPr/>
        </p:nvGrpSpPr>
        <p:grpSpPr>
          <a:xfrm>
            <a:off x="11376975" y="2971800"/>
            <a:ext cx="236415" cy="976200"/>
            <a:chOff x="11376975" y="2971800"/>
            <a:chExt cx="236415" cy="976200"/>
          </a:xfrm>
        </p:grpSpPr>
        <p:pic>
          <p:nvPicPr>
            <p:cNvPr id="503" name="Graphic 502">
              <a:extLst>
                <a:ext uri="{FF2B5EF4-FFF2-40B4-BE49-F238E27FC236}">
                  <a16:creationId xmlns:a16="http://schemas.microsoft.com/office/drawing/2014/main" id="{6D1EB072-D3D5-DBB3-14E0-028A7D0CF63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1384790" y="3508641"/>
              <a:ext cx="228600" cy="228600"/>
            </a:xfrm>
            <a:prstGeom prst="rect">
              <a:avLst/>
            </a:prstGeom>
          </p:spPr>
        </p:pic>
        <p:pic>
          <p:nvPicPr>
            <p:cNvPr id="505" name="Graphic 504">
              <a:extLst>
                <a:ext uri="{FF2B5EF4-FFF2-40B4-BE49-F238E27FC236}">
                  <a16:creationId xmlns:a16="http://schemas.microsoft.com/office/drawing/2014/main" id="{48474B98-4B50-FC24-FE1C-E5E6E06C91A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1384790" y="3236806"/>
              <a:ext cx="228600" cy="228600"/>
            </a:xfrm>
            <a:prstGeom prst="rect">
              <a:avLst/>
            </a:prstGeom>
          </p:spPr>
        </p:pic>
        <p:pic>
          <p:nvPicPr>
            <p:cNvPr id="507" name="Graphic 506">
              <a:extLst>
                <a:ext uri="{FF2B5EF4-FFF2-40B4-BE49-F238E27FC236}">
                  <a16:creationId xmlns:a16="http://schemas.microsoft.com/office/drawing/2014/main" id="{82109BFA-9248-DCBC-4FD3-FE6919F7A7F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1376975" y="3719400"/>
              <a:ext cx="228600" cy="228600"/>
            </a:xfrm>
            <a:prstGeom prst="rect">
              <a:avLst/>
            </a:prstGeom>
          </p:spPr>
        </p:pic>
        <p:pic>
          <p:nvPicPr>
            <p:cNvPr id="508" name="Graphic 507">
              <a:extLst>
                <a:ext uri="{FF2B5EF4-FFF2-40B4-BE49-F238E27FC236}">
                  <a16:creationId xmlns:a16="http://schemas.microsoft.com/office/drawing/2014/main" id="{E149EA0C-12AA-3417-F839-33221A48C32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11384790" y="2971800"/>
              <a:ext cx="228600" cy="228600"/>
            </a:xfrm>
            <a:prstGeom prst="rect">
              <a:avLst/>
            </a:prstGeom>
          </p:spPr>
        </p:pic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079C46D1-A4B0-8D91-8666-5F0065A6A750}"/>
              </a:ext>
            </a:extLst>
          </p:cNvPr>
          <p:cNvGrpSpPr/>
          <p:nvPr/>
        </p:nvGrpSpPr>
        <p:grpSpPr>
          <a:xfrm>
            <a:off x="11268043" y="5761007"/>
            <a:ext cx="431611" cy="236643"/>
            <a:chOff x="11268043" y="5761007"/>
            <a:chExt cx="431611" cy="236643"/>
          </a:xfrm>
        </p:grpSpPr>
        <p:pic>
          <p:nvPicPr>
            <p:cNvPr id="450" name="Graphic 449">
              <a:extLst>
                <a:ext uri="{FF2B5EF4-FFF2-40B4-BE49-F238E27FC236}">
                  <a16:creationId xmlns:a16="http://schemas.microsoft.com/office/drawing/2014/main" id="{E36F7CC6-CF1C-BB20-CED7-670AF467D95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1268043" y="5769050"/>
              <a:ext cx="228600" cy="228600"/>
            </a:xfrm>
            <a:prstGeom prst="rect">
              <a:avLst/>
            </a:prstGeom>
          </p:spPr>
        </p:pic>
        <p:pic>
          <p:nvPicPr>
            <p:cNvPr id="509" name="Graphic 508">
              <a:extLst>
                <a:ext uri="{FF2B5EF4-FFF2-40B4-BE49-F238E27FC236}">
                  <a16:creationId xmlns:a16="http://schemas.microsoft.com/office/drawing/2014/main" id="{AC44ED40-1A3E-DA9F-C9B5-F03727B546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11471054" y="5761007"/>
              <a:ext cx="228600" cy="228600"/>
            </a:xfrm>
            <a:prstGeom prst="rect">
              <a:avLst/>
            </a:prstGeom>
          </p:spPr>
        </p:pic>
      </p:grpSp>
      <p:grpSp>
        <p:nvGrpSpPr>
          <p:cNvPr id="522" name="Group 521">
            <a:extLst>
              <a:ext uri="{FF2B5EF4-FFF2-40B4-BE49-F238E27FC236}">
                <a16:creationId xmlns:a16="http://schemas.microsoft.com/office/drawing/2014/main" id="{B22AE4F0-36CE-ACBA-C944-E2DD4AA776C6}"/>
              </a:ext>
            </a:extLst>
          </p:cNvPr>
          <p:cNvGrpSpPr/>
          <p:nvPr/>
        </p:nvGrpSpPr>
        <p:grpSpPr>
          <a:xfrm>
            <a:off x="5085802" y="3472508"/>
            <a:ext cx="1288936" cy="531539"/>
            <a:chOff x="5085802" y="3472508"/>
            <a:chExt cx="1288936" cy="531539"/>
          </a:xfrm>
        </p:grpSpPr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C150F698-5859-D0D6-9BBB-5ACDB37EEE97}"/>
                </a:ext>
              </a:extLst>
            </p:cNvPr>
            <p:cNvSpPr/>
            <p:nvPr/>
          </p:nvSpPr>
          <p:spPr>
            <a:xfrm>
              <a:off x="5085802" y="3472508"/>
              <a:ext cx="1288936" cy="531539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48640" tIns="182880" rIns="91440" bIns="182880" rtlCol="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Supervisor</a:t>
              </a:r>
            </a:p>
          </p:txBody>
        </p:sp>
        <p:pic>
          <p:nvPicPr>
            <p:cNvPr id="510" name="Graphic 509">
              <a:extLst>
                <a:ext uri="{FF2B5EF4-FFF2-40B4-BE49-F238E27FC236}">
                  <a16:creationId xmlns:a16="http://schemas.microsoft.com/office/drawing/2014/main" id="{0BEAE6B0-BA88-23E6-9A7D-B7AE6B49AFF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5140963" y="3550230"/>
              <a:ext cx="365760" cy="365760"/>
            </a:xfrm>
            <a:prstGeom prst="rect">
              <a:avLst/>
            </a:prstGeom>
          </p:spPr>
        </p:pic>
      </p:grpSp>
      <p:cxnSp>
        <p:nvCxnSpPr>
          <p:cNvPr id="541" name="Elbow Connector 540">
            <a:extLst>
              <a:ext uri="{FF2B5EF4-FFF2-40B4-BE49-F238E27FC236}">
                <a16:creationId xmlns:a16="http://schemas.microsoft.com/office/drawing/2014/main" id="{83642A70-DC22-F480-2ECD-85A1092070F7}"/>
              </a:ext>
            </a:extLst>
          </p:cNvPr>
          <p:cNvCxnSpPr>
            <a:cxnSpLocks/>
            <a:stCxn id="57" idx="0"/>
          </p:cNvCxnSpPr>
          <p:nvPr/>
        </p:nvCxnSpPr>
        <p:spPr>
          <a:xfrm rot="16200000" flipV="1">
            <a:off x="4757328" y="4415925"/>
            <a:ext cx="764216" cy="368814"/>
          </a:xfrm>
          <a:prstGeom prst="bentConnector3">
            <a:avLst>
              <a:gd name="adj1" fmla="val 100087"/>
            </a:avLst>
          </a:prstGeom>
          <a:ln w="9525">
            <a:solidFill>
              <a:schemeClr val="accent4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6" name="Group 555">
            <a:extLst>
              <a:ext uri="{FF2B5EF4-FFF2-40B4-BE49-F238E27FC236}">
                <a16:creationId xmlns:a16="http://schemas.microsoft.com/office/drawing/2014/main" id="{EAE2B8C1-2995-E4F7-EC51-EDAA9744F396}"/>
              </a:ext>
            </a:extLst>
          </p:cNvPr>
          <p:cNvGrpSpPr/>
          <p:nvPr/>
        </p:nvGrpSpPr>
        <p:grpSpPr>
          <a:xfrm>
            <a:off x="7007740" y="1365760"/>
            <a:ext cx="810431" cy="957137"/>
            <a:chOff x="7007740" y="1365760"/>
            <a:chExt cx="810431" cy="957137"/>
          </a:xfrm>
        </p:grpSpPr>
        <p:sp>
          <p:nvSpPr>
            <p:cNvPr id="550" name="Rounded Rectangle 549">
              <a:extLst>
                <a:ext uri="{FF2B5EF4-FFF2-40B4-BE49-F238E27FC236}">
                  <a16:creationId xmlns:a16="http://schemas.microsoft.com/office/drawing/2014/main" id="{CFA36457-BDA9-656F-CFFE-5326F4A0B53E}"/>
                </a:ext>
              </a:extLst>
            </p:cNvPr>
            <p:cNvSpPr/>
            <p:nvPr/>
          </p:nvSpPr>
          <p:spPr>
            <a:xfrm>
              <a:off x="7007740" y="1365760"/>
              <a:ext cx="810431" cy="957137"/>
            </a:xfrm>
            <a:prstGeom prst="roundRect">
              <a:avLst>
                <a:gd name="adj" fmla="val 570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548640" rIns="91440" bIns="91440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50E22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Remote Access</a:t>
              </a:r>
            </a:p>
          </p:txBody>
        </p:sp>
        <p:pic>
          <p:nvPicPr>
            <p:cNvPr id="555" name="Graphic 554">
              <a:extLst>
                <a:ext uri="{FF2B5EF4-FFF2-40B4-BE49-F238E27FC236}">
                  <a16:creationId xmlns:a16="http://schemas.microsoft.com/office/drawing/2014/main" id="{0397281D-1240-3A8F-EEE4-A1C52348D73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239790" y="1506743"/>
              <a:ext cx="365760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77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3" grpId="0"/>
      <p:bldP spid="114" grpId="0"/>
      <p:bldP spid="1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mputer bug on a device&#10;&#10;AI-generated content may be incorrect.">
            <a:extLst>
              <a:ext uri="{FF2B5EF4-FFF2-40B4-BE49-F238E27FC236}">
                <a16:creationId xmlns:a16="http://schemas.microsoft.com/office/drawing/2014/main" id="{5DA6DE04-EF78-2D77-CC8E-5B99FCC1CF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165557" y="2209532"/>
            <a:ext cx="6104021" cy="406934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</p:spPr>
      </p:pic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558800" y="1218179"/>
            <a:ext cx="11023600" cy="4322209"/>
          </a:xfrm>
        </p:spPr>
        <p:txBody>
          <a:bodyPr/>
          <a:lstStyle/>
          <a:p>
            <a:endParaRPr sz="18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Problem: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r>
              <a:rPr lang="de-DE" sz="2000" dirty="0"/>
              <a:t>USB-Medien sind im OT-Alltag unvermeidbar.</a:t>
            </a:r>
            <a:r>
              <a:rPr lang="en-US" sz="2000" dirty="0"/>
              <a:t> </a:t>
            </a:r>
          </a:p>
          <a:p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1" dirty="0" err="1">
                <a:solidFill>
                  <a:schemeClr val="bg1"/>
                </a:solidFill>
              </a:rPr>
              <a:t>Risiko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r>
              <a:rPr lang="de-DE" sz="2000" dirty="0"/>
              <a:t>Malware gelangt unkontrolliert ins Produktionsnetz.</a:t>
            </a:r>
            <a:r>
              <a:rPr lang="en-US" sz="2000" dirty="0"/>
              <a:t> </a:t>
            </a:r>
          </a:p>
          <a:p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1" dirty="0" err="1">
                <a:solidFill>
                  <a:schemeClr val="bg1"/>
                </a:solidFill>
              </a:rPr>
              <a:t>Lösung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r>
              <a:rPr lang="de-DE" sz="2000" dirty="0"/>
              <a:t>Automatisierte Prüfung und </a:t>
            </a:r>
            <a:r>
              <a:rPr lang="de-DE" sz="2000" dirty="0" err="1"/>
              <a:t>Sanitisierung</a:t>
            </a:r>
            <a:r>
              <a:rPr lang="de-DE" sz="2000" dirty="0"/>
              <a:t> vor dem Netzübertritt.</a:t>
            </a:r>
            <a:r>
              <a:rPr lang="en-US" sz="2000" dirty="0"/>
              <a:t> </a:t>
            </a:r>
          </a:p>
          <a:p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1" dirty="0" err="1">
                <a:solidFill>
                  <a:schemeClr val="bg1"/>
                </a:solidFill>
              </a:rPr>
              <a:t>Nutzen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de-DE" sz="2000" dirty="0"/>
              <a:t>Sicherer Datentransfer trotz Air-Gap.</a:t>
            </a:r>
            <a:r>
              <a:rPr lang="en-US" sz="2000" dirty="0"/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79120"/>
            <a:ext cx="11023600" cy="575542"/>
          </a:xfrm>
        </p:spPr>
        <p:txBody>
          <a:bodyPr/>
          <a:lstStyle/>
          <a:p>
            <a:r>
              <a:rPr sz="4400" dirty="0">
                <a:solidFill>
                  <a:schemeClr val="accent1"/>
                </a:solidFill>
              </a:rPr>
              <a:t>Use Case</a:t>
            </a:r>
            <a:r>
              <a:rPr lang="de-DE" sz="4400" dirty="0">
                <a:solidFill>
                  <a:schemeClr val="accent1"/>
                </a:solidFill>
              </a:rPr>
              <a:t> 1 </a:t>
            </a:r>
            <a:r>
              <a:rPr sz="4400" dirty="0"/>
              <a:t>: </a:t>
            </a:r>
            <a:r>
              <a:rPr lang="de-DE" sz="4400" dirty="0"/>
              <a:t>Datenschleuse Kiosk</a:t>
            </a:r>
            <a:endParaRPr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4299388" y="1428750"/>
            <a:ext cx="2831224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400"/>
            </a:pPr>
            <a:r>
              <a:rPr sz="1050"/>
              <a:t>[Bildplatzhalter: CAD-Datei mit Warnsymbol]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0C5673-FF83-CC65-30B9-4E3D1E5344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3529263" y="887889"/>
            <a:ext cx="8438147" cy="56822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558800" y="1218179"/>
            <a:ext cx="11023600" cy="4349909"/>
          </a:xfrm>
        </p:spPr>
        <p:txBody>
          <a:bodyPr/>
          <a:lstStyle/>
          <a:p>
            <a:endParaRPr sz="20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Problem: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r>
              <a:rPr lang="de-DE" sz="2000" dirty="0"/>
              <a:t>Sensible Dateien müssen zwischen IT- und OT-Systemen ausgetauscht werden.</a:t>
            </a:r>
            <a:r>
              <a:rPr lang="en-US" sz="2000" dirty="0"/>
              <a:t> </a:t>
            </a:r>
          </a:p>
          <a:p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1" dirty="0" err="1">
                <a:solidFill>
                  <a:schemeClr val="bg1"/>
                </a:solidFill>
              </a:rPr>
              <a:t>Risiko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r>
              <a:rPr lang="de-DE" sz="2000" dirty="0"/>
              <a:t>Manipulierte oder infizierte Dateien gefährden Verfügbarkeit und Compliance.</a:t>
            </a:r>
            <a:r>
              <a:rPr lang="en-US" sz="2000" dirty="0"/>
              <a:t> </a:t>
            </a:r>
          </a:p>
          <a:p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1" dirty="0" err="1">
                <a:solidFill>
                  <a:schemeClr val="bg1"/>
                </a:solidFill>
              </a:rPr>
              <a:t>Lösung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r>
              <a:rPr lang="de-DE" sz="2000" dirty="0"/>
              <a:t>Mehrstufige Dateiprüfung vor jeder Übertragung.</a:t>
            </a:r>
            <a:r>
              <a:rPr lang="en-US" sz="2000" dirty="0"/>
              <a:t> </a:t>
            </a:r>
          </a:p>
          <a:p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1" dirty="0" err="1">
                <a:solidFill>
                  <a:schemeClr val="bg1"/>
                </a:solidFill>
              </a:rPr>
              <a:t>Nutzen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/>
              <a:t>Auditfähiger</a:t>
            </a:r>
            <a:r>
              <a:rPr lang="en-US" sz="2000" dirty="0"/>
              <a:t> und </a:t>
            </a:r>
            <a:r>
              <a:rPr lang="en-US" sz="2000" dirty="0" err="1"/>
              <a:t>kontrollierter</a:t>
            </a:r>
            <a:r>
              <a:rPr lang="en-US" sz="2000" dirty="0"/>
              <a:t> </a:t>
            </a:r>
            <a:r>
              <a:rPr lang="en-US" sz="2000" dirty="0" err="1"/>
              <a:t>Datenfluss</a:t>
            </a:r>
            <a:r>
              <a:rPr lang="en-US" sz="2000" dirty="0"/>
              <a:t> </a:t>
            </a:r>
            <a:r>
              <a:rPr lang="en-US" sz="2000" dirty="0" err="1"/>
              <a:t>ohne</a:t>
            </a:r>
            <a:r>
              <a:rPr lang="en-US" sz="2000" dirty="0"/>
              <a:t> </a:t>
            </a:r>
            <a:r>
              <a:rPr lang="en-US" sz="2000" dirty="0" err="1"/>
              <a:t>Produktionsunterbrechung</a:t>
            </a:r>
            <a:r>
              <a:rPr lang="en-US" sz="2000" dirty="0"/>
              <a:t>.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79120"/>
            <a:ext cx="11023600" cy="575542"/>
          </a:xfrm>
        </p:spPr>
        <p:txBody>
          <a:bodyPr/>
          <a:lstStyle/>
          <a:p>
            <a:r>
              <a:rPr sz="4400" dirty="0">
                <a:solidFill>
                  <a:schemeClr val="accent1"/>
                </a:solidFill>
              </a:rPr>
              <a:t>Use Case</a:t>
            </a:r>
            <a:r>
              <a:rPr lang="de-DE" sz="4400" dirty="0">
                <a:solidFill>
                  <a:schemeClr val="accent1"/>
                </a:solidFill>
              </a:rPr>
              <a:t> 2 </a:t>
            </a:r>
            <a:r>
              <a:rPr sz="4400" dirty="0"/>
              <a:t>: </a:t>
            </a:r>
            <a:r>
              <a:rPr lang="de-DE" sz="4400" dirty="0"/>
              <a:t>Sicherer Datentransfer MFT</a:t>
            </a:r>
            <a:endParaRPr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4449270" y="1428750"/>
            <a:ext cx="2531462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400"/>
            </a:pPr>
            <a:r>
              <a:rPr sz="1050"/>
              <a:t>[Bildplatzhalter: USB in OT-Umgebung]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7D7D9-5B89-4211-C3DB-693E98093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bug on a device&#10;&#10;AI-generated content may be incorrect.">
            <a:extLst>
              <a:ext uri="{FF2B5EF4-FFF2-40B4-BE49-F238E27FC236}">
                <a16:creationId xmlns:a16="http://schemas.microsoft.com/office/drawing/2014/main" id="{3D17476C-6724-0C1A-E6CB-B086DA2E25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165557" y="2209532"/>
            <a:ext cx="6104021" cy="406934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3BA5F-4862-BA43-F25E-2EB4F1B654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8800" y="1218179"/>
            <a:ext cx="11023600" cy="4349909"/>
          </a:xfrm>
        </p:spPr>
        <p:txBody>
          <a:bodyPr/>
          <a:lstStyle/>
          <a:p>
            <a:endParaRPr sz="20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Problem: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r>
              <a:rPr lang="de-DE" sz="2000" dirty="0"/>
              <a:t>Produktionsdaten müssen in IT- oder Cloud-Systeme übertragen werden.</a:t>
            </a:r>
            <a:r>
              <a:rPr lang="en-US" sz="2000" dirty="0"/>
              <a:t> </a:t>
            </a:r>
          </a:p>
          <a:p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1" dirty="0" err="1">
                <a:solidFill>
                  <a:schemeClr val="bg1"/>
                </a:solidFill>
              </a:rPr>
              <a:t>Risiko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r>
              <a:rPr lang="de-DE" sz="2000" dirty="0"/>
              <a:t>Rückkanäle öffnen Angriffsflächen ins OT-Netz.</a:t>
            </a:r>
            <a:r>
              <a:rPr lang="en-US" sz="2000" dirty="0"/>
              <a:t> </a:t>
            </a:r>
          </a:p>
          <a:p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1" dirty="0" err="1">
                <a:solidFill>
                  <a:schemeClr val="bg1"/>
                </a:solidFill>
              </a:rPr>
              <a:t>Lösung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r>
              <a:rPr lang="de-DE" sz="2000" dirty="0"/>
              <a:t>Physikalisch erzwungene Einwegkommunikation.</a:t>
            </a:r>
            <a:r>
              <a:rPr lang="en-US" sz="2000" dirty="0"/>
              <a:t> </a:t>
            </a:r>
          </a:p>
          <a:p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1" dirty="0" err="1">
                <a:solidFill>
                  <a:schemeClr val="bg1"/>
                </a:solidFill>
              </a:rPr>
              <a:t>Nutzen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/>
              <a:t>Maximale</a:t>
            </a:r>
            <a:r>
              <a:rPr lang="en-US" sz="2000" dirty="0"/>
              <a:t> </a:t>
            </a:r>
            <a:r>
              <a:rPr lang="en-US" sz="2000" dirty="0" err="1"/>
              <a:t>Netzsegmentierung</a:t>
            </a:r>
            <a:r>
              <a:rPr lang="en-US" sz="2000" dirty="0"/>
              <a:t> für KRITIS-</a:t>
            </a:r>
            <a:r>
              <a:rPr lang="en-US" sz="2000" dirty="0" err="1"/>
              <a:t>Umgebungen</a:t>
            </a:r>
            <a:r>
              <a:rPr lang="en-US" sz="2000" dirty="0"/>
              <a:t>.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5F44C-8165-591A-1ED1-4B02B894D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579120"/>
            <a:ext cx="11023600" cy="575542"/>
          </a:xfrm>
        </p:spPr>
        <p:txBody>
          <a:bodyPr/>
          <a:lstStyle/>
          <a:p>
            <a:r>
              <a:rPr sz="4400" dirty="0">
                <a:solidFill>
                  <a:schemeClr val="accent1"/>
                </a:solidFill>
              </a:rPr>
              <a:t>Use Case</a:t>
            </a:r>
            <a:r>
              <a:rPr lang="de-DE" sz="4400" dirty="0">
                <a:solidFill>
                  <a:schemeClr val="accent1"/>
                </a:solidFill>
              </a:rPr>
              <a:t> 3 </a:t>
            </a:r>
            <a:r>
              <a:rPr sz="4400" dirty="0"/>
              <a:t>: </a:t>
            </a:r>
            <a:r>
              <a:rPr lang="de-DE" sz="4400" dirty="0"/>
              <a:t>Netzsegmentierung Data Diode</a:t>
            </a:r>
            <a:endParaRPr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0B0106-1722-1B62-0997-77899BD9347A}"/>
              </a:ext>
            </a:extLst>
          </p:cNvPr>
          <p:cNvSpPr txBox="1"/>
          <p:nvPr/>
        </p:nvSpPr>
        <p:spPr>
          <a:xfrm>
            <a:off x="4449270" y="1428750"/>
            <a:ext cx="2531462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400"/>
            </a:pPr>
            <a:r>
              <a:rPr sz="1050"/>
              <a:t>[Bildplatzhalter: USB in OT-Umgebung]</a:t>
            </a:r>
          </a:p>
        </p:txBody>
      </p:sp>
    </p:spTree>
    <p:extLst>
      <p:ext uri="{BB962C8B-B14F-4D97-AF65-F5344CB8AC3E}">
        <p14:creationId xmlns:p14="http://schemas.microsoft.com/office/powerpoint/2010/main" val="4104358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B9361C-932E-8EFC-C58D-983F69246135}"/>
              </a:ext>
            </a:extLst>
          </p:cNvPr>
          <p:cNvSpPr txBox="1"/>
          <p:nvPr/>
        </p:nvSpPr>
        <p:spPr>
          <a:xfrm>
            <a:off x="0" y="421901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Kritische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Infrastruktur</a:t>
            </a:r>
            <a:r>
              <a:rPr lang="en-US" sz="4000" b="1" dirty="0">
                <a:solidFill>
                  <a:schemeClr val="bg1"/>
                </a:solidFill>
              </a:rPr>
              <a:t>: 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Das </a:t>
            </a:r>
            <a:r>
              <a:rPr lang="en-US" sz="4000" b="1" dirty="0" err="1">
                <a:solidFill>
                  <a:schemeClr val="bg1"/>
                </a:solidFill>
              </a:rPr>
              <a:t>Rückgrat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unserer</a:t>
            </a:r>
            <a:r>
              <a:rPr lang="en-US" sz="4000" b="1" dirty="0">
                <a:solidFill>
                  <a:schemeClr val="bg1"/>
                </a:solidFill>
              </a:rPr>
              <a:t> Gesellschaft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3691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23FF8-45D6-94DD-F519-080B2AD96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91C91C-7DE9-7EC6-7FD9-5761CC5915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3529263" y="887889"/>
            <a:ext cx="8438147" cy="56822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E8532-955E-9A15-C4B3-AAED4F967E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8800" y="1218179"/>
            <a:ext cx="11023600" cy="4349909"/>
          </a:xfrm>
        </p:spPr>
        <p:txBody>
          <a:bodyPr/>
          <a:lstStyle/>
          <a:p>
            <a:endParaRPr sz="20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Problem: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r>
              <a:rPr lang="de-DE" sz="2000" dirty="0"/>
              <a:t>Externe Dienstleister benötigen Zugriff auf OT-Systeme.</a:t>
            </a:r>
            <a:r>
              <a:rPr lang="en-US" sz="2000" dirty="0"/>
              <a:t> </a:t>
            </a:r>
          </a:p>
          <a:p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1" dirty="0" err="1">
                <a:solidFill>
                  <a:schemeClr val="bg1"/>
                </a:solidFill>
              </a:rPr>
              <a:t>Risiko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r>
              <a:rPr lang="de-DE" sz="2000" dirty="0"/>
              <a:t>VPNs bieten zu breiten Zugriff und zu wenig Kontrolle.</a:t>
            </a:r>
            <a:r>
              <a:rPr lang="en-US" sz="2000" dirty="0"/>
              <a:t> </a:t>
            </a:r>
          </a:p>
          <a:p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1" dirty="0" err="1">
                <a:solidFill>
                  <a:schemeClr val="bg1"/>
                </a:solidFill>
              </a:rPr>
              <a:t>Lösung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r>
              <a:rPr lang="de-DE" sz="2000" dirty="0"/>
              <a:t>Granularer, protokollbasierter Zugriff mit Geräteprüfung und Session-Überwachung.</a:t>
            </a:r>
            <a:r>
              <a:rPr lang="en-US" sz="2000" dirty="0"/>
              <a:t> </a:t>
            </a:r>
          </a:p>
          <a:p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1" dirty="0" err="1">
                <a:solidFill>
                  <a:schemeClr val="bg1"/>
                </a:solidFill>
              </a:rPr>
              <a:t>Nutzen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de-DE" sz="2000" dirty="0"/>
              <a:t>Sicherer Fernzugriff – transparent, kontrolliert und </a:t>
            </a:r>
            <a:r>
              <a:rPr lang="de-DE" sz="2000" dirty="0" err="1"/>
              <a:t>auditierbar</a:t>
            </a:r>
            <a:r>
              <a:rPr lang="de-DE" sz="2000" dirty="0"/>
              <a:t>.</a:t>
            </a:r>
            <a:r>
              <a:rPr lang="en-US" sz="2000" dirty="0"/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3D4104-59E5-9DB7-6153-3FFEB8E9E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579120"/>
            <a:ext cx="11023600" cy="575542"/>
          </a:xfrm>
        </p:spPr>
        <p:txBody>
          <a:bodyPr/>
          <a:lstStyle/>
          <a:p>
            <a:r>
              <a:rPr sz="4400" dirty="0">
                <a:solidFill>
                  <a:schemeClr val="accent1"/>
                </a:solidFill>
              </a:rPr>
              <a:t>Use Case</a:t>
            </a:r>
            <a:r>
              <a:rPr lang="de-DE" sz="4400" dirty="0">
                <a:solidFill>
                  <a:schemeClr val="accent1"/>
                </a:solidFill>
              </a:rPr>
              <a:t> 4 </a:t>
            </a:r>
            <a:r>
              <a:rPr sz="4400" dirty="0"/>
              <a:t>: </a:t>
            </a:r>
            <a:r>
              <a:rPr lang="de-DE" sz="4400" dirty="0"/>
              <a:t>Secure Remote Access</a:t>
            </a:r>
            <a:endParaRPr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0C6EA3-6BC2-343C-3898-60DB63CB60A8}"/>
              </a:ext>
            </a:extLst>
          </p:cNvPr>
          <p:cNvSpPr txBox="1"/>
          <p:nvPr/>
        </p:nvSpPr>
        <p:spPr>
          <a:xfrm>
            <a:off x="4449270" y="1428750"/>
            <a:ext cx="2531462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400"/>
            </a:pPr>
            <a:r>
              <a:rPr sz="1050"/>
              <a:t>[Bildplatzhalter: USB in OT-Umgebung]</a:t>
            </a:r>
          </a:p>
        </p:txBody>
      </p:sp>
    </p:spTree>
    <p:extLst>
      <p:ext uri="{BB962C8B-B14F-4D97-AF65-F5344CB8AC3E}">
        <p14:creationId xmlns:p14="http://schemas.microsoft.com/office/powerpoint/2010/main" val="4041148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DE18D-6D3B-3111-BC76-57824BB43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B855D3-1220-53B9-6383-3A5CE18D0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2387"/>
            <a:ext cx="12192000" cy="627864"/>
          </a:xfrm>
        </p:spPr>
        <p:txBody>
          <a:bodyPr/>
          <a:lstStyle/>
          <a:p>
            <a:r>
              <a:rPr lang="en-US" dirty="0" err="1">
                <a:solidFill>
                  <a:schemeClr val="tx1">
                    <a:lumMod val="10000"/>
                    <a:lumOff val="90000"/>
                  </a:schemeClr>
                </a:solidFill>
              </a:rPr>
              <a:t>Weitere</a:t>
            </a:r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10000"/>
                    <a:lumOff val="90000"/>
                  </a:schemeClr>
                </a:solidFill>
              </a:rPr>
              <a:t>Infos</a:t>
            </a:r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724DF3-94C5-F8BC-B969-CF6510AB59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6433" y="2489208"/>
            <a:ext cx="2468880" cy="3195021"/>
          </a:xfrm>
          <a:prstGeom prst="roundRect">
            <a:avLst>
              <a:gd name="adj" fmla="val 2152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2FCF0A-04EF-A22C-494C-D4361B5350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181" y="2489208"/>
            <a:ext cx="2468880" cy="3195021"/>
          </a:xfrm>
          <a:prstGeom prst="roundRect">
            <a:avLst>
              <a:gd name="adj" fmla="val 2152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630189-26FC-0610-EEF5-3E37B6D003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78" t="-2851"/>
          <a:stretch/>
        </p:blipFill>
        <p:spPr>
          <a:xfrm>
            <a:off x="6296687" y="2489208"/>
            <a:ext cx="2468880" cy="3195021"/>
          </a:xfrm>
          <a:prstGeom prst="roundRect">
            <a:avLst>
              <a:gd name="adj" fmla="val 2152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4B524C-C952-7CF2-E3C1-A0101C3CBE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6939" y="2489208"/>
            <a:ext cx="2468880" cy="3195021"/>
          </a:xfrm>
          <a:prstGeom prst="roundRect">
            <a:avLst>
              <a:gd name="adj" fmla="val 2152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19" name="Rounded Rectangle 18">
            <a:hlinkClick r:id="rId7"/>
            <a:extLst>
              <a:ext uri="{FF2B5EF4-FFF2-40B4-BE49-F238E27FC236}">
                <a16:creationId xmlns:a16="http://schemas.microsoft.com/office/drawing/2014/main" id="{C404605C-F052-81A7-E5FC-979F179C5685}"/>
              </a:ext>
            </a:extLst>
          </p:cNvPr>
          <p:cNvSpPr/>
          <p:nvPr/>
        </p:nvSpPr>
        <p:spPr>
          <a:xfrm>
            <a:off x="1068010" y="5874110"/>
            <a:ext cx="1445221" cy="443389"/>
          </a:xfrm>
          <a:prstGeom prst="roundRect">
            <a:avLst>
              <a:gd name="adj" fmla="val 5708"/>
            </a:avLst>
          </a:prstGeom>
          <a:gradFill>
            <a:gsLst>
              <a:gs pos="39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4200000" scaled="0"/>
          </a:gra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Simplon Norm" panose="020B0500030000000000" pitchFamily="34" charset="77"/>
              </a:rPr>
              <a:t>Brochure</a:t>
            </a:r>
            <a:endParaRPr lang="en-US" sz="1000">
              <a:solidFill>
                <a:schemeClr val="bg1"/>
              </a:solidFill>
              <a:latin typeface="Simplon Norm Light" panose="020B0300030000000000" pitchFamily="34" charset="77"/>
            </a:endParaRPr>
          </a:p>
        </p:txBody>
      </p:sp>
      <p:sp>
        <p:nvSpPr>
          <p:cNvPr id="20" name="Rounded Rectangle 19">
            <a:hlinkClick r:id="rId8"/>
            <a:extLst>
              <a:ext uri="{FF2B5EF4-FFF2-40B4-BE49-F238E27FC236}">
                <a16:creationId xmlns:a16="http://schemas.microsoft.com/office/drawing/2014/main" id="{91D0952E-087E-D6C7-09A3-F20E9C4BAEB6}"/>
              </a:ext>
            </a:extLst>
          </p:cNvPr>
          <p:cNvSpPr/>
          <p:nvPr/>
        </p:nvSpPr>
        <p:spPr>
          <a:xfrm>
            <a:off x="3938262" y="5843918"/>
            <a:ext cx="1445221" cy="443389"/>
          </a:xfrm>
          <a:prstGeom prst="roundRect">
            <a:avLst>
              <a:gd name="adj" fmla="val 5708"/>
            </a:avLst>
          </a:prstGeom>
          <a:gradFill>
            <a:gsLst>
              <a:gs pos="39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4200000" scaled="0"/>
          </a:gra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Simplon Norm" panose="020B0500030000000000" pitchFamily="34" charset="77"/>
              </a:rPr>
              <a:t>Whitepaper</a:t>
            </a:r>
            <a:endParaRPr lang="en-US" sz="1000">
              <a:solidFill>
                <a:schemeClr val="bg1"/>
              </a:solidFill>
              <a:latin typeface="Simplon Norm Light" panose="020B0300030000000000" pitchFamily="34" charset="77"/>
            </a:endParaRPr>
          </a:p>
        </p:txBody>
      </p:sp>
      <p:sp>
        <p:nvSpPr>
          <p:cNvPr id="21" name="Rounded Rectangle 20">
            <a:hlinkClick r:id="rId9"/>
            <a:extLst>
              <a:ext uri="{FF2B5EF4-FFF2-40B4-BE49-F238E27FC236}">
                <a16:creationId xmlns:a16="http://schemas.microsoft.com/office/drawing/2014/main" id="{E09945FB-4246-A7A7-4771-E5F77E84F537}"/>
              </a:ext>
            </a:extLst>
          </p:cNvPr>
          <p:cNvSpPr/>
          <p:nvPr/>
        </p:nvSpPr>
        <p:spPr>
          <a:xfrm>
            <a:off x="6808514" y="5874110"/>
            <a:ext cx="1445221" cy="443389"/>
          </a:xfrm>
          <a:prstGeom prst="roundRect">
            <a:avLst>
              <a:gd name="adj" fmla="val 5708"/>
            </a:avLst>
          </a:prstGeom>
          <a:gradFill>
            <a:gsLst>
              <a:gs pos="39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4200000" scaled="0"/>
          </a:gra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Simplon Norm" panose="020B0500030000000000" pitchFamily="34" charset="77"/>
              </a:rPr>
              <a:t>Diagrams</a:t>
            </a:r>
            <a:endParaRPr lang="en-US" sz="1000">
              <a:solidFill>
                <a:schemeClr val="bg1"/>
              </a:solidFill>
              <a:latin typeface="Simplon Norm Light" panose="020B0300030000000000" pitchFamily="34" charset="77"/>
            </a:endParaRPr>
          </a:p>
        </p:txBody>
      </p:sp>
      <p:sp>
        <p:nvSpPr>
          <p:cNvPr id="22" name="Rounded Rectangle 21">
            <a:hlinkClick r:id="rId10"/>
            <a:extLst>
              <a:ext uri="{FF2B5EF4-FFF2-40B4-BE49-F238E27FC236}">
                <a16:creationId xmlns:a16="http://schemas.microsoft.com/office/drawing/2014/main" id="{A073DEE7-54E9-EA99-74EA-B2EA7DF428C4}"/>
              </a:ext>
            </a:extLst>
          </p:cNvPr>
          <p:cNvSpPr/>
          <p:nvPr/>
        </p:nvSpPr>
        <p:spPr>
          <a:xfrm>
            <a:off x="9603481" y="5843918"/>
            <a:ext cx="1595796" cy="443389"/>
          </a:xfrm>
          <a:prstGeom prst="roundRect">
            <a:avLst>
              <a:gd name="adj" fmla="val 5708"/>
            </a:avLst>
          </a:prstGeom>
          <a:gradFill>
            <a:gsLst>
              <a:gs pos="39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4200000" scaled="0"/>
          </a:gra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Simplon Norm" panose="020B0500030000000000" pitchFamily="34" charset="77"/>
              </a:rPr>
              <a:t>Presentation</a:t>
            </a:r>
            <a:endParaRPr lang="en-US" sz="1000">
              <a:solidFill>
                <a:schemeClr val="bg1"/>
              </a:solidFill>
              <a:latin typeface="Simplon Norm Light" panose="020B0300030000000000" pitchFamily="34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5E26B4-15DA-0D36-9E17-26A97371B329}"/>
              </a:ext>
            </a:extLst>
          </p:cNvPr>
          <p:cNvSpPr txBox="1"/>
          <p:nvPr/>
        </p:nvSpPr>
        <p:spPr>
          <a:xfrm>
            <a:off x="548640" y="162397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Partner Portal</a:t>
            </a:r>
          </a:p>
          <a:p>
            <a:r>
              <a:rPr lang="en-US" dirty="0">
                <a:hlinkClick r:id="rId11"/>
              </a:rPr>
              <a:t>https://my.opswat.com/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00646D-FA17-1E01-46B7-B1B548665738}"/>
              </a:ext>
            </a:extLst>
          </p:cNvPr>
          <p:cNvSpPr txBox="1"/>
          <p:nvPr/>
        </p:nvSpPr>
        <p:spPr>
          <a:xfrm>
            <a:off x="7804049" y="1623976"/>
            <a:ext cx="3918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OPSWAT </a:t>
            </a:r>
            <a:r>
              <a:rPr lang="en-US" b="1" dirty="0" err="1">
                <a:solidFill>
                  <a:schemeClr val="bg1"/>
                </a:solidFill>
              </a:rPr>
              <a:t>Webseite</a:t>
            </a:r>
            <a:endParaRPr lang="en-US" b="1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hlinkClick r:id="rId12"/>
              </a:rPr>
              <a:t>https://www.opswat.com/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46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40917-6533-FA98-CE22-845B16302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D33902-3443-0291-B874-52E94455D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46352"/>
            <a:ext cx="7629236" cy="2035942"/>
          </a:xfrm>
        </p:spPr>
        <p:txBody>
          <a:bodyPr/>
          <a:lstStyle/>
          <a:p>
            <a:r>
              <a:rPr lang="de-DE" dirty="0"/>
              <a:t>Noch Fragen?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Danke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39068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DB386-B49A-400C-5008-8DF02763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room with a few computers&#10;&#10;Description automatically generated">
            <a:extLst>
              <a:ext uri="{FF2B5EF4-FFF2-40B4-BE49-F238E27FC236}">
                <a16:creationId xmlns:a16="http://schemas.microsoft.com/office/drawing/2014/main" id="{C03D1A14-239B-2F44-2BE1-627446F126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6632" t="18796" r="48109" b="16434"/>
          <a:stretch/>
        </p:blipFill>
        <p:spPr>
          <a:xfrm>
            <a:off x="-262774" y="0"/>
            <a:ext cx="6361807" cy="6858001"/>
          </a:xfrm>
          <a:prstGeom prst="rect">
            <a:avLst/>
          </a:prstGeom>
        </p:spPr>
      </p:pic>
      <p:pic>
        <p:nvPicPr>
          <p:cNvPr id="6" name="Picture 5" descr="A collage of a room with a few computers&#10;&#10;Description automatically generated">
            <a:extLst>
              <a:ext uri="{FF2B5EF4-FFF2-40B4-BE49-F238E27FC236}">
                <a16:creationId xmlns:a16="http://schemas.microsoft.com/office/drawing/2014/main" id="{D94EA034-456F-60A7-B829-4F5E723C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51891" t="18796" r="4832" b="16434"/>
          <a:stretch/>
        </p:blipFill>
        <p:spPr>
          <a:xfrm>
            <a:off x="6096000" y="-4262"/>
            <a:ext cx="6083360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902FB5-D5F8-0E54-D971-523E393F272D}"/>
              </a:ext>
            </a:extLst>
          </p:cNvPr>
          <p:cNvSpPr/>
          <p:nvPr/>
        </p:nvSpPr>
        <p:spPr>
          <a:xfrm>
            <a:off x="-262774" y="-4262"/>
            <a:ext cx="12454773" cy="6862261"/>
          </a:xfrm>
          <a:prstGeom prst="rect">
            <a:avLst/>
          </a:prstGeom>
          <a:gradFill>
            <a:gsLst>
              <a:gs pos="1000">
                <a:schemeClr val="tx1">
                  <a:lumMod val="90000"/>
                  <a:lumOff val="10000"/>
                  <a:alpha val="90000"/>
                </a:schemeClr>
              </a:gs>
              <a:gs pos="56000">
                <a:schemeClr val="tx1">
                  <a:alpha val="9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11D939-756F-1DB3-891C-8DFC118E9F4B}"/>
              </a:ext>
            </a:extLst>
          </p:cNvPr>
          <p:cNvSpPr txBox="1"/>
          <p:nvPr/>
        </p:nvSpPr>
        <p:spPr>
          <a:xfrm>
            <a:off x="1478204" y="2373583"/>
            <a:ext cx="2839474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gradFill>
                  <a:gsLst>
                    <a:gs pos="1000">
                      <a:srgbClr val="FF003C">
                        <a:lumMod val="20000"/>
                        <a:lumOff val="80000"/>
                      </a:srgbClr>
                    </a:gs>
                    <a:gs pos="56000">
                      <a:srgbClr val="FF003C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>
                  <a:glow rad="76200">
                    <a:srgbClr val="FF003C">
                      <a:alpha val="20000"/>
                    </a:srgbClr>
                  </a:glow>
                </a:effectLst>
                <a:latin typeface="Simplon Norm Bold" panose="020B0500030000000000" pitchFamily="34" charset="77"/>
              </a:rPr>
              <a:t>72 %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">
                    <a:srgbClr val="FF003C">
                      <a:lumMod val="20000"/>
                      <a:lumOff val="80000"/>
                    </a:srgbClr>
                  </a:gs>
                  <a:gs pos="56000">
                    <a:srgbClr val="FF003C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>
                <a:glow rad="76200">
                  <a:srgbClr val="FF003C">
                    <a:alpha val="20000"/>
                  </a:srgbClr>
                </a:glow>
              </a:effectLst>
              <a:uLnTx/>
              <a:uFillTx/>
              <a:latin typeface="Simplon Norm Bold" panose="020B0500030000000000" pitchFamily="34" charset="77"/>
              <a:ea typeface="+mn-ea"/>
              <a:cs typeface="+mn-cs"/>
            </a:endParaRPr>
          </a:p>
          <a:p>
            <a:pPr lvl="0" algn="ctr">
              <a:spcAft>
                <a:spcPts val="1200"/>
              </a:spcAft>
            </a:pPr>
            <a:r>
              <a:rPr lang="en-US" sz="1600" dirty="0" err="1">
                <a:solidFill>
                  <a:srgbClr val="FFFFFF"/>
                </a:solidFill>
                <a:latin typeface="Simplon Norm Light" panose="020B0300030000000000" pitchFamily="34" charset="77"/>
              </a:rPr>
              <a:t>Anstieg</a:t>
            </a:r>
            <a:r>
              <a:rPr lang="en-US" sz="1600" dirty="0">
                <a:solidFill>
                  <a:srgbClr val="FFFFFF"/>
                </a:solidFill>
                <a:latin typeface="Simplon Norm Light" panose="020B0300030000000000" pitchFamily="34" charset="77"/>
              </a:rPr>
              <a:t> der </a:t>
            </a:r>
            <a:r>
              <a:rPr lang="en-US" sz="1600" b="1" dirty="0">
                <a:gradFill>
                  <a:gsLst>
                    <a:gs pos="1000">
                      <a:srgbClr val="FF003C">
                        <a:lumMod val="20000"/>
                        <a:lumOff val="80000"/>
                      </a:srgbClr>
                    </a:gs>
                    <a:gs pos="56000">
                      <a:srgbClr val="FF003C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>
                  <a:glow rad="76200">
                    <a:srgbClr val="FF003C">
                      <a:alpha val="20000"/>
                    </a:srgbClr>
                  </a:glow>
                </a:effectLst>
                <a:latin typeface="Simplon Norm Bold" panose="020B0500030000000000" pitchFamily="34" charset="77"/>
              </a:rPr>
              <a:t>Cyber </a:t>
            </a:r>
            <a:r>
              <a:rPr lang="en-US" sz="1600" b="1" dirty="0" err="1">
                <a:gradFill>
                  <a:gsLst>
                    <a:gs pos="1000">
                      <a:srgbClr val="FF003C">
                        <a:lumMod val="20000"/>
                        <a:lumOff val="80000"/>
                      </a:srgbClr>
                    </a:gs>
                    <a:gs pos="56000">
                      <a:srgbClr val="FF003C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>
                  <a:glow rad="76200">
                    <a:srgbClr val="FF003C">
                      <a:alpha val="20000"/>
                    </a:srgbClr>
                  </a:glow>
                </a:effectLst>
                <a:latin typeface="Simplon Norm Bold" panose="020B0500030000000000" pitchFamily="34" charset="77"/>
              </a:rPr>
              <a:t>Risken</a:t>
            </a:r>
            <a:r>
              <a:rPr lang="en-US" sz="1600" b="1" dirty="0">
                <a:gradFill>
                  <a:gsLst>
                    <a:gs pos="1000">
                      <a:srgbClr val="FF003C">
                        <a:lumMod val="20000"/>
                        <a:lumOff val="80000"/>
                      </a:srgbClr>
                    </a:gs>
                    <a:gs pos="56000">
                      <a:srgbClr val="FF003C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>
                  <a:glow rad="76200">
                    <a:srgbClr val="FF003C">
                      <a:alpha val="20000"/>
                    </a:srgbClr>
                  </a:glow>
                </a:effectLst>
                <a:latin typeface="Simplon Norm Bold" panose="020B0500030000000000" pitchFamily="34" charset="77"/>
              </a:rPr>
              <a:t> </a:t>
            </a:r>
            <a:br>
              <a:rPr lang="en-US" sz="1600" b="1" dirty="0">
                <a:gradFill>
                  <a:gsLst>
                    <a:gs pos="1000">
                      <a:srgbClr val="FF003C">
                        <a:lumMod val="20000"/>
                        <a:lumOff val="80000"/>
                      </a:srgbClr>
                    </a:gs>
                    <a:gs pos="56000">
                      <a:srgbClr val="FF003C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>
                  <a:glow rad="76200">
                    <a:srgbClr val="FF003C">
                      <a:alpha val="20000"/>
                    </a:srgbClr>
                  </a:glow>
                </a:effectLst>
                <a:latin typeface="Simplon Norm Bold" panose="020B0500030000000000" pitchFamily="34" charset="77"/>
              </a:rPr>
            </a:br>
            <a:r>
              <a:rPr lang="en-US" sz="1600" dirty="0">
                <a:solidFill>
                  <a:srgbClr val="FFFFFF"/>
                </a:solidFill>
                <a:latin typeface="Simplon Norm Light" panose="020B0300030000000000" pitchFamily="34" charset="77"/>
              </a:rPr>
              <a:t>in 2024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">
                    <a:srgbClr val="FF003C">
                      <a:lumMod val="20000"/>
                      <a:lumOff val="80000"/>
                    </a:srgbClr>
                  </a:gs>
                  <a:gs pos="56000">
                    <a:srgbClr val="FF003C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>
                <a:glow rad="76200">
                  <a:srgbClr val="FF003C">
                    <a:alpha val="20000"/>
                  </a:srgbClr>
                </a:glow>
              </a:effectLst>
              <a:uLnTx/>
              <a:uFillTx/>
              <a:latin typeface="Simplon Norm Bold" panose="020B0500030000000000" pitchFamily="34" charset="77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9AC35C-D924-91A9-E004-B8D3FA7BAA7C}"/>
              </a:ext>
            </a:extLst>
          </p:cNvPr>
          <p:cNvSpPr txBox="1"/>
          <p:nvPr/>
        </p:nvSpPr>
        <p:spPr>
          <a:xfrm>
            <a:off x="4787669" y="2373583"/>
            <a:ext cx="283947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gradFill>
                  <a:gsLst>
                    <a:gs pos="1000">
                      <a:srgbClr val="FF003C">
                        <a:lumMod val="20000"/>
                        <a:lumOff val="80000"/>
                      </a:srgbClr>
                    </a:gs>
                    <a:gs pos="56000">
                      <a:srgbClr val="FF003C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>
                  <a:glow rad="76200">
                    <a:srgbClr val="FF003C">
                      <a:alpha val="20000"/>
                    </a:srgbClr>
                  </a:glow>
                </a:effectLst>
                <a:latin typeface="Simplon Norm Bold" panose="020B0500030000000000" pitchFamily="34" charset="77"/>
              </a:rPr>
              <a:t>42 %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">
                    <a:srgbClr val="FF003C">
                      <a:lumMod val="20000"/>
                      <a:lumOff val="80000"/>
                    </a:srgbClr>
                  </a:gs>
                  <a:gs pos="56000">
                    <a:srgbClr val="FF003C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>
                <a:glow rad="76200">
                  <a:srgbClr val="FF003C">
                    <a:alpha val="20000"/>
                  </a:srgbClr>
                </a:glow>
              </a:effectLst>
              <a:uLnTx/>
              <a:uFillTx/>
              <a:latin typeface="Simplon Norm Bold" panose="020B0500030000000000" pitchFamily="34" charset="77"/>
              <a:ea typeface="+mn-ea"/>
              <a:cs typeface="+mn-cs"/>
            </a:endParaRPr>
          </a:p>
          <a:p>
            <a:pPr algn="ctr">
              <a:spcAft>
                <a:spcPts val="1200"/>
              </a:spcAft>
            </a:pPr>
            <a:r>
              <a:rPr lang="en-US" sz="1600" dirty="0">
                <a:solidFill>
                  <a:srgbClr val="FFFFFF"/>
                </a:solidFill>
                <a:latin typeface="Simplon Norm Light" panose="020B0300030000000000" pitchFamily="34" charset="77"/>
              </a:rPr>
              <a:t>Social Engineering </a:t>
            </a:r>
            <a:r>
              <a:rPr lang="en-US" sz="1600" dirty="0" err="1">
                <a:solidFill>
                  <a:srgbClr val="FFFFFF"/>
                </a:solidFill>
                <a:latin typeface="Simplon Norm Light" panose="020B0300030000000000" pitchFamily="34" charset="77"/>
              </a:rPr>
              <a:t>trifft</a:t>
            </a:r>
            <a:r>
              <a:rPr lang="en-US" sz="1600" dirty="0">
                <a:solidFill>
                  <a:srgbClr val="FFFFFF"/>
                </a:solidFill>
                <a:latin typeface="Simplon Norm Light" panose="020B0300030000000000" pitchFamily="34" charset="77"/>
              </a:rPr>
              <a:t> </a:t>
            </a:r>
            <a:r>
              <a:rPr lang="en-US" sz="1600" b="1" dirty="0" err="1">
                <a:gradFill>
                  <a:gsLst>
                    <a:gs pos="1000">
                      <a:srgbClr val="FF003C">
                        <a:lumMod val="20000"/>
                        <a:lumOff val="80000"/>
                      </a:srgbClr>
                    </a:gs>
                    <a:gs pos="56000">
                      <a:srgbClr val="FF003C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>
                  <a:glow rad="76200">
                    <a:srgbClr val="FF003C">
                      <a:alpha val="20000"/>
                    </a:srgbClr>
                  </a:glow>
                </a:effectLst>
                <a:latin typeface="Simplon Norm Bold" panose="020B0500030000000000" pitchFamily="34" charset="77"/>
              </a:rPr>
              <a:t>Unternehmen</a:t>
            </a:r>
            <a:r>
              <a:rPr lang="en-US" sz="1600" dirty="0">
                <a:solidFill>
                  <a:srgbClr val="FFFFFF"/>
                </a:solidFill>
                <a:latin typeface="Simplon Norm Light" panose="020B0300030000000000" pitchFamily="34" charset="77"/>
              </a:rPr>
              <a:t> immer </a:t>
            </a:r>
            <a:r>
              <a:rPr lang="en-US" sz="1600" dirty="0" err="1">
                <a:solidFill>
                  <a:srgbClr val="FFFFFF"/>
                </a:solidFill>
                <a:latin typeface="Simplon Norm Light" panose="020B0300030000000000" pitchFamily="34" charset="77"/>
              </a:rPr>
              <a:t>häufiger</a:t>
            </a:r>
            <a:endParaRPr lang="en-US" sz="1600" dirty="0">
              <a:solidFill>
                <a:srgbClr val="FFFFFF"/>
              </a:solidFill>
              <a:latin typeface="Simplon Norm Light" panose="020B0300030000000000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BDD72D-B7F3-F93B-E77C-0E9D61308963}"/>
              </a:ext>
            </a:extLst>
          </p:cNvPr>
          <p:cNvSpPr txBox="1"/>
          <p:nvPr/>
        </p:nvSpPr>
        <p:spPr>
          <a:xfrm>
            <a:off x="8176570" y="2373583"/>
            <a:ext cx="283947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gradFill>
                  <a:gsLst>
                    <a:gs pos="1000">
                      <a:srgbClr val="FF003C">
                        <a:lumMod val="20000"/>
                        <a:lumOff val="80000"/>
                      </a:srgbClr>
                    </a:gs>
                    <a:gs pos="56000">
                      <a:srgbClr val="FF003C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>
                  <a:glow rad="76200">
                    <a:srgbClr val="FF003C">
                      <a:alpha val="20000"/>
                    </a:srgbClr>
                  </a:glow>
                </a:effectLst>
                <a:latin typeface="Simplon Norm Bold" panose="020B0500030000000000" pitchFamily="34" charset="77"/>
              </a:rPr>
              <a:t>$4.88 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">
                    <a:srgbClr val="FF003C">
                      <a:lumMod val="20000"/>
                      <a:lumOff val="80000"/>
                    </a:srgbClr>
                  </a:gs>
                  <a:gs pos="56000">
                    <a:srgbClr val="FF003C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>
                <a:glow rad="76200">
                  <a:srgbClr val="FF003C">
                    <a:alpha val="20000"/>
                  </a:srgbClr>
                </a:glow>
              </a:effectLst>
              <a:uLnTx/>
              <a:uFillTx/>
              <a:latin typeface="Simplon Norm Bold" panose="020B0500030000000000" pitchFamily="34" charset="77"/>
              <a:ea typeface="+mn-ea"/>
              <a:cs typeface="+mn-cs"/>
            </a:endParaRPr>
          </a:p>
          <a:p>
            <a:pPr algn="ctr">
              <a:spcAft>
                <a:spcPts val="1200"/>
              </a:spcAft>
            </a:pPr>
            <a:r>
              <a:rPr lang="en-US" sz="1600" dirty="0" err="1">
                <a:solidFill>
                  <a:srgbClr val="FFFFFF"/>
                </a:solidFill>
                <a:latin typeface="Simplon Norm Light" panose="020B0300030000000000" pitchFamily="34" charset="77"/>
              </a:rPr>
              <a:t>Durchschnittliche</a:t>
            </a:r>
            <a:r>
              <a:rPr lang="en-US" sz="1600" dirty="0">
                <a:solidFill>
                  <a:srgbClr val="FFFFFF"/>
                </a:solidFill>
                <a:latin typeface="Simplon Norm Light" panose="020B0300030000000000" pitchFamily="34" charset="77"/>
              </a:rPr>
              <a:t> </a:t>
            </a:r>
            <a:r>
              <a:rPr lang="en-US" sz="1600" b="1" dirty="0">
                <a:gradFill>
                  <a:gsLst>
                    <a:gs pos="1000">
                      <a:srgbClr val="FF003C">
                        <a:lumMod val="20000"/>
                        <a:lumOff val="80000"/>
                      </a:srgbClr>
                    </a:gs>
                    <a:gs pos="56000">
                      <a:srgbClr val="FF003C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>
                  <a:glow rad="76200">
                    <a:srgbClr val="FF003C">
                      <a:alpha val="20000"/>
                    </a:srgbClr>
                  </a:glow>
                </a:effectLst>
                <a:latin typeface="Simplon Norm Bold" panose="020B0500030000000000" pitchFamily="34" charset="77"/>
              </a:rPr>
              <a:t>Kosten</a:t>
            </a:r>
            <a:r>
              <a:rPr lang="en-US" sz="1600" dirty="0">
                <a:solidFill>
                  <a:srgbClr val="FFFFFF"/>
                </a:solidFill>
                <a:latin typeface="Simplon Norm Light" panose="020B0300030000000000" pitchFamily="34" charset="77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Simplon Norm Light" panose="020B0300030000000000" pitchFamily="34" charset="77"/>
              </a:rPr>
              <a:t>einer</a:t>
            </a:r>
            <a:r>
              <a:rPr lang="en-US" sz="1600" dirty="0">
                <a:solidFill>
                  <a:srgbClr val="FFFFFF"/>
                </a:solidFill>
                <a:latin typeface="Simplon Norm Light" panose="020B0300030000000000" pitchFamily="34" charset="77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Simplon Norm Light" panose="020B0300030000000000" pitchFamily="34" charset="77"/>
              </a:rPr>
              <a:t>Datenpanne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">
                    <a:srgbClr val="FF003C">
                      <a:lumMod val="20000"/>
                      <a:lumOff val="80000"/>
                    </a:srgbClr>
                  </a:gs>
                  <a:gs pos="56000">
                    <a:srgbClr val="FF003C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>
                <a:glow rad="76200">
                  <a:srgbClr val="FF003C">
                    <a:alpha val="20000"/>
                  </a:srgbClr>
                </a:glow>
              </a:effectLst>
              <a:uLnTx/>
              <a:uFillTx/>
              <a:latin typeface="Simplon Norm Bold" panose="020B0500030000000000" pitchFamily="34" charset="77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8A4AD7-DE7A-7A5E-757B-4E6D9E50C55F}"/>
              </a:ext>
            </a:extLst>
          </p:cNvPr>
          <p:cNvSpPr txBox="1"/>
          <p:nvPr/>
        </p:nvSpPr>
        <p:spPr>
          <a:xfrm>
            <a:off x="892531" y="4736226"/>
            <a:ext cx="1041300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rPr>
              <a:t>Endgeräte</a:t>
            </a:r>
            <a:r>
              <a:rPr lang="en-US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rPr>
              <a:t> </a:t>
            </a:r>
            <a:r>
              <a:rPr lang="en-US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rPr>
              <a:t>sind</a:t>
            </a:r>
            <a:r>
              <a:rPr lang="en-US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rPr>
              <a:t> nicht für </a:t>
            </a:r>
            <a:r>
              <a:rPr lang="en-US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rPr>
              <a:t>Dateiscans</a:t>
            </a:r>
            <a:r>
              <a:rPr lang="en-US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rPr>
              <a:t> </a:t>
            </a:r>
            <a:r>
              <a:rPr lang="en-US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Simplon Norm Light" panose="020B0300030000000000" pitchFamily="34" charset="77"/>
              </a:rPr>
              <a:t>ausgelegt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latin typeface="Simplon Norm Light" panose="020B0300030000000000" pitchFamily="34" charset="77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7C08A8F-C29C-5DAC-721F-1C1D120F115C}"/>
              </a:ext>
            </a:extLst>
          </p:cNvPr>
          <p:cNvSpPr/>
          <p:nvPr/>
        </p:nvSpPr>
        <p:spPr>
          <a:xfrm>
            <a:off x="5208465" y="1189221"/>
            <a:ext cx="1445221" cy="443389"/>
          </a:xfrm>
          <a:prstGeom prst="roundRect">
            <a:avLst>
              <a:gd name="adj" fmla="val 5708"/>
            </a:avLst>
          </a:prstGeom>
          <a:solidFill>
            <a:schemeClr val="bg1">
              <a:alpha val="1000"/>
            </a:schemeClr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571FB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Was?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571FB"/>
              </a:solidFill>
              <a:effectLst/>
              <a:uLnTx/>
              <a:uFillTx/>
              <a:latin typeface="Simplon Norm Light" panose="020B0300030000000000" pitchFamily="34" charset="77"/>
              <a:ea typeface="+mn-ea"/>
              <a:cs typeface="+mn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D6B89F-88E8-2D67-A4A8-B9ED25B915E6}"/>
              </a:ext>
            </a:extLst>
          </p:cNvPr>
          <p:cNvSpPr/>
          <p:nvPr/>
        </p:nvSpPr>
        <p:spPr>
          <a:xfrm>
            <a:off x="3499841" y="1189221"/>
            <a:ext cx="1445221" cy="443389"/>
          </a:xfrm>
          <a:prstGeom prst="roundRect">
            <a:avLst>
              <a:gd name="adj" fmla="val 5708"/>
            </a:avLst>
          </a:prstGeom>
          <a:gradFill>
            <a:gsLst>
              <a:gs pos="39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4200000" scaled="0"/>
          </a:gra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Simplon Norm" panose="020B0500030000000000" pitchFamily="34" charset="77"/>
              </a:rPr>
              <a:t>Warum?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27849D3-20D8-5376-DCC3-2017123B6236}"/>
              </a:ext>
            </a:extLst>
          </p:cNvPr>
          <p:cNvSpPr/>
          <p:nvPr/>
        </p:nvSpPr>
        <p:spPr>
          <a:xfrm>
            <a:off x="6917089" y="1195076"/>
            <a:ext cx="1445221" cy="443389"/>
          </a:xfrm>
          <a:prstGeom prst="roundRect">
            <a:avLst>
              <a:gd name="adj" fmla="val 5708"/>
            </a:avLst>
          </a:prstGeom>
          <a:solidFill>
            <a:schemeClr val="bg1">
              <a:alpha val="1000"/>
            </a:schemeClr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 dirty="0">
                <a:solidFill>
                  <a:srgbClr val="2571FB"/>
                </a:solidFill>
                <a:latin typeface="Simplon Norm" panose="020B0500030000000000" pitchFamily="34" charset="77"/>
              </a:rPr>
              <a:t>Wie?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31F19E0F-DFA5-6DFC-AC72-13D3291F9A3D}"/>
              </a:ext>
            </a:extLst>
          </p:cNvPr>
          <p:cNvSpPr txBox="1">
            <a:spLocks/>
          </p:cNvSpPr>
          <p:nvPr/>
        </p:nvSpPr>
        <p:spPr>
          <a:xfrm>
            <a:off x="-262774" y="307775"/>
            <a:ext cx="12454774" cy="480324"/>
          </a:xfrm>
          <a:prstGeom prst="rect">
            <a:avLst/>
          </a:prstGeom>
        </p:spPr>
        <p:txBody>
          <a:bodyPr wrap="square" lIns="914400" tIns="0" rIns="914400" bIns="0" anchor="t">
            <a:sp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r>
              <a:rPr lang="en-US" sz="3800" b="0">
                <a:latin typeface="Simplon Norm" panose="020B0500030000000000" pitchFamily="34" charset="77"/>
              </a:rPr>
              <a:t>Daten- &amp; Dateisicherheit in kritischen Umgebungen</a:t>
            </a:r>
            <a:endParaRPr lang="en-US" sz="3800" b="0" dirty="0">
              <a:latin typeface="Simplon Norm" panose="020B050003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8953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a room with a few computers&#10;&#10;Description automatically generated">
            <a:extLst>
              <a:ext uri="{FF2B5EF4-FFF2-40B4-BE49-F238E27FC236}">
                <a16:creationId xmlns:a16="http://schemas.microsoft.com/office/drawing/2014/main" id="{5D1FEFCA-A830-8D4E-7846-9DEA440F14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6632" t="18796" r="48109" b="16434"/>
          <a:stretch/>
        </p:blipFill>
        <p:spPr>
          <a:xfrm>
            <a:off x="-262774" y="0"/>
            <a:ext cx="6361807" cy="6858001"/>
          </a:xfrm>
          <a:prstGeom prst="rect">
            <a:avLst/>
          </a:prstGeom>
        </p:spPr>
      </p:pic>
      <p:pic>
        <p:nvPicPr>
          <p:cNvPr id="6" name="Picture 5" descr="A collage of a room with a few computers&#10;&#10;Description automatically generated">
            <a:extLst>
              <a:ext uri="{FF2B5EF4-FFF2-40B4-BE49-F238E27FC236}">
                <a16:creationId xmlns:a16="http://schemas.microsoft.com/office/drawing/2014/main" id="{8140044A-0B7F-38A9-ABCE-07DEAF64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51891" t="18796" r="4832" b="16434"/>
          <a:stretch/>
        </p:blipFill>
        <p:spPr>
          <a:xfrm>
            <a:off x="6096000" y="-4262"/>
            <a:ext cx="6083360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5B9FFF-9182-7DBB-8904-98CAE12A8761}"/>
              </a:ext>
            </a:extLst>
          </p:cNvPr>
          <p:cNvSpPr/>
          <p:nvPr/>
        </p:nvSpPr>
        <p:spPr>
          <a:xfrm>
            <a:off x="-262774" y="0"/>
            <a:ext cx="12454773" cy="6857999"/>
          </a:xfrm>
          <a:prstGeom prst="rect">
            <a:avLst/>
          </a:prstGeom>
          <a:gradFill>
            <a:gsLst>
              <a:gs pos="1000">
                <a:schemeClr val="tx1">
                  <a:lumMod val="90000"/>
                  <a:lumOff val="10000"/>
                  <a:alpha val="90000"/>
                </a:schemeClr>
              </a:gs>
              <a:gs pos="56000">
                <a:schemeClr val="tx1">
                  <a:alpha val="9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F1A2FA0-0517-C7CB-87EC-5B6474E5D9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993" y="3221267"/>
            <a:ext cx="457200" cy="457200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A77B081-3EC1-94E7-33A0-7289C5786E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4193" y="2861260"/>
            <a:ext cx="457200" cy="457200"/>
          </a:xfrm>
          <a:prstGeom prst="rect">
            <a:avLst/>
          </a:prstGeom>
          <a:effectLst>
            <a:glow rad="63500">
              <a:schemeClr val="accent4">
                <a:alpha val="32000"/>
              </a:schemeClr>
            </a:glow>
          </a:effec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E4D5DDA-C050-4777-AFD1-435A6F3966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1960" y="3427642"/>
            <a:ext cx="457200" cy="457200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852983F-7574-318F-52A5-474C9751DD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435" y="2662467"/>
            <a:ext cx="457200" cy="457200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D9F3A21-728F-3DB1-481E-3839CEDD33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760" y="2764067"/>
            <a:ext cx="457200" cy="457200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A743F7A-3654-C1C4-8736-377235C9C5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78693" y="2602142"/>
            <a:ext cx="457200" cy="457200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F39EEE6-FC1C-B8AB-D2D5-B3346FE748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493" y="3337510"/>
            <a:ext cx="457200" cy="457200"/>
          </a:xfrm>
          <a:prstGeom prst="rect">
            <a:avLst/>
          </a:prstGeom>
          <a:effectLst>
            <a:glow rad="63500">
              <a:schemeClr val="accent4">
                <a:alpha val="32000"/>
              </a:schemeClr>
            </a:glow>
          </a:effectLst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DBF69E5-9891-248D-2F6C-7D557D613C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7743" y="3218092"/>
            <a:ext cx="457200" cy="457200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96DFC3A-3D39-F042-BEBE-81E76C5EFDBE}"/>
              </a:ext>
            </a:extLst>
          </p:cNvPr>
          <p:cNvSpPr txBox="1"/>
          <p:nvPr/>
        </p:nvSpPr>
        <p:spPr>
          <a:xfrm>
            <a:off x="2307351" y="2619295"/>
            <a:ext cx="1754091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Bold" panose="020B0500030000000000" pitchFamily="34" charset="77"/>
                <a:ea typeface="+mn-ea"/>
                <a:cs typeface="+mn-cs"/>
              </a:rPr>
              <a:t>Patches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A4E905-3E0C-0025-57F5-0217C57C2E90}"/>
              </a:ext>
            </a:extLst>
          </p:cNvPr>
          <p:cNvSpPr txBox="1"/>
          <p:nvPr/>
        </p:nvSpPr>
        <p:spPr>
          <a:xfrm>
            <a:off x="3431679" y="2892413"/>
            <a:ext cx="1823395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Firmware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45EECA-418C-D6A4-54D9-CB722366782B}"/>
              </a:ext>
            </a:extLst>
          </p:cNvPr>
          <p:cNvSpPr txBox="1"/>
          <p:nvPr/>
        </p:nvSpPr>
        <p:spPr>
          <a:xfrm>
            <a:off x="2751851" y="2438809"/>
            <a:ext cx="203024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Configuration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AFF74D-F541-F2EA-4F5B-4264528A7739}"/>
              </a:ext>
            </a:extLst>
          </p:cNvPr>
          <p:cNvSpPr txBox="1"/>
          <p:nvPr/>
        </p:nvSpPr>
        <p:spPr>
          <a:xfrm>
            <a:off x="4374940" y="3819993"/>
            <a:ext cx="1479130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Bold" panose="020B0500030000000000" pitchFamily="34" charset="77"/>
                <a:ea typeface="+mn-ea"/>
                <a:cs typeface="+mn-cs"/>
              </a:rPr>
              <a:t>Manuals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F2C2CF-3B35-F5BF-B353-3B474874FF1B}"/>
              </a:ext>
            </a:extLst>
          </p:cNvPr>
          <p:cNvSpPr txBox="1"/>
          <p:nvPr/>
        </p:nvSpPr>
        <p:spPr>
          <a:xfrm>
            <a:off x="3876179" y="2519224"/>
            <a:ext cx="2326119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Bold" panose="020B0500030000000000" pitchFamily="34" charset="77"/>
                <a:ea typeface="+mn-ea"/>
                <a:cs typeface="+mn-cs"/>
              </a:rPr>
              <a:t>Data Files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0ABB4-86D9-058F-76CD-494263D3A35D}"/>
              </a:ext>
            </a:extLst>
          </p:cNvPr>
          <p:cNvSpPr txBox="1"/>
          <p:nvPr/>
        </p:nvSpPr>
        <p:spPr>
          <a:xfrm>
            <a:off x="4038014" y="3462271"/>
            <a:ext cx="2842377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Office Documents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20C1C5-5EDA-2E2F-2FE2-32340A836A52}"/>
              </a:ext>
            </a:extLst>
          </p:cNvPr>
          <p:cNvSpPr txBox="1"/>
          <p:nvPr/>
        </p:nvSpPr>
        <p:spPr>
          <a:xfrm>
            <a:off x="2030939" y="3866160"/>
            <a:ext cx="203024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Image Files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0EE942-75E3-9972-2B83-806C9169C832}"/>
              </a:ext>
            </a:extLst>
          </p:cNvPr>
          <p:cNvSpPr txBox="1"/>
          <p:nvPr/>
        </p:nvSpPr>
        <p:spPr>
          <a:xfrm>
            <a:off x="2902335" y="3669826"/>
            <a:ext cx="203024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Videos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F9C85-8967-E07A-D789-A2E81F0FE57D}"/>
              </a:ext>
            </a:extLst>
          </p:cNvPr>
          <p:cNvCxnSpPr>
            <a:cxnSpLocks/>
          </p:cNvCxnSpPr>
          <p:nvPr/>
        </p:nvCxnSpPr>
        <p:spPr>
          <a:xfrm>
            <a:off x="2446020" y="3218092"/>
            <a:ext cx="5337340" cy="0"/>
          </a:xfrm>
          <a:prstGeom prst="line">
            <a:avLst/>
          </a:prstGeom>
          <a:noFill/>
          <a:ln w="18653" cap="flat">
            <a:solidFill>
              <a:schemeClr val="accent4">
                <a:lumMod val="20000"/>
                <a:lumOff val="80000"/>
              </a:schemeClr>
            </a:solidFill>
            <a:prstDash val="solid"/>
            <a:miter/>
            <a:tailEnd type="triangle" w="med" len="sm"/>
          </a:ln>
          <a:effectLst>
            <a:glow rad="63500">
              <a:schemeClr val="accent4">
                <a:alpha val="3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D03CB85-D70D-5050-668B-0BBA3911479B}"/>
              </a:ext>
            </a:extLst>
          </p:cNvPr>
          <p:cNvSpPr/>
          <p:nvPr/>
        </p:nvSpPr>
        <p:spPr>
          <a:xfrm>
            <a:off x="7952318" y="2933056"/>
            <a:ext cx="2842377" cy="570071"/>
          </a:xfrm>
          <a:prstGeom prst="roundRect">
            <a:avLst>
              <a:gd name="adj" fmla="val 5708"/>
            </a:avLst>
          </a:prstGeom>
          <a:solidFill>
            <a:schemeClr val="accent4">
              <a:lumMod val="50000"/>
            </a:schemeClr>
          </a:solidFill>
          <a:ln w="19050" cap="flat">
            <a:solidFill>
              <a:schemeClr val="accent4">
                <a:lumMod val="20000"/>
                <a:lumOff val="80000"/>
              </a:schemeClr>
            </a:solidFill>
            <a:prstDash val="solid"/>
            <a:miter/>
          </a:ln>
          <a:effectLst>
            <a:glow rad="63500">
              <a:schemeClr val="accent4">
                <a:alpha val="3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82880" tIns="91440" rIns="182880" bIns="9144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Bold" panose="020B0500030000000000" pitchFamily="34" charset="77"/>
                <a:ea typeface="+mn-ea"/>
                <a:cs typeface="+mn-cs"/>
              </a:rPr>
              <a:t>DATA INBOUND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5C4AE82C-397C-4D5B-DD92-911B7AB8C5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6713" y="5195084"/>
            <a:ext cx="457200" cy="457200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491EB86F-27F2-5093-FDAD-0C4A3A0102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23913" y="4835077"/>
            <a:ext cx="457200" cy="457200"/>
          </a:xfrm>
          <a:prstGeom prst="rect">
            <a:avLst/>
          </a:prstGeom>
          <a:effectLst>
            <a:glow rad="63500">
              <a:schemeClr val="accent1">
                <a:alpha val="32000"/>
              </a:schemeClr>
            </a:glow>
          </a:effectLst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A4F4E6C8-FB36-8914-5E22-EFCE26C264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1680" y="5401459"/>
            <a:ext cx="457200" cy="457200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541AB9B1-F0F5-40FE-184A-43B2CF6F71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54155" y="4636284"/>
            <a:ext cx="457200" cy="457200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8379CA85-4F0F-0580-FA34-45678BC6C4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06480" y="4737884"/>
            <a:ext cx="457200" cy="457200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834C4ACD-F0DE-E78B-D392-B2013677FB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8413" y="4575959"/>
            <a:ext cx="457200" cy="457200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BF67D9E0-BA10-A7F3-E391-8BE6B90828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22213" y="5311327"/>
            <a:ext cx="457200" cy="457200"/>
          </a:xfrm>
          <a:prstGeom prst="rect">
            <a:avLst/>
          </a:prstGeom>
          <a:effectLst>
            <a:glow rad="63500">
              <a:schemeClr val="accent1">
                <a:alpha val="32000"/>
              </a:schemeClr>
            </a:glow>
          </a:effectLst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C356B1A-C575-E04B-1117-290F3040D4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7463" y="5191909"/>
            <a:ext cx="457200" cy="457200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BD4D571-0F94-2BF3-EDAC-4E61EDA2C0A2}"/>
              </a:ext>
            </a:extLst>
          </p:cNvPr>
          <p:cNvSpPr txBox="1"/>
          <p:nvPr/>
        </p:nvSpPr>
        <p:spPr>
          <a:xfrm>
            <a:off x="6448217" y="4944818"/>
            <a:ext cx="1823395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Log Files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B5ED75-1570-8E10-F208-3B1B78C9B0B1}"/>
              </a:ext>
            </a:extLst>
          </p:cNvPr>
          <p:cNvSpPr txBox="1"/>
          <p:nvPr/>
        </p:nvSpPr>
        <p:spPr>
          <a:xfrm>
            <a:off x="6522453" y="4408714"/>
            <a:ext cx="2326119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Bold" panose="020B0500030000000000" pitchFamily="34" charset="77"/>
                <a:ea typeface="+mn-ea"/>
                <a:cs typeface="+mn-cs"/>
              </a:rPr>
              <a:t>Backup Files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DAA1FD3-CAF3-4252-1BB4-73AAC43CFC5E}"/>
              </a:ext>
            </a:extLst>
          </p:cNvPr>
          <p:cNvSpPr txBox="1"/>
          <p:nvPr/>
        </p:nvSpPr>
        <p:spPr>
          <a:xfrm>
            <a:off x="7424489" y="4804562"/>
            <a:ext cx="2842377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Data Files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1BE96B0-C6B8-4BB5-445A-241EB949D7B4}"/>
              </a:ext>
            </a:extLst>
          </p:cNvPr>
          <p:cNvSpPr txBox="1"/>
          <p:nvPr/>
        </p:nvSpPr>
        <p:spPr>
          <a:xfrm>
            <a:off x="7888865" y="5781295"/>
            <a:ext cx="2326119" cy="5539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/>
              </a:rPr>
              <a:t>Replication &amp; </a:t>
            </a:r>
            <a:r>
              <a:rPr lang="en-US">
                <a:solidFill>
                  <a:srgbClr val="FFFFFF"/>
                </a:solidFill>
                <a:latin typeface="Simplon Norm"/>
              </a:rPr>
              <a:t>Synchronization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/>
              </a:rPr>
              <a:t> data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967812-1443-6523-A08A-AE283E71D9E6}"/>
              </a:ext>
            </a:extLst>
          </p:cNvPr>
          <p:cNvSpPr txBox="1"/>
          <p:nvPr/>
        </p:nvSpPr>
        <p:spPr>
          <a:xfrm>
            <a:off x="5938725" y="5788614"/>
            <a:ext cx="2842377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Images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1211CC-EF12-C4FB-8D95-070879CEA4F8}"/>
              </a:ext>
            </a:extLst>
          </p:cNvPr>
          <p:cNvSpPr txBox="1"/>
          <p:nvPr/>
        </p:nvSpPr>
        <p:spPr>
          <a:xfrm>
            <a:off x="6612319" y="5525615"/>
            <a:ext cx="2842377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rPr>
              <a:t>Compliance Reports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37723DC-1329-6D2E-8952-E17567A3A1D0}"/>
              </a:ext>
            </a:extLst>
          </p:cNvPr>
          <p:cNvCxnSpPr>
            <a:cxnSpLocks/>
          </p:cNvCxnSpPr>
          <p:nvPr/>
        </p:nvCxnSpPr>
        <p:spPr>
          <a:xfrm flipH="1">
            <a:off x="4343376" y="5359480"/>
            <a:ext cx="5288304" cy="0"/>
          </a:xfrm>
          <a:prstGeom prst="line">
            <a:avLst/>
          </a:prstGeom>
          <a:noFill/>
          <a:ln w="18653" cap="flat">
            <a:solidFill>
              <a:schemeClr val="accent1">
                <a:lumMod val="20000"/>
                <a:lumOff val="80000"/>
              </a:schemeClr>
            </a:solidFill>
            <a:prstDash val="solid"/>
            <a:miter/>
            <a:tailEnd type="triangle" w="med" len="sm"/>
          </a:ln>
          <a:effectLst>
            <a:glow rad="63500">
              <a:schemeClr val="accent1">
                <a:alpha val="3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E710060E-B858-C64B-14DF-2E9215F57E43}"/>
              </a:ext>
            </a:extLst>
          </p:cNvPr>
          <p:cNvSpPr/>
          <p:nvPr/>
        </p:nvSpPr>
        <p:spPr>
          <a:xfrm>
            <a:off x="1344103" y="5055394"/>
            <a:ext cx="2842377" cy="570071"/>
          </a:xfrm>
          <a:prstGeom prst="roundRect">
            <a:avLst>
              <a:gd name="adj" fmla="val 5708"/>
            </a:avLst>
          </a:prstGeom>
          <a:solidFill>
            <a:schemeClr val="tx1">
              <a:lumMod val="90000"/>
              <a:lumOff val="10000"/>
            </a:schemeClr>
          </a:solidFill>
          <a:ln w="19050" cap="flat">
            <a:solidFill>
              <a:schemeClr val="accent1">
                <a:lumMod val="20000"/>
                <a:lumOff val="80000"/>
              </a:schemeClr>
            </a:solidFill>
            <a:prstDash val="solid"/>
            <a:miter/>
          </a:ln>
          <a:effectLst>
            <a:glow rad="63500">
              <a:schemeClr val="accent1">
                <a:alpha val="3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82880" tIns="91440" rIns="182880" bIns="9144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Bold" panose="020B0500030000000000" pitchFamily="34" charset="77"/>
                <a:ea typeface="+mn-ea"/>
                <a:cs typeface="+mn-cs"/>
              </a:rPr>
              <a:t>DATA OUTBOUND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8D9795-B818-B957-2029-63D2887EB502}"/>
              </a:ext>
            </a:extLst>
          </p:cNvPr>
          <p:cNvSpPr txBox="1"/>
          <p:nvPr/>
        </p:nvSpPr>
        <p:spPr>
          <a:xfrm>
            <a:off x="2726998" y="3277991"/>
            <a:ext cx="2842377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US" sz="2400" b="1">
                <a:solidFill>
                  <a:srgbClr val="FFFFFF"/>
                </a:solidFill>
                <a:latin typeface="Simplon Norm Bold" panose="020B0500030000000000" pitchFamily="34" charset="77"/>
              </a:rPr>
              <a:t>Collaboration </a:t>
            </a:r>
          </a:p>
        </p:txBody>
      </p:sp>
      <p:sp>
        <p:nvSpPr>
          <p:cNvPr id="53" name="Title 3">
            <a:extLst>
              <a:ext uri="{FF2B5EF4-FFF2-40B4-BE49-F238E27FC236}">
                <a16:creationId xmlns:a16="http://schemas.microsoft.com/office/drawing/2014/main" id="{10161C38-B8BF-35B2-D868-A6AC62005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2774" y="307775"/>
            <a:ext cx="12454774" cy="480324"/>
          </a:xfrm>
        </p:spPr>
        <p:txBody>
          <a:bodyPr wrap="square" lIns="914400" tIns="0" rIns="914400" bIns="0" anchor="t">
            <a:spAutoFit/>
          </a:bodyPr>
          <a:lstStyle/>
          <a:p>
            <a:r>
              <a:rPr lang="en-US" sz="3800" b="0" dirty="0" err="1">
                <a:latin typeface="Simplon Norm" panose="020B0500030000000000" pitchFamily="34" charset="77"/>
              </a:rPr>
              <a:t>Daten</a:t>
            </a:r>
            <a:r>
              <a:rPr lang="en-US" sz="3800" b="0" dirty="0">
                <a:latin typeface="Simplon Norm" panose="020B0500030000000000" pitchFamily="34" charset="77"/>
              </a:rPr>
              <a:t>- &amp; </a:t>
            </a:r>
            <a:r>
              <a:rPr lang="en-US" sz="3800" b="0" dirty="0" err="1">
                <a:latin typeface="Simplon Norm" panose="020B0500030000000000" pitchFamily="34" charset="77"/>
              </a:rPr>
              <a:t>Dateisicherheit</a:t>
            </a:r>
            <a:r>
              <a:rPr lang="en-US" sz="3800" b="0" dirty="0">
                <a:latin typeface="Simplon Norm" panose="020B0500030000000000" pitchFamily="34" charset="77"/>
              </a:rPr>
              <a:t> in </a:t>
            </a:r>
            <a:r>
              <a:rPr lang="en-US" sz="3800" b="0" dirty="0" err="1">
                <a:latin typeface="Simplon Norm" panose="020B0500030000000000" pitchFamily="34" charset="77"/>
              </a:rPr>
              <a:t>kritischen</a:t>
            </a:r>
            <a:r>
              <a:rPr lang="en-US" sz="3800" b="0" dirty="0">
                <a:latin typeface="Simplon Norm" panose="020B0500030000000000" pitchFamily="34" charset="77"/>
              </a:rPr>
              <a:t> </a:t>
            </a:r>
            <a:r>
              <a:rPr lang="en-US" sz="3800" b="0" dirty="0" err="1">
                <a:latin typeface="Simplon Norm" panose="020B0500030000000000" pitchFamily="34" charset="77"/>
              </a:rPr>
              <a:t>Umgebungen</a:t>
            </a:r>
            <a:endParaRPr lang="en-US" sz="3800" b="0" dirty="0">
              <a:latin typeface="Simplon Norm" panose="020B0500030000000000" pitchFamily="34" charset="77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00279952-16D8-725B-833C-18543A4DED5D}"/>
              </a:ext>
            </a:extLst>
          </p:cNvPr>
          <p:cNvSpPr/>
          <p:nvPr/>
        </p:nvSpPr>
        <p:spPr>
          <a:xfrm>
            <a:off x="5208465" y="1189221"/>
            <a:ext cx="1445221" cy="443389"/>
          </a:xfrm>
          <a:prstGeom prst="roundRect">
            <a:avLst>
              <a:gd name="adj" fmla="val 5708"/>
            </a:avLst>
          </a:prstGeom>
          <a:gradFill>
            <a:gsLst>
              <a:gs pos="39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4200000" scaled="0"/>
          </a:gra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Simplon Norm" panose="020B0500030000000000" pitchFamily="34" charset="77"/>
              </a:rPr>
              <a:t>Was?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1C7C970D-A5E1-C738-7CB0-08B72B5447A2}"/>
              </a:ext>
            </a:extLst>
          </p:cNvPr>
          <p:cNvSpPr/>
          <p:nvPr/>
        </p:nvSpPr>
        <p:spPr>
          <a:xfrm>
            <a:off x="3499841" y="1189221"/>
            <a:ext cx="1445221" cy="443389"/>
          </a:xfrm>
          <a:prstGeom prst="roundRect">
            <a:avLst>
              <a:gd name="adj" fmla="val 5708"/>
            </a:avLst>
          </a:prstGeom>
          <a:solidFill>
            <a:schemeClr val="bg1">
              <a:alpha val="1000"/>
            </a:schemeClr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 dirty="0">
                <a:solidFill>
                  <a:srgbClr val="2571FB"/>
                </a:solidFill>
                <a:latin typeface="Simplon Norm" panose="020B0500030000000000" pitchFamily="34" charset="77"/>
              </a:rPr>
              <a:t>Warum?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9ED5BE6A-668D-F78D-601D-7BBBECB34D65}"/>
              </a:ext>
            </a:extLst>
          </p:cNvPr>
          <p:cNvSpPr/>
          <p:nvPr/>
        </p:nvSpPr>
        <p:spPr>
          <a:xfrm>
            <a:off x="6917089" y="1195076"/>
            <a:ext cx="1445221" cy="443389"/>
          </a:xfrm>
          <a:prstGeom prst="roundRect">
            <a:avLst>
              <a:gd name="adj" fmla="val 5708"/>
            </a:avLst>
          </a:prstGeom>
          <a:solidFill>
            <a:schemeClr val="bg1">
              <a:alpha val="1000"/>
            </a:schemeClr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 dirty="0">
                <a:solidFill>
                  <a:srgbClr val="2571FB"/>
                </a:solidFill>
                <a:latin typeface="Simplon Norm" panose="020B0500030000000000" pitchFamily="34" charset="77"/>
              </a:rPr>
              <a:t>Wie?</a:t>
            </a:r>
          </a:p>
        </p:txBody>
      </p:sp>
    </p:spTree>
    <p:extLst>
      <p:ext uri="{BB962C8B-B14F-4D97-AF65-F5344CB8AC3E}">
        <p14:creationId xmlns:p14="http://schemas.microsoft.com/office/powerpoint/2010/main" val="85118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4" grpId="0" animBg="1"/>
      <p:bldP spid="43" grpId="0"/>
      <p:bldP spid="44" grpId="0"/>
      <p:bldP spid="45" grpId="0"/>
      <p:bldP spid="46" grpId="0"/>
      <p:bldP spid="47" grpId="0"/>
      <p:bldP spid="48" grpId="0"/>
      <p:bldP spid="5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raphic 75">
            <a:extLst>
              <a:ext uri="{FF2B5EF4-FFF2-40B4-BE49-F238E27FC236}">
                <a16:creationId xmlns:a16="http://schemas.microsoft.com/office/drawing/2014/main" id="{BC1FFAA3-842B-9D11-7E54-076860E959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9653" y="2845951"/>
            <a:ext cx="182880" cy="182880"/>
          </a:xfrm>
          <a:prstGeom prst="rect">
            <a:avLst/>
          </a:prstGeom>
          <a:effectLst/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15D92E1-3252-F33E-8379-EF6E02682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965790"/>
              </p:ext>
            </p:extLst>
          </p:nvPr>
        </p:nvGraphicFramePr>
        <p:xfrm>
          <a:off x="289560" y="6098259"/>
          <a:ext cx="11612880" cy="45720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451610">
                  <a:extLst>
                    <a:ext uri="{9D8B030D-6E8A-4147-A177-3AD203B41FA5}">
                      <a16:colId xmlns:a16="http://schemas.microsoft.com/office/drawing/2014/main" val="1622924078"/>
                    </a:ext>
                  </a:extLst>
                </a:gridCol>
                <a:gridCol w="1451610">
                  <a:extLst>
                    <a:ext uri="{9D8B030D-6E8A-4147-A177-3AD203B41FA5}">
                      <a16:colId xmlns:a16="http://schemas.microsoft.com/office/drawing/2014/main" val="4215941457"/>
                    </a:ext>
                  </a:extLst>
                </a:gridCol>
                <a:gridCol w="1451610">
                  <a:extLst>
                    <a:ext uri="{9D8B030D-6E8A-4147-A177-3AD203B41FA5}">
                      <a16:colId xmlns:a16="http://schemas.microsoft.com/office/drawing/2014/main" val="816877527"/>
                    </a:ext>
                  </a:extLst>
                </a:gridCol>
                <a:gridCol w="1451610">
                  <a:extLst>
                    <a:ext uri="{9D8B030D-6E8A-4147-A177-3AD203B41FA5}">
                      <a16:colId xmlns:a16="http://schemas.microsoft.com/office/drawing/2014/main" val="1895762326"/>
                    </a:ext>
                  </a:extLst>
                </a:gridCol>
                <a:gridCol w="1451610">
                  <a:extLst>
                    <a:ext uri="{9D8B030D-6E8A-4147-A177-3AD203B41FA5}">
                      <a16:colId xmlns:a16="http://schemas.microsoft.com/office/drawing/2014/main" val="201681315"/>
                    </a:ext>
                  </a:extLst>
                </a:gridCol>
                <a:gridCol w="1451610">
                  <a:extLst>
                    <a:ext uri="{9D8B030D-6E8A-4147-A177-3AD203B41FA5}">
                      <a16:colId xmlns:a16="http://schemas.microsoft.com/office/drawing/2014/main" val="610364952"/>
                    </a:ext>
                  </a:extLst>
                </a:gridCol>
                <a:gridCol w="1451610">
                  <a:extLst>
                    <a:ext uri="{9D8B030D-6E8A-4147-A177-3AD203B41FA5}">
                      <a16:colId xmlns:a16="http://schemas.microsoft.com/office/drawing/2014/main" val="2933656405"/>
                    </a:ext>
                  </a:extLst>
                </a:gridCol>
                <a:gridCol w="1451610">
                  <a:extLst>
                    <a:ext uri="{9D8B030D-6E8A-4147-A177-3AD203B41FA5}">
                      <a16:colId xmlns:a16="http://schemas.microsoft.com/office/drawing/2014/main" val="15208241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1113" marR="0" lvl="3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  <a:t>Application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  <a:t>File </a:t>
                      </a:r>
                      <a:b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</a:b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  <a:t>Transfer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  <a:t>Cloud / Web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  <a:t>Removable </a:t>
                      </a:r>
                      <a:b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</a:b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  <a:t>Media (USB)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  <a:t>Endpoint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  <a:t>Remote </a:t>
                      </a:r>
                      <a:b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</a:b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  <a:t>Access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  <a:t>File </a:t>
                      </a:r>
                      <a:b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</a:b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  <a:t>Storage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implon Norm" panose="020B0500030000000000" pitchFamily="34" charset="77"/>
                          <a:ea typeface="+mn-ea"/>
                          <a:cs typeface="+mn-cs"/>
                        </a:rPr>
                        <a:t>Email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8468881"/>
                  </a:ext>
                </a:extLst>
              </a:tr>
            </a:tbl>
          </a:graphicData>
        </a:graphic>
      </p:graphicFrame>
      <p:pic>
        <p:nvPicPr>
          <p:cNvPr id="47" name="Graphic 46">
            <a:extLst>
              <a:ext uri="{FF2B5EF4-FFF2-40B4-BE49-F238E27FC236}">
                <a16:creationId xmlns:a16="http://schemas.microsoft.com/office/drawing/2014/main" id="{362E60A6-8233-9D24-F4F9-43A9293A34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9633" y="3390335"/>
            <a:ext cx="182880" cy="182880"/>
          </a:xfrm>
          <a:prstGeom prst="rect">
            <a:avLst/>
          </a:prstGeom>
          <a:effectLst>
            <a:glow rad="38100">
              <a:schemeClr val="accent4">
                <a:alpha val="32000"/>
              </a:schemeClr>
            </a:glow>
          </a:effectLst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8F8ED3F4-158D-5429-A7FB-EEAB6B134A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8382" y="3390335"/>
            <a:ext cx="182880" cy="182880"/>
          </a:xfrm>
          <a:prstGeom prst="rect">
            <a:avLst/>
          </a:prstGeom>
          <a:effectLst>
            <a:glow rad="38100">
              <a:schemeClr val="accent4">
                <a:alpha val="32000"/>
              </a:schemeClr>
            </a:glow>
          </a:effectLst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E28A216-34DF-BF29-7885-07ABBCFC30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7131" y="3390335"/>
            <a:ext cx="182880" cy="182880"/>
          </a:xfrm>
          <a:prstGeom prst="rect">
            <a:avLst/>
          </a:prstGeom>
          <a:effectLst>
            <a:glow rad="38100">
              <a:schemeClr val="accent4">
                <a:alpha val="32000"/>
              </a:schemeClr>
            </a:glow>
          </a:effectLst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78CBDEB7-81F2-23E2-D00F-952074CFD1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5880" y="3390335"/>
            <a:ext cx="182880" cy="182880"/>
          </a:xfrm>
          <a:prstGeom prst="rect">
            <a:avLst/>
          </a:prstGeom>
          <a:effectLst>
            <a:glow rad="38100">
              <a:schemeClr val="accent4">
                <a:alpha val="32000"/>
              </a:schemeClr>
            </a:glow>
          </a:effectLst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9FE880EC-98CA-9B4D-A28A-6657D02A4E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14629" y="3390335"/>
            <a:ext cx="182880" cy="182880"/>
          </a:xfrm>
          <a:prstGeom prst="rect">
            <a:avLst/>
          </a:prstGeom>
          <a:effectLst>
            <a:glow rad="38100">
              <a:schemeClr val="accent4">
                <a:alpha val="32000"/>
              </a:schemeClr>
            </a:glow>
          </a:effectLst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0BC87FB5-D30C-FE57-32E0-C8C0E90459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3378" y="3390335"/>
            <a:ext cx="182880" cy="182880"/>
          </a:xfrm>
          <a:prstGeom prst="rect">
            <a:avLst/>
          </a:prstGeom>
          <a:effectLst>
            <a:glow rad="38100">
              <a:schemeClr val="accent4">
                <a:alpha val="32000"/>
              </a:schemeClr>
            </a:glow>
          </a:effectLst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56961BC7-EEC4-132A-C37D-19B62D7AC2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2127" y="3390335"/>
            <a:ext cx="182880" cy="182880"/>
          </a:xfrm>
          <a:prstGeom prst="rect">
            <a:avLst/>
          </a:prstGeom>
          <a:effectLst>
            <a:glow rad="38100">
              <a:schemeClr val="accent4">
                <a:alpha val="32000"/>
              </a:schemeClr>
            </a:glow>
          </a:effectLst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CA86B2BB-5A00-0016-B968-6B25B16A7C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0873" y="3390335"/>
            <a:ext cx="182880" cy="182880"/>
          </a:xfrm>
          <a:prstGeom prst="rect">
            <a:avLst/>
          </a:prstGeom>
          <a:effectLst>
            <a:glow rad="38100">
              <a:schemeClr val="accent4">
                <a:alpha val="32000"/>
              </a:schemeClr>
            </a:glow>
          </a:effectLst>
        </p:spPr>
      </p:pic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27E9BDE8-E1AA-F068-1501-A7EEF5246884}"/>
              </a:ext>
            </a:extLst>
          </p:cNvPr>
          <p:cNvCxnSpPr>
            <a:cxnSpLocks/>
            <a:stCxn id="17" idx="0"/>
            <a:endCxn id="47" idx="2"/>
          </p:cNvCxnSpPr>
          <p:nvPr/>
        </p:nvCxnSpPr>
        <p:spPr>
          <a:xfrm rot="5400000" flipH="1" flipV="1">
            <a:off x="2005727" y="2603808"/>
            <a:ext cx="1915938" cy="3854753"/>
          </a:xfrm>
          <a:prstGeom prst="bentConnector3">
            <a:avLst>
              <a:gd name="adj1" fmla="val 89620"/>
            </a:avLst>
          </a:prstGeom>
          <a:ln w="12700" cap="rnd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oval"/>
            <a:tailEnd type="triangle"/>
          </a:ln>
          <a:effectLst>
            <a:glow rad="38100">
              <a:schemeClr val="accent4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7E060223-F88F-65E5-C4C3-DD967159207C}"/>
              </a:ext>
            </a:extLst>
          </p:cNvPr>
          <p:cNvCxnSpPr>
            <a:cxnSpLocks/>
            <a:stCxn id="9" idx="0"/>
            <a:endCxn id="48" idx="2"/>
          </p:cNvCxnSpPr>
          <p:nvPr/>
        </p:nvCxnSpPr>
        <p:spPr>
          <a:xfrm rot="5400000" flipH="1" flipV="1">
            <a:off x="2892913" y="3162245"/>
            <a:ext cx="1915938" cy="2737879"/>
          </a:xfrm>
          <a:prstGeom prst="bentConnector3">
            <a:avLst>
              <a:gd name="adj1" fmla="val 70842"/>
            </a:avLst>
          </a:prstGeom>
          <a:ln w="12700" cap="rnd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oval"/>
            <a:tailEnd type="triangle"/>
          </a:ln>
          <a:effectLst>
            <a:glow rad="38100">
              <a:schemeClr val="accent4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789FFE70-DAD0-03E3-04BE-BE21983F7453}"/>
              </a:ext>
            </a:extLst>
          </p:cNvPr>
          <p:cNvSpPr/>
          <p:nvPr/>
        </p:nvSpPr>
        <p:spPr>
          <a:xfrm>
            <a:off x="1134660" y="5474636"/>
            <a:ext cx="317186" cy="292948"/>
          </a:xfrm>
          <a:prstGeom prst="roundRect">
            <a:avLst/>
          </a:prstGeom>
          <a:solidFill>
            <a:schemeClr val="tx1">
              <a:lumMod val="90000"/>
              <a:lumOff val="10000"/>
              <a:alpha val="89891"/>
            </a:schemeClr>
          </a:solidFill>
          <a:ln w="6350"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50000">
                  <a:schemeClr val="tx1">
                    <a:lumMod val="90000"/>
                    <a:lumOff val="10000"/>
                  </a:schemeClr>
                </a:gs>
                <a:gs pos="86000">
                  <a:schemeClr val="tx1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D4F1DE73-21B2-D706-2684-34C5172E53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1813" y="5529669"/>
            <a:ext cx="182880" cy="182880"/>
          </a:xfrm>
          <a:prstGeom prst="rect">
            <a:avLst/>
          </a:prstGeom>
          <a:effectLst>
            <a:glow rad="63500">
              <a:schemeClr val="accent1">
                <a:alpha val="32000"/>
              </a:schemeClr>
            </a:glow>
          </a:effectLst>
        </p:spPr>
      </p:pic>
      <p:cxnSp>
        <p:nvCxnSpPr>
          <p:cNvPr id="89" name="Elbow Connector 88">
            <a:extLst>
              <a:ext uri="{FF2B5EF4-FFF2-40B4-BE49-F238E27FC236}">
                <a16:creationId xmlns:a16="http://schemas.microsoft.com/office/drawing/2014/main" id="{AD1D807A-1918-5B3D-4C2E-6036D21113C8}"/>
              </a:ext>
            </a:extLst>
          </p:cNvPr>
          <p:cNvCxnSpPr>
            <a:cxnSpLocks/>
            <a:stCxn id="19" idx="0"/>
            <a:endCxn id="49" idx="2"/>
          </p:cNvCxnSpPr>
          <p:nvPr/>
        </p:nvCxnSpPr>
        <p:spPr>
          <a:xfrm rot="5400000" flipH="1" flipV="1">
            <a:off x="3780099" y="3720682"/>
            <a:ext cx="1915938" cy="1621005"/>
          </a:xfrm>
          <a:prstGeom prst="bentConnector3">
            <a:avLst>
              <a:gd name="adj1" fmla="val 50000"/>
            </a:avLst>
          </a:prstGeom>
          <a:ln w="12700" cap="rnd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oval"/>
            <a:tailEnd type="triangle"/>
          </a:ln>
          <a:effectLst>
            <a:glow rad="38100">
              <a:schemeClr val="accent4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>
            <a:extLst>
              <a:ext uri="{FF2B5EF4-FFF2-40B4-BE49-F238E27FC236}">
                <a16:creationId xmlns:a16="http://schemas.microsoft.com/office/drawing/2014/main" id="{194A6154-65F4-1703-7690-331795824AD3}"/>
              </a:ext>
            </a:extLst>
          </p:cNvPr>
          <p:cNvCxnSpPr>
            <a:cxnSpLocks/>
            <a:stCxn id="13" idx="0"/>
            <a:endCxn id="50" idx="2"/>
          </p:cNvCxnSpPr>
          <p:nvPr/>
        </p:nvCxnSpPr>
        <p:spPr>
          <a:xfrm rot="5400000" flipH="1" flipV="1">
            <a:off x="4667285" y="4279119"/>
            <a:ext cx="1915938" cy="504131"/>
          </a:xfrm>
          <a:prstGeom prst="bentConnector3">
            <a:avLst>
              <a:gd name="adj1" fmla="val 34595"/>
            </a:avLst>
          </a:prstGeom>
          <a:ln w="12700" cap="rnd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oval"/>
            <a:tailEnd type="triangle"/>
          </a:ln>
          <a:effectLst>
            <a:glow rad="38100">
              <a:schemeClr val="accent4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>
            <a:extLst>
              <a:ext uri="{FF2B5EF4-FFF2-40B4-BE49-F238E27FC236}">
                <a16:creationId xmlns:a16="http://schemas.microsoft.com/office/drawing/2014/main" id="{5D467F51-4B47-4CC7-48AB-47AF851F9CF5}"/>
              </a:ext>
            </a:extLst>
          </p:cNvPr>
          <p:cNvCxnSpPr>
            <a:cxnSpLocks/>
            <a:stCxn id="26" idx="0"/>
            <a:endCxn id="51" idx="2"/>
          </p:cNvCxnSpPr>
          <p:nvPr/>
        </p:nvCxnSpPr>
        <p:spPr>
          <a:xfrm rot="16200000" flipV="1">
            <a:off x="5554472" y="4224812"/>
            <a:ext cx="1915938" cy="612743"/>
          </a:xfrm>
          <a:prstGeom prst="bentConnector3">
            <a:avLst>
              <a:gd name="adj1" fmla="val 34293"/>
            </a:avLst>
          </a:prstGeom>
          <a:ln w="12700" cap="rnd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oval"/>
            <a:tailEnd type="triangle"/>
          </a:ln>
          <a:effectLst>
            <a:glow rad="38100">
              <a:schemeClr val="accent4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>
            <a:extLst>
              <a:ext uri="{FF2B5EF4-FFF2-40B4-BE49-F238E27FC236}">
                <a16:creationId xmlns:a16="http://schemas.microsoft.com/office/drawing/2014/main" id="{D295A35E-C22F-C38D-F1D7-ABB362B3A8D3}"/>
              </a:ext>
            </a:extLst>
          </p:cNvPr>
          <p:cNvCxnSpPr>
            <a:cxnSpLocks/>
            <a:stCxn id="24" idx="0"/>
            <a:endCxn id="52" idx="2"/>
          </p:cNvCxnSpPr>
          <p:nvPr/>
        </p:nvCxnSpPr>
        <p:spPr>
          <a:xfrm rot="16200000" flipV="1">
            <a:off x="6441658" y="3666375"/>
            <a:ext cx="1915938" cy="1729617"/>
          </a:xfrm>
          <a:prstGeom prst="bentConnector3">
            <a:avLst>
              <a:gd name="adj1" fmla="val 49698"/>
            </a:avLst>
          </a:prstGeom>
          <a:ln w="12700" cap="rnd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oval"/>
            <a:tailEnd type="triangle"/>
          </a:ln>
          <a:effectLst>
            <a:glow rad="38100">
              <a:schemeClr val="accent4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Elbow Connector 100">
            <a:extLst>
              <a:ext uri="{FF2B5EF4-FFF2-40B4-BE49-F238E27FC236}">
                <a16:creationId xmlns:a16="http://schemas.microsoft.com/office/drawing/2014/main" id="{BC843651-3BD5-D156-EC00-78E543BFC39E}"/>
              </a:ext>
            </a:extLst>
          </p:cNvPr>
          <p:cNvCxnSpPr>
            <a:cxnSpLocks/>
            <a:stCxn id="7" idx="0"/>
            <a:endCxn id="53" idx="2"/>
          </p:cNvCxnSpPr>
          <p:nvPr/>
        </p:nvCxnSpPr>
        <p:spPr>
          <a:xfrm rot="16200000" flipV="1">
            <a:off x="7328844" y="3107938"/>
            <a:ext cx="1915938" cy="2846491"/>
          </a:xfrm>
          <a:prstGeom prst="bentConnector3">
            <a:avLst>
              <a:gd name="adj1" fmla="val 70238"/>
            </a:avLst>
          </a:prstGeom>
          <a:ln w="12700" cap="rnd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oval"/>
            <a:tailEnd type="triangle"/>
          </a:ln>
          <a:effectLst>
            <a:glow rad="38100">
              <a:schemeClr val="accent4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3">
            <a:extLst>
              <a:ext uri="{FF2B5EF4-FFF2-40B4-BE49-F238E27FC236}">
                <a16:creationId xmlns:a16="http://schemas.microsoft.com/office/drawing/2014/main" id="{18670D87-553B-6C1A-8B6C-8CBDB10D3740}"/>
              </a:ext>
            </a:extLst>
          </p:cNvPr>
          <p:cNvCxnSpPr>
            <a:cxnSpLocks/>
            <a:stCxn id="15" idx="0"/>
            <a:endCxn id="54" idx="2"/>
          </p:cNvCxnSpPr>
          <p:nvPr/>
        </p:nvCxnSpPr>
        <p:spPr>
          <a:xfrm rot="16200000" flipV="1">
            <a:off x="8216028" y="2549500"/>
            <a:ext cx="1915938" cy="3963367"/>
          </a:xfrm>
          <a:prstGeom prst="bentConnector3">
            <a:avLst>
              <a:gd name="adj1" fmla="val 90174"/>
            </a:avLst>
          </a:prstGeom>
          <a:ln w="12700" cap="rnd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oval"/>
            <a:tailEnd type="triangle"/>
          </a:ln>
          <a:effectLst>
            <a:glow rad="38100">
              <a:schemeClr val="accent4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ounded Rectangle 120">
            <a:extLst>
              <a:ext uri="{FF2B5EF4-FFF2-40B4-BE49-F238E27FC236}">
                <a16:creationId xmlns:a16="http://schemas.microsoft.com/office/drawing/2014/main" id="{F43F431E-AAE0-EF94-C96B-7474BB6CAC39}"/>
              </a:ext>
            </a:extLst>
          </p:cNvPr>
          <p:cNvSpPr/>
          <p:nvPr/>
        </p:nvSpPr>
        <p:spPr>
          <a:xfrm>
            <a:off x="2640145" y="5474636"/>
            <a:ext cx="317186" cy="292948"/>
          </a:xfrm>
          <a:prstGeom prst="roundRect">
            <a:avLst/>
          </a:prstGeom>
          <a:solidFill>
            <a:schemeClr val="tx1">
              <a:lumMod val="90000"/>
              <a:lumOff val="10000"/>
              <a:alpha val="89891"/>
            </a:schemeClr>
          </a:solidFill>
          <a:ln w="6350"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50000">
                  <a:schemeClr val="tx1">
                    <a:lumMod val="90000"/>
                    <a:lumOff val="10000"/>
                  </a:schemeClr>
                </a:gs>
                <a:gs pos="86000">
                  <a:schemeClr val="tx1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2" name="Graphic 121">
            <a:extLst>
              <a:ext uri="{FF2B5EF4-FFF2-40B4-BE49-F238E27FC236}">
                <a16:creationId xmlns:a16="http://schemas.microsoft.com/office/drawing/2014/main" id="{A5591EBA-E322-9895-8BDD-CC4A636098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7298" y="5529669"/>
            <a:ext cx="182880" cy="182880"/>
          </a:xfrm>
          <a:prstGeom prst="rect">
            <a:avLst/>
          </a:prstGeom>
          <a:effectLst>
            <a:glow rad="63500">
              <a:schemeClr val="accent1">
                <a:alpha val="32000"/>
              </a:schemeClr>
            </a:glow>
          </a:effectLst>
        </p:spPr>
      </p:pic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B7E7FA8E-A6C2-944F-C84E-FAEF72D56338}"/>
              </a:ext>
            </a:extLst>
          </p:cNvPr>
          <p:cNvSpPr/>
          <p:nvPr/>
        </p:nvSpPr>
        <p:spPr>
          <a:xfrm>
            <a:off x="4069619" y="5474636"/>
            <a:ext cx="317186" cy="292948"/>
          </a:xfrm>
          <a:prstGeom prst="roundRect">
            <a:avLst/>
          </a:prstGeom>
          <a:solidFill>
            <a:schemeClr val="tx1">
              <a:lumMod val="90000"/>
              <a:lumOff val="10000"/>
              <a:alpha val="89891"/>
            </a:schemeClr>
          </a:solidFill>
          <a:ln w="6350"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50000">
                  <a:schemeClr val="tx1">
                    <a:lumMod val="90000"/>
                    <a:lumOff val="10000"/>
                  </a:schemeClr>
                </a:gs>
                <a:gs pos="86000">
                  <a:schemeClr val="tx1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5" name="Graphic 124">
            <a:extLst>
              <a:ext uri="{FF2B5EF4-FFF2-40B4-BE49-F238E27FC236}">
                <a16:creationId xmlns:a16="http://schemas.microsoft.com/office/drawing/2014/main" id="{B2A36546-6088-54A7-83FB-C856169F9B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36772" y="5529669"/>
            <a:ext cx="182880" cy="182880"/>
          </a:xfrm>
          <a:prstGeom prst="rect">
            <a:avLst/>
          </a:prstGeom>
          <a:effectLst>
            <a:glow rad="63500">
              <a:schemeClr val="accent1">
                <a:alpha val="32000"/>
              </a:schemeClr>
            </a:glow>
          </a:effectLst>
        </p:spPr>
      </p:pic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11A99FCD-FA68-62AB-66F9-848A3E5D309E}"/>
              </a:ext>
            </a:extLst>
          </p:cNvPr>
          <p:cNvSpPr/>
          <p:nvPr/>
        </p:nvSpPr>
        <p:spPr>
          <a:xfrm>
            <a:off x="5539604" y="5474636"/>
            <a:ext cx="317186" cy="292948"/>
          </a:xfrm>
          <a:prstGeom prst="roundRect">
            <a:avLst/>
          </a:prstGeom>
          <a:solidFill>
            <a:schemeClr val="tx1">
              <a:lumMod val="90000"/>
              <a:lumOff val="10000"/>
              <a:alpha val="89891"/>
            </a:schemeClr>
          </a:solidFill>
          <a:ln w="6350"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50000">
                  <a:schemeClr val="tx1">
                    <a:lumMod val="90000"/>
                    <a:lumOff val="10000"/>
                  </a:schemeClr>
                </a:gs>
                <a:gs pos="86000">
                  <a:schemeClr val="tx1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8" name="Graphic 127">
            <a:extLst>
              <a:ext uri="{FF2B5EF4-FFF2-40B4-BE49-F238E27FC236}">
                <a16:creationId xmlns:a16="http://schemas.microsoft.com/office/drawing/2014/main" id="{CED0FAD9-A969-159F-1254-194AC0A10E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06757" y="5529669"/>
            <a:ext cx="182880" cy="182880"/>
          </a:xfrm>
          <a:prstGeom prst="rect">
            <a:avLst/>
          </a:prstGeom>
          <a:effectLst>
            <a:glow rad="63500">
              <a:schemeClr val="accent1">
                <a:alpha val="32000"/>
              </a:schemeClr>
            </a:glow>
          </a:effectLst>
        </p:spPr>
      </p:pic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4766B2B9-C4DF-B082-301E-B32A0E66C58F}"/>
              </a:ext>
            </a:extLst>
          </p:cNvPr>
          <p:cNvSpPr/>
          <p:nvPr/>
        </p:nvSpPr>
        <p:spPr>
          <a:xfrm>
            <a:off x="6974865" y="5474636"/>
            <a:ext cx="317186" cy="292948"/>
          </a:xfrm>
          <a:prstGeom prst="roundRect">
            <a:avLst/>
          </a:prstGeom>
          <a:solidFill>
            <a:schemeClr val="tx1">
              <a:lumMod val="90000"/>
              <a:lumOff val="10000"/>
              <a:alpha val="89891"/>
            </a:schemeClr>
          </a:solidFill>
          <a:ln w="6350"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50000">
                  <a:schemeClr val="tx1">
                    <a:lumMod val="90000"/>
                    <a:lumOff val="10000"/>
                  </a:schemeClr>
                </a:gs>
                <a:gs pos="86000">
                  <a:schemeClr val="tx1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3A36847D-B95B-572A-ADB7-7E5A3F4DBA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2018" y="5529669"/>
            <a:ext cx="182880" cy="182880"/>
          </a:xfrm>
          <a:prstGeom prst="rect">
            <a:avLst/>
          </a:prstGeom>
          <a:effectLst>
            <a:glow rad="63500">
              <a:schemeClr val="accent1">
                <a:alpha val="32000"/>
              </a:schemeClr>
            </a:glow>
          </a:effectLst>
        </p:spPr>
      </p:pic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F5B7BBE3-AFEA-B5BA-57BC-E5513F143661}"/>
              </a:ext>
            </a:extLst>
          </p:cNvPr>
          <p:cNvSpPr/>
          <p:nvPr/>
        </p:nvSpPr>
        <p:spPr>
          <a:xfrm>
            <a:off x="8340677" y="5474636"/>
            <a:ext cx="317186" cy="292948"/>
          </a:xfrm>
          <a:prstGeom prst="roundRect">
            <a:avLst/>
          </a:prstGeom>
          <a:solidFill>
            <a:schemeClr val="tx1">
              <a:lumMod val="90000"/>
              <a:lumOff val="10000"/>
              <a:alpha val="89891"/>
            </a:schemeClr>
          </a:solidFill>
          <a:ln w="6350"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50000">
                  <a:schemeClr val="tx1">
                    <a:lumMod val="90000"/>
                    <a:lumOff val="10000"/>
                  </a:schemeClr>
                </a:gs>
                <a:gs pos="86000">
                  <a:schemeClr val="tx1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4" name="Graphic 133">
            <a:extLst>
              <a:ext uri="{FF2B5EF4-FFF2-40B4-BE49-F238E27FC236}">
                <a16:creationId xmlns:a16="http://schemas.microsoft.com/office/drawing/2014/main" id="{4128A1AB-B930-E434-691E-8EA86C6F8C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7830" y="5529669"/>
            <a:ext cx="182880" cy="182880"/>
          </a:xfrm>
          <a:prstGeom prst="rect">
            <a:avLst/>
          </a:prstGeom>
          <a:effectLst>
            <a:glow rad="63500">
              <a:schemeClr val="accent1">
                <a:alpha val="32000"/>
              </a:schemeClr>
            </a:glow>
          </a:effectLst>
        </p:spPr>
      </p:pic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AB5BD119-06CF-3267-B394-AC23D42869E3}"/>
              </a:ext>
            </a:extLst>
          </p:cNvPr>
          <p:cNvSpPr/>
          <p:nvPr/>
        </p:nvSpPr>
        <p:spPr>
          <a:xfrm>
            <a:off x="9839599" y="5474636"/>
            <a:ext cx="317186" cy="292948"/>
          </a:xfrm>
          <a:prstGeom prst="roundRect">
            <a:avLst/>
          </a:prstGeom>
          <a:solidFill>
            <a:schemeClr val="tx1">
              <a:lumMod val="90000"/>
              <a:lumOff val="10000"/>
              <a:alpha val="89891"/>
            </a:schemeClr>
          </a:solidFill>
          <a:ln w="6350"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50000">
                  <a:schemeClr val="tx1">
                    <a:lumMod val="90000"/>
                    <a:lumOff val="10000"/>
                  </a:schemeClr>
                </a:gs>
                <a:gs pos="86000">
                  <a:schemeClr val="tx1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7" name="Graphic 136">
            <a:extLst>
              <a:ext uri="{FF2B5EF4-FFF2-40B4-BE49-F238E27FC236}">
                <a16:creationId xmlns:a16="http://schemas.microsoft.com/office/drawing/2014/main" id="{005CF894-B37A-219D-A7DA-9D80B24276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6752" y="5529669"/>
            <a:ext cx="182880" cy="182880"/>
          </a:xfrm>
          <a:prstGeom prst="rect">
            <a:avLst/>
          </a:prstGeom>
          <a:effectLst>
            <a:glow rad="63500">
              <a:schemeClr val="accent1">
                <a:alpha val="32000"/>
              </a:schemeClr>
            </a:glow>
          </a:effectLst>
        </p:spPr>
      </p:pic>
      <p:sp>
        <p:nvSpPr>
          <p:cNvPr id="139" name="Rounded Rectangle 138">
            <a:extLst>
              <a:ext uri="{FF2B5EF4-FFF2-40B4-BE49-F238E27FC236}">
                <a16:creationId xmlns:a16="http://schemas.microsoft.com/office/drawing/2014/main" id="{0640BC33-8C87-0BD3-F465-634033880DCF}"/>
              </a:ext>
            </a:extLst>
          </p:cNvPr>
          <p:cNvSpPr/>
          <p:nvPr/>
        </p:nvSpPr>
        <p:spPr>
          <a:xfrm>
            <a:off x="11245923" y="5474636"/>
            <a:ext cx="317186" cy="292948"/>
          </a:xfrm>
          <a:prstGeom prst="roundRect">
            <a:avLst/>
          </a:prstGeom>
          <a:solidFill>
            <a:schemeClr val="tx1">
              <a:lumMod val="90000"/>
              <a:lumOff val="10000"/>
              <a:alpha val="89891"/>
            </a:schemeClr>
          </a:solidFill>
          <a:ln w="6350"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50000">
                  <a:schemeClr val="tx1">
                    <a:lumMod val="90000"/>
                    <a:lumOff val="10000"/>
                  </a:schemeClr>
                </a:gs>
                <a:gs pos="86000">
                  <a:schemeClr val="tx1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0" name="Graphic 139">
            <a:extLst>
              <a:ext uri="{FF2B5EF4-FFF2-40B4-BE49-F238E27FC236}">
                <a16:creationId xmlns:a16="http://schemas.microsoft.com/office/drawing/2014/main" id="{D7370F79-EB54-8AA5-6EAC-92D2FD1536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13076" y="5529669"/>
            <a:ext cx="182880" cy="182880"/>
          </a:xfrm>
          <a:prstGeom prst="rect">
            <a:avLst/>
          </a:prstGeom>
          <a:effectLst>
            <a:glow rad="63500">
              <a:schemeClr val="accent1">
                <a:alpha val="32000"/>
              </a:schemeClr>
            </a:glow>
          </a:effectLst>
        </p:spPr>
      </p:pic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74BCC72D-27AA-E639-B403-5C990826DE31}"/>
              </a:ext>
            </a:extLst>
          </p:cNvPr>
          <p:cNvCxnSpPr>
            <a:cxnSpLocks/>
            <a:stCxn id="76" idx="2"/>
            <a:endCxn id="46" idx="0"/>
          </p:cNvCxnSpPr>
          <p:nvPr/>
        </p:nvCxnSpPr>
        <p:spPr>
          <a:xfrm rot="5400000">
            <a:off x="1921754" y="2400330"/>
            <a:ext cx="2500838" cy="3757840"/>
          </a:xfrm>
          <a:prstGeom prst="bentConnector3">
            <a:avLst>
              <a:gd name="adj1" fmla="val 37272"/>
            </a:avLst>
          </a:prstGeom>
          <a:ln w="12700" cap="rnd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oval"/>
            <a:tailEnd type="triangle"/>
          </a:ln>
          <a:effectLst>
            <a:glow rad="38100">
              <a:schemeClr val="accent1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lbow Connector 140">
            <a:extLst>
              <a:ext uri="{FF2B5EF4-FFF2-40B4-BE49-F238E27FC236}">
                <a16:creationId xmlns:a16="http://schemas.microsoft.com/office/drawing/2014/main" id="{E14E9C20-DEE6-ABEC-E035-E0F09D2F53CA}"/>
              </a:ext>
            </a:extLst>
          </p:cNvPr>
          <p:cNvCxnSpPr>
            <a:cxnSpLocks/>
            <a:stCxn id="144" idx="2"/>
            <a:endCxn id="122" idx="0"/>
          </p:cNvCxnSpPr>
          <p:nvPr/>
        </p:nvCxnSpPr>
        <p:spPr>
          <a:xfrm rot="5400000">
            <a:off x="2836396" y="2991173"/>
            <a:ext cx="2500838" cy="2576154"/>
          </a:xfrm>
          <a:prstGeom prst="bentConnector3">
            <a:avLst>
              <a:gd name="adj1" fmla="val 51388"/>
            </a:avLst>
          </a:prstGeom>
          <a:ln w="12700" cap="rnd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oval"/>
            <a:tailEnd type="triangle"/>
          </a:ln>
          <a:effectLst>
            <a:glow rad="38100">
              <a:schemeClr val="accent1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" name="Graphic 143">
            <a:extLst>
              <a:ext uri="{FF2B5EF4-FFF2-40B4-BE49-F238E27FC236}">
                <a16:creationId xmlns:a16="http://schemas.microsoft.com/office/drawing/2014/main" id="{2E8C7431-8DE6-6043-2263-AFA47E9993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83452" y="2845951"/>
            <a:ext cx="182880" cy="182880"/>
          </a:xfrm>
          <a:prstGeom prst="rect">
            <a:avLst/>
          </a:prstGeom>
          <a:effectLst/>
        </p:spPr>
      </p:pic>
      <p:pic>
        <p:nvPicPr>
          <p:cNvPr id="145" name="Graphic 144">
            <a:extLst>
              <a:ext uri="{FF2B5EF4-FFF2-40B4-BE49-F238E27FC236}">
                <a16:creationId xmlns:a16="http://schemas.microsoft.com/office/drawing/2014/main" id="{364A1489-AABA-431C-A17C-CEBFABCB12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7251" y="2845951"/>
            <a:ext cx="182880" cy="182880"/>
          </a:xfrm>
          <a:prstGeom prst="rect">
            <a:avLst/>
          </a:prstGeom>
          <a:effectLst/>
        </p:spPr>
      </p:pic>
      <p:pic>
        <p:nvPicPr>
          <p:cNvPr id="146" name="Graphic 145">
            <a:extLst>
              <a:ext uri="{FF2B5EF4-FFF2-40B4-BE49-F238E27FC236}">
                <a16:creationId xmlns:a16="http://schemas.microsoft.com/office/drawing/2014/main" id="{F08D4965-39F5-DD64-1C46-1059A660FB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1050" y="2845951"/>
            <a:ext cx="182880" cy="182880"/>
          </a:xfrm>
          <a:prstGeom prst="rect">
            <a:avLst/>
          </a:prstGeom>
          <a:effectLst/>
        </p:spPr>
      </p:pic>
      <p:pic>
        <p:nvPicPr>
          <p:cNvPr id="147" name="Graphic 146">
            <a:extLst>
              <a:ext uri="{FF2B5EF4-FFF2-40B4-BE49-F238E27FC236}">
                <a16:creationId xmlns:a16="http://schemas.microsoft.com/office/drawing/2014/main" id="{F3BD2227-BDBC-3F08-36FB-CBB81A25B4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4849" y="2845951"/>
            <a:ext cx="182880" cy="182880"/>
          </a:xfrm>
          <a:prstGeom prst="rect">
            <a:avLst/>
          </a:prstGeom>
          <a:effectLst/>
        </p:spPr>
      </p:pic>
      <p:pic>
        <p:nvPicPr>
          <p:cNvPr id="148" name="Graphic 147">
            <a:extLst>
              <a:ext uri="{FF2B5EF4-FFF2-40B4-BE49-F238E27FC236}">
                <a16:creationId xmlns:a16="http://schemas.microsoft.com/office/drawing/2014/main" id="{751173D4-E2BB-C940-A0B0-5D846C4B7E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8648" y="2845951"/>
            <a:ext cx="182880" cy="182880"/>
          </a:xfrm>
          <a:prstGeom prst="rect">
            <a:avLst/>
          </a:prstGeom>
          <a:effectLst/>
        </p:spPr>
      </p:pic>
      <p:pic>
        <p:nvPicPr>
          <p:cNvPr id="149" name="Graphic 148">
            <a:extLst>
              <a:ext uri="{FF2B5EF4-FFF2-40B4-BE49-F238E27FC236}">
                <a16:creationId xmlns:a16="http://schemas.microsoft.com/office/drawing/2014/main" id="{75E2CDB4-2CBF-9691-4E5F-211D80DDFC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8025" y="2836807"/>
            <a:ext cx="201168" cy="201168"/>
          </a:xfrm>
          <a:prstGeom prst="rect">
            <a:avLst/>
          </a:prstGeom>
          <a:effectLst/>
        </p:spPr>
      </p:pic>
      <p:cxnSp>
        <p:nvCxnSpPr>
          <p:cNvPr id="152" name="Elbow Connector 151">
            <a:extLst>
              <a:ext uri="{FF2B5EF4-FFF2-40B4-BE49-F238E27FC236}">
                <a16:creationId xmlns:a16="http://schemas.microsoft.com/office/drawing/2014/main" id="{FE146642-21F0-4A65-63A1-BEC739378DE6}"/>
              </a:ext>
            </a:extLst>
          </p:cNvPr>
          <p:cNvCxnSpPr>
            <a:cxnSpLocks/>
            <a:stCxn id="145" idx="2"/>
            <a:endCxn id="125" idx="0"/>
          </p:cNvCxnSpPr>
          <p:nvPr/>
        </p:nvCxnSpPr>
        <p:spPr>
          <a:xfrm rot="5400000">
            <a:off x="3713033" y="3544011"/>
            <a:ext cx="2500838" cy="1470479"/>
          </a:xfrm>
          <a:prstGeom prst="bentConnector3">
            <a:avLst>
              <a:gd name="adj1" fmla="val 65736"/>
            </a:avLst>
          </a:prstGeom>
          <a:ln w="12700" cap="rnd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oval"/>
            <a:tailEnd type="triangle"/>
          </a:ln>
          <a:effectLst>
            <a:glow rad="38100">
              <a:schemeClr val="accent1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Elbow Connector 156">
            <a:extLst>
              <a:ext uri="{FF2B5EF4-FFF2-40B4-BE49-F238E27FC236}">
                <a16:creationId xmlns:a16="http://schemas.microsoft.com/office/drawing/2014/main" id="{153E1635-BA63-8F61-3F9A-6C8E3F09CE69}"/>
              </a:ext>
            </a:extLst>
          </p:cNvPr>
          <p:cNvCxnSpPr>
            <a:cxnSpLocks/>
            <a:stCxn id="146" idx="2"/>
            <a:endCxn id="128" idx="0"/>
          </p:cNvCxnSpPr>
          <p:nvPr/>
        </p:nvCxnSpPr>
        <p:spPr>
          <a:xfrm rot="5400000">
            <a:off x="4609925" y="4117104"/>
            <a:ext cx="2500838" cy="324293"/>
          </a:xfrm>
          <a:prstGeom prst="bentConnector3">
            <a:avLst>
              <a:gd name="adj1" fmla="val 79621"/>
            </a:avLst>
          </a:prstGeom>
          <a:ln w="12700" cap="rnd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oval"/>
            <a:tailEnd type="triangle"/>
          </a:ln>
          <a:effectLst>
            <a:glow rad="38100">
              <a:schemeClr val="accent1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Elbow Connector 160">
            <a:extLst>
              <a:ext uri="{FF2B5EF4-FFF2-40B4-BE49-F238E27FC236}">
                <a16:creationId xmlns:a16="http://schemas.microsoft.com/office/drawing/2014/main" id="{35770282-5559-640E-0814-0CA626C3286A}"/>
              </a:ext>
            </a:extLst>
          </p:cNvPr>
          <p:cNvCxnSpPr>
            <a:cxnSpLocks/>
            <a:stCxn id="147" idx="2"/>
            <a:endCxn id="131" idx="0"/>
          </p:cNvCxnSpPr>
          <p:nvPr/>
        </p:nvCxnSpPr>
        <p:spPr>
          <a:xfrm rot="16200000" flipH="1">
            <a:off x="5489454" y="3885665"/>
            <a:ext cx="2500838" cy="787169"/>
          </a:xfrm>
          <a:prstGeom prst="bentConnector3">
            <a:avLst>
              <a:gd name="adj1" fmla="val 65273"/>
            </a:avLst>
          </a:prstGeom>
          <a:ln w="12700" cap="rnd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oval"/>
            <a:tailEnd type="triangle"/>
          </a:ln>
          <a:effectLst>
            <a:glow rad="38100">
              <a:schemeClr val="accent1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Elbow Connector 164">
            <a:extLst>
              <a:ext uri="{FF2B5EF4-FFF2-40B4-BE49-F238E27FC236}">
                <a16:creationId xmlns:a16="http://schemas.microsoft.com/office/drawing/2014/main" id="{44EBD667-6A81-7545-FB5E-F430FBCE2954}"/>
              </a:ext>
            </a:extLst>
          </p:cNvPr>
          <p:cNvCxnSpPr>
            <a:cxnSpLocks/>
            <a:stCxn id="148" idx="2"/>
            <a:endCxn id="134" idx="0"/>
          </p:cNvCxnSpPr>
          <p:nvPr/>
        </p:nvCxnSpPr>
        <p:spPr>
          <a:xfrm rot="16200000" flipH="1">
            <a:off x="6334260" y="3364659"/>
            <a:ext cx="2500838" cy="1829182"/>
          </a:xfrm>
          <a:prstGeom prst="bentConnector3">
            <a:avLst>
              <a:gd name="adj1" fmla="val 51851"/>
            </a:avLst>
          </a:prstGeom>
          <a:ln w="12700" cap="rnd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oval"/>
            <a:tailEnd type="triangle"/>
          </a:ln>
          <a:effectLst>
            <a:glow rad="38100">
              <a:schemeClr val="accent1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Elbow Connector 170">
            <a:extLst>
              <a:ext uri="{FF2B5EF4-FFF2-40B4-BE49-F238E27FC236}">
                <a16:creationId xmlns:a16="http://schemas.microsoft.com/office/drawing/2014/main" id="{2956A0D5-776F-F34A-9841-F91672F2D784}"/>
              </a:ext>
            </a:extLst>
          </p:cNvPr>
          <p:cNvCxnSpPr>
            <a:cxnSpLocks/>
            <a:stCxn id="149" idx="2"/>
            <a:endCxn id="137" idx="0"/>
          </p:cNvCxnSpPr>
          <p:nvPr/>
        </p:nvCxnSpPr>
        <p:spPr>
          <a:xfrm rot="16200000" flipH="1">
            <a:off x="7267553" y="2799030"/>
            <a:ext cx="2491694" cy="2969583"/>
          </a:xfrm>
          <a:prstGeom prst="bentConnector3">
            <a:avLst>
              <a:gd name="adj1" fmla="val 36993"/>
            </a:avLst>
          </a:prstGeom>
          <a:ln w="12700" cap="rnd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oval"/>
            <a:tailEnd type="triangle"/>
          </a:ln>
          <a:effectLst>
            <a:glow rad="38100">
              <a:schemeClr val="accent1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5" name="Graphic 174">
            <a:extLst>
              <a:ext uri="{FF2B5EF4-FFF2-40B4-BE49-F238E27FC236}">
                <a16:creationId xmlns:a16="http://schemas.microsoft.com/office/drawing/2014/main" id="{9F8F07CF-1DAA-60A7-B034-99CC344042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9991" y="2836808"/>
            <a:ext cx="201168" cy="201168"/>
          </a:xfrm>
          <a:prstGeom prst="rect">
            <a:avLst/>
          </a:prstGeom>
          <a:effectLst/>
        </p:spPr>
      </p:pic>
      <p:cxnSp>
        <p:nvCxnSpPr>
          <p:cNvPr id="176" name="Elbow Connector 175">
            <a:extLst>
              <a:ext uri="{FF2B5EF4-FFF2-40B4-BE49-F238E27FC236}">
                <a16:creationId xmlns:a16="http://schemas.microsoft.com/office/drawing/2014/main" id="{3E896959-F0A1-C983-AA7F-611706F19E0B}"/>
              </a:ext>
            </a:extLst>
          </p:cNvPr>
          <p:cNvCxnSpPr>
            <a:cxnSpLocks/>
            <a:stCxn id="175" idx="2"/>
            <a:endCxn id="140" idx="0"/>
          </p:cNvCxnSpPr>
          <p:nvPr/>
        </p:nvCxnSpPr>
        <p:spPr>
          <a:xfrm rot="16200000" flipH="1">
            <a:off x="8161699" y="2286851"/>
            <a:ext cx="2491693" cy="3993941"/>
          </a:xfrm>
          <a:prstGeom prst="bentConnector3">
            <a:avLst>
              <a:gd name="adj1" fmla="val 22128"/>
            </a:avLst>
          </a:prstGeom>
          <a:ln w="12700" cap="rnd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oval"/>
            <a:tailEnd type="triangle"/>
          </a:ln>
          <a:effectLst>
            <a:glow rad="38100">
              <a:schemeClr val="accent1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A39F4A5D-861A-74DE-1FDA-3272CE59899F}"/>
              </a:ext>
            </a:extLst>
          </p:cNvPr>
          <p:cNvGrpSpPr/>
          <p:nvPr/>
        </p:nvGrpSpPr>
        <p:grpSpPr>
          <a:xfrm>
            <a:off x="7890767" y="1771216"/>
            <a:ext cx="4466156" cy="1698983"/>
            <a:chOff x="7931642" y="2024851"/>
            <a:chExt cx="4466156" cy="1698983"/>
          </a:xfrm>
        </p:grpSpPr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DF183503-524C-90D3-0F9C-4652A57D9E68}"/>
                </a:ext>
              </a:extLst>
            </p:cNvPr>
            <p:cNvGrpSpPr/>
            <p:nvPr/>
          </p:nvGrpSpPr>
          <p:grpSpPr>
            <a:xfrm>
              <a:off x="7931642" y="2024851"/>
              <a:ext cx="4466156" cy="1698983"/>
              <a:chOff x="7931642" y="2024851"/>
              <a:chExt cx="4466156" cy="1698983"/>
            </a:xfrm>
          </p:grpSpPr>
          <p:sp>
            <p:nvSpPr>
              <p:cNvPr id="213" name="Rounded Rectangle 11">
                <a:extLst>
                  <a:ext uri="{FF2B5EF4-FFF2-40B4-BE49-F238E27FC236}">
                    <a16:creationId xmlns:a16="http://schemas.microsoft.com/office/drawing/2014/main" id="{512C41E5-ADAD-BCD9-2E4B-028E9FEC1D4D}"/>
                  </a:ext>
                </a:extLst>
              </p:cNvPr>
              <p:cNvSpPr/>
              <p:nvPr/>
            </p:nvSpPr>
            <p:spPr>
              <a:xfrm>
                <a:off x="7931642" y="2024851"/>
                <a:ext cx="4013402" cy="1569926"/>
              </a:xfrm>
              <a:prstGeom prst="roundRect">
                <a:avLst>
                  <a:gd name="adj" fmla="val 4130"/>
                </a:avLst>
              </a:prstGeom>
              <a:solidFill>
                <a:srgbClr val="000000">
                  <a:alpha val="20000"/>
                </a:srgbClr>
              </a:solidFill>
              <a:ln w="19050">
                <a:gradFill flip="none" rotWithShape="1">
                  <a:gsLst>
                    <a:gs pos="0">
                      <a:schemeClr val="tx1">
                        <a:lumMod val="90000"/>
                        <a:lumOff val="10000"/>
                      </a:schemeClr>
                    </a:gs>
                    <a:gs pos="48000">
                      <a:schemeClr val="tx1"/>
                    </a:gs>
                    <a:gs pos="79000">
                      <a:schemeClr val="tx1"/>
                    </a:gs>
                    <a:gs pos="100000">
                      <a:schemeClr val="tx1">
                        <a:lumMod val="90000"/>
                        <a:lumOff val="10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440000" rIns="90000" bIns="180000" rtlCol="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14" name="Text Placeholder 39">
                <a:extLst>
                  <a:ext uri="{FF2B5EF4-FFF2-40B4-BE49-F238E27FC236}">
                    <a16:creationId xmlns:a16="http://schemas.microsoft.com/office/drawing/2014/main" id="{ED2CAFA1-87A8-6F55-71B4-BC65089AEC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42618" y="2182652"/>
                <a:ext cx="1180346" cy="196272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marL="11113" indent="0" algn="ctr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tabLst/>
                  <a:defRPr sz="2000" b="0" i="0">
                    <a:solidFill>
                      <a:schemeClr val="bg1"/>
                    </a:solidFill>
                    <a:latin typeface="Simplon Norm" panose="020B0500030000000000" pitchFamily="34" charset="77"/>
                  </a:defRPr>
                </a:lvl1pPr>
                <a:lvl2pPr marL="11113" indent="0" algn="ctr">
                  <a:lnSpc>
                    <a:spcPct val="133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</a:defRPr>
                </a:lvl2pPr>
                <a:lvl3pPr marL="11113" indent="0" algn="ctr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tabLst/>
                  <a:defRPr sz="1600" b="0" i="0">
                    <a:solidFill>
                      <a:schemeClr val="bg1"/>
                    </a:solidFill>
                    <a:latin typeface="Simplon Norm" panose="020B0500030000000000" pitchFamily="34" charset="77"/>
                  </a:defRPr>
                </a:lvl3pPr>
                <a:lvl4pPr marL="11113" lvl="3" indent="0" algn="ctr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Simplon Norm Light" panose="020B0300030000000000" pitchFamily="34" charset="77"/>
                  </a:defRPr>
                </a:lvl4pPr>
                <a:lvl5pPr marL="296863" indent="-285750" algn="ctr">
                  <a:lnSpc>
                    <a:spcPct val="90000"/>
                  </a:lnSpc>
                  <a:spcBef>
                    <a:spcPts val="1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solidFill>
                      <a:schemeClr val="bg1"/>
                    </a:solidFill>
                    <a:latin typeface="Simplon Norm" panose="020B0500030000000000" pitchFamily="34" charset="77"/>
                  </a:defRPr>
                </a:lvl5pPr>
                <a:lvl6pPr marL="515938" indent="-234950" algn="ctr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200" b="0" i="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</a:defRPr>
                </a:lvl6pPr>
                <a:lvl7pPr marL="11113" indent="0" algn="ctr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tabLst/>
                  <a:defRPr sz="1600" b="0" i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Simplon Norm" panose="020B0500030000000000" pitchFamily="34" charset="77"/>
                  </a:defRPr>
                </a:lvl7pPr>
                <a:lvl8pPr marL="11113" indent="0" algn="ctr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tabLst/>
                  <a:defRPr sz="2000" b="0" i="1">
                    <a:solidFill>
                      <a:schemeClr val="bg1">
                        <a:lumMod val="85000"/>
                      </a:schemeClr>
                    </a:solidFill>
                    <a:latin typeface="Simplon Norm Light Italic" panose="020B0500030000000000" pitchFamily="34" charset="77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marL="11113" marR="0" lvl="3" indent="0" algn="ctr" defTabSz="914400" rtl="0" eaLnBrk="1" fontAlgn="auto" latinLnBrk="0" hangingPunct="1">
                  <a:lnSpc>
                    <a:spcPct val="9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2571FB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On-Premise</a:t>
                </a:r>
              </a:p>
            </p:txBody>
          </p:sp>
          <p:sp>
            <p:nvSpPr>
              <p:cNvPr id="215" name="Text Placeholder 39">
                <a:extLst>
                  <a:ext uri="{FF2B5EF4-FFF2-40B4-BE49-F238E27FC236}">
                    <a16:creationId xmlns:a16="http://schemas.microsoft.com/office/drawing/2014/main" id="{2CF6E5F9-14A3-F4D2-E4F7-B55F422836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34618" y="2182652"/>
                <a:ext cx="1180346" cy="196272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marL="11113" indent="0" algn="ctr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tabLst/>
                  <a:defRPr sz="2000" b="0" i="0">
                    <a:solidFill>
                      <a:schemeClr val="bg1"/>
                    </a:solidFill>
                    <a:latin typeface="Simplon Norm" panose="020B0500030000000000" pitchFamily="34" charset="77"/>
                  </a:defRPr>
                </a:lvl1pPr>
                <a:lvl2pPr marL="11113" indent="0" algn="ctr">
                  <a:lnSpc>
                    <a:spcPct val="133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</a:defRPr>
                </a:lvl2pPr>
                <a:lvl3pPr marL="11113" indent="0" algn="ctr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tabLst/>
                  <a:defRPr sz="1600" b="0" i="0">
                    <a:solidFill>
                      <a:schemeClr val="bg1"/>
                    </a:solidFill>
                    <a:latin typeface="Simplon Norm" panose="020B0500030000000000" pitchFamily="34" charset="77"/>
                  </a:defRPr>
                </a:lvl3pPr>
                <a:lvl4pPr marL="11113" lvl="3" indent="0" algn="ctr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Simplon Norm Light" panose="020B0300030000000000" pitchFamily="34" charset="77"/>
                  </a:defRPr>
                </a:lvl4pPr>
                <a:lvl5pPr marL="296863" indent="-285750" algn="ctr">
                  <a:lnSpc>
                    <a:spcPct val="90000"/>
                  </a:lnSpc>
                  <a:spcBef>
                    <a:spcPts val="1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solidFill>
                      <a:schemeClr val="bg1"/>
                    </a:solidFill>
                    <a:latin typeface="Simplon Norm" panose="020B0500030000000000" pitchFamily="34" charset="77"/>
                  </a:defRPr>
                </a:lvl5pPr>
                <a:lvl6pPr marL="515938" indent="-234950" algn="ctr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200" b="0" i="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</a:defRPr>
                </a:lvl6pPr>
                <a:lvl7pPr marL="11113" indent="0" algn="ctr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tabLst/>
                  <a:defRPr sz="1600" b="0" i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Simplon Norm" panose="020B0500030000000000" pitchFamily="34" charset="77"/>
                  </a:defRPr>
                </a:lvl7pPr>
                <a:lvl8pPr marL="11113" indent="0" algn="ctr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tabLst/>
                  <a:defRPr sz="2000" b="0" i="1">
                    <a:solidFill>
                      <a:schemeClr val="bg1">
                        <a:lumMod val="85000"/>
                      </a:schemeClr>
                    </a:solidFill>
                    <a:latin typeface="Simplon Norm Light Italic" panose="020B0500030000000000" pitchFamily="34" charset="77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marL="11113" marR="0" lvl="3" indent="0" algn="ctr" defTabSz="914400" rtl="0" eaLnBrk="1" fontAlgn="auto" latinLnBrk="0" hangingPunct="1">
                  <a:lnSpc>
                    <a:spcPct val="9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2571FB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Cloud</a:t>
                </a: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2571FB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216" name="Text Placeholder 39">
                <a:extLst>
                  <a:ext uri="{FF2B5EF4-FFF2-40B4-BE49-F238E27FC236}">
                    <a16:creationId xmlns:a16="http://schemas.microsoft.com/office/drawing/2014/main" id="{6377E4BD-E62D-C320-4672-B93947C129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35763" y="2182652"/>
                <a:ext cx="1180346" cy="196272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marL="11113" indent="0" algn="ctr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tabLst/>
                  <a:defRPr sz="2000" b="0" i="0">
                    <a:solidFill>
                      <a:schemeClr val="bg1"/>
                    </a:solidFill>
                    <a:latin typeface="Simplon Norm" panose="020B0500030000000000" pitchFamily="34" charset="77"/>
                  </a:defRPr>
                </a:lvl1pPr>
                <a:lvl2pPr marL="11113" indent="0" algn="ctr">
                  <a:lnSpc>
                    <a:spcPct val="133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</a:defRPr>
                </a:lvl2pPr>
                <a:lvl3pPr marL="11113" indent="0" algn="ctr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tabLst/>
                  <a:defRPr sz="1600" b="0" i="0">
                    <a:solidFill>
                      <a:schemeClr val="bg1"/>
                    </a:solidFill>
                    <a:latin typeface="Simplon Norm" panose="020B0500030000000000" pitchFamily="34" charset="77"/>
                  </a:defRPr>
                </a:lvl3pPr>
                <a:lvl4pPr marL="11113" lvl="3" indent="0" algn="ctr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Simplon Norm Light" panose="020B0300030000000000" pitchFamily="34" charset="77"/>
                  </a:defRPr>
                </a:lvl4pPr>
                <a:lvl5pPr marL="296863" indent="-285750" algn="ctr">
                  <a:lnSpc>
                    <a:spcPct val="90000"/>
                  </a:lnSpc>
                  <a:spcBef>
                    <a:spcPts val="1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solidFill>
                      <a:schemeClr val="bg1"/>
                    </a:solidFill>
                    <a:latin typeface="Simplon Norm" panose="020B0500030000000000" pitchFamily="34" charset="77"/>
                  </a:defRPr>
                </a:lvl5pPr>
                <a:lvl6pPr marL="515938" indent="-234950" algn="ctr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200" b="0" i="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</a:defRPr>
                </a:lvl6pPr>
                <a:lvl7pPr marL="11113" indent="0" algn="ctr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tabLst/>
                  <a:defRPr sz="1600" b="0" i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Simplon Norm" panose="020B0500030000000000" pitchFamily="34" charset="77"/>
                  </a:defRPr>
                </a:lvl7pPr>
                <a:lvl8pPr marL="11113" indent="0" algn="ctr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tabLst/>
                  <a:defRPr sz="2000" b="0" i="1">
                    <a:solidFill>
                      <a:schemeClr val="bg1">
                        <a:lumMod val="85000"/>
                      </a:schemeClr>
                    </a:solidFill>
                    <a:latin typeface="Simplon Norm Light Italic" panose="020B0500030000000000" pitchFamily="34" charset="77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marL="11113" marR="0" lvl="3" indent="0" algn="ctr" defTabSz="914400" rtl="0" eaLnBrk="1" fontAlgn="auto" latinLnBrk="0" hangingPunct="1">
                  <a:lnSpc>
                    <a:spcPct val="9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2571FB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Air-Gap</a:t>
                </a:r>
              </a:p>
            </p:txBody>
          </p:sp>
          <p:sp>
            <p:nvSpPr>
              <p:cNvPr id="217" name="Text Placeholder 39">
                <a:extLst>
                  <a:ext uri="{FF2B5EF4-FFF2-40B4-BE49-F238E27FC236}">
                    <a16:creationId xmlns:a16="http://schemas.microsoft.com/office/drawing/2014/main" id="{364B2B7A-9587-2BD7-ABAA-426DDED789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52179" y="3555583"/>
                <a:ext cx="2245619" cy="16825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marL="11113" indent="0" algn="ctr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tabLst/>
                  <a:defRPr sz="2000" b="0" i="0">
                    <a:solidFill>
                      <a:schemeClr val="bg1"/>
                    </a:solidFill>
                    <a:latin typeface="Simplon Norm" panose="020B0500030000000000" pitchFamily="34" charset="77"/>
                  </a:defRPr>
                </a:lvl1pPr>
                <a:lvl2pPr marL="11113" indent="0" algn="ctr">
                  <a:lnSpc>
                    <a:spcPct val="133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</a:defRPr>
                </a:lvl2pPr>
                <a:lvl3pPr marL="11113" indent="0" algn="ctr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None/>
                  <a:tabLst/>
                  <a:defRPr sz="1600" b="0" i="0">
                    <a:solidFill>
                      <a:schemeClr val="bg1"/>
                    </a:solidFill>
                    <a:latin typeface="Simplon Norm" panose="020B0500030000000000" pitchFamily="34" charset="77"/>
                  </a:defRPr>
                </a:lvl3pPr>
                <a:lvl4pPr marL="11113" lvl="3" indent="0" algn="ctr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Simplon Norm Light" panose="020B0300030000000000" pitchFamily="34" charset="77"/>
                  </a:defRPr>
                </a:lvl4pPr>
                <a:lvl5pPr marL="296863" indent="-285750" algn="ctr">
                  <a:lnSpc>
                    <a:spcPct val="90000"/>
                  </a:lnSpc>
                  <a:spcBef>
                    <a:spcPts val="16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1400" b="0" i="0">
                    <a:solidFill>
                      <a:schemeClr val="bg1"/>
                    </a:solidFill>
                    <a:latin typeface="Simplon Norm" panose="020B0500030000000000" pitchFamily="34" charset="77"/>
                  </a:defRPr>
                </a:lvl5pPr>
                <a:lvl6pPr marL="515938" indent="-234950" algn="ctr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200" b="0" i="0">
                    <a:solidFill>
                      <a:schemeClr val="bg1">
                        <a:lumMod val="85000"/>
                      </a:schemeClr>
                    </a:solidFill>
                    <a:latin typeface="Simplon Norm Light" panose="020B0300030000000000" pitchFamily="34" charset="77"/>
                  </a:defRPr>
                </a:lvl6pPr>
                <a:lvl7pPr marL="11113" indent="0" algn="ctr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tabLst/>
                  <a:defRPr sz="1600" b="0" i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Simplon Norm" panose="020B0500030000000000" pitchFamily="34" charset="77"/>
                  </a:defRPr>
                </a:lvl7pPr>
                <a:lvl8pPr marL="11113" indent="0" algn="ctr">
                  <a:lnSpc>
                    <a:spcPct val="90000"/>
                  </a:lnSpc>
                  <a:spcBef>
                    <a:spcPts val="2400"/>
                  </a:spcBef>
                  <a:buFont typeface="Arial" panose="020B0604020202020204" pitchFamily="34" charset="0"/>
                  <a:buNone/>
                  <a:tabLst/>
                  <a:defRPr sz="2000" b="0" i="1">
                    <a:solidFill>
                      <a:schemeClr val="bg1">
                        <a:lumMod val="85000"/>
                      </a:schemeClr>
                    </a:solidFill>
                    <a:latin typeface="Simplon Norm Light Italic" panose="020B0500030000000000" pitchFamily="34" charset="77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marL="11113" marR="0" lvl="3" indent="0" algn="ctr" defTabSz="914400" rtl="0" eaLnBrk="1" fontAlgn="auto" latinLnBrk="0" hangingPunct="1">
                  <a:lnSpc>
                    <a:spcPct val="9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71FB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Simplon Norm Light" panose="020B0300030000000000" pitchFamily="34" charset="77"/>
                    <a:ea typeface="+mn-ea"/>
                    <a:cs typeface="+mn-cs"/>
                  </a:rPr>
                  <a:t>Deployment Options</a:t>
                </a:r>
              </a:p>
            </p:txBody>
          </p:sp>
        </p:grpSp>
        <p:pic>
          <p:nvPicPr>
            <p:cNvPr id="198" name="Picture 197" descr="A white line with a square and a arrow&#10;&#10;Description automatically generated">
              <a:extLst>
                <a:ext uri="{FF2B5EF4-FFF2-40B4-BE49-F238E27FC236}">
                  <a16:creationId xmlns:a16="http://schemas.microsoft.com/office/drawing/2014/main" id="{4E2FF031-CA51-D06E-A9F9-E30326F4D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4697" y="2547411"/>
              <a:ext cx="331990" cy="331990"/>
            </a:xfrm>
            <a:prstGeom prst="rect">
              <a:avLst/>
            </a:prstGeom>
          </p:spPr>
        </p:pic>
        <p:pic>
          <p:nvPicPr>
            <p:cNvPr id="199" name="Picture 198" descr="A white cubes on a black background&#10;&#10;Description automatically generated">
              <a:extLst>
                <a:ext uri="{FF2B5EF4-FFF2-40B4-BE49-F238E27FC236}">
                  <a16:creationId xmlns:a16="http://schemas.microsoft.com/office/drawing/2014/main" id="{D9C4A386-6E03-173D-0EDD-1CF64CF7A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0364" y="2541428"/>
              <a:ext cx="343957" cy="343957"/>
            </a:xfrm>
            <a:prstGeom prst="rect">
              <a:avLst/>
            </a:prstGeom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BCE0CE44-DF9F-904F-BD3C-5CF2E25FA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28491" y="2530959"/>
              <a:ext cx="364894" cy="364894"/>
            </a:xfrm>
            <a:prstGeom prst="rect">
              <a:avLst/>
            </a:prstGeom>
          </p:spPr>
        </p:pic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E289FF01-7DE1-2410-803E-BC30865B6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08811" y="2449105"/>
              <a:ext cx="809737" cy="457183"/>
            </a:xfrm>
            <a:prstGeom prst="rect">
              <a:avLst/>
            </a:prstGeom>
          </p:spPr>
        </p:pic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C30DC48F-C494-29FE-ED1D-FFE79E7FF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00719" y="2938914"/>
              <a:ext cx="878080" cy="182448"/>
            </a:xfrm>
            <a:prstGeom prst="rect">
              <a:avLst/>
            </a:prstGeom>
          </p:spPr>
        </p:pic>
        <p:pic>
          <p:nvPicPr>
            <p:cNvPr id="206" name="Picture 4" descr="Accelerating Containers with a Kubernetes CSI Parallel File System - WEKA">
              <a:extLst>
                <a:ext uri="{FF2B5EF4-FFF2-40B4-BE49-F238E27FC236}">
                  <a16:creationId xmlns:a16="http://schemas.microsoft.com/office/drawing/2014/main" id="{05301DA9-7978-6EA9-DCB4-B7EB4EF67A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7063" y="2541428"/>
              <a:ext cx="343956" cy="343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DDC4DC1F-EF3B-10A4-EB3B-00A435EDE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b="34279"/>
            <a:stretch/>
          </p:blipFill>
          <p:spPr>
            <a:xfrm>
              <a:off x="9034763" y="2539548"/>
              <a:ext cx="529079" cy="347717"/>
            </a:xfrm>
            <a:prstGeom prst="rect">
              <a:avLst/>
            </a:prstGeom>
          </p:spPr>
        </p:pic>
        <p:pic>
          <p:nvPicPr>
            <p:cNvPr id="208" name="Picture 207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7F919BEF-93BB-3EB8-C72B-202101ACD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2611" y="3292610"/>
              <a:ext cx="856187" cy="133750"/>
            </a:xfrm>
            <a:prstGeom prst="rect">
              <a:avLst/>
            </a:prstGeom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D446D897-8AD6-B69F-0CEF-A5BC93402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61326" y="3044859"/>
              <a:ext cx="414654" cy="297988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F3F53789-0FD6-DDBE-0FF5-89EB3DBE1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770811" y="3015277"/>
              <a:ext cx="401099" cy="401099"/>
            </a:xfrm>
            <a:prstGeom prst="rect">
              <a:avLst/>
            </a:prstGeom>
          </p:spPr>
        </p:pic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895D4394-D4BC-2BC2-E963-FC307EA5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r="79166"/>
            <a:stretch/>
          </p:blipFill>
          <p:spPr>
            <a:xfrm>
              <a:off x="11072889" y="2955959"/>
              <a:ext cx="459962" cy="575637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F7C240BA-5ACA-7BE7-901A-D6AC8C0A2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l="3664" r="58081"/>
            <a:stretch/>
          </p:blipFill>
          <p:spPr>
            <a:xfrm>
              <a:off x="9283076" y="3110915"/>
              <a:ext cx="327664" cy="257414"/>
            </a:xfrm>
            <a:prstGeom prst="rect">
              <a:avLst/>
            </a:prstGeom>
          </p:spPr>
        </p:pic>
      </p:grpSp>
      <p:pic>
        <p:nvPicPr>
          <p:cNvPr id="2" name="Picture 1" descr="A pink file folder with white stripe&#10;&#10;Description automatically generated">
            <a:extLst>
              <a:ext uri="{FF2B5EF4-FFF2-40B4-BE49-F238E27FC236}">
                <a16:creationId xmlns:a16="http://schemas.microsoft.com/office/drawing/2014/main" id="{C6F6EE9F-3BB6-CC2D-5FAA-CA8CDFFFFEB5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77" y="5653879"/>
            <a:ext cx="274320" cy="274320"/>
          </a:xfrm>
          <a:prstGeom prst="rect">
            <a:avLst/>
          </a:prstGeom>
        </p:spPr>
      </p:pic>
      <p:pic>
        <p:nvPicPr>
          <p:cNvPr id="3" name="Picture 2" descr="A pink file folder with white stripe&#10;&#10;Description automatically generated">
            <a:extLst>
              <a:ext uri="{FF2B5EF4-FFF2-40B4-BE49-F238E27FC236}">
                <a16:creationId xmlns:a16="http://schemas.microsoft.com/office/drawing/2014/main" id="{F238889C-7579-0593-5087-C501F87DF59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716" y="5653879"/>
            <a:ext cx="274320" cy="274320"/>
          </a:xfrm>
          <a:prstGeom prst="rect">
            <a:avLst/>
          </a:prstGeom>
        </p:spPr>
      </p:pic>
      <p:pic>
        <p:nvPicPr>
          <p:cNvPr id="6" name="Picture 5" descr="A pink file folder with white stripe&#10;&#10;Description automatically generated">
            <a:extLst>
              <a:ext uri="{FF2B5EF4-FFF2-40B4-BE49-F238E27FC236}">
                <a16:creationId xmlns:a16="http://schemas.microsoft.com/office/drawing/2014/main" id="{C0E78321-344F-9921-65E9-AAD30AB2C927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790" y="5653879"/>
            <a:ext cx="274320" cy="274320"/>
          </a:xfrm>
          <a:prstGeom prst="rect">
            <a:avLst/>
          </a:prstGeom>
        </p:spPr>
      </p:pic>
      <p:pic>
        <p:nvPicPr>
          <p:cNvPr id="8" name="Picture 7" descr="A pink file folder with white stripe&#10;&#10;Description automatically generated">
            <a:extLst>
              <a:ext uri="{FF2B5EF4-FFF2-40B4-BE49-F238E27FC236}">
                <a16:creationId xmlns:a16="http://schemas.microsoft.com/office/drawing/2014/main" id="{1451B0FA-E52B-0BC1-637E-A3E500FBD78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796" y="5653879"/>
            <a:ext cx="274320" cy="274320"/>
          </a:xfrm>
          <a:prstGeom prst="rect">
            <a:avLst/>
          </a:prstGeom>
        </p:spPr>
      </p:pic>
      <p:pic>
        <p:nvPicPr>
          <p:cNvPr id="10" name="Picture 9" descr="A pink file folder with white stripe&#10;&#10;Description automatically generated">
            <a:extLst>
              <a:ext uri="{FF2B5EF4-FFF2-40B4-BE49-F238E27FC236}">
                <a16:creationId xmlns:a16="http://schemas.microsoft.com/office/drawing/2014/main" id="{42AFAA1D-141C-AC2D-8D50-039889155470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735" y="5653879"/>
            <a:ext cx="274320" cy="274320"/>
          </a:xfrm>
          <a:prstGeom prst="rect">
            <a:avLst/>
          </a:prstGeom>
        </p:spPr>
      </p:pic>
      <p:pic>
        <p:nvPicPr>
          <p:cNvPr id="11" name="Picture 10" descr="A pink file folder with white stripe&#10;&#10;Description automatically generated">
            <a:extLst>
              <a:ext uri="{FF2B5EF4-FFF2-40B4-BE49-F238E27FC236}">
                <a16:creationId xmlns:a16="http://schemas.microsoft.com/office/drawing/2014/main" id="{CBC9EE8F-36E1-7786-D403-804E8BB4773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572" y="5653879"/>
            <a:ext cx="274320" cy="274320"/>
          </a:xfrm>
          <a:prstGeom prst="rect">
            <a:avLst/>
          </a:prstGeom>
        </p:spPr>
      </p:pic>
      <p:pic>
        <p:nvPicPr>
          <p:cNvPr id="12" name="Picture 11" descr="A pink file folder with white stripe&#10;&#10;Description automatically generated">
            <a:extLst>
              <a:ext uri="{FF2B5EF4-FFF2-40B4-BE49-F238E27FC236}">
                <a16:creationId xmlns:a16="http://schemas.microsoft.com/office/drawing/2014/main" id="{EE7403A6-7B37-33FA-4672-2EAE774C5B4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8579" y="5653879"/>
            <a:ext cx="274320" cy="274320"/>
          </a:xfrm>
          <a:prstGeom prst="rect">
            <a:avLst/>
          </a:prstGeom>
        </p:spPr>
      </p:pic>
      <p:pic>
        <p:nvPicPr>
          <p:cNvPr id="14" name="Picture 13" descr="A pink file folder with white stripe&#10;&#10;Description automatically generated">
            <a:extLst>
              <a:ext uri="{FF2B5EF4-FFF2-40B4-BE49-F238E27FC236}">
                <a16:creationId xmlns:a16="http://schemas.microsoft.com/office/drawing/2014/main" id="{A6D22BB4-7182-0025-0059-141B7DC7D2C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4585" y="5653879"/>
            <a:ext cx="274320" cy="274320"/>
          </a:xfrm>
          <a:prstGeom prst="rect">
            <a:avLst/>
          </a:prstGeom>
        </p:spPr>
      </p:pic>
      <p:pic>
        <p:nvPicPr>
          <p:cNvPr id="18" name="Picture 17" descr="A blue file folder with white stripe&#10;&#10;Description automatically generated">
            <a:extLst>
              <a:ext uri="{FF2B5EF4-FFF2-40B4-BE49-F238E27FC236}">
                <a16:creationId xmlns:a16="http://schemas.microsoft.com/office/drawing/2014/main" id="{4B8E4DF4-E6F3-B67F-37FC-8C1879C7295C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846" y="2836807"/>
            <a:ext cx="274320" cy="274320"/>
          </a:xfrm>
          <a:prstGeom prst="rect">
            <a:avLst/>
          </a:prstGeom>
        </p:spPr>
      </p:pic>
      <p:pic>
        <p:nvPicPr>
          <p:cNvPr id="58" name="Picture 57" descr="A blue file folder with white stripe&#10;&#10;Description automatically generated">
            <a:extLst>
              <a:ext uri="{FF2B5EF4-FFF2-40B4-BE49-F238E27FC236}">
                <a16:creationId xmlns:a16="http://schemas.microsoft.com/office/drawing/2014/main" id="{AA4A49F5-747C-814D-9532-20D97EE0361B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019" y="2836807"/>
            <a:ext cx="274320" cy="274320"/>
          </a:xfrm>
          <a:prstGeom prst="rect">
            <a:avLst/>
          </a:prstGeom>
        </p:spPr>
      </p:pic>
      <p:pic>
        <p:nvPicPr>
          <p:cNvPr id="59" name="Picture 58" descr="A blue file folder with white stripe&#10;&#10;Description automatically generated">
            <a:extLst>
              <a:ext uri="{FF2B5EF4-FFF2-40B4-BE49-F238E27FC236}">
                <a16:creationId xmlns:a16="http://schemas.microsoft.com/office/drawing/2014/main" id="{D8A8D9CD-077A-A9B7-4CB4-F0BBED22BB2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326" y="2836807"/>
            <a:ext cx="274320" cy="274320"/>
          </a:xfrm>
          <a:prstGeom prst="rect">
            <a:avLst/>
          </a:prstGeom>
        </p:spPr>
      </p:pic>
      <p:pic>
        <p:nvPicPr>
          <p:cNvPr id="61" name="Picture 60" descr="A blue file folder with white stripe&#10;&#10;Description automatically generated">
            <a:extLst>
              <a:ext uri="{FF2B5EF4-FFF2-40B4-BE49-F238E27FC236}">
                <a16:creationId xmlns:a16="http://schemas.microsoft.com/office/drawing/2014/main" id="{26FCDFE7-E26E-29FD-46F0-470C7317178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701" y="2836807"/>
            <a:ext cx="274320" cy="274320"/>
          </a:xfrm>
          <a:prstGeom prst="rect">
            <a:avLst/>
          </a:prstGeom>
        </p:spPr>
      </p:pic>
      <p:pic>
        <p:nvPicPr>
          <p:cNvPr id="62" name="Picture 61" descr="A blue file folder with white stripe&#10;&#10;Description automatically generated">
            <a:extLst>
              <a:ext uri="{FF2B5EF4-FFF2-40B4-BE49-F238E27FC236}">
                <a16:creationId xmlns:a16="http://schemas.microsoft.com/office/drawing/2014/main" id="{5E2284C7-7762-3B51-9DA5-968DFE540F97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077" y="2836807"/>
            <a:ext cx="274320" cy="274320"/>
          </a:xfrm>
          <a:prstGeom prst="rect">
            <a:avLst/>
          </a:prstGeom>
        </p:spPr>
      </p:pic>
      <p:pic>
        <p:nvPicPr>
          <p:cNvPr id="63" name="Picture 62" descr="A blue file folder with white stripe&#10;&#10;Description automatically generated">
            <a:extLst>
              <a:ext uri="{FF2B5EF4-FFF2-40B4-BE49-F238E27FC236}">
                <a16:creationId xmlns:a16="http://schemas.microsoft.com/office/drawing/2014/main" id="{0B76D0E3-4125-B28A-BC2D-6596EA4C6C16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4655" y="2836807"/>
            <a:ext cx="274320" cy="274320"/>
          </a:xfrm>
          <a:prstGeom prst="rect">
            <a:avLst/>
          </a:prstGeom>
        </p:spPr>
      </p:pic>
      <p:pic>
        <p:nvPicPr>
          <p:cNvPr id="64" name="Picture 63" descr="A blue file folder with white stripe&#10;&#10;Description automatically generated">
            <a:extLst>
              <a:ext uri="{FF2B5EF4-FFF2-40B4-BE49-F238E27FC236}">
                <a16:creationId xmlns:a16="http://schemas.microsoft.com/office/drawing/2014/main" id="{9E1D3C17-E6D4-AD41-2C0A-9AB484E1EF0A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997" y="2836807"/>
            <a:ext cx="274320" cy="274320"/>
          </a:xfrm>
          <a:prstGeom prst="rect">
            <a:avLst/>
          </a:prstGeom>
        </p:spPr>
      </p:pic>
      <p:pic>
        <p:nvPicPr>
          <p:cNvPr id="65" name="Picture 64" descr="A blue file folder with white stripe&#10;&#10;Description automatically generated">
            <a:extLst>
              <a:ext uri="{FF2B5EF4-FFF2-40B4-BE49-F238E27FC236}">
                <a16:creationId xmlns:a16="http://schemas.microsoft.com/office/drawing/2014/main" id="{BD082A4D-7E8F-B108-3188-E84F5870EE2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372" y="2836807"/>
            <a:ext cx="274320" cy="27432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AD91366-F630-68B3-B58E-7183DDD1501A}"/>
              </a:ext>
            </a:extLst>
          </p:cNvPr>
          <p:cNvGrpSpPr/>
          <p:nvPr/>
        </p:nvGrpSpPr>
        <p:grpSpPr>
          <a:xfrm>
            <a:off x="4730057" y="2167849"/>
            <a:ext cx="2839788" cy="1039227"/>
            <a:chOff x="4379560" y="1149741"/>
            <a:chExt cx="3332435" cy="153890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4729C1D-348A-36CD-7B61-2CFF3B90E1FD}"/>
                </a:ext>
              </a:extLst>
            </p:cNvPr>
            <p:cNvGrpSpPr/>
            <p:nvPr userDrawn="1"/>
          </p:nvGrpSpPr>
          <p:grpSpPr>
            <a:xfrm>
              <a:off x="4379560" y="1149741"/>
              <a:ext cx="3332435" cy="1538902"/>
              <a:chOff x="547501" y="1949275"/>
              <a:chExt cx="4127293" cy="1230714"/>
            </a:xfrm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2DB1261B-9398-5B84-C753-39003C00AF84}"/>
                  </a:ext>
                </a:extLst>
              </p:cNvPr>
              <p:cNvSpPr/>
              <p:nvPr/>
            </p:nvSpPr>
            <p:spPr>
              <a:xfrm>
                <a:off x="547501" y="1949275"/>
                <a:ext cx="738287" cy="361727"/>
              </a:xfrm>
              <a:prstGeom prst="roundRect">
                <a:avLst>
                  <a:gd name="adj" fmla="val 8900"/>
                </a:avLst>
              </a:prstGeom>
              <a:gradFill>
                <a:gsLst>
                  <a:gs pos="1000">
                    <a:schemeClr val="accent2"/>
                  </a:gs>
                  <a:gs pos="100000">
                    <a:schemeClr val="accent1">
                      <a:lumMod val="75000"/>
                    </a:schemeClr>
                  </a:gs>
                  <a:gs pos="14000">
                    <a:schemeClr val="accent1"/>
                  </a:gs>
                </a:gsLst>
                <a:lin ang="4200000" scaled="0"/>
              </a:gradFill>
              <a:ln>
                <a:noFill/>
              </a:ln>
              <a:effectLst>
                <a:glow rad="63500">
                  <a:schemeClr val="accent2"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135175D8-2835-06D9-73BD-E062074D652B}"/>
                  </a:ext>
                </a:extLst>
              </p:cNvPr>
              <p:cNvSpPr/>
              <p:nvPr/>
            </p:nvSpPr>
            <p:spPr>
              <a:xfrm>
                <a:off x="547501" y="2414558"/>
                <a:ext cx="738287" cy="314387"/>
              </a:xfrm>
              <a:prstGeom prst="roundRect">
                <a:avLst>
                  <a:gd name="adj" fmla="val 8900"/>
                </a:avLst>
              </a:prstGeom>
              <a:gradFill>
                <a:gsLst>
                  <a:gs pos="1000">
                    <a:schemeClr val="accent2"/>
                  </a:gs>
                  <a:gs pos="100000">
                    <a:schemeClr val="accent1">
                      <a:lumMod val="75000"/>
                    </a:schemeClr>
                  </a:gs>
                  <a:gs pos="14000">
                    <a:schemeClr val="accent1"/>
                  </a:gs>
                </a:gsLst>
                <a:lin ang="4200000" scaled="0"/>
              </a:gradFill>
              <a:ln>
                <a:noFill/>
              </a:ln>
              <a:effectLst>
                <a:glow rad="63500">
                  <a:schemeClr val="accent2"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30F0095E-4BC9-CCF4-A7F5-5634735D82F4}"/>
                  </a:ext>
                </a:extLst>
              </p:cNvPr>
              <p:cNvSpPr/>
              <p:nvPr/>
            </p:nvSpPr>
            <p:spPr>
              <a:xfrm>
                <a:off x="547501" y="2832501"/>
                <a:ext cx="738287" cy="347488"/>
              </a:xfrm>
              <a:prstGeom prst="roundRect">
                <a:avLst>
                  <a:gd name="adj" fmla="val 8900"/>
                </a:avLst>
              </a:prstGeom>
              <a:gradFill>
                <a:gsLst>
                  <a:gs pos="1000">
                    <a:schemeClr val="accent2"/>
                  </a:gs>
                  <a:gs pos="100000">
                    <a:schemeClr val="accent1">
                      <a:lumMod val="75000"/>
                    </a:schemeClr>
                  </a:gs>
                  <a:gs pos="14000">
                    <a:schemeClr val="accent1"/>
                  </a:gs>
                </a:gsLst>
                <a:lin ang="4200000" scaled="0"/>
              </a:gradFill>
              <a:ln>
                <a:noFill/>
              </a:ln>
              <a:effectLst>
                <a:glow rad="63500">
                  <a:schemeClr val="accent2"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AA1CCC29-089F-2D5F-B340-19FF7B18599B}"/>
                  </a:ext>
                </a:extLst>
              </p:cNvPr>
              <p:cNvSpPr/>
              <p:nvPr/>
            </p:nvSpPr>
            <p:spPr>
              <a:xfrm>
                <a:off x="1391368" y="1949275"/>
                <a:ext cx="738287" cy="361727"/>
              </a:xfrm>
              <a:prstGeom prst="roundRect">
                <a:avLst>
                  <a:gd name="adj" fmla="val 8900"/>
                </a:avLst>
              </a:prstGeom>
              <a:gradFill>
                <a:gsLst>
                  <a:gs pos="1000">
                    <a:schemeClr val="accent2"/>
                  </a:gs>
                  <a:gs pos="100000">
                    <a:schemeClr val="accent1">
                      <a:lumMod val="75000"/>
                    </a:schemeClr>
                  </a:gs>
                  <a:gs pos="14000">
                    <a:schemeClr val="accent1"/>
                  </a:gs>
                </a:gsLst>
                <a:lin ang="4200000" scaled="0"/>
              </a:gradFill>
              <a:ln>
                <a:noFill/>
              </a:ln>
              <a:effectLst>
                <a:glow rad="63500">
                  <a:schemeClr val="accent2"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F1E778BB-D111-3FAE-CD32-7D80481232D9}"/>
                  </a:ext>
                </a:extLst>
              </p:cNvPr>
              <p:cNvSpPr/>
              <p:nvPr/>
            </p:nvSpPr>
            <p:spPr>
              <a:xfrm>
                <a:off x="1391368" y="2414558"/>
                <a:ext cx="738287" cy="314387"/>
              </a:xfrm>
              <a:prstGeom prst="roundRect">
                <a:avLst>
                  <a:gd name="adj" fmla="val 8900"/>
                </a:avLst>
              </a:prstGeom>
              <a:gradFill>
                <a:gsLst>
                  <a:gs pos="1000">
                    <a:schemeClr val="accent2"/>
                  </a:gs>
                  <a:gs pos="100000">
                    <a:schemeClr val="accent1">
                      <a:lumMod val="75000"/>
                    </a:schemeClr>
                  </a:gs>
                  <a:gs pos="14000">
                    <a:schemeClr val="accent1"/>
                  </a:gs>
                </a:gsLst>
                <a:lin ang="4200000" scaled="0"/>
              </a:gradFill>
              <a:ln>
                <a:noFill/>
              </a:ln>
              <a:effectLst>
                <a:glow rad="63500">
                  <a:schemeClr val="accent2"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7FA6A291-BB75-7F94-E828-70C2426E007B}"/>
                  </a:ext>
                </a:extLst>
              </p:cNvPr>
              <p:cNvSpPr/>
              <p:nvPr/>
            </p:nvSpPr>
            <p:spPr>
              <a:xfrm>
                <a:off x="1391368" y="2832501"/>
                <a:ext cx="738287" cy="347488"/>
              </a:xfrm>
              <a:prstGeom prst="roundRect">
                <a:avLst>
                  <a:gd name="adj" fmla="val 8900"/>
                </a:avLst>
              </a:prstGeom>
              <a:gradFill>
                <a:gsLst>
                  <a:gs pos="1000">
                    <a:schemeClr val="accent2"/>
                  </a:gs>
                  <a:gs pos="100000">
                    <a:schemeClr val="accent1">
                      <a:lumMod val="75000"/>
                    </a:schemeClr>
                  </a:gs>
                  <a:gs pos="14000">
                    <a:schemeClr val="accent1"/>
                  </a:gs>
                </a:gsLst>
                <a:lin ang="4200000" scaled="0"/>
              </a:gradFill>
              <a:ln>
                <a:noFill/>
              </a:ln>
              <a:effectLst>
                <a:glow rad="63500">
                  <a:schemeClr val="accent2"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82AA04DB-B809-C53C-C637-E2382EE8D2D1}"/>
                  </a:ext>
                </a:extLst>
              </p:cNvPr>
              <p:cNvSpPr/>
              <p:nvPr/>
            </p:nvSpPr>
            <p:spPr>
              <a:xfrm>
                <a:off x="2238722" y="1949275"/>
                <a:ext cx="738287" cy="361727"/>
              </a:xfrm>
              <a:prstGeom prst="roundRect">
                <a:avLst>
                  <a:gd name="adj" fmla="val 8900"/>
                </a:avLst>
              </a:prstGeom>
              <a:gradFill>
                <a:gsLst>
                  <a:gs pos="1000">
                    <a:schemeClr val="accent2"/>
                  </a:gs>
                  <a:gs pos="100000">
                    <a:schemeClr val="accent1">
                      <a:lumMod val="75000"/>
                    </a:schemeClr>
                  </a:gs>
                  <a:gs pos="14000">
                    <a:schemeClr val="accent1"/>
                  </a:gs>
                </a:gsLst>
                <a:lin ang="4200000" scaled="0"/>
              </a:gradFill>
              <a:ln>
                <a:noFill/>
              </a:ln>
              <a:effectLst>
                <a:glow rad="63500">
                  <a:schemeClr val="accent2"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B824461E-BE8E-EDE6-E097-590FB8746AF5}"/>
                  </a:ext>
                </a:extLst>
              </p:cNvPr>
              <p:cNvSpPr/>
              <p:nvPr/>
            </p:nvSpPr>
            <p:spPr>
              <a:xfrm>
                <a:off x="2238722" y="2414558"/>
                <a:ext cx="738287" cy="314387"/>
              </a:xfrm>
              <a:prstGeom prst="roundRect">
                <a:avLst>
                  <a:gd name="adj" fmla="val 8900"/>
                </a:avLst>
              </a:prstGeom>
              <a:gradFill>
                <a:gsLst>
                  <a:gs pos="1000">
                    <a:schemeClr val="accent2"/>
                  </a:gs>
                  <a:gs pos="100000">
                    <a:schemeClr val="accent1">
                      <a:lumMod val="75000"/>
                    </a:schemeClr>
                  </a:gs>
                  <a:gs pos="14000">
                    <a:schemeClr val="accent1"/>
                  </a:gs>
                </a:gsLst>
                <a:lin ang="4200000" scaled="0"/>
              </a:gradFill>
              <a:ln>
                <a:noFill/>
              </a:ln>
              <a:effectLst>
                <a:glow rad="63500">
                  <a:schemeClr val="accent2"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EBFFF96D-E8B0-03A4-5CDE-01869594D7BE}"/>
                  </a:ext>
                </a:extLst>
              </p:cNvPr>
              <p:cNvSpPr/>
              <p:nvPr/>
            </p:nvSpPr>
            <p:spPr>
              <a:xfrm>
                <a:off x="2238722" y="2832501"/>
                <a:ext cx="738287" cy="347488"/>
              </a:xfrm>
              <a:prstGeom prst="roundRect">
                <a:avLst>
                  <a:gd name="adj" fmla="val 8900"/>
                </a:avLst>
              </a:prstGeom>
              <a:gradFill>
                <a:gsLst>
                  <a:gs pos="1000">
                    <a:schemeClr val="accent2"/>
                  </a:gs>
                  <a:gs pos="100000">
                    <a:schemeClr val="accent1">
                      <a:lumMod val="75000"/>
                    </a:schemeClr>
                  </a:gs>
                  <a:gs pos="14000">
                    <a:schemeClr val="accent1"/>
                  </a:gs>
                </a:gsLst>
                <a:lin ang="4200000" scaled="0"/>
              </a:gradFill>
              <a:ln>
                <a:noFill/>
              </a:ln>
              <a:effectLst>
                <a:glow rad="63500">
                  <a:schemeClr val="accent2"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737C41F1-83A5-F02C-5492-70A1DBE34C33}"/>
                  </a:ext>
                </a:extLst>
              </p:cNvPr>
              <p:cNvSpPr/>
              <p:nvPr/>
            </p:nvSpPr>
            <p:spPr>
              <a:xfrm>
                <a:off x="3089563" y="1949275"/>
                <a:ext cx="738287" cy="361727"/>
              </a:xfrm>
              <a:prstGeom prst="roundRect">
                <a:avLst>
                  <a:gd name="adj" fmla="val 8900"/>
                </a:avLst>
              </a:prstGeom>
              <a:gradFill>
                <a:gsLst>
                  <a:gs pos="1000">
                    <a:schemeClr val="accent2"/>
                  </a:gs>
                  <a:gs pos="100000">
                    <a:schemeClr val="accent1">
                      <a:lumMod val="75000"/>
                    </a:schemeClr>
                  </a:gs>
                  <a:gs pos="14000">
                    <a:schemeClr val="accent1"/>
                  </a:gs>
                </a:gsLst>
                <a:lin ang="4200000" scaled="0"/>
              </a:gradFill>
              <a:ln>
                <a:noFill/>
              </a:ln>
              <a:effectLst>
                <a:glow rad="63500">
                  <a:schemeClr val="accent2"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3634FD57-1395-EFAC-FA5A-BF29D9F351A5}"/>
                  </a:ext>
                </a:extLst>
              </p:cNvPr>
              <p:cNvSpPr/>
              <p:nvPr/>
            </p:nvSpPr>
            <p:spPr>
              <a:xfrm>
                <a:off x="3089563" y="2414558"/>
                <a:ext cx="738287" cy="314387"/>
              </a:xfrm>
              <a:prstGeom prst="roundRect">
                <a:avLst>
                  <a:gd name="adj" fmla="val 8900"/>
                </a:avLst>
              </a:prstGeom>
              <a:gradFill>
                <a:gsLst>
                  <a:gs pos="1000">
                    <a:schemeClr val="accent2"/>
                  </a:gs>
                  <a:gs pos="100000">
                    <a:schemeClr val="accent1">
                      <a:lumMod val="75000"/>
                    </a:schemeClr>
                  </a:gs>
                  <a:gs pos="14000">
                    <a:schemeClr val="accent1"/>
                  </a:gs>
                </a:gsLst>
                <a:lin ang="4200000" scaled="0"/>
              </a:gradFill>
              <a:ln>
                <a:noFill/>
              </a:ln>
              <a:effectLst>
                <a:glow rad="63500">
                  <a:schemeClr val="accent2"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D371C5C1-D1F9-1F05-9DA0-6EAF227EE168}"/>
                  </a:ext>
                </a:extLst>
              </p:cNvPr>
              <p:cNvSpPr/>
              <p:nvPr/>
            </p:nvSpPr>
            <p:spPr>
              <a:xfrm>
                <a:off x="3089563" y="2832501"/>
                <a:ext cx="738287" cy="347488"/>
              </a:xfrm>
              <a:prstGeom prst="roundRect">
                <a:avLst>
                  <a:gd name="adj" fmla="val 8900"/>
                </a:avLst>
              </a:prstGeom>
              <a:gradFill>
                <a:gsLst>
                  <a:gs pos="1000">
                    <a:schemeClr val="accent2"/>
                  </a:gs>
                  <a:gs pos="100000">
                    <a:schemeClr val="accent1">
                      <a:lumMod val="75000"/>
                    </a:schemeClr>
                  </a:gs>
                  <a:gs pos="14000">
                    <a:schemeClr val="accent1"/>
                  </a:gs>
                </a:gsLst>
                <a:lin ang="4200000" scaled="0"/>
              </a:gradFill>
              <a:ln>
                <a:noFill/>
              </a:ln>
              <a:effectLst>
                <a:glow rad="63500">
                  <a:schemeClr val="accent2"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804291D6-FBB9-D355-963C-4AFCCC6B67C6}"/>
                  </a:ext>
                </a:extLst>
              </p:cNvPr>
              <p:cNvSpPr/>
              <p:nvPr/>
            </p:nvSpPr>
            <p:spPr>
              <a:xfrm>
                <a:off x="3936507" y="1949275"/>
                <a:ext cx="738287" cy="361727"/>
              </a:xfrm>
              <a:prstGeom prst="roundRect">
                <a:avLst>
                  <a:gd name="adj" fmla="val 8900"/>
                </a:avLst>
              </a:prstGeom>
              <a:gradFill>
                <a:gsLst>
                  <a:gs pos="1000">
                    <a:schemeClr val="accent2"/>
                  </a:gs>
                  <a:gs pos="100000">
                    <a:schemeClr val="accent1">
                      <a:lumMod val="75000"/>
                    </a:schemeClr>
                  </a:gs>
                  <a:gs pos="14000">
                    <a:schemeClr val="accent1"/>
                  </a:gs>
                </a:gsLst>
                <a:lin ang="4200000" scaled="0"/>
              </a:gradFill>
              <a:ln>
                <a:noFill/>
              </a:ln>
              <a:effectLst>
                <a:glow rad="63500">
                  <a:schemeClr val="accent2"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48368ABB-0A5D-E1B8-2D96-B93BE458B0C4}"/>
                  </a:ext>
                </a:extLst>
              </p:cNvPr>
              <p:cNvSpPr/>
              <p:nvPr/>
            </p:nvSpPr>
            <p:spPr>
              <a:xfrm>
                <a:off x="3936507" y="2414558"/>
                <a:ext cx="738287" cy="314387"/>
              </a:xfrm>
              <a:prstGeom prst="roundRect">
                <a:avLst>
                  <a:gd name="adj" fmla="val 8900"/>
                </a:avLst>
              </a:prstGeom>
              <a:gradFill>
                <a:gsLst>
                  <a:gs pos="1000">
                    <a:schemeClr val="accent2"/>
                  </a:gs>
                  <a:gs pos="100000">
                    <a:schemeClr val="accent1">
                      <a:lumMod val="75000"/>
                    </a:schemeClr>
                  </a:gs>
                  <a:gs pos="14000">
                    <a:schemeClr val="accent1"/>
                  </a:gs>
                </a:gsLst>
                <a:lin ang="4200000" scaled="0"/>
              </a:gradFill>
              <a:ln>
                <a:noFill/>
              </a:ln>
              <a:effectLst>
                <a:glow rad="63500">
                  <a:schemeClr val="accent2"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B7A49732-E190-99D8-749C-B907739DAA7F}"/>
                  </a:ext>
                </a:extLst>
              </p:cNvPr>
              <p:cNvSpPr/>
              <p:nvPr/>
            </p:nvSpPr>
            <p:spPr>
              <a:xfrm>
                <a:off x="3936507" y="2832501"/>
                <a:ext cx="738287" cy="347488"/>
              </a:xfrm>
              <a:prstGeom prst="roundRect">
                <a:avLst>
                  <a:gd name="adj" fmla="val 8900"/>
                </a:avLst>
              </a:prstGeom>
              <a:gradFill>
                <a:gsLst>
                  <a:gs pos="1000">
                    <a:schemeClr val="accent2"/>
                  </a:gs>
                  <a:gs pos="100000">
                    <a:schemeClr val="accent1">
                      <a:lumMod val="75000"/>
                    </a:schemeClr>
                  </a:gs>
                  <a:gs pos="14000">
                    <a:schemeClr val="accent1"/>
                  </a:gs>
                </a:gsLst>
                <a:lin ang="4200000" scaled="0"/>
              </a:gradFill>
              <a:ln>
                <a:noFill/>
              </a:ln>
              <a:effectLst>
                <a:glow rad="63500">
                  <a:schemeClr val="accent2"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</p:grp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DB54783E-913F-C512-CCE7-B4C7EB67B03F}"/>
                </a:ext>
              </a:extLst>
            </p:cNvPr>
            <p:cNvSpPr/>
            <p:nvPr userDrawn="1"/>
          </p:nvSpPr>
          <p:spPr>
            <a:xfrm>
              <a:off x="4456338" y="1240636"/>
              <a:ext cx="3167929" cy="1374395"/>
            </a:xfrm>
            <a:prstGeom prst="roundRect">
              <a:avLst>
                <a:gd name="adj" fmla="val 2884"/>
              </a:avLst>
            </a:prstGeom>
            <a:noFill/>
            <a:ln>
              <a:solidFill>
                <a:schemeClr val="bg1"/>
              </a:solidFill>
            </a:ln>
            <a:effectLst>
              <a:glow rad="63500">
                <a:schemeClr val="accent2">
                  <a:alpha val="15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5276E86-2E66-EBF5-145A-808F394800A7}"/>
                </a:ext>
              </a:extLst>
            </p:cNvPr>
            <p:cNvSpPr/>
            <p:nvPr userDrawn="1"/>
          </p:nvSpPr>
          <p:spPr>
            <a:xfrm>
              <a:off x="4552701" y="1316328"/>
              <a:ext cx="2980992" cy="1252455"/>
            </a:xfrm>
            <a:prstGeom prst="roundRect">
              <a:avLst>
                <a:gd name="adj" fmla="val 5708"/>
              </a:avLst>
            </a:prstGeom>
            <a:gradFill flip="none" rotWithShape="1">
              <a:gsLst>
                <a:gs pos="100000">
                  <a:schemeClr val="tx1"/>
                </a:gs>
                <a:gs pos="0">
                  <a:schemeClr val="tx1">
                    <a:lumMod val="90000"/>
                    <a:lumOff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2880" tIns="246888" rIns="182880" bIns="246888" rtlCol="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Bold" panose="020B0500030000000000" pitchFamily="34" charset="77"/>
                  <a:ea typeface="+mn-ea"/>
                  <a:cs typeface="+mn-cs"/>
                </a:rPr>
                <a:t>MetaDefender</a:t>
              </a:r>
              <a:r>
                <a:rPr kumimoji="0" lang="en-US" sz="2800" b="1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Bold" panose="020B0500030000000000" pitchFamily="34" charset="77"/>
                  <a:ea typeface="+mn-ea"/>
                  <a:cs typeface="+mn-cs"/>
                </a:rPr>
                <a:t>™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 Light" panose="020B0300030000000000" pitchFamily="34" charset="77"/>
                  <a:ea typeface="+mn-ea"/>
                  <a:cs typeface="+mn-cs"/>
                </a:rPr>
                <a:t>Trust no file. Trust no device.</a:t>
              </a:r>
            </a:p>
          </p:txBody>
        </p:sp>
      </p:grpSp>
      <p:pic>
        <p:nvPicPr>
          <p:cNvPr id="7" name="Picture 6" descr="A blue cylinder with white stripes&#10;&#10;Description automatically generated">
            <a:extLst>
              <a:ext uri="{FF2B5EF4-FFF2-40B4-BE49-F238E27FC236}">
                <a16:creationId xmlns:a16="http://schemas.microsoft.com/office/drawing/2014/main" id="{97B20754-9E14-A26C-BAC0-1A0FC8E5857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92558" y="5489153"/>
            <a:ext cx="635000" cy="635000"/>
          </a:xfrm>
          <a:prstGeom prst="rect">
            <a:avLst/>
          </a:prstGeom>
        </p:spPr>
      </p:pic>
      <p:pic>
        <p:nvPicPr>
          <p:cNvPr id="9" name="Picture 8" descr="A blue square with a cloud logo&#10;&#10;Description automatically generated">
            <a:extLst>
              <a:ext uri="{FF2B5EF4-FFF2-40B4-BE49-F238E27FC236}">
                <a16:creationId xmlns:a16="http://schemas.microsoft.com/office/drawing/2014/main" id="{9D43F752-9EBB-1783-E15F-E81BE6E6B38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64443" y="5489153"/>
            <a:ext cx="635000" cy="635000"/>
          </a:xfrm>
          <a:prstGeom prst="rect">
            <a:avLst/>
          </a:prstGeom>
        </p:spPr>
      </p:pic>
      <p:pic>
        <p:nvPicPr>
          <p:cNvPr id="13" name="Picture 12" descr="A blue usb flash drive&#10;&#10;Description automatically generated">
            <a:extLst>
              <a:ext uri="{FF2B5EF4-FFF2-40B4-BE49-F238E27FC236}">
                <a16:creationId xmlns:a16="http://schemas.microsoft.com/office/drawing/2014/main" id="{1CC0F47D-F695-EAE6-E400-614475D07C4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55689" y="5489153"/>
            <a:ext cx="635000" cy="635000"/>
          </a:xfrm>
          <a:prstGeom prst="rect">
            <a:avLst/>
          </a:prstGeom>
        </p:spPr>
      </p:pic>
      <p:pic>
        <p:nvPicPr>
          <p:cNvPr id="15" name="Picture 14" descr="A blue envelope with white lines&#10;&#10;Description automatically generated">
            <a:extLst>
              <a:ext uri="{FF2B5EF4-FFF2-40B4-BE49-F238E27FC236}">
                <a16:creationId xmlns:a16="http://schemas.microsoft.com/office/drawing/2014/main" id="{22A7573B-AE5D-77C8-FE73-1667576622B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38180" y="5489153"/>
            <a:ext cx="635000" cy="635000"/>
          </a:xfrm>
          <a:prstGeom prst="rect">
            <a:avLst/>
          </a:prstGeom>
        </p:spPr>
      </p:pic>
      <p:pic>
        <p:nvPicPr>
          <p:cNvPr id="19" name="Picture 18" descr="A blue and white cloud&#10;&#10;Description automatically generated">
            <a:extLst>
              <a:ext uri="{FF2B5EF4-FFF2-40B4-BE49-F238E27FC236}">
                <a16:creationId xmlns:a16="http://schemas.microsoft.com/office/drawing/2014/main" id="{024F6E2E-36A9-87CD-3895-1C32782763E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10066" y="5489153"/>
            <a:ext cx="635000" cy="635000"/>
          </a:xfrm>
          <a:prstGeom prst="rect">
            <a:avLst/>
          </a:prstGeom>
        </p:spPr>
      </p:pic>
      <p:pic>
        <p:nvPicPr>
          <p:cNvPr id="24" name="Picture 23" descr="A group of people with white stripes&#10;&#10;Description automatically generated">
            <a:extLst>
              <a:ext uri="{FF2B5EF4-FFF2-40B4-BE49-F238E27FC236}">
                <a16:creationId xmlns:a16="http://schemas.microsoft.com/office/drawing/2014/main" id="{B2A90CB3-9B7D-57AE-0AC7-5B94470F8B0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946935" y="5489153"/>
            <a:ext cx="635000" cy="635000"/>
          </a:xfrm>
          <a:prstGeom prst="rect">
            <a:avLst/>
          </a:prstGeom>
        </p:spPr>
      </p:pic>
      <p:pic>
        <p:nvPicPr>
          <p:cNvPr id="26" name="Picture 25" descr="A computer with a black background&#10;&#10;Description automatically generated">
            <a:extLst>
              <a:ext uri="{FF2B5EF4-FFF2-40B4-BE49-F238E27FC236}">
                <a16:creationId xmlns:a16="http://schemas.microsoft.com/office/drawing/2014/main" id="{5B3CB74E-7A0C-1EF8-6792-84786A2776F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501312" y="5489153"/>
            <a:ext cx="635000" cy="635000"/>
          </a:xfrm>
          <a:prstGeom prst="rect">
            <a:avLst/>
          </a:prstGeom>
        </p:spPr>
      </p:pic>
      <p:pic>
        <p:nvPicPr>
          <p:cNvPr id="17" name="Picture 16" descr="A blue box with a white lid&#10;&#10;Description automatically generated">
            <a:extLst>
              <a:ext uri="{FF2B5EF4-FFF2-40B4-BE49-F238E27FC236}">
                <a16:creationId xmlns:a16="http://schemas.microsoft.com/office/drawing/2014/main" id="{3D3F9EB9-C557-D9CD-9B78-4BA559B9F28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18820" y="5489153"/>
            <a:ext cx="635000" cy="635000"/>
          </a:xfrm>
          <a:prstGeom prst="rect">
            <a:avLst/>
          </a:prstGeom>
        </p:spPr>
      </p:pic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921A5666-E83E-7F57-66C4-3ADA9A27ECFD}"/>
              </a:ext>
            </a:extLst>
          </p:cNvPr>
          <p:cNvSpPr/>
          <p:nvPr/>
        </p:nvSpPr>
        <p:spPr>
          <a:xfrm>
            <a:off x="5208465" y="1189221"/>
            <a:ext cx="1445221" cy="443389"/>
          </a:xfrm>
          <a:prstGeom prst="roundRect">
            <a:avLst>
              <a:gd name="adj" fmla="val 5708"/>
            </a:avLst>
          </a:prstGeom>
          <a:solidFill>
            <a:schemeClr val="bg1">
              <a:alpha val="1000"/>
            </a:schemeClr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 dirty="0">
                <a:solidFill>
                  <a:srgbClr val="2571FB"/>
                </a:solidFill>
                <a:latin typeface="Simplon Norm" panose="020B0500030000000000" pitchFamily="34" charset="77"/>
              </a:rPr>
              <a:t>Was?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E5806AB7-2ADA-B9DA-4890-28E636EDCB7E}"/>
              </a:ext>
            </a:extLst>
          </p:cNvPr>
          <p:cNvSpPr/>
          <p:nvPr/>
        </p:nvSpPr>
        <p:spPr>
          <a:xfrm>
            <a:off x="3499841" y="1189221"/>
            <a:ext cx="1445221" cy="443389"/>
          </a:xfrm>
          <a:prstGeom prst="roundRect">
            <a:avLst>
              <a:gd name="adj" fmla="val 5708"/>
            </a:avLst>
          </a:prstGeom>
          <a:solidFill>
            <a:schemeClr val="bg1">
              <a:alpha val="1000"/>
            </a:schemeClr>
          </a:solidFill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 dirty="0">
                <a:solidFill>
                  <a:srgbClr val="2571FB"/>
                </a:solidFill>
                <a:latin typeface="Simplon Norm" panose="020B0500030000000000" pitchFamily="34" charset="77"/>
              </a:rPr>
              <a:t>Warum?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02CF41BF-BEC6-D642-C338-6952607D3235}"/>
              </a:ext>
            </a:extLst>
          </p:cNvPr>
          <p:cNvSpPr/>
          <p:nvPr/>
        </p:nvSpPr>
        <p:spPr>
          <a:xfrm>
            <a:off x="6917089" y="1195076"/>
            <a:ext cx="1445221" cy="443389"/>
          </a:xfrm>
          <a:prstGeom prst="roundRect">
            <a:avLst>
              <a:gd name="adj" fmla="val 5708"/>
            </a:avLst>
          </a:prstGeom>
          <a:gradFill>
            <a:gsLst>
              <a:gs pos="39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4200000" scaled="0"/>
          </a:gradFill>
          <a:ln w="190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182880" bIns="91440" rtlCol="0" anchor="ctr" anchorCtr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Simplon Norm" panose="020B0500030000000000" pitchFamily="34" charset="77"/>
              </a:rPr>
              <a:t>Wie?</a:t>
            </a:r>
          </a:p>
        </p:txBody>
      </p:sp>
      <p:sp>
        <p:nvSpPr>
          <p:cNvPr id="73" name="Title 3">
            <a:extLst>
              <a:ext uri="{FF2B5EF4-FFF2-40B4-BE49-F238E27FC236}">
                <a16:creationId xmlns:a16="http://schemas.microsoft.com/office/drawing/2014/main" id="{4461DEBB-DB7A-76B2-2B8F-9F1FCA290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2774" y="307775"/>
            <a:ext cx="12454774" cy="480324"/>
          </a:xfrm>
        </p:spPr>
        <p:txBody>
          <a:bodyPr wrap="square" lIns="914400" tIns="0" rIns="914400" bIns="0" anchor="t">
            <a:spAutoFit/>
          </a:bodyPr>
          <a:lstStyle/>
          <a:p>
            <a:r>
              <a:rPr lang="en-US" sz="3800" b="0" dirty="0" err="1">
                <a:latin typeface="Simplon Norm" panose="020B0500030000000000" pitchFamily="34" charset="77"/>
              </a:rPr>
              <a:t>Daten</a:t>
            </a:r>
            <a:r>
              <a:rPr lang="en-US" sz="3800" b="0" dirty="0">
                <a:latin typeface="Simplon Norm" panose="020B0500030000000000" pitchFamily="34" charset="77"/>
              </a:rPr>
              <a:t>- &amp; </a:t>
            </a:r>
            <a:r>
              <a:rPr lang="en-US" sz="3800" b="0" dirty="0" err="1">
                <a:latin typeface="Simplon Norm" panose="020B0500030000000000" pitchFamily="34" charset="77"/>
              </a:rPr>
              <a:t>Dateisicherheit</a:t>
            </a:r>
            <a:r>
              <a:rPr lang="en-US" sz="3800" b="0" dirty="0">
                <a:latin typeface="Simplon Norm" panose="020B0500030000000000" pitchFamily="34" charset="77"/>
              </a:rPr>
              <a:t> in </a:t>
            </a:r>
            <a:r>
              <a:rPr lang="en-US" sz="3800" b="0" dirty="0" err="1">
                <a:latin typeface="Simplon Norm" panose="020B0500030000000000" pitchFamily="34" charset="77"/>
              </a:rPr>
              <a:t>kritischen</a:t>
            </a:r>
            <a:r>
              <a:rPr lang="en-US" sz="3800" b="0" dirty="0">
                <a:latin typeface="Simplon Norm" panose="020B0500030000000000" pitchFamily="34" charset="77"/>
              </a:rPr>
              <a:t> </a:t>
            </a:r>
            <a:r>
              <a:rPr lang="en-US" sz="3800" b="0" dirty="0" err="1">
                <a:latin typeface="Simplon Norm" panose="020B0500030000000000" pitchFamily="34" charset="77"/>
              </a:rPr>
              <a:t>Umgebungen</a:t>
            </a:r>
            <a:endParaRPr lang="en-US" sz="3800" b="0" dirty="0">
              <a:latin typeface="Simplon Norm" panose="020B050003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9936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C 0.00104 -0.09953 0.00221 -0.19861 0.003 -0.29791 L 0.31654 -0.29583 C 0.31654 -0.34398 0.31784 -0.36574 0.31784 -0.41342 " pathEditMode="relative" rAng="0" ptsTypes="AAAA">
                                      <p:cBhvr>
                                        <p:cTn id="18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85" y="-20671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139 L -0.00078 0.00139 C -0.00065 0.03125 -0.00052 0.06135 -0.00026 0.09144 L 0.32566 0.08959 L 0.32748 0.38704 " pathEditMode="relative" ptsTypes="AAAAA">
                                      <p:cBhvr>
                                        <p:cTn id="18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0" presetClass="path" presetSubtype="0" repeatCount="indefinite" accel="50000" decel="50000" fill="remove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039 -2.59259E-6 C 0.00066 -0.1 -0.00169 -0.1419 -0.00078 -0.2412 L 0.22279 -0.24421 C 0.22279 -0.29213 0.22487 -0.36736 0.22487 -0.41458 " pathEditMode="relative" rAng="0" ptsTypes="AAAA">
                                      <p:cBhvr>
                                        <p:cTn id="18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-20741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59259E-6 C 0.00065 -0.09977 -0.00261 -0.08078 -0.00196 -0.18055 C 0.10286 -0.1794 0.02591 -0.18403 0.1306 -0.1831 C 0.1306 -0.23148 0.13086 -0.36435 0.13086 -0.41134 " pathEditMode="relative" rAng="0" ptsTypes="AAAA">
                                      <p:cBhvr>
                                        <p:cTn id="19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20579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59259E-6 C 0.00052 -0.1 -0.00235 -0.03889 -0.00143 -0.13889 C 0.02044 -0.13912 0.02851 -0.13912 0.03802 -0.1412 C 0.03802 -0.18935 0.03737 -0.36273 0.03737 -0.40949 " pathEditMode="relative" rAng="0" ptsTypes="AAAA">
                                      <p:cBhvr>
                                        <p:cTn id="19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486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0" presetClass="path" presetSubtype="0" repeatCount="indefinite" accel="50000" decel="50000" fill="remove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26 -2.59259E-6 C 0.00078 -0.09977 -0.00313 -0.04028 -0.00235 -0.13912 L -0.05222 -0.14004 C -0.05222 -0.18819 -0.05326 -0.36319 -0.05326 -0.41041 " pathEditMode="relative" rAng="0" ptsTypes="AAAA">
                                      <p:cBhvr>
                                        <p:cTn id="19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-20532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0" presetClass="path" presetSubtype="0" repeatCount="indefinite" accel="50000" decel="50000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39 -2.59259E-6 C 0.00066 -0.09977 -0.00169 -0.08078 -0.00078 -0.18055 L -0.14166 -0.18333 L -0.14166 -0.41551 " pathEditMode="relative" rAng="0" ptsTypes="AAAA">
                                      <p:cBhvr>
                                        <p:cTn id="19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57" y="-20787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0" presetClass="path" presetSubtype="0" repeatCount="indefinite" accel="50000" decel="50000" fill="remove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E-6 -2.59259E-6 C 0.00104 -0.09977 -0.00182 -0.14028 -0.00091 -0.24004 L -0.23438 -0.23981 C -0.23438 -0.28773 -0.23386 -0.36319 -0.23386 -0.41041 " pathEditMode="relative" rAng="0" ptsTypes="AAAA">
                                      <p:cBhvr>
                                        <p:cTn id="19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9" y="-20532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C 0.00078 -0.09977 -0.00196 -0.19791 -0.00118 -0.29745 L -0.32618 -0.29606 C -0.32618 -0.34421 -0.32618 -0.36736 -0.32618 -0.41458 " pathEditMode="relative" rAng="0" ptsTypes="AAAA">
                                      <p:cBhvr>
                                        <p:cTn id="20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-20741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143 0.00139 L -0.00143 0.14584 L 0.24271 0.14584 L 0.24271 0.38195 " pathEditMode="relative" ptsTypes="AAAA">
                                      <p:cBhvr>
                                        <p:cTn id="20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3 0.00232 L -0.0013 0.19723 L 0.14805 0.19931 L 0.14805 0.38403 " pathEditMode="relative" ptsTypes="AAAA">
                                      <p:cBhvr>
                                        <p:cTn id="20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139 L 0.00026 0.2463 L 0.06381 0.25139 C 0.06355 0.29769 0.06342 0.34375 0.06316 0.39005 " pathEditMode="relative" ptsTypes="AAAA">
                                      <p:cBhvr>
                                        <p:cTn id="207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78 0.00024 L 0.00039 0.30186 L -0.02734 0.29977 L -0.0263 0.38403 " pathEditMode="relative" ptsTypes="AAAA">
                                      <p:cBhvr>
                                        <p:cTn id="209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0139 L -0.00195 0.24931 L -0.12253 0.25047 L -0.12253 0.38588 " pathEditMode="relative" ptsTypes="AAAA">
                                      <p:cBhvr>
                                        <p:cTn id="211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26 0.0044 L -0.00026 0.197 L -0.21081 0.197 L -0.21081 0.38588 " pathEditMode="relative" ptsTypes="AAAA">
                                      <p:cBhvr>
                                        <p:cTn id="213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024 L -0.00026 0.14676 L -0.30664 0.14468 C -0.3069 0.22639 -0.30703 0.30811 -0.30716 0.39005 " pathEditMode="relative" ptsTypes="AAAA">
                                      <p:cBhvr>
                                        <p:cTn id="215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80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121" grpId="0" animBg="1"/>
      <p:bldP spid="124" grpId="0" animBg="1"/>
      <p:bldP spid="127" grpId="0" animBg="1"/>
      <p:bldP spid="130" grpId="0" animBg="1"/>
      <p:bldP spid="133" grpId="0" animBg="1"/>
      <p:bldP spid="136" grpId="0" animBg="1"/>
      <p:bldP spid="1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F6CBF-5176-9123-6772-9109DC467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21E982E-63AF-2E87-4E6B-94442AB868C1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472440" y="-666046"/>
          <a:ext cx="11247120" cy="796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4" name="Oval 43">
            <a:extLst>
              <a:ext uri="{FF2B5EF4-FFF2-40B4-BE49-F238E27FC236}">
                <a16:creationId xmlns:a16="http://schemas.microsoft.com/office/drawing/2014/main" id="{DD45744E-DDCB-02EF-D669-8E32BD0E8CA9}"/>
              </a:ext>
            </a:extLst>
          </p:cNvPr>
          <p:cNvSpPr>
            <a:spLocks noChangeAspect="1"/>
          </p:cNvSpPr>
          <p:nvPr/>
        </p:nvSpPr>
        <p:spPr>
          <a:xfrm>
            <a:off x="5203580" y="2475089"/>
            <a:ext cx="1753377" cy="17533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EB300BF-ED9F-33E9-180D-59C72BE941D4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3550459" y="601573"/>
          <a:ext cx="5060602" cy="5060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5" name="Picture 44" descr="A blue cube with a blue light on it&#10;&#10;Description automatically generated with medium confidence">
            <a:extLst>
              <a:ext uri="{FF2B5EF4-FFF2-40B4-BE49-F238E27FC236}">
                <a16:creationId xmlns:a16="http://schemas.microsoft.com/office/drawing/2014/main" id="{397FBA79-D66F-A4AB-34C6-40C0B58D49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928" y="73948"/>
            <a:ext cx="527624" cy="527624"/>
          </a:xfrm>
          <a:prstGeom prst="rect">
            <a:avLst/>
          </a:prstGeom>
        </p:spPr>
      </p:pic>
      <p:pic>
        <p:nvPicPr>
          <p:cNvPr id="46" name="Picture 45" descr="A blue circular object with a grid on it&#10;&#10;Description automatically generated">
            <a:extLst>
              <a:ext uri="{FF2B5EF4-FFF2-40B4-BE49-F238E27FC236}">
                <a16:creationId xmlns:a16="http://schemas.microsoft.com/office/drawing/2014/main" id="{B4843103-D27F-C98C-A356-5E4388D0CF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434" y="885264"/>
            <a:ext cx="527624" cy="527624"/>
          </a:xfrm>
          <a:prstGeom prst="rect">
            <a:avLst/>
          </a:prstGeom>
        </p:spPr>
      </p:pic>
      <p:pic>
        <p:nvPicPr>
          <p:cNvPr id="47" name="Picture 46" descr="A blue cube with a blue and white letter&#10;&#10;Description automatically generated with medium confidence">
            <a:extLst>
              <a:ext uri="{FF2B5EF4-FFF2-40B4-BE49-F238E27FC236}">
                <a16:creationId xmlns:a16="http://schemas.microsoft.com/office/drawing/2014/main" id="{ECEF0CDA-15F3-2452-4A06-E019EA436D8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290" y="2211277"/>
            <a:ext cx="527624" cy="527624"/>
          </a:xfrm>
          <a:prstGeom prst="rect">
            <a:avLst/>
          </a:prstGeom>
        </p:spPr>
      </p:pic>
      <p:pic>
        <p:nvPicPr>
          <p:cNvPr id="48" name="Picture 47" descr="A blue cloud shaped object with a square window&#10;&#10;Description automatically generated">
            <a:extLst>
              <a:ext uri="{FF2B5EF4-FFF2-40B4-BE49-F238E27FC236}">
                <a16:creationId xmlns:a16="http://schemas.microsoft.com/office/drawing/2014/main" id="{11B97B52-42D2-EC20-38CE-5C807D8F49D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3549" y="5134551"/>
            <a:ext cx="527624" cy="527624"/>
          </a:xfrm>
          <a:prstGeom prst="rect">
            <a:avLst/>
          </a:prstGeom>
        </p:spPr>
      </p:pic>
      <p:pic>
        <p:nvPicPr>
          <p:cNvPr id="49" name="Picture 48" descr="A blu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351BA1AB-D8FA-14FF-13FD-A6E3D19E7F8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5287" y="3575182"/>
            <a:ext cx="527624" cy="527624"/>
          </a:xfrm>
          <a:prstGeom prst="rect">
            <a:avLst/>
          </a:prstGeom>
        </p:spPr>
      </p:pic>
      <p:pic>
        <p:nvPicPr>
          <p:cNvPr id="50" name="Picture 49" descr="A blue usb flash drive&#10;&#10;Description automatically generated">
            <a:extLst>
              <a:ext uri="{FF2B5EF4-FFF2-40B4-BE49-F238E27FC236}">
                <a16:creationId xmlns:a16="http://schemas.microsoft.com/office/drawing/2014/main" id="{F6204E21-A172-D522-FA73-B1D07BB755C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552" y="5840257"/>
            <a:ext cx="527624" cy="527624"/>
          </a:xfrm>
          <a:prstGeom prst="rect">
            <a:avLst/>
          </a:prstGeom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5ECC1E6B-DB54-0CB3-0635-F5D0D65349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830689" y="6219200"/>
            <a:ext cx="527624" cy="527624"/>
          </a:xfrm>
          <a:prstGeom prst="rect">
            <a:avLst/>
          </a:prstGeom>
        </p:spPr>
      </p:pic>
      <p:pic>
        <p:nvPicPr>
          <p:cNvPr id="52" name="Picture 10">
            <a:extLst>
              <a:ext uri="{FF2B5EF4-FFF2-40B4-BE49-F238E27FC236}">
                <a16:creationId xmlns:a16="http://schemas.microsoft.com/office/drawing/2014/main" id="{E9D39B98-8671-0483-3F89-92C975D18E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244112" y="5840257"/>
            <a:ext cx="527624" cy="527624"/>
          </a:xfrm>
          <a:prstGeom prst="rect">
            <a:avLst/>
          </a:prstGeom>
        </p:spPr>
      </p:pic>
      <p:pic>
        <p:nvPicPr>
          <p:cNvPr id="53" name="Picture 6">
            <a:extLst>
              <a:ext uri="{FF2B5EF4-FFF2-40B4-BE49-F238E27FC236}">
                <a16:creationId xmlns:a16="http://schemas.microsoft.com/office/drawing/2014/main" id="{6DD63FCD-0541-0D7A-69CE-7CE7BA1365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292475" y="4959780"/>
            <a:ext cx="527624" cy="527624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5C4343A5-636D-1C79-59A4-78628A4824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759023" y="3838994"/>
            <a:ext cx="527624" cy="527624"/>
          </a:xfrm>
          <a:prstGeom prst="rect">
            <a:avLst/>
          </a:prstGeom>
        </p:spPr>
      </p:pic>
      <p:pic>
        <p:nvPicPr>
          <p:cNvPr id="55" name="Picture 11">
            <a:extLst>
              <a:ext uri="{FF2B5EF4-FFF2-40B4-BE49-F238E27FC236}">
                <a16:creationId xmlns:a16="http://schemas.microsoft.com/office/drawing/2014/main" id="{35CDF925-66F8-4801-D50D-56BC82A608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932177" y="1654570"/>
            <a:ext cx="527624" cy="527624"/>
          </a:xfrm>
          <a:prstGeom prst="rect">
            <a:avLst/>
          </a:prstGeom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1AB9067C-1A58-D300-5703-645577EE62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666037" y="601572"/>
            <a:ext cx="527624" cy="527624"/>
          </a:xfrm>
          <a:prstGeom prst="rect">
            <a:avLst/>
          </a:prstGeom>
        </p:spPr>
      </p:pic>
      <p:pic>
        <p:nvPicPr>
          <p:cNvPr id="57" name="Picture 3">
            <a:extLst>
              <a:ext uri="{FF2B5EF4-FFF2-40B4-BE49-F238E27FC236}">
                <a16:creationId xmlns:a16="http://schemas.microsoft.com/office/drawing/2014/main" id="{979F2F2D-7361-F183-F180-7B95397B8C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4997171" y="-22338"/>
            <a:ext cx="527624" cy="52762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CDADF12-610E-4C15-8E31-0C23089A66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590160" y="2314179"/>
            <a:ext cx="450379" cy="450379"/>
          </a:xfrm>
          <a:prstGeom prst="rect">
            <a:avLst/>
          </a:prstGeom>
          <a:effectLst>
            <a:glow rad="63500">
              <a:schemeClr val="accent4">
                <a:alpha val="32000"/>
              </a:schemeClr>
            </a:glow>
          </a:effectLst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DF2B5C5-6EA3-44D0-326F-EFB71C6CBD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590160" y="4620627"/>
            <a:ext cx="450379" cy="450379"/>
          </a:xfrm>
          <a:prstGeom prst="rect">
            <a:avLst/>
          </a:prstGeom>
          <a:effectLst>
            <a:glow rad="63500">
              <a:schemeClr val="accent4">
                <a:alpha val="32000"/>
              </a:schemeClr>
            </a:glow>
          </a:effec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E48F6143-5479-47B8-AA5F-F5F39CE31E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590160" y="1545363"/>
            <a:ext cx="450379" cy="450379"/>
          </a:xfrm>
          <a:prstGeom prst="rect">
            <a:avLst/>
          </a:prstGeom>
          <a:effectLst>
            <a:glow rad="63500">
              <a:schemeClr val="accent4">
                <a:alpha val="32000"/>
              </a:schemeClr>
            </a:glow>
          </a:effectLst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0829AF23-A516-3520-DF94-1B63667702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590160" y="3851811"/>
            <a:ext cx="450379" cy="450379"/>
          </a:xfrm>
          <a:prstGeom prst="rect">
            <a:avLst/>
          </a:prstGeom>
          <a:effectLst>
            <a:glow rad="63500">
              <a:schemeClr val="accent4">
                <a:alpha val="32000"/>
              </a:schemeClr>
            </a:glow>
          </a:effectLst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063B70C5-5D9F-B072-BEEE-E9C00D2BDB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590160" y="3082995"/>
            <a:ext cx="450379" cy="450379"/>
          </a:xfrm>
          <a:prstGeom prst="rect">
            <a:avLst/>
          </a:prstGeom>
          <a:effectLst>
            <a:glow rad="63500">
              <a:schemeClr val="accent4">
                <a:alpha val="32000"/>
              </a:schemeClr>
            </a:glow>
          </a:effectLst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E809613E-F792-D545-6026-CE6181808B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0879856" y="3340879"/>
            <a:ext cx="545602" cy="545602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66E2621-FDC1-3018-DCB2-3C4C9766A4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885266" y="2692977"/>
            <a:ext cx="534782" cy="534782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63A9BC1-2D95-9B3B-804A-D56A99D668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0844666" y="1848678"/>
            <a:ext cx="580792" cy="580792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E786D78-BC21-8DCE-8AD8-9CFEBA8056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900084" y="4216768"/>
            <a:ext cx="557226" cy="557226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36FFA5B-2B38-42CE-0880-26DB8345ACE8}"/>
              </a:ext>
            </a:extLst>
          </p:cNvPr>
          <p:cNvCxnSpPr>
            <a:cxnSpLocks/>
          </p:cNvCxnSpPr>
          <p:nvPr/>
        </p:nvCxnSpPr>
        <p:spPr>
          <a:xfrm>
            <a:off x="1282388" y="3317445"/>
            <a:ext cx="1171882" cy="0"/>
          </a:xfrm>
          <a:prstGeom prst="straightConnector1">
            <a:avLst/>
          </a:prstGeom>
          <a:ln w="127000">
            <a:solidFill>
              <a:schemeClr val="accent4">
                <a:lumMod val="20000"/>
                <a:lumOff val="80000"/>
              </a:schemeClr>
            </a:solidFill>
            <a:tailEnd type="triangle"/>
          </a:ln>
          <a:effectLst>
            <a:glow rad="63500">
              <a:schemeClr val="accent4">
                <a:alpha val="32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31A043CA-776D-30E6-94BA-AA6542B68984}"/>
              </a:ext>
            </a:extLst>
          </p:cNvPr>
          <p:cNvGraphicFramePr>
            <a:graphicFrameLocks noGrp="1"/>
          </p:cNvGraphicFramePr>
          <p:nvPr/>
        </p:nvGraphicFramePr>
        <p:xfrm>
          <a:off x="145495" y="1204314"/>
          <a:ext cx="1339708" cy="4908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708">
                  <a:extLst>
                    <a:ext uri="{9D8B030D-6E8A-4147-A177-3AD203B41FA5}">
                      <a16:colId xmlns:a16="http://schemas.microsoft.com/office/drawing/2014/main" val="2925629432"/>
                    </a:ext>
                  </a:extLst>
                </a:gridCol>
              </a:tblGrid>
              <a:tr h="318137">
                <a:tc>
                  <a:txBody>
                    <a:bodyPr/>
                    <a:lstStyle/>
                    <a:p>
                      <a:pPr marL="11113" marR="0" lvl="2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Simplon Norm" panose="020B0500030000000000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6273416"/>
                  </a:ext>
                </a:extLst>
              </a:tr>
              <a:tr h="765039">
                <a:tc>
                  <a:txBody>
                    <a:bodyPr/>
                    <a:lstStyle/>
                    <a:p>
                      <a:pPr marL="11113" marR="0" lvl="3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implon Norm Light" panose="020B0300030000000000" pitchFamily="34" charset="77"/>
                          <a:ea typeface="+mn-ea"/>
                          <a:cs typeface="+mn-cs"/>
                        </a:rPr>
                        <a:t>Files</a:t>
                      </a:r>
                    </a:p>
                  </a:txBody>
                  <a:tcPr marL="0" marR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2062965"/>
                  </a:ext>
                </a:extLst>
              </a:tr>
              <a:tr h="765039">
                <a:tc>
                  <a:txBody>
                    <a:bodyPr/>
                    <a:lstStyle/>
                    <a:p>
                      <a:pPr marL="11113" marR="0" lvl="3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implon Norm Light" panose="020B0300030000000000" pitchFamily="34" charset="77"/>
                          <a:ea typeface="+mn-ea"/>
                          <a:cs typeface="+mn-cs"/>
                        </a:rPr>
                        <a:t>Emails</a:t>
                      </a:r>
                    </a:p>
                  </a:txBody>
                  <a:tcPr marL="0" marR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892272"/>
                  </a:ext>
                </a:extLst>
              </a:tr>
              <a:tr h="765039">
                <a:tc>
                  <a:txBody>
                    <a:bodyPr/>
                    <a:lstStyle/>
                    <a:p>
                      <a:pPr marL="11113" marR="0" lvl="3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implon Norm Light" panose="020B0300030000000000" pitchFamily="34" charset="77"/>
                          <a:ea typeface="+mn-ea"/>
                          <a:cs typeface="+mn-cs"/>
                        </a:rPr>
                        <a:t>Endpoints</a:t>
                      </a:r>
                    </a:p>
                  </a:txBody>
                  <a:tcPr marL="0" marR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39911"/>
                  </a:ext>
                </a:extLst>
              </a:tr>
              <a:tr h="765039">
                <a:tc>
                  <a:txBody>
                    <a:bodyPr/>
                    <a:lstStyle/>
                    <a:p>
                      <a:pPr marL="11113" marR="0" lvl="2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implon Norm Light" panose="020B0300030000000000" pitchFamily="34" charset="77"/>
                          <a:ea typeface="+mn-ea"/>
                          <a:cs typeface="+mn-cs"/>
                        </a:rPr>
                        <a:t>Peripheral Media</a:t>
                      </a:r>
                    </a:p>
                  </a:txBody>
                  <a:tcPr marL="0" marR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4039630"/>
                  </a:ext>
                </a:extLst>
              </a:tr>
              <a:tr h="765039">
                <a:tc>
                  <a:txBody>
                    <a:bodyPr/>
                    <a:lstStyle/>
                    <a:p>
                      <a:pPr marL="11113" marR="0" lvl="3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implon Norm Light" panose="020B0300030000000000" pitchFamily="34" charset="77"/>
                          <a:ea typeface="+mn-ea"/>
                          <a:cs typeface="+mn-cs"/>
                        </a:rPr>
                        <a:t>Cloud/Web</a:t>
                      </a:r>
                    </a:p>
                  </a:txBody>
                  <a:tcPr marL="0" marR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078332"/>
                  </a:ext>
                </a:extLst>
              </a:tr>
              <a:tr h="765039">
                <a:tc>
                  <a:txBody>
                    <a:bodyPr/>
                    <a:lstStyle/>
                    <a:p>
                      <a:pPr marL="11113" marR="0" lvl="3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0" i="0" dirty="0">
                        <a:solidFill>
                          <a:schemeClr val="bg1"/>
                        </a:solidFill>
                        <a:latin typeface="Simplon Norm" panose="020B0500030000000000" pitchFamily="34" charset="77"/>
                      </a:endParaRPr>
                    </a:p>
                  </a:txBody>
                  <a:tcPr marL="0" marR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8117561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02CFC1C7-0564-DE35-4D02-E4FB5E365CCE}"/>
              </a:ext>
            </a:extLst>
          </p:cNvPr>
          <p:cNvGraphicFramePr>
            <a:graphicFrameLocks noGrp="1"/>
          </p:cNvGraphicFramePr>
          <p:nvPr/>
        </p:nvGraphicFramePr>
        <p:xfrm>
          <a:off x="10465208" y="1570975"/>
          <a:ext cx="1339708" cy="4908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708">
                  <a:extLst>
                    <a:ext uri="{9D8B030D-6E8A-4147-A177-3AD203B41FA5}">
                      <a16:colId xmlns:a16="http://schemas.microsoft.com/office/drawing/2014/main" val="2925629432"/>
                    </a:ext>
                  </a:extLst>
                </a:gridCol>
              </a:tblGrid>
              <a:tr h="318137">
                <a:tc>
                  <a:txBody>
                    <a:bodyPr/>
                    <a:lstStyle/>
                    <a:p>
                      <a:pPr marL="11113" marR="0" lvl="2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Simplon Norm" panose="020B0500030000000000" pitchFamily="34" charset="77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6273416"/>
                  </a:ext>
                </a:extLst>
              </a:tr>
              <a:tr h="765039">
                <a:tc>
                  <a:txBody>
                    <a:bodyPr/>
                    <a:lstStyle/>
                    <a:p>
                      <a:pPr marL="11113" marR="0" lvl="3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implon Norm Light" panose="020B0300030000000000" pitchFamily="34" charset="77"/>
                          <a:ea typeface="+mn-ea"/>
                          <a:cs typeface="+mn-cs"/>
                        </a:rPr>
                        <a:t>User Endpoints</a:t>
                      </a:r>
                    </a:p>
                  </a:txBody>
                  <a:tcPr marL="0" marR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2062965"/>
                  </a:ext>
                </a:extLst>
              </a:tr>
              <a:tr h="765039">
                <a:tc>
                  <a:txBody>
                    <a:bodyPr/>
                    <a:lstStyle/>
                    <a:p>
                      <a:pPr marL="11113" marR="0" lvl="3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implon Norm Light" panose="020B0300030000000000" pitchFamily="34" charset="77"/>
                          <a:ea typeface="+mn-ea"/>
                          <a:cs typeface="+mn-cs"/>
                        </a:rPr>
                        <a:t>Applications</a:t>
                      </a:r>
                    </a:p>
                  </a:txBody>
                  <a:tcPr marL="0" marR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892272"/>
                  </a:ext>
                </a:extLst>
              </a:tr>
              <a:tr h="765039">
                <a:tc>
                  <a:txBody>
                    <a:bodyPr/>
                    <a:lstStyle/>
                    <a:p>
                      <a:pPr marL="11113" marR="0" lvl="3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implon Norm Light" panose="020B0300030000000000" pitchFamily="34" charset="77"/>
                          <a:ea typeface="+mn-ea"/>
                          <a:cs typeface="+mn-cs"/>
                        </a:rPr>
                        <a:t>Storage</a:t>
                      </a:r>
                    </a:p>
                  </a:txBody>
                  <a:tcPr marL="0" marR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39911"/>
                  </a:ext>
                </a:extLst>
              </a:tr>
              <a:tr h="765039">
                <a:tc>
                  <a:txBody>
                    <a:bodyPr/>
                    <a:lstStyle/>
                    <a:p>
                      <a:pPr marL="11113" marR="0" lvl="2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Simplon Norm Light" panose="020B0300030000000000" pitchFamily="34" charset="77"/>
                          <a:ea typeface="+mn-ea"/>
                          <a:cs typeface="+mn-cs"/>
                        </a:rPr>
                        <a:t>Other Organizations</a:t>
                      </a:r>
                    </a:p>
                  </a:txBody>
                  <a:tcPr marL="0" marR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4039630"/>
                  </a:ext>
                </a:extLst>
              </a:tr>
              <a:tr h="765039">
                <a:tc>
                  <a:txBody>
                    <a:bodyPr/>
                    <a:lstStyle/>
                    <a:p>
                      <a:pPr marL="11113" marR="0" lvl="3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Simplon Norm Light" panose="020B0300030000000000" pitchFamily="34" charset="77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078332"/>
                  </a:ext>
                </a:extLst>
              </a:tr>
              <a:tr h="765039">
                <a:tc>
                  <a:txBody>
                    <a:bodyPr/>
                    <a:lstStyle/>
                    <a:p>
                      <a:pPr marL="11113" marR="0" lvl="3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0" i="0" dirty="0">
                        <a:solidFill>
                          <a:schemeClr val="bg1"/>
                        </a:solidFill>
                        <a:latin typeface="Simplon Norm" panose="020B0500030000000000" pitchFamily="34" charset="77"/>
                      </a:endParaRPr>
                    </a:p>
                  </a:txBody>
                  <a:tcPr marL="0" marR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8117561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9ED40772-B4C5-F9E2-9648-6EDA464E6D5B}"/>
              </a:ext>
            </a:extLst>
          </p:cNvPr>
          <p:cNvGrpSpPr/>
          <p:nvPr/>
        </p:nvGrpSpPr>
        <p:grpSpPr>
          <a:xfrm>
            <a:off x="5830689" y="1558478"/>
            <a:ext cx="578627" cy="1305598"/>
            <a:chOff x="5432838" y="560717"/>
            <a:chExt cx="1162268" cy="3466800"/>
          </a:xfrm>
        </p:grpSpPr>
        <p:sp>
          <p:nvSpPr>
            <p:cNvPr id="43" name="Rectangle 34">
              <a:extLst>
                <a:ext uri="{FF2B5EF4-FFF2-40B4-BE49-F238E27FC236}">
                  <a16:creationId xmlns:a16="http://schemas.microsoft.com/office/drawing/2014/main" id="{C33FF98B-FAE1-AA5A-37C0-69B49D6A0473}"/>
                </a:ext>
              </a:extLst>
            </p:cNvPr>
            <p:cNvSpPr/>
            <p:nvPr/>
          </p:nvSpPr>
          <p:spPr>
            <a:xfrm>
              <a:off x="5446573" y="571280"/>
              <a:ext cx="1124286" cy="3173928"/>
            </a:xfrm>
            <a:custGeom>
              <a:avLst/>
              <a:gdLst>
                <a:gd name="connsiteX0" fmla="*/ 0 w 1070909"/>
                <a:gd name="connsiteY0" fmla="*/ 0 h 3302212"/>
                <a:gd name="connsiteX1" fmla="*/ 1070909 w 1070909"/>
                <a:gd name="connsiteY1" fmla="*/ 0 h 3302212"/>
                <a:gd name="connsiteX2" fmla="*/ 1070909 w 1070909"/>
                <a:gd name="connsiteY2" fmla="*/ 3302212 h 3302212"/>
                <a:gd name="connsiteX3" fmla="*/ 0 w 1070909"/>
                <a:gd name="connsiteY3" fmla="*/ 3302212 h 3302212"/>
                <a:gd name="connsiteX4" fmla="*/ 0 w 1070909"/>
                <a:gd name="connsiteY4" fmla="*/ 0 h 3302212"/>
                <a:gd name="connsiteX0" fmla="*/ 0 w 1070909"/>
                <a:gd name="connsiteY0" fmla="*/ 0 h 3307377"/>
                <a:gd name="connsiteX1" fmla="*/ 1070909 w 1070909"/>
                <a:gd name="connsiteY1" fmla="*/ 0 h 3307377"/>
                <a:gd name="connsiteX2" fmla="*/ 1070909 w 1070909"/>
                <a:gd name="connsiteY2" fmla="*/ 3302212 h 3307377"/>
                <a:gd name="connsiteX3" fmla="*/ 539658 w 1070909"/>
                <a:gd name="connsiteY3" fmla="*/ 3307377 h 3307377"/>
                <a:gd name="connsiteX4" fmla="*/ 0 w 1070909"/>
                <a:gd name="connsiteY4" fmla="*/ 3302212 h 3307377"/>
                <a:gd name="connsiteX5" fmla="*/ 0 w 1070909"/>
                <a:gd name="connsiteY5" fmla="*/ 0 h 3307377"/>
                <a:gd name="connsiteX0" fmla="*/ 0 w 1070909"/>
                <a:gd name="connsiteY0" fmla="*/ 0 h 3302212"/>
                <a:gd name="connsiteX1" fmla="*/ 1070909 w 1070909"/>
                <a:gd name="connsiteY1" fmla="*/ 0 h 3302212"/>
                <a:gd name="connsiteX2" fmla="*/ 1070909 w 1070909"/>
                <a:gd name="connsiteY2" fmla="*/ 3302212 h 3302212"/>
                <a:gd name="connsiteX3" fmla="*/ 518994 w 1070909"/>
                <a:gd name="connsiteY3" fmla="*/ 3302211 h 3302212"/>
                <a:gd name="connsiteX4" fmla="*/ 0 w 1070909"/>
                <a:gd name="connsiteY4" fmla="*/ 3302212 h 3302212"/>
                <a:gd name="connsiteX5" fmla="*/ 0 w 1070909"/>
                <a:gd name="connsiteY5" fmla="*/ 0 h 3302212"/>
                <a:gd name="connsiteX0" fmla="*/ 0 w 1070909"/>
                <a:gd name="connsiteY0" fmla="*/ 0 h 3302212"/>
                <a:gd name="connsiteX1" fmla="*/ 1070909 w 1070909"/>
                <a:gd name="connsiteY1" fmla="*/ 0 h 3302212"/>
                <a:gd name="connsiteX2" fmla="*/ 1070909 w 1070909"/>
                <a:gd name="connsiteY2" fmla="*/ 3302212 h 3302212"/>
                <a:gd name="connsiteX3" fmla="*/ 518994 w 1070909"/>
                <a:gd name="connsiteY3" fmla="*/ 3302211 h 3302212"/>
                <a:gd name="connsiteX4" fmla="*/ 0 w 1070909"/>
                <a:gd name="connsiteY4" fmla="*/ 3302212 h 3302212"/>
                <a:gd name="connsiteX5" fmla="*/ 0 w 1070909"/>
                <a:gd name="connsiteY5" fmla="*/ 0 h 3302212"/>
                <a:gd name="connsiteX0" fmla="*/ 0 w 1070909"/>
                <a:gd name="connsiteY0" fmla="*/ 0 h 3302212"/>
                <a:gd name="connsiteX1" fmla="*/ 1070909 w 1070909"/>
                <a:gd name="connsiteY1" fmla="*/ 0 h 3302212"/>
                <a:gd name="connsiteX2" fmla="*/ 1055411 w 1070909"/>
                <a:gd name="connsiteY2" fmla="*/ 2687446 h 3302212"/>
                <a:gd name="connsiteX3" fmla="*/ 518994 w 1070909"/>
                <a:gd name="connsiteY3" fmla="*/ 3302211 h 3302212"/>
                <a:gd name="connsiteX4" fmla="*/ 0 w 1070909"/>
                <a:gd name="connsiteY4" fmla="*/ 3302212 h 3302212"/>
                <a:gd name="connsiteX5" fmla="*/ 0 w 1070909"/>
                <a:gd name="connsiteY5" fmla="*/ 0 h 3302212"/>
                <a:gd name="connsiteX0" fmla="*/ 0 w 1070909"/>
                <a:gd name="connsiteY0" fmla="*/ 0 h 3302212"/>
                <a:gd name="connsiteX1" fmla="*/ 1070909 w 1070909"/>
                <a:gd name="connsiteY1" fmla="*/ 0 h 3302212"/>
                <a:gd name="connsiteX2" fmla="*/ 1065743 w 1070909"/>
                <a:gd name="connsiteY2" fmla="*/ 3018077 h 3302212"/>
                <a:gd name="connsiteX3" fmla="*/ 518994 w 1070909"/>
                <a:gd name="connsiteY3" fmla="*/ 3302211 h 3302212"/>
                <a:gd name="connsiteX4" fmla="*/ 0 w 1070909"/>
                <a:gd name="connsiteY4" fmla="*/ 3302212 h 3302212"/>
                <a:gd name="connsiteX5" fmla="*/ 0 w 1070909"/>
                <a:gd name="connsiteY5" fmla="*/ 0 h 3302212"/>
                <a:gd name="connsiteX0" fmla="*/ 20664 w 1091573"/>
                <a:gd name="connsiteY0" fmla="*/ 0 h 3302211"/>
                <a:gd name="connsiteX1" fmla="*/ 1091573 w 1091573"/>
                <a:gd name="connsiteY1" fmla="*/ 0 h 3302211"/>
                <a:gd name="connsiteX2" fmla="*/ 1086407 w 1091573"/>
                <a:gd name="connsiteY2" fmla="*/ 3018077 h 3302211"/>
                <a:gd name="connsiteX3" fmla="*/ 539658 w 1091573"/>
                <a:gd name="connsiteY3" fmla="*/ 3302211 h 3302211"/>
                <a:gd name="connsiteX4" fmla="*/ 0 w 1091573"/>
                <a:gd name="connsiteY4" fmla="*/ 2832097 h 3302211"/>
                <a:gd name="connsiteX5" fmla="*/ 20664 w 1091573"/>
                <a:gd name="connsiteY5" fmla="*/ 0 h 3302211"/>
                <a:gd name="connsiteX0" fmla="*/ 0 w 1070909"/>
                <a:gd name="connsiteY0" fmla="*/ 0 h 3302211"/>
                <a:gd name="connsiteX1" fmla="*/ 1070909 w 1070909"/>
                <a:gd name="connsiteY1" fmla="*/ 0 h 3302211"/>
                <a:gd name="connsiteX2" fmla="*/ 1065743 w 1070909"/>
                <a:gd name="connsiteY2" fmla="*/ 3018077 h 3302211"/>
                <a:gd name="connsiteX3" fmla="*/ 518994 w 1070909"/>
                <a:gd name="connsiteY3" fmla="*/ 3302211 h 3302211"/>
                <a:gd name="connsiteX4" fmla="*/ 30997 w 1070909"/>
                <a:gd name="connsiteY4" fmla="*/ 3023243 h 3302211"/>
                <a:gd name="connsiteX5" fmla="*/ 0 w 1070909"/>
                <a:gd name="connsiteY5" fmla="*/ 0 h 3302211"/>
                <a:gd name="connsiteX0" fmla="*/ 0 w 1070909"/>
                <a:gd name="connsiteY0" fmla="*/ 0 h 3023243"/>
                <a:gd name="connsiteX1" fmla="*/ 1070909 w 1070909"/>
                <a:gd name="connsiteY1" fmla="*/ 0 h 3023243"/>
                <a:gd name="connsiteX2" fmla="*/ 1065743 w 1070909"/>
                <a:gd name="connsiteY2" fmla="*/ 3018077 h 3023243"/>
                <a:gd name="connsiteX3" fmla="*/ 543598 w 1070909"/>
                <a:gd name="connsiteY3" fmla="*/ 2721552 h 3023243"/>
                <a:gd name="connsiteX4" fmla="*/ 30997 w 1070909"/>
                <a:gd name="connsiteY4" fmla="*/ 3023243 h 3023243"/>
                <a:gd name="connsiteX5" fmla="*/ 0 w 1070909"/>
                <a:gd name="connsiteY5" fmla="*/ 0 h 302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0909" h="3023243">
                  <a:moveTo>
                    <a:pt x="0" y="0"/>
                  </a:moveTo>
                  <a:lnTo>
                    <a:pt x="1070909" y="0"/>
                  </a:lnTo>
                  <a:lnTo>
                    <a:pt x="1065743" y="3018077"/>
                  </a:lnTo>
                  <a:lnTo>
                    <a:pt x="543598" y="2721552"/>
                  </a:lnTo>
                  <a:lnTo>
                    <a:pt x="30997" y="302324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05DFB588-C537-008E-205D-910A3E163431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476286" y="3318550"/>
              <a:ext cx="1093502" cy="655656"/>
            </a:xfrm>
            <a:prstGeom prst="rect">
              <a:avLst/>
            </a:prstGeom>
          </p:spPr>
        </p:pic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8F0A5E84-5140-D2F9-C578-65047B164540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476286" y="3242218"/>
              <a:ext cx="1093502" cy="655656"/>
            </a:xfrm>
            <a:prstGeom prst="rect">
              <a:avLst/>
            </a:prstGeom>
          </p:spPr>
        </p:pic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0DB11123-7FC5-A806-2A6F-DF1CE2703153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476286" y="3165885"/>
              <a:ext cx="1093502" cy="655656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4E63F19C-581D-A732-A528-F0D7BD5DA18F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476286" y="3089552"/>
              <a:ext cx="1093502" cy="655656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FCC168E4-90DD-81CC-2F3A-DFEDD86C2EE1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476286" y="3013220"/>
              <a:ext cx="1093502" cy="655656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BFD32B40-45BF-3A50-759D-3D7FD0A7EB2B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504971" y="2807313"/>
              <a:ext cx="1042224" cy="710609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624F6B00-E768-EC20-A136-46EA82B88C49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5504971" y="2633214"/>
              <a:ext cx="1042224" cy="711154"/>
            </a:xfrm>
            <a:prstGeom prst="rect">
              <a:avLst/>
            </a:prstGeom>
          </p:spPr>
        </p:pic>
        <p:sp>
          <p:nvSpPr>
            <p:cNvPr id="65" name="Rectangle 34">
              <a:extLst>
                <a:ext uri="{FF2B5EF4-FFF2-40B4-BE49-F238E27FC236}">
                  <a16:creationId xmlns:a16="http://schemas.microsoft.com/office/drawing/2014/main" id="{54871874-7A77-6944-788E-6BDFA5B4C509}"/>
                </a:ext>
              </a:extLst>
            </p:cNvPr>
            <p:cNvSpPr/>
            <p:nvPr/>
          </p:nvSpPr>
          <p:spPr>
            <a:xfrm>
              <a:off x="5450960" y="560717"/>
              <a:ext cx="1124286" cy="3466800"/>
            </a:xfrm>
            <a:custGeom>
              <a:avLst/>
              <a:gdLst>
                <a:gd name="connsiteX0" fmla="*/ 0 w 1070909"/>
                <a:gd name="connsiteY0" fmla="*/ 0 h 3302212"/>
                <a:gd name="connsiteX1" fmla="*/ 1070909 w 1070909"/>
                <a:gd name="connsiteY1" fmla="*/ 0 h 3302212"/>
                <a:gd name="connsiteX2" fmla="*/ 1070909 w 1070909"/>
                <a:gd name="connsiteY2" fmla="*/ 3302212 h 3302212"/>
                <a:gd name="connsiteX3" fmla="*/ 0 w 1070909"/>
                <a:gd name="connsiteY3" fmla="*/ 3302212 h 3302212"/>
                <a:gd name="connsiteX4" fmla="*/ 0 w 1070909"/>
                <a:gd name="connsiteY4" fmla="*/ 0 h 3302212"/>
                <a:gd name="connsiteX0" fmla="*/ 0 w 1070909"/>
                <a:gd name="connsiteY0" fmla="*/ 0 h 3307377"/>
                <a:gd name="connsiteX1" fmla="*/ 1070909 w 1070909"/>
                <a:gd name="connsiteY1" fmla="*/ 0 h 3307377"/>
                <a:gd name="connsiteX2" fmla="*/ 1070909 w 1070909"/>
                <a:gd name="connsiteY2" fmla="*/ 3302212 h 3307377"/>
                <a:gd name="connsiteX3" fmla="*/ 539658 w 1070909"/>
                <a:gd name="connsiteY3" fmla="*/ 3307377 h 3307377"/>
                <a:gd name="connsiteX4" fmla="*/ 0 w 1070909"/>
                <a:gd name="connsiteY4" fmla="*/ 3302212 h 3307377"/>
                <a:gd name="connsiteX5" fmla="*/ 0 w 1070909"/>
                <a:gd name="connsiteY5" fmla="*/ 0 h 3307377"/>
                <a:gd name="connsiteX0" fmla="*/ 0 w 1070909"/>
                <a:gd name="connsiteY0" fmla="*/ 0 h 3302212"/>
                <a:gd name="connsiteX1" fmla="*/ 1070909 w 1070909"/>
                <a:gd name="connsiteY1" fmla="*/ 0 h 3302212"/>
                <a:gd name="connsiteX2" fmla="*/ 1070909 w 1070909"/>
                <a:gd name="connsiteY2" fmla="*/ 3302212 h 3302212"/>
                <a:gd name="connsiteX3" fmla="*/ 518994 w 1070909"/>
                <a:gd name="connsiteY3" fmla="*/ 3302211 h 3302212"/>
                <a:gd name="connsiteX4" fmla="*/ 0 w 1070909"/>
                <a:gd name="connsiteY4" fmla="*/ 3302212 h 3302212"/>
                <a:gd name="connsiteX5" fmla="*/ 0 w 1070909"/>
                <a:gd name="connsiteY5" fmla="*/ 0 h 3302212"/>
                <a:gd name="connsiteX0" fmla="*/ 0 w 1070909"/>
                <a:gd name="connsiteY0" fmla="*/ 0 h 3302212"/>
                <a:gd name="connsiteX1" fmla="*/ 1070909 w 1070909"/>
                <a:gd name="connsiteY1" fmla="*/ 0 h 3302212"/>
                <a:gd name="connsiteX2" fmla="*/ 1070909 w 1070909"/>
                <a:gd name="connsiteY2" fmla="*/ 3302212 h 3302212"/>
                <a:gd name="connsiteX3" fmla="*/ 518994 w 1070909"/>
                <a:gd name="connsiteY3" fmla="*/ 3302211 h 3302212"/>
                <a:gd name="connsiteX4" fmla="*/ 0 w 1070909"/>
                <a:gd name="connsiteY4" fmla="*/ 3302212 h 3302212"/>
                <a:gd name="connsiteX5" fmla="*/ 0 w 1070909"/>
                <a:gd name="connsiteY5" fmla="*/ 0 h 3302212"/>
                <a:gd name="connsiteX0" fmla="*/ 0 w 1070909"/>
                <a:gd name="connsiteY0" fmla="*/ 0 h 3302212"/>
                <a:gd name="connsiteX1" fmla="*/ 1070909 w 1070909"/>
                <a:gd name="connsiteY1" fmla="*/ 0 h 3302212"/>
                <a:gd name="connsiteX2" fmla="*/ 1055411 w 1070909"/>
                <a:gd name="connsiteY2" fmla="*/ 2687446 h 3302212"/>
                <a:gd name="connsiteX3" fmla="*/ 518994 w 1070909"/>
                <a:gd name="connsiteY3" fmla="*/ 3302211 h 3302212"/>
                <a:gd name="connsiteX4" fmla="*/ 0 w 1070909"/>
                <a:gd name="connsiteY4" fmla="*/ 3302212 h 3302212"/>
                <a:gd name="connsiteX5" fmla="*/ 0 w 1070909"/>
                <a:gd name="connsiteY5" fmla="*/ 0 h 3302212"/>
                <a:gd name="connsiteX0" fmla="*/ 0 w 1070909"/>
                <a:gd name="connsiteY0" fmla="*/ 0 h 3302212"/>
                <a:gd name="connsiteX1" fmla="*/ 1070909 w 1070909"/>
                <a:gd name="connsiteY1" fmla="*/ 0 h 3302212"/>
                <a:gd name="connsiteX2" fmla="*/ 1065743 w 1070909"/>
                <a:gd name="connsiteY2" fmla="*/ 3018077 h 3302212"/>
                <a:gd name="connsiteX3" fmla="*/ 518994 w 1070909"/>
                <a:gd name="connsiteY3" fmla="*/ 3302211 h 3302212"/>
                <a:gd name="connsiteX4" fmla="*/ 0 w 1070909"/>
                <a:gd name="connsiteY4" fmla="*/ 3302212 h 3302212"/>
                <a:gd name="connsiteX5" fmla="*/ 0 w 1070909"/>
                <a:gd name="connsiteY5" fmla="*/ 0 h 3302212"/>
                <a:gd name="connsiteX0" fmla="*/ 20664 w 1091573"/>
                <a:gd name="connsiteY0" fmla="*/ 0 h 3302211"/>
                <a:gd name="connsiteX1" fmla="*/ 1091573 w 1091573"/>
                <a:gd name="connsiteY1" fmla="*/ 0 h 3302211"/>
                <a:gd name="connsiteX2" fmla="*/ 1086407 w 1091573"/>
                <a:gd name="connsiteY2" fmla="*/ 3018077 h 3302211"/>
                <a:gd name="connsiteX3" fmla="*/ 539658 w 1091573"/>
                <a:gd name="connsiteY3" fmla="*/ 3302211 h 3302211"/>
                <a:gd name="connsiteX4" fmla="*/ 0 w 1091573"/>
                <a:gd name="connsiteY4" fmla="*/ 2832097 h 3302211"/>
                <a:gd name="connsiteX5" fmla="*/ 20664 w 1091573"/>
                <a:gd name="connsiteY5" fmla="*/ 0 h 3302211"/>
                <a:gd name="connsiteX0" fmla="*/ 0 w 1070909"/>
                <a:gd name="connsiteY0" fmla="*/ 0 h 3302211"/>
                <a:gd name="connsiteX1" fmla="*/ 1070909 w 1070909"/>
                <a:gd name="connsiteY1" fmla="*/ 0 h 3302211"/>
                <a:gd name="connsiteX2" fmla="*/ 1065743 w 1070909"/>
                <a:gd name="connsiteY2" fmla="*/ 3018077 h 3302211"/>
                <a:gd name="connsiteX3" fmla="*/ 518994 w 1070909"/>
                <a:gd name="connsiteY3" fmla="*/ 3302211 h 3302211"/>
                <a:gd name="connsiteX4" fmla="*/ 30997 w 1070909"/>
                <a:gd name="connsiteY4" fmla="*/ 3023243 h 3302211"/>
                <a:gd name="connsiteX5" fmla="*/ 0 w 1070909"/>
                <a:gd name="connsiteY5" fmla="*/ 0 h 330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0909" h="3302211">
                  <a:moveTo>
                    <a:pt x="0" y="0"/>
                  </a:moveTo>
                  <a:lnTo>
                    <a:pt x="1070909" y="0"/>
                  </a:lnTo>
                  <a:lnTo>
                    <a:pt x="1065743" y="3018077"/>
                  </a:lnTo>
                  <a:lnTo>
                    <a:pt x="518994" y="3302211"/>
                  </a:lnTo>
                  <a:lnTo>
                    <a:pt x="30997" y="302324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" panose="020B0500030000000000" pitchFamily="34" charset="77"/>
                <a:ea typeface="+mn-ea"/>
                <a:cs typeface="+mn-cs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E940850-714F-DFEC-CEDD-C02B85CAD09F}"/>
                </a:ext>
              </a:extLst>
            </p:cNvPr>
            <p:cNvGrpSpPr/>
            <p:nvPr userDrawn="1"/>
          </p:nvGrpSpPr>
          <p:grpSpPr>
            <a:xfrm>
              <a:off x="5432838" y="2475582"/>
              <a:ext cx="1162268" cy="660591"/>
              <a:chOff x="4341356" y="1540871"/>
              <a:chExt cx="3569276" cy="2028650"/>
            </a:xfrm>
            <a:effectLst>
              <a:glow rad="812800">
                <a:schemeClr val="accent1">
                  <a:satMod val="175000"/>
                  <a:alpha val="8000"/>
                </a:schemeClr>
              </a:glow>
            </a:effectLst>
          </p:grpSpPr>
          <p:sp>
            <p:nvSpPr>
              <p:cNvPr id="68" name="Rectangle 30">
                <a:extLst>
                  <a:ext uri="{FF2B5EF4-FFF2-40B4-BE49-F238E27FC236}">
                    <a16:creationId xmlns:a16="http://schemas.microsoft.com/office/drawing/2014/main" id="{839EF8D7-CD0A-EC64-8A05-E0EBD1998FF6}"/>
                  </a:ext>
                </a:extLst>
              </p:cNvPr>
              <p:cNvSpPr/>
              <p:nvPr/>
            </p:nvSpPr>
            <p:spPr>
              <a:xfrm>
                <a:off x="4354830" y="1546693"/>
                <a:ext cx="3539383" cy="2017099"/>
              </a:xfrm>
              <a:custGeom>
                <a:avLst/>
                <a:gdLst>
                  <a:gd name="connsiteX0" fmla="*/ 0 w 1685183"/>
                  <a:gd name="connsiteY0" fmla="*/ 0 h 1001099"/>
                  <a:gd name="connsiteX1" fmla="*/ 1685183 w 1685183"/>
                  <a:gd name="connsiteY1" fmla="*/ 0 h 1001099"/>
                  <a:gd name="connsiteX2" fmla="*/ 1685183 w 1685183"/>
                  <a:gd name="connsiteY2" fmla="*/ 1001099 h 1001099"/>
                  <a:gd name="connsiteX3" fmla="*/ 0 w 1685183"/>
                  <a:gd name="connsiteY3" fmla="*/ 1001099 h 1001099"/>
                  <a:gd name="connsiteX4" fmla="*/ 0 w 1685183"/>
                  <a:gd name="connsiteY4" fmla="*/ 0 h 1001099"/>
                  <a:gd name="connsiteX0" fmla="*/ 822325 w 1685183"/>
                  <a:gd name="connsiteY0" fmla="*/ 0 h 1324949"/>
                  <a:gd name="connsiteX1" fmla="*/ 1685183 w 1685183"/>
                  <a:gd name="connsiteY1" fmla="*/ 323850 h 1324949"/>
                  <a:gd name="connsiteX2" fmla="*/ 1685183 w 1685183"/>
                  <a:gd name="connsiteY2" fmla="*/ 1324949 h 1324949"/>
                  <a:gd name="connsiteX3" fmla="*/ 0 w 1685183"/>
                  <a:gd name="connsiteY3" fmla="*/ 1324949 h 1324949"/>
                  <a:gd name="connsiteX4" fmla="*/ 822325 w 1685183"/>
                  <a:gd name="connsiteY4" fmla="*/ 0 h 1324949"/>
                  <a:gd name="connsiteX0" fmla="*/ 822325 w 2605933"/>
                  <a:gd name="connsiteY0" fmla="*/ 0 h 1324949"/>
                  <a:gd name="connsiteX1" fmla="*/ 2605933 w 2605933"/>
                  <a:gd name="connsiteY1" fmla="*/ 1012825 h 1324949"/>
                  <a:gd name="connsiteX2" fmla="*/ 1685183 w 2605933"/>
                  <a:gd name="connsiteY2" fmla="*/ 1324949 h 1324949"/>
                  <a:gd name="connsiteX3" fmla="*/ 0 w 2605933"/>
                  <a:gd name="connsiteY3" fmla="*/ 1324949 h 1324949"/>
                  <a:gd name="connsiteX4" fmla="*/ 822325 w 2605933"/>
                  <a:gd name="connsiteY4" fmla="*/ 0 h 1324949"/>
                  <a:gd name="connsiteX0" fmla="*/ 822325 w 2605933"/>
                  <a:gd name="connsiteY0" fmla="*/ 0 h 2017099"/>
                  <a:gd name="connsiteX1" fmla="*/ 2605933 w 2605933"/>
                  <a:gd name="connsiteY1" fmla="*/ 1012825 h 2017099"/>
                  <a:gd name="connsiteX2" fmla="*/ 834283 w 2605933"/>
                  <a:gd name="connsiteY2" fmla="*/ 2017099 h 2017099"/>
                  <a:gd name="connsiteX3" fmla="*/ 0 w 2605933"/>
                  <a:gd name="connsiteY3" fmla="*/ 1324949 h 2017099"/>
                  <a:gd name="connsiteX4" fmla="*/ 822325 w 2605933"/>
                  <a:gd name="connsiteY4" fmla="*/ 0 h 2017099"/>
                  <a:gd name="connsiteX0" fmla="*/ 1755775 w 3539383"/>
                  <a:gd name="connsiteY0" fmla="*/ 0 h 2017099"/>
                  <a:gd name="connsiteX1" fmla="*/ 3539383 w 3539383"/>
                  <a:gd name="connsiteY1" fmla="*/ 1012825 h 2017099"/>
                  <a:gd name="connsiteX2" fmla="*/ 1767733 w 3539383"/>
                  <a:gd name="connsiteY2" fmla="*/ 2017099 h 2017099"/>
                  <a:gd name="connsiteX3" fmla="*/ 0 w 3539383"/>
                  <a:gd name="connsiteY3" fmla="*/ 1010624 h 2017099"/>
                  <a:gd name="connsiteX4" fmla="*/ 1755775 w 3539383"/>
                  <a:gd name="connsiteY4" fmla="*/ 0 h 2017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9383" h="2017099">
                    <a:moveTo>
                      <a:pt x="1755775" y="0"/>
                    </a:moveTo>
                    <a:lnTo>
                      <a:pt x="3539383" y="1012825"/>
                    </a:lnTo>
                    <a:lnTo>
                      <a:pt x="1767733" y="2017099"/>
                    </a:lnTo>
                    <a:lnTo>
                      <a:pt x="0" y="1010624"/>
                    </a:lnTo>
                    <a:lnTo>
                      <a:pt x="1755775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mplon Norm" panose="020B0500030000000000" pitchFamily="34" charset="77"/>
                  <a:ea typeface="+mn-ea"/>
                  <a:cs typeface="+mn-cs"/>
                </a:endParaRPr>
              </a:p>
            </p:txBody>
          </p:sp>
          <p:pic>
            <p:nvPicPr>
              <p:cNvPr id="69" name="Graphic 68">
                <a:extLst>
                  <a:ext uri="{FF2B5EF4-FFF2-40B4-BE49-F238E27FC236}">
                    <a16:creationId xmlns:a16="http://schemas.microsoft.com/office/drawing/2014/main" id="{859EC307-AB99-538D-8C14-4F54C57EDA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screen">
                <a:alphaModFix amt="44000"/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4341356" y="1540871"/>
                <a:ext cx="3569276" cy="2028650"/>
              </a:xfrm>
              <a:prstGeom prst="rect">
                <a:avLst/>
              </a:prstGeom>
            </p:spPr>
          </p:pic>
        </p:grp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F2E3AC53-C1FB-9EB1-5CB7-372810000FAE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5873312" y="2329513"/>
              <a:ext cx="281321" cy="573597"/>
            </a:xfrm>
            <a:prstGeom prst="rect">
              <a:avLst/>
            </a:prstGeom>
          </p:spPr>
        </p:pic>
      </p:grp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CD84CD4-389E-2BA1-31F2-B5C4D299D9E2}"/>
              </a:ext>
            </a:extLst>
          </p:cNvPr>
          <p:cNvCxnSpPr>
            <a:cxnSpLocks/>
          </p:cNvCxnSpPr>
          <p:nvPr/>
        </p:nvCxnSpPr>
        <p:spPr>
          <a:xfrm>
            <a:off x="9462911" y="3311062"/>
            <a:ext cx="1137356" cy="0"/>
          </a:xfrm>
          <a:prstGeom prst="straightConnector1">
            <a:avLst/>
          </a:prstGeom>
          <a:ln w="127000">
            <a:solidFill>
              <a:schemeClr val="accent3">
                <a:lumMod val="40000"/>
                <a:lumOff val="60000"/>
              </a:schemeClr>
            </a:solidFill>
            <a:tailEnd type="triangle"/>
          </a:ln>
          <a:effectLst>
            <a:glow rad="63500">
              <a:schemeClr val="accent3"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26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4C5C0-BA91-DBBD-A811-CD57EC165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id="{13120E39-6D19-02F1-F9D8-BBFA0C883300}"/>
              </a:ext>
            </a:extLst>
          </p:cNvPr>
          <p:cNvSpPr>
            <a:spLocks noChangeAspect="1"/>
          </p:cNvSpPr>
          <p:nvPr/>
        </p:nvSpPr>
        <p:spPr>
          <a:xfrm>
            <a:off x="2536580" y="2531534"/>
            <a:ext cx="1753377" cy="1753377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A5F4D0B-A695-27B5-9635-370E2C77F61C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95263208"/>
              </p:ext>
            </p:extLst>
          </p:nvPr>
        </p:nvGraphicFramePr>
        <p:xfrm>
          <a:off x="-2194560" y="-609601"/>
          <a:ext cx="11247120" cy="796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925EB44-51DD-D82F-1129-2C6720C98E19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883459" y="658018"/>
          <a:ext cx="5060602" cy="5060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314BE10-8D78-983D-797F-6D4EA54A9BD7}"/>
              </a:ext>
            </a:extLst>
          </p:cNvPr>
          <p:cNvSpPr txBox="1"/>
          <p:nvPr/>
        </p:nvSpPr>
        <p:spPr>
          <a:xfrm>
            <a:off x="6583679" y="297919"/>
            <a:ext cx="5608321" cy="614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Medium" panose="020B0500030000000000" pitchFamily="34" charset="77"/>
                <a:ea typeface="+mj-ea"/>
                <a:cs typeface="+mj-cs"/>
              </a:rPr>
              <a:t>MetaDefender Modules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0742BC-281A-ED56-8DA9-E2212878A200}"/>
              </a:ext>
            </a:extLst>
          </p:cNvPr>
          <p:cNvSpPr txBox="1"/>
          <p:nvPr/>
        </p:nvSpPr>
        <p:spPr>
          <a:xfrm>
            <a:off x="6797039" y="5962661"/>
            <a:ext cx="5181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Simplon Norm Light Italic" panose="020B0300030000000000" pitchFamily="34" charset="77"/>
              </a:rPr>
              <a:t>„MetaDefender </a:t>
            </a:r>
            <a:r>
              <a:rPr lang="en-US" sz="1200" i="1" dirty="0" err="1">
                <a:solidFill>
                  <a:schemeClr val="bg1"/>
                </a:solidFill>
                <a:latin typeface="Simplon Norm Light Italic" panose="020B0300030000000000" pitchFamily="34" charset="77"/>
              </a:rPr>
              <a:t>ist</a:t>
            </a:r>
            <a:r>
              <a:rPr lang="en-US" sz="1200" i="1" dirty="0">
                <a:solidFill>
                  <a:schemeClr val="bg1"/>
                </a:solidFill>
                <a:latin typeface="Simplon Norm Light Italic" panose="020B0300030000000000" pitchFamily="34" charset="77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Simplon Norm Light Italic" panose="020B0300030000000000" pitchFamily="34" charset="77"/>
              </a:rPr>
              <a:t>ein</a:t>
            </a:r>
            <a:r>
              <a:rPr lang="en-US" sz="1200" i="1" dirty="0">
                <a:solidFill>
                  <a:schemeClr val="bg1"/>
                </a:solidFill>
                <a:latin typeface="Simplon Norm Light Italic" panose="020B0300030000000000" pitchFamily="34" charset="77"/>
              </a:rPr>
              <a:t> Security-Layer, der alle </a:t>
            </a:r>
            <a:r>
              <a:rPr lang="en-US" sz="1200" i="1" dirty="0" err="1">
                <a:solidFill>
                  <a:schemeClr val="bg1"/>
                </a:solidFill>
                <a:latin typeface="Simplon Norm Light Italic" panose="020B0300030000000000" pitchFamily="34" charset="77"/>
              </a:rPr>
              <a:t>Dateien</a:t>
            </a:r>
            <a:r>
              <a:rPr lang="en-US" sz="1200" i="1" dirty="0">
                <a:solidFill>
                  <a:schemeClr val="bg1"/>
                </a:solidFill>
                <a:latin typeface="Simplon Norm Light Italic" panose="020B0300030000000000" pitchFamily="34" charset="77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Simplon Norm Light Italic" panose="020B0300030000000000" pitchFamily="34" charset="77"/>
              </a:rPr>
              <a:t>reinigt</a:t>
            </a:r>
            <a:r>
              <a:rPr lang="en-US" sz="1200" i="1" dirty="0">
                <a:solidFill>
                  <a:schemeClr val="bg1"/>
                </a:solidFill>
                <a:latin typeface="Simplon Norm Light Italic" panose="020B0300030000000000" pitchFamily="34" charset="77"/>
              </a:rPr>
              <a:t>,</a:t>
            </a:r>
            <a:br>
              <a:rPr lang="en-US" sz="1200" i="1" dirty="0">
                <a:solidFill>
                  <a:schemeClr val="bg1"/>
                </a:solidFill>
                <a:latin typeface="Simplon Norm Light Italic" panose="020B0300030000000000" pitchFamily="34" charset="77"/>
              </a:rPr>
            </a:br>
            <a:r>
              <a:rPr lang="en-US" sz="1200" i="1" dirty="0" err="1">
                <a:solidFill>
                  <a:schemeClr val="bg1"/>
                </a:solidFill>
                <a:latin typeface="Simplon Norm Light Italic" panose="020B0300030000000000" pitchFamily="34" charset="77"/>
              </a:rPr>
              <a:t>analysiert</a:t>
            </a:r>
            <a:r>
              <a:rPr lang="en-US" sz="1200" i="1" dirty="0">
                <a:solidFill>
                  <a:schemeClr val="bg1"/>
                </a:solidFill>
                <a:latin typeface="Simplon Norm Light Italic" panose="020B0300030000000000" pitchFamily="34" charset="77"/>
              </a:rPr>
              <a:t> und </a:t>
            </a:r>
            <a:r>
              <a:rPr lang="en-US" sz="1200" i="1" dirty="0" err="1">
                <a:solidFill>
                  <a:schemeClr val="bg1"/>
                </a:solidFill>
                <a:latin typeface="Simplon Norm Light Italic" panose="020B0300030000000000" pitchFamily="34" charset="77"/>
              </a:rPr>
              <a:t>entschärft</a:t>
            </a:r>
            <a:r>
              <a:rPr lang="en-US" sz="1200" i="1" dirty="0">
                <a:solidFill>
                  <a:schemeClr val="bg1"/>
                </a:solidFill>
                <a:latin typeface="Simplon Norm Light Italic" panose="020B0300030000000000" pitchFamily="34" charset="77"/>
              </a:rPr>
              <a:t>, bevor </a:t>
            </a:r>
            <a:r>
              <a:rPr lang="en-US" sz="1200" i="1" dirty="0" err="1">
                <a:solidFill>
                  <a:schemeClr val="bg1"/>
                </a:solidFill>
                <a:latin typeface="Simplon Norm Light Italic" panose="020B0300030000000000" pitchFamily="34" charset="77"/>
              </a:rPr>
              <a:t>sie</a:t>
            </a:r>
            <a:r>
              <a:rPr lang="en-US" sz="1200" i="1" dirty="0">
                <a:solidFill>
                  <a:schemeClr val="bg1"/>
                </a:solidFill>
                <a:latin typeface="Simplon Norm Light Italic" panose="020B0300030000000000" pitchFamily="34" charset="77"/>
              </a:rPr>
              <a:t> ins </a:t>
            </a:r>
            <a:r>
              <a:rPr lang="en-US" sz="1200" i="1" dirty="0" err="1">
                <a:solidFill>
                  <a:schemeClr val="bg1"/>
                </a:solidFill>
                <a:latin typeface="Simplon Norm Light Italic" panose="020B0300030000000000" pitchFamily="34" charset="77"/>
              </a:rPr>
              <a:t>Netzwerk</a:t>
            </a:r>
            <a:r>
              <a:rPr lang="en-US" sz="1200" i="1" dirty="0">
                <a:solidFill>
                  <a:schemeClr val="bg1"/>
                </a:solidFill>
                <a:latin typeface="Simplon Norm Light Italic" panose="020B0300030000000000" pitchFamily="34" charset="77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Simplon Norm Light Italic" panose="020B0300030000000000" pitchFamily="34" charset="77"/>
              </a:rPr>
              <a:t>dürfen</a:t>
            </a:r>
            <a:r>
              <a:rPr lang="en-US" sz="1200" i="1" dirty="0">
                <a:solidFill>
                  <a:schemeClr val="bg1"/>
                </a:solidFill>
                <a:latin typeface="Simplon Norm Light Italic" panose="020B0300030000000000" pitchFamily="34" charset="77"/>
              </a:rPr>
              <a:t>.“</a:t>
            </a:r>
            <a:endParaRPr lang="en-US" sz="1200" i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C2615D-E667-6FB7-24E1-B489C9061003}"/>
              </a:ext>
            </a:extLst>
          </p:cNvPr>
          <p:cNvSpPr txBox="1"/>
          <p:nvPr/>
        </p:nvSpPr>
        <p:spPr>
          <a:xfrm>
            <a:off x="6795911" y="1205521"/>
            <a:ext cx="5518981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 err="1">
                <a:solidFill>
                  <a:schemeClr val="bg1"/>
                </a:solidFill>
                <a:latin typeface="Simplon Norm Medium" panose="020B0500030000000000" pitchFamily="34" charset="77"/>
              </a:rPr>
              <a:t>MetaScan</a:t>
            </a:r>
            <a:r>
              <a:rPr lang="en-US" sz="1400" dirty="0">
                <a:solidFill>
                  <a:schemeClr val="bg1"/>
                </a:solidFill>
                <a:latin typeface="Simplon Norm Medium" panose="020B0500030000000000" pitchFamily="34" charset="77"/>
              </a:rPr>
              <a:t>®</a:t>
            </a:r>
          </a:p>
          <a:p>
            <a:pPr>
              <a:buNone/>
            </a:pP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Statisches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Scanning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mit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30+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Antiviren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-Engines (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Multiscanning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)</a:t>
            </a:r>
            <a:b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</a:br>
            <a:endParaRPr lang="en-US" sz="1200" dirty="0">
              <a:solidFill>
                <a:schemeClr val="bg1"/>
              </a:solidFill>
              <a:latin typeface="Simplon Norm Light" panose="020B0300030000000000" pitchFamily="34" charset="77"/>
            </a:endParaRP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latin typeface="Simplon Norm Medium" panose="020B0500030000000000" pitchFamily="34" charset="77"/>
              </a:rPr>
              <a:t>Deep CDR</a:t>
            </a:r>
          </a:p>
          <a:p>
            <a:pPr>
              <a:buNone/>
            </a:pP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Entfernt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aktive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Inhalte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&amp;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rekonstruiert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Dateien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sicher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(Heuristic CDR)</a:t>
            </a:r>
          </a:p>
          <a:p>
            <a:pPr>
              <a:buNone/>
            </a:pPr>
            <a:endParaRPr lang="en-US" sz="1200" dirty="0">
              <a:solidFill>
                <a:schemeClr val="bg1"/>
              </a:solidFill>
              <a:latin typeface="Simplon Norm Light" panose="020B0300030000000000" pitchFamily="34" charset="77"/>
            </a:endParaRP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latin typeface="Simplon Norm Medium" panose="020B0500030000000000" pitchFamily="34" charset="77"/>
              </a:rPr>
              <a:t>Adaptive Sandbox</a:t>
            </a:r>
          </a:p>
          <a:p>
            <a:pPr>
              <a:buNone/>
            </a:pP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Dynamische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Analyse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–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Dateien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ausführen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Verhalten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erkennen</a:t>
            </a:r>
            <a:endParaRPr lang="en-US" sz="1200" dirty="0">
              <a:solidFill>
                <a:schemeClr val="bg1"/>
              </a:solidFill>
              <a:latin typeface="Simplon Norm Light" panose="020B0300030000000000" pitchFamily="34" charset="77"/>
            </a:endParaRPr>
          </a:p>
          <a:p>
            <a:pPr>
              <a:buNone/>
            </a:pPr>
            <a:endParaRPr lang="en-US" sz="1200" dirty="0">
              <a:solidFill>
                <a:schemeClr val="bg1"/>
              </a:solidFill>
              <a:latin typeface="Simplon Norm Light" panose="020B0300030000000000" pitchFamily="34" charset="77"/>
            </a:endParaRP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latin typeface="Simplon Norm Medium" panose="020B0500030000000000" pitchFamily="34" charset="77"/>
              </a:rPr>
              <a:t>Proactive DLP</a:t>
            </a:r>
          </a:p>
          <a:p>
            <a:pPr>
              <a:buNone/>
            </a:pP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Verhindert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Datenexfiltration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(z. B.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versteckte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Inhalte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in PDFs/CADs)</a:t>
            </a:r>
          </a:p>
          <a:p>
            <a:pPr>
              <a:buNone/>
            </a:pPr>
            <a:endParaRPr lang="en-US" sz="1200" dirty="0">
              <a:solidFill>
                <a:schemeClr val="bg1"/>
              </a:solidFill>
              <a:latin typeface="Simplon Norm Light" panose="020B0300030000000000" pitchFamily="34" charset="77"/>
            </a:endParaRP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latin typeface="Simplon Norm Medium" panose="020B0500030000000000" pitchFamily="34" charset="77"/>
              </a:rPr>
              <a:t>File-based Vulnerability Assessment</a:t>
            </a:r>
          </a:p>
          <a:p>
            <a:pPr>
              <a:buNone/>
            </a:pP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Erkennt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Schwachstellen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Dateien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(z. B. Log4j in JAR/Python/Packages)</a:t>
            </a:r>
          </a:p>
          <a:p>
            <a:pPr>
              <a:buNone/>
            </a:pPr>
            <a:endParaRPr lang="en-US" sz="1200" dirty="0">
              <a:solidFill>
                <a:schemeClr val="bg1"/>
              </a:solidFill>
              <a:latin typeface="Simplon Norm Light" panose="020B0300030000000000" pitchFamily="34" charset="77"/>
            </a:endParaRP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latin typeface="Simplon Norm Medium" panose="020B0500030000000000" pitchFamily="34" charset="77"/>
              </a:rPr>
              <a:t>Threat Intelligence</a:t>
            </a:r>
          </a:p>
          <a:p>
            <a:pPr>
              <a:buNone/>
            </a:pP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Reputation, Hash Intelligence, IOC-Checks</a:t>
            </a:r>
          </a:p>
          <a:p>
            <a:pPr>
              <a:buNone/>
            </a:pPr>
            <a:endParaRPr lang="en-US" sz="1200" dirty="0">
              <a:solidFill>
                <a:schemeClr val="bg1"/>
              </a:solidFill>
              <a:latin typeface="Simplon Norm Light" panose="020B0300030000000000" pitchFamily="34" charset="77"/>
            </a:endParaRP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latin typeface="Simplon Norm Medium" panose="020B0500030000000000" pitchFamily="34" charset="77"/>
              </a:rPr>
              <a:t>SBOM</a:t>
            </a:r>
          </a:p>
          <a:p>
            <a:pPr>
              <a:buNone/>
            </a:pP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Software Bill of Materials –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zeigt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, was in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einer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Datei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oder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einem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Container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drin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ist</a:t>
            </a:r>
            <a:endParaRPr lang="en-US" sz="1200" dirty="0">
              <a:solidFill>
                <a:schemeClr val="bg1"/>
              </a:solidFill>
              <a:latin typeface="Simplon Norm Light" panose="020B0300030000000000" pitchFamily="34" charset="77"/>
            </a:endParaRPr>
          </a:p>
          <a:p>
            <a:pPr>
              <a:buNone/>
            </a:pPr>
            <a:endParaRPr lang="en-US" sz="1200" dirty="0">
              <a:solidFill>
                <a:schemeClr val="bg1"/>
              </a:solidFill>
              <a:latin typeface="Simplon Norm Light" panose="020B0300030000000000" pitchFamily="34" charset="77"/>
            </a:endParaRPr>
          </a:p>
          <a:p>
            <a:pPr>
              <a:buNone/>
            </a:pPr>
            <a:r>
              <a:rPr lang="en-US" sz="1400" dirty="0">
                <a:solidFill>
                  <a:schemeClr val="bg1"/>
                </a:solidFill>
                <a:latin typeface="Simplon Norm Medium" panose="020B0500030000000000" pitchFamily="34" charset="77"/>
              </a:rPr>
              <a:t>Country of Origin</a:t>
            </a:r>
          </a:p>
          <a:p>
            <a:pPr>
              <a:buNone/>
            </a:pP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Analysiert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aus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welchem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Land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eine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Datei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stammt</a:t>
            </a:r>
            <a:r>
              <a:rPr lang="en-US" sz="1200" dirty="0">
                <a:solidFill>
                  <a:schemeClr val="bg1"/>
                </a:solidFill>
                <a:latin typeface="Simplon Norm Light" panose="020B0300030000000000" pitchFamily="34" charset="77"/>
              </a:rPr>
              <a:t> → </a:t>
            </a:r>
            <a:r>
              <a:rPr lang="en-US" sz="1200" dirty="0" err="1">
                <a:solidFill>
                  <a:schemeClr val="bg1"/>
                </a:solidFill>
                <a:latin typeface="Simplon Norm Light" panose="020B0300030000000000" pitchFamily="34" charset="77"/>
              </a:rPr>
              <a:t>Risikoanalyse</a:t>
            </a:r>
            <a:endParaRPr lang="en-US" sz="1200" dirty="0">
              <a:solidFill>
                <a:schemeClr val="bg1"/>
              </a:solidFill>
              <a:latin typeface="Simplon Norm Light" panose="020B0300030000000000" pitchFamily="34" charset="77"/>
            </a:endParaRPr>
          </a:p>
        </p:txBody>
      </p:sp>
      <p:pic>
        <p:nvPicPr>
          <p:cNvPr id="45" name="Picture 44" descr="A blue cube with a blue light on it&#10;&#10;Description automatically generated with medium confidence">
            <a:extLst>
              <a:ext uri="{FF2B5EF4-FFF2-40B4-BE49-F238E27FC236}">
                <a16:creationId xmlns:a16="http://schemas.microsoft.com/office/drawing/2014/main" id="{4AD037E0-E309-5BF7-D0B8-4B0FEAED6E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928" y="130393"/>
            <a:ext cx="527624" cy="527624"/>
          </a:xfrm>
          <a:prstGeom prst="rect">
            <a:avLst/>
          </a:prstGeom>
        </p:spPr>
      </p:pic>
      <p:pic>
        <p:nvPicPr>
          <p:cNvPr id="46" name="Picture 45" descr="A blue circular object with a grid on it&#10;&#10;Description automatically generated">
            <a:extLst>
              <a:ext uri="{FF2B5EF4-FFF2-40B4-BE49-F238E27FC236}">
                <a16:creationId xmlns:a16="http://schemas.microsoft.com/office/drawing/2014/main" id="{42D9C222-D7A4-2B7E-189F-332F1F484DF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434" y="941709"/>
            <a:ext cx="527624" cy="527624"/>
          </a:xfrm>
          <a:prstGeom prst="rect">
            <a:avLst/>
          </a:prstGeom>
        </p:spPr>
      </p:pic>
      <p:pic>
        <p:nvPicPr>
          <p:cNvPr id="47" name="Picture 46" descr="A blue cube with a blue and white letter&#10;&#10;Description automatically generated with medium confidence">
            <a:extLst>
              <a:ext uri="{FF2B5EF4-FFF2-40B4-BE49-F238E27FC236}">
                <a16:creationId xmlns:a16="http://schemas.microsoft.com/office/drawing/2014/main" id="{54D65C05-8407-D980-B518-B6E25D9429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290" y="2267722"/>
            <a:ext cx="527624" cy="527624"/>
          </a:xfrm>
          <a:prstGeom prst="rect">
            <a:avLst/>
          </a:prstGeom>
        </p:spPr>
      </p:pic>
      <p:pic>
        <p:nvPicPr>
          <p:cNvPr id="48" name="Picture 47" descr="A blue cloud shaped object with a square window&#10;&#10;Description automatically generated">
            <a:extLst>
              <a:ext uri="{FF2B5EF4-FFF2-40B4-BE49-F238E27FC236}">
                <a16:creationId xmlns:a16="http://schemas.microsoft.com/office/drawing/2014/main" id="{45C95C57-D13E-8579-021F-85E21E7FE52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549" y="5190996"/>
            <a:ext cx="527624" cy="527624"/>
          </a:xfrm>
          <a:prstGeom prst="rect">
            <a:avLst/>
          </a:prstGeom>
        </p:spPr>
      </p:pic>
      <p:pic>
        <p:nvPicPr>
          <p:cNvPr id="49" name="Picture 48" descr="A blu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DAE24D5E-7F51-3840-7545-2C902A40BCB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287" y="3631627"/>
            <a:ext cx="527624" cy="527624"/>
          </a:xfrm>
          <a:prstGeom prst="rect">
            <a:avLst/>
          </a:prstGeom>
        </p:spPr>
      </p:pic>
      <p:pic>
        <p:nvPicPr>
          <p:cNvPr id="50" name="Picture 49" descr="A blue usb flash drive&#10;&#10;Description automatically generated">
            <a:extLst>
              <a:ext uri="{FF2B5EF4-FFF2-40B4-BE49-F238E27FC236}">
                <a16:creationId xmlns:a16="http://schemas.microsoft.com/office/drawing/2014/main" id="{E5A35ACA-495B-1752-2403-6529182C0DE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552" y="5896702"/>
            <a:ext cx="527624" cy="527624"/>
          </a:xfrm>
          <a:prstGeom prst="rect">
            <a:avLst/>
          </a:prstGeom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615EB339-14FA-1470-26AE-C8DF9BA1B1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163689" y="6275645"/>
            <a:ext cx="527624" cy="527624"/>
          </a:xfrm>
          <a:prstGeom prst="rect">
            <a:avLst/>
          </a:prstGeom>
        </p:spPr>
      </p:pic>
      <p:pic>
        <p:nvPicPr>
          <p:cNvPr id="52" name="Picture 10">
            <a:extLst>
              <a:ext uri="{FF2B5EF4-FFF2-40B4-BE49-F238E27FC236}">
                <a16:creationId xmlns:a16="http://schemas.microsoft.com/office/drawing/2014/main" id="{AB061034-571C-7BE6-64A0-8E0D8D741E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577112" y="5896702"/>
            <a:ext cx="527624" cy="527624"/>
          </a:xfrm>
          <a:prstGeom prst="rect">
            <a:avLst/>
          </a:prstGeom>
        </p:spPr>
      </p:pic>
      <p:pic>
        <p:nvPicPr>
          <p:cNvPr id="53" name="Picture 6">
            <a:extLst>
              <a:ext uri="{FF2B5EF4-FFF2-40B4-BE49-F238E27FC236}">
                <a16:creationId xmlns:a16="http://schemas.microsoft.com/office/drawing/2014/main" id="{3350572C-7F19-D45B-4A4D-E82AD42A02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25475" y="5016225"/>
            <a:ext cx="527624" cy="527624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DAE730C2-7AF0-F1B6-BB14-500FDCF63B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2023" y="3895439"/>
            <a:ext cx="527624" cy="527624"/>
          </a:xfrm>
          <a:prstGeom prst="rect">
            <a:avLst/>
          </a:prstGeom>
        </p:spPr>
      </p:pic>
      <p:pic>
        <p:nvPicPr>
          <p:cNvPr id="55" name="Picture 11">
            <a:extLst>
              <a:ext uri="{FF2B5EF4-FFF2-40B4-BE49-F238E27FC236}">
                <a16:creationId xmlns:a16="http://schemas.microsoft.com/office/drawing/2014/main" id="{4AD655E5-9826-D09B-C03A-44D3DAB845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65177" y="1711015"/>
            <a:ext cx="527624" cy="527624"/>
          </a:xfrm>
          <a:prstGeom prst="rect">
            <a:avLst/>
          </a:prstGeom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91B4500D-408E-281E-63DD-4EC987501C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99037" y="658017"/>
            <a:ext cx="527624" cy="527624"/>
          </a:xfrm>
          <a:prstGeom prst="rect">
            <a:avLst/>
          </a:prstGeom>
        </p:spPr>
      </p:pic>
      <p:pic>
        <p:nvPicPr>
          <p:cNvPr id="57" name="Picture 3">
            <a:extLst>
              <a:ext uri="{FF2B5EF4-FFF2-40B4-BE49-F238E27FC236}">
                <a16:creationId xmlns:a16="http://schemas.microsoft.com/office/drawing/2014/main" id="{26AAB941-6532-8253-D618-7D2DBD7A1A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330171" y="34107"/>
            <a:ext cx="527624" cy="52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01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0AB11E-D6EB-104D-A5FE-FDE2591CDA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1815" y="346617"/>
            <a:ext cx="11758234" cy="661400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7463A05-E075-15DD-827B-907BCC9C0FC7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2140209"/>
            <a:ext cx="1637414" cy="255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7C32CB-7530-32FC-64C3-08B3F44F4067}"/>
              </a:ext>
            </a:extLst>
          </p:cNvPr>
          <p:cNvSpPr txBox="1"/>
          <p:nvPr/>
        </p:nvSpPr>
        <p:spPr>
          <a:xfrm>
            <a:off x="0" y="2693113"/>
            <a:ext cx="5436781" cy="1371145"/>
          </a:xfrm>
          <a:prstGeom prst="rect">
            <a:avLst/>
          </a:prstGeom>
        </p:spPr>
        <p:txBody>
          <a:bodyPr wrap="square" lIns="914400" tIns="0" rIns="0" bIns="0" anchor="b">
            <a:sp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5400" b="1" i="0">
                <a:solidFill>
                  <a:schemeClr val="bg1"/>
                </a:solidFill>
                <a:latin typeface="Simplon Norm Bold" panose="020B0500030000000000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Bold" panose="020B0800030000000000" pitchFamily="34" charset="0"/>
              </a:rPr>
              <a:t>MetaScan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plon Norm Bold" panose="020B080003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FF"/>
                </a:solidFill>
                <a:latin typeface="Simplon Norm Bold" panose="020B0800030000000000" pitchFamily="34" charset="0"/>
              </a:rPr>
              <a:t>Multiscanning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plon Norm Bold" panose="020B080003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CE1BE8-A0BA-C1BF-6A7A-FA2C55B1A623}"/>
              </a:ext>
            </a:extLst>
          </p:cNvPr>
          <p:cNvSpPr txBox="1"/>
          <p:nvPr/>
        </p:nvSpPr>
        <p:spPr>
          <a:xfrm>
            <a:off x="0" y="4118465"/>
            <a:ext cx="5238307" cy="501676"/>
          </a:xfrm>
          <a:prstGeom prst="rect">
            <a:avLst/>
          </a:prstGeom>
        </p:spPr>
        <p:txBody>
          <a:bodyPr wrap="square" lIns="914400" tIns="0" rIns="0" bIns="0" anchor="t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 i="0" cap="none" spc="0" baseline="0">
                <a:solidFill>
                  <a:schemeClr val="bg1">
                    <a:lumMod val="85000"/>
                  </a:schemeClr>
                </a:solidFill>
                <a:latin typeface="Simplon Norm Light" panose="020B0300030000000000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 spc="600">
                <a:solidFill>
                  <a:schemeClr val="accent1">
                    <a:lumMod val="40000"/>
                    <a:lumOff val="60000"/>
                  </a:schemeClr>
                </a:solidFill>
                <a:latin typeface="Simplon Norm" panose="020B0500030000000000" pitchFamily="34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Simplon Norm Light" panose="020B0300030000000000" pitchFamily="34" charset="77"/>
                <a:ea typeface="+mn-ea"/>
                <a:cs typeface="+mn-cs"/>
              </a:rPr>
              <a:t>Detect nearly 100% of threats using 30+ antivirus engines simultaneously.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210172-3DF5-F058-D915-FBA20373954C}"/>
              </a:ext>
            </a:extLst>
          </p:cNvPr>
          <p:cNvSpPr txBox="1"/>
          <p:nvPr/>
        </p:nvSpPr>
        <p:spPr>
          <a:xfrm>
            <a:off x="3933438" y="2638906"/>
            <a:ext cx="746141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plon Norm Bold" panose="020B0500030000000000" pitchFamily="34" charset="77"/>
                <a:ea typeface="+mn-ea"/>
                <a:cs typeface="+mn-cs"/>
              </a:rPr>
              <a:t>TM</a:t>
            </a:r>
            <a:endParaRPr kumimoji="0" lang="en-VN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plon Norm Bold" panose="020B0500030000000000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218345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Templates">
  <a:themeElements>
    <a:clrScheme name="OPSWAT 2023">
      <a:dk1>
        <a:srgbClr val="050E22"/>
      </a:dk1>
      <a:lt1>
        <a:srgbClr val="FFFFFF"/>
      </a:lt1>
      <a:dk2>
        <a:srgbClr val="0D2553"/>
      </a:dk2>
      <a:lt2>
        <a:srgbClr val="6D7C98"/>
      </a:lt2>
      <a:accent1>
        <a:srgbClr val="2571FB"/>
      </a:accent1>
      <a:accent2>
        <a:srgbClr val="03E7F5"/>
      </a:accent2>
      <a:accent3>
        <a:srgbClr val="00FFB2"/>
      </a:accent3>
      <a:accent4>
        <a:srgbClr val="FF003C"/>
      </a:accent4>
      <a:accent5>
        <a:srgbClr val="FFD600"/>
      </a:accent5>
      <a:accent6>
        <a:srgbClr val="FF6B00"/>
      </a:accent6>
      <a:hlink>
        <a:srgbClr val="2672FB"/>
      </a:hlink>
      <a:folHlink>
        <a:srgbClr val="C64C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14be5b-fb09-4900-b3ab-3fa109961dc1" xsi:nil="true"/>
    <lcf76f155ced4ddcb4097134ff3c332f xmlns="db37af55-157b-48de-8f19-da8c39e4590a">
      <Terms xmlns="http://schemas.microsoft.com/office/infopath/2007/PartnerControls"/>
    </lcf76f155ced4ddcb4097134ff3c332f>
    <Link xmlns="db37af55-157b-48de-8f19-da8c39e4590a">
      <Url xsi:nil="true"/>
      <Description xsi:nil="true"/>
    </Link>
    <TranslatedLang xmlns="db37af55-157b-48de-8f19-da8c39e4590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C63E883D46794DB35E480BCA5F2E74" ma:contentTypeVersion="21" ma:contentTypeDescription="Create a new document." ma:contentTypeScope="" ma:versionID="9aed81903f67c72fa30d0e84efdc2d8f">
  <xsd:schema xmlns:xsd="http://www.w3.org/2001/XMLSchema" xmlns:xs="http://www.w3.org/2001/XMLSchema" xmlns:p="http://schemas.microsoft.com/office/2006/metadata/properties" xmlns:ns2="db37af55-157b-48de-8f19-da8c39e4590a" xmlns:ns3="6014be5b-fb09-4900-b3ab-3fa109961dc1" targetNamespace="http://schemas.microsoft.com/office/2006/metadata/properties" ma:root="true" ma:fieldsID="e69e302d4bad74138a00b058540d2892" ns2:_="" ns3:_="">
    <xsd:import namespace="db37af55-157b-48de-8f19-da8c39e4590a"/>
    <xsd:import namespace="6014be5b-fb09-4900-b3ab-3fa109961d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Link" minOccurs="0"/>
                <xsd:element ref="ns2:TranslatedLang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37af55-157b-48de-8f19-da8c39e459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7d0180f-07b7-41dc-a380-9ae02daf0f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ink" ma:index="26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ranslatedLang" ma:index="27" nillable="true" ma:displayName="Translated Language" ma:internalName="TranslatedLang">
      <xsd:simpleType>
        <xsd:restriction base="dms:Text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4be5b-fb09-4900-b3ab-3fa109961dc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d454f4e-d81b-40ad-8285-1390d03e55ad}" ma:internalName="TaxCatchAll" ma:showField="CatchAllData" ma:web="6014be5b-fb09-4900-b3ab-3fa109961d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4E32CD-821D-404E-82D5-9EEB51187C47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  <ds:schemaRef ds:uri="http://purl.org/dc/terms/"/>
    <ds:schemaRef ds:uri="6014be5b-fb09-4900-b3ab-3fa109961dc1"/>
    <ds:schemaRef ds:uri="db37af55-157b-48de-8f19-da8c39e4590a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B43CD8F-2D9F-4FD4-BEE0-30ABF5B434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033B46-2A1D-4DDC-BE26-984B17CD76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37af55-157b-48de-8f19-da8c39e4590a"/>
    <ds:schemaRef ds:uri="6014be5b-fb09-4900-b3ab-3fa109961d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209367</TotalTime>
  <Words>1687</Words>
  <Application>Microsoft Office PowerPoint</Application>
  <PresentationFormat>Widescreen</PresentationFormat>
  <Paragraphs>567</Paragraphs>
  <Slides>32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Content Templates</vt:lpstr>
      <vt:lpstr>Schützen Sie, was wirklich zählt:  Ihre Dateien</vt:lpstr>
      <vt:lpstr>PowerPoint Presentation</vt:lpstr>
      <vt:lpstr>PowerPoint Presentation</vt:lpstr>
      <vt:lpstr>PowerPoint Presentation</vt:lpstr>
      <vt:lpstr>Daten- &amp; Dateisicherheit in kritischen Umgebungen</vt:lpstr>
      <vt:lpstr>Daten- &amp; Dateisicherheit in kritischen Umgebungen</vt:lpstr>
      <vt:lpstr>PowerPoint Presentation</vt:lpstr>
      <vt:lpstr>PowerPoint Presentation</vt:lpstr>
      <vt:lpstr>PowerPoint Presentation</vt:lpstr>
      <vt:lpstr>PowerPoint Presentation</vt:lpstr>
      <vt:lpstr>Why Multiscanning</vt:lpstr>
      <vt:lpstr>PowerPoint Presentation</vt:lpstr>
      <vt:lpstr>PowerPoint Presentation</vt:lpstr>
      <vt:lpstr>PowerPoint Presentation</vt:lpstr>
      <vt:lpstr>Better than Traditional Sandboxes</vt:lpstr>
      <vt:lpstr>Zusätzliche Sicherheit</vt:lpstr>
      <vt:lpstr>PowerPoint Presentation</vt:lpstr>
      <vt:lpstr>PowerPoint Presentation</vt:lpstr>
      <vt:lpstr>MetaDefender Storage Security</vt:lpstr>
      <vt:lpstr>Integrations</vt:lpstr>
      <vt:lpstr>PowerPoint Presentation</vt:lpstr>
      <vt:lpstr>Datenfluss und Use Cases</vt:lpstr>
      <vt:lpstr>A Day in the Life of a Data File</vt:lpstr>
      <vt:lpstr>A Day in the Life of a Data File</vt:lpstr>
      <vt:lpstr>A Day in the Life of a Data File</vt:lpstr>
      <vt:lpstr>A Day in the Life of a Data File</vt:lpstr>
      <vt:lpstr>Use Case 1 : Datenschleuse Kiosk</vt:lpstr>
      <vt:lpstr>Use Case 2 : Sicherer Datentransfer MFT</vt:lpstr>
      <vt:lpstr>Use Case 3 : Netzsegmentierung Data Diode</vt:lpstr>
      <vt:lpstr>Use Case 4 : Secure Remote Access</vt:lpstr>
      <vt:lpstr>Weitere Infos </vt:lpstr>
      <vt:lpstr>Noch Fragen?   Danke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Bartolone</dc:creator>
  <cp:lastModifiedBy>Christian Ohsam</cp:lastModifiedBy>
  <cp:revision>9</cp:revision>
  <cp:lastPrinted>2026-03-10T14:15:43Z</cp:lastPrinted>
  <dcterms:created xsi:type="dcterms:W3CDTF">2023-10-03T19:14:31Z</dcterms:created>
  <dcterms:modified xsi:type="dcterms:W3CDTF">2026-04-21T10:38:45Z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0x010100A7C63E883D46794DB35E480BCA5F2E74</vt:lpwstr>
  </property>
  <property fmtid="{D5CDD505-2E9C-101B-9397-08002B2CF9AE}" pid="3" name="MediaServiceImageTags">
    <vt:lpwstr/>
  </property>
</Properties>
</file>