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4199" r:id="rId4"/>
    <p:sldMasterId id="2147484187" r:id="rId5"/>
    <p:sldMasterId id="2147484212" r:id="rId6"/>
    <p:sldMasterId id="2147484262" r:id="rId7"/>
    <p:sldMasterId id="2147484286" r:id="rId8"/>
  </p:sldMasterIdLst>
  <p:notesMasterIdLst>
    <p:notesMasterId r:id="rId18"/>
  </p:notesMasterIdLst>
  <p:handoutMasterIdLst>
    <p:handoutMasterId r:id="rId19"/>
  </p:handoutMasterIdLst>
  <p:sldIdLst>
    <p:sldId id="531" r:id="rId9"/>
    <p:sldId id="825" r:id="rId10"/>
    <p:sldId id="846" r:id="rId11"/>
    <p:sldId id="826" r:id="rId12"/>
    <p:sldId id="827" r:id="rId13"/>
    <p:sldId id="847" r:id="rId14"/>
    <p:sldId id="828" r:id="rId15"/>
    <p:sldId id="829" r:id="rId16"/>
    <p:sldId id="796" r:id="rId1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8F11F-C881-1CAF-CD36-2CCB8FD1D0D1}" name="Mirjam Steinfeld" initials="MS" userId="S::m.steinfeld@rosinuspartner.onmicrosoft.com::ec0ae517-916c-4920-807b-9972c9f5c72f" providerId="AD"/>
  <p188:author id="{4C2D8157-8019-ECCC-A051-432041144905}" name="Dr. Mathias Grzesiek" initials="DMG" userId="S::m.grzesiek@rosinuspartner.onmicrosoft.com::bf9a5e39-0f6c-4d3c-9586-5daaffc3af9c" providerId="AD"/>
  <p188:author id="{2A1767D9-E8A7-2DBB-4E31-F5E80A2B1E81}" name="Rosinus | Partner" initials="MG" userId="Rosinus | Partner" providerId="None"/>
  <p188:author id="{F5FB51ED-846E-0593-1929-64B0321EBBC2}" name="Oya Schwab" initials="OS" userId="S::Oya.Schwab@deutschebahn.com::4cd79dc4-432b-4b89-ad52-1e80cb43a5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AB5500"/>
    <a:srgbClr val="454647"/>
    <a:srgbClr val="E3AA5E"/>
    <a:srgbClr val="305777"/>
    <a:srgbClr val="E7E6E6"/>
    <a:srgbClr val="898989"/>
    <a:srgbClr val="567A95"/>
    <a:srgbClr val="7A3192"/>
    <a:srgbClr val="F0D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57082" autoAdjust="0"/>
  </p:normalViewPr>
  <p:slideViewPr>
    <p:cSldViewPr snapToGrid="0">
      <p:cViewPr varScale="1">
        <p:scale>
          <a:sx n="68" d="100"/>
          <a:sy n="68" d="100"/>
        </p:scale>
        <p:origin x="208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635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133C1CB-6D3A-43D6-8884-A8761F4E9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38E199-95A5-4284-AC76-F2A15C6AA1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009D9-E480-4F23-9562-BEFCABAC5DA8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F4B26C-B81C-4C76-A102-D997195E48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42CCFC-EF41-41D7-9C72-FDAE5DD7D3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FAFDC-5FC5-4A5D-852F-3C4F98096F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068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838C1-D098-4983-B530-A38A539EFA2A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4DF72-A274-4B3B-A069-97B37F5E38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558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FD910-BCB6-4C13-9708-9D44F7FAABA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00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dirty="0"/>
              <a:t>Disclaimer: Keine abschließende rechtliche Würdigung, verkürzte Darstellung bei Fragen und Beschwerden bitte zum Anwalt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dirty="0"/>
              <a:t>Betrachtung insb. Hacker Angriffe und warum das CISO (straf-)rechtlich interessiert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endParaRPr lang="de-DE" dirty="0"/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§ 203 StGB: Strafbarkeit bei Geheimnisoffenbarung durch den Geheimnisträger durch mangelnde IT-Sicherheit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§§ 303a, 13 StGB: Strafbarkeit wegen Datenveränderung durch Unterlassen 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Hacking strafbar nach § 202a StGB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Verfolgung als Täter oder Teilnehmer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 nur Bußgelder, sondern auch Freiheitsstrafen bei Pflichtverletzungen möglich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4DF72-A274-4B3B-A069-97B37F5E38F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822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 weiten Sinne: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Taten, die durch IT-Mittel begangen werden, z.B.: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Drogenhandel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Waffenhandel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-Scam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Engineering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 engen Sinne: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Ransomware-Angriffe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Malware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DDOS-Attacken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Crypto-“Diebstahl“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Phishing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Datendiebstahl und Datendatenmanipulation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4DF72-A274-4B3B-A069-97B37F5E38F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459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Strafverfolgung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Täter oft im Ausland (Outsourcing und Einsatz von KI etc.)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Frühe Sicherung von IT-Systemen entscheidend für Beweissicherung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Unternehmen: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Unternehmen müssen Zusammenarbeit mit Polizei, IT-Forensik und Strafverteidigung koordinieren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Pflicht zur Meldung bei Datenschutzverstößen binnen 72 Stunden (Art. 33 DSGVO), 24h NIS2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Vorbereitung auf Ermittlungsmaßnahmen (Beschlagnahme, Auskunftsersuchen, Durchsuchung) erforderlich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Bedeutung der schnellen internen Reaktionsfähigkeit (Notfallplan !)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Risiko von Reputationsverlusten und Geschäftsausfällen extrem hoch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Lösegeldzahlung kann in seltenen Fällen nach (§§ 129, 129a StGB) strafbar sein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4DF72-A274-4B3B-A069-97B37F5E38F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661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Delegation / Enthaftung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 den Beauftragten: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§ 14 Abs. 2 StGB regelt Zurechnung persönlicher Merkmale des Betriebsinhabers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CISO wird "Beauftragter", wenn er Aufgaben der Kanzleileitung in der IT eigenverantwortlich übernimmt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Persönliches Merkmal z. B.: Anwaltsverschwiegenheitspflicht (§ 203 StGB) gilt auch für ihn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Risiko: CISO kann wegen Verletzung von IT-Sicherheit strafrechtlich haften, obwohl er selbst kein Anwalt ist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Absicherung: klare Aufgabenabgrenzung, Dokumentation, Haftpflichtversicherung, regelmäßige Compliance-Checks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Faktor Mensch: Regelmäßige Schulungen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Online-Tools nutzen: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Riala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 den Betriebsinhaber: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§ 14 Abs. 2 StGB: Delegation schützt nicht bei unzureichender Auswahl/Kontrolle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Sorgfältige Auswahl, Überwachung und Weisung des Beauftragte notwendig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"Organisationsverschulden" kann die Delegation unwirksam machen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Pflicht zur Dokumentation der Delegationsentscheidungen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4DF72-A274-4B3B-A069-97B37F5E38F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31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B3978-7E31-0619-1803-C3B8D1EDB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DD5C7D2-6C39-0F06-E2CA-9B6B703DB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778E120-0A1E-D3C9-CE7A-8091E000F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§ 203 StGB: Schutz auch von Geschäftsgeheimnissen juristischer Personen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Datenschutzverstöße können zu Bußgeldrisiken führen (Art. 83 DSGVO)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Schadensersatzansprüche nach Art. 82 DSGVO bei Datenpannen möglich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DSGVO-Folgen betreffen alle, die mit personenbezogenen Daten hantieren</a:t>
            </a:r>
          </a:p>
          <a:p>
            <a:pPr marL="171450" lvl="0" indent="-171450">
              <a:buFont typeface="Symbol" panose="05050102010706020507" pitchFamily="18" charset="2"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Cyberversicherungen können bei Nichteinhaltung der Obliegenheiten Regulierung verweigern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A28FD-AB99-E98E-D066-61D56861D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4DF72-A274-4B3B-A069-97B37F5E38F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673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Hindsight</a:t>
            </a:r>
            <a:r>
              <a:rPr lang="de-DE" dirty="0"/>
              <a:t> </a:t>
            </a:r>
            <a:r>
              <a:rPr lang="de-DE" dirty="0" err="1"/>
              <a:t>bias</a:t>
            </a:r>
            <a:endParaRPr lang="de-DE" dirty="0"/>
          </a:p>
          <a:p>
            <a:endParaRPr lang="de-DE" dirty="0"/>
          </a:p>
          <a:p>
            <a:r>
              <a:rPr lang="de-DE" dirty="0"/>
              <a:t>Am besten gar nicht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4DF72-A274-4B3B-A069-97B37F5E38F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143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Versicherung</a:t>
            </a:r>
          </a:p>
          <a:p>
            <a:pPr marL="171450" indent="-171450">
              <a:buFontTx/>
              <a:buChar char="-"/>
            </a:pPr>
            <a:r>
              <a:rPr lang="de-DE" dirty="0"/>
              <a:t>Rollenverteilung</a:t>
            </a:r>
          </a:p>
          <a:p>
            <a:pPr marL="171450" indent="-171450">
              <a:buFontTx/>
              <a:buChar char="-"/>
            </a:pPr>
            <a:r>
              <a:rPr lang="de-DE" dirty="0"/>
              <a:t>Klare Strukturen</a:t>
            </a:r>
          </a:p>
          <a:p>
            <a:pPr marL="171450" indent="-171450">
              <a:buFontTx/>
              <a:buChar char="-"/>
            </a:pPr>
            <a:r>
              <a:rPr lang="de-DE" dirty="0"/>
              <a:t>Risikoabwägung</a:t>
            </a:r>
          </a:p>
          <a:p>
            <a:pPr marL="171450" indent="-171450">
              <a:buFontTx/>
              <a:buChar char="-"/>
            </a:pPr>
            <a:r>
              <a:rPr lang="de-DE" dirty="0"/>
              <a:t>Business </a:t>
            </a:r>
            <a:r>
              <a:rPr lang="de-DE" dirty="0" err="1"/>
              <a:t>Judgement</a:t>
            </a:r>
            <a:r>
              <a:rPr lang="de-DE" dirty="0"/>
              <a:t> Rule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4DF72-A274-4B3B-A069-97B37F5E38F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476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FD910-BCB6-4C13-9708-9D44F7FAABA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00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3CE46-5216-474A-B38E-ECF0EF854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E5AE88-A761-4E80-84A6-6F93C614F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A50C4C-118C-4D15-9797-92A2DEE05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0DD786-6410-4A6A-895D-0F7E0B5C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677E1D-5B29-4C2F-8B91-96517C18F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51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37A79B-10EB-4544-B7D2-B3D6F1531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A2E168-541C-45ED-AAFE-50B6FE04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42116B-694B-4365-9DB2-B3889129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6CE140-A8F1-4660-AE15-40562A329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BB3E67-D02F-48E4-B04A-8BE01FA5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70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064B363-8946-4516-90EB-4AB350CC4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B8FB7C-7472-4E0A-9E87-E16EB6EF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4BB1DF-173B-407C-ABAA-F6F3BDCF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C144D-857B-4BC7-8FFF-21058D94E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DC7DEE-47F8-405C-BB94-6ED64852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938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F4202-F2D9-41A8-9E41-6DF4270E9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E3A1D1-42F2-4C6A-8B8D-707F70BCE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46EB0B-AB74-4664-A482-8795165F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70D6EF-9E6B-47ED-86CA-FAA047C5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32EAE9-B9D8-4D99-8DBE-F4A336DD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102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26D21C-9763-4425-9BFC-88F2A67D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AAA393-340D-43F6-A7B0-3AFA9D6FD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9E385-7AE0-4EA0-A3F4-F939328BD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CD47E1-E80F-4B75-9C0C-0E150DA84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9CDA3D-6329-4A9E-AFA5-096E6A6A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558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CDC47-0878-49B8-9F01-015C12796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7C844A-0440-422F-B95E-8BD4E82C3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5C42D9-8FE3-4CC6-9746-1AD549F0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2E7ACD-D4C9-4266-AC10-B7E178FF9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3990CA-DD77-4D78-BECB-976A9F19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982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F0720-1A90-4126-8E5E-C8B61051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05A050-4D25-4AF5-BFD7-17984A1B71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DCB65E-70EA-43DA-85A3-FABA06DB8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B0CC3ED-27E6-4A1E-833A-455E21CE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A3F182-A16F-4A89-8A9E-50F47CD3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C7D97A6-3ED8-4C4B-958C-DA42F347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861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172D2-0242-4C1B-8CB8-7639E5C6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D3B684-EF15-4239-8D56-DA18494F3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A8D2B94-D84A-42AC-8263-B4698922F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912438-61E6-44C8-A1CE-6E936FFC7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4D6D716-0C8C-43EF-ACA1-298EA1A15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341226C-A0A4-4849-A9C7-3F2FFB051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59F01AD-259C-4645-ADB1-C94EE212D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6E95F23-BE5C-43A1-8B03-72415874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1355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A2822-5257-4AC0-B311-16E2E225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0F5FD0-D282-46D2-A606-5D97AE0C5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4DF338-15A8-48AF-A907-8B2F222A8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200A00-5AEB-49CE-A9F2-E5F30C8E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176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945C13-DF3F-4C0C-AC23-DA4514CCB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15AB92-71EA-428A-BD38-3F20F611C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6CFBE5-41E6-4EC4-8CD0-A81C5E07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6014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EA931-6F0E-496E-AEE9-A5C0D8FB2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F3DC77-1275-4BC8-93F0-9AB5283FB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47E0E7-C05B-4423-AE58-23152ABEC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064FEF-6CA9-4C6D-8D26-768C1200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A880D0C-0B0E-4368-B782-5661BB376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B5ABB4-2884-4560-9042-068FE2FC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18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2AEBD-D6B8-43E9-B47A-5DF04D5F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93F634-E09C-4E63-90D2-C996F2622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145906-53F7-435B-AD5A-F8DC5D55E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163596-DF72-465C-BFEE-A42E6630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95B3A3-BFFC-4146-9D23-03B357ED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050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383A5-34FA-4C80-933B-A8D88639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EEF9E3B-7F86-4025-B753-D320566239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AF2D6C-1351-4949-BEE7-38CFF09F4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E5B422-1B2A-4755-9A81-96151CEE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38D0FE-E227-4BF0-9D43-07BF57F2F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BF1E57-0FF4-499E-A2FE-BB452950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79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4E0B3-E079-4D4D-BE08-3508F0CB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21F6133-00A5-4B66-8B13-5D4795F64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A4867F-E974-45DC-A007-48F9D1E4B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678FFE-2C88-45D7-A7D1-5ACD31A60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0F92CD-F38E-40D2-8A2D-2EF03687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550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66A08AB-59E5-49C4-BE90-3634B4708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5B9E057-BFAF-486A-A0BF-2856B7586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312C66-F8A1-47AC-956F-A86F6E0B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3CCAF7-6CC3-4EA9-BA47-97408EF2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DE035-6DA2-461F-9624-2D6291C3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0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46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61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8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4132"/>
            <a:ext cx="10515600" cy="880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56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8297439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40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4132"/>
            <a:ext cx="8448040" cy="880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70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4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E5366-33DC-4925-AE0C-401AA3C5D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48009E-6477-46B1-B328-C4E44582C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4776D-3654-4566-A6AA-B83871352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94BEAB-4470-43E1-AADF-9E17F57D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983298-4129-4BA0-9FB1-2A118745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2619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6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61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18105-CB9D-4D34-A567-F19272E8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cap="sm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E1E3E7-53A2-4A17-944B-A11BFED50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983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5ACDD002-04F1-45BD-A213-E83F2CF2806E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490440"/>
            <a:ext cx="10972800" cy="922337"/>
          </a:xfrm>
        </p:spPr>
        <p:txBody>
          <a:bodyPr>
            <a:normAutofit/>
          </a:bodyPr>
          <a:lstStyle>
            <a:lvl1pPr algn="l">
              <a:defRPr sz="3200" b="0" cap="sm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527051" y="1196975"/>
            <a:ext cx="1094528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3251" y="1773238"/>
            <a:ext cx="10945283" cy="3816350"/>
          </a:xfrm>
        </p:spPr>
        <p:txBody>
          <a:bodyPr>
            <a:normAutofit/>
          </a:bodyPr>
          <a:lstStyle>
            <a:lvl1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marL="360363" indent="-184150">
              <a:buClr>
                <a:schemeClr val="tx1"/>
              </a:buClr>
              <a:buFont typeface="Calibri" panose="020F0502020204030204" pitchFamily="34" charset="0"/>
              <a:buChar char="→"/>
              <a:tabLst>
                <a:tab pos="360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176213">
              <a:buClr>
                <a:schemeClr val="tx1"/>
              </a:buClr>
              <a:buFont typeface="Calibri" panose="020F0502020204030204" pitchFamily="34" charset="0"/>
              <a:buChar char="→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87425" indent="-266700"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5713" indent="-268288">
              <a:buFont typeface="Symbol" panose="05050102010706020507" pitchFamily="18" charset="2"/>
              <a:buChar char="-"/>
              <a:defRPr sz="2000"/>
            </a:lvl5pPr>
          </a:lstStyle>
          <a:p>
            <a:pPr lvl="0"/>
            <a:r>
              <a:rPr lang="de-DE" dirty="0">
                <a:latin typeface="+mj-lt"/>
              </a:rPr>
              <a:t>Text</a:t>
            </a:r>
          </a:p>
          <a:p>
            <a:pPr lvl="2"/>
            <a:r>
              <a:rPr lang="de-DE" dirty="0">
                <a:latin typeface="+mj-lt"/>
              </a:rPr>
              <a:t>Text </a:t>
            </a:r>
          </a:p>
          <a:p>
            <a:pPr lvl="3"/>
            <a:r>
              <a:rPr lang="de-DE" dirty="0" err="1">
                <a:latin typeface="+mj-lt"/>
              </a:rPr>
              <a:t>Xxx</a:t>
            </a:r>
            <a:endParaRPr lang="de-DE" dirty="0">
              <a:latin typeface="+mj-lt"/>
            </a:endParaRPr>
          </a:p>
          <a:p>
            <a:pPr lvl="4"/>
            <a:r>
              <a:rPr lang="de-DE" dirty="0">
                <a:latin typeface="+mj-lt"/>
              </a:rPr>
              <a:t>ccc</a:t>
            </a:r>
          </a:p>
          <a:p>
            <a:pPr lvl="2"/>
            <a:endParaRPr lang="de-DE" dirty="0">
              <a:latin typeface="+mj-lt"/>
            </a:endParaRPr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1691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5ACDD002-04F1-45BD-A213-E83F2CF2806E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623392" y="2773680"/>
            <a:ext cx="10363200" cy="195146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05892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400256" y="5877272"/>
            <a:ext cx="345638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Century Gothic" panose="020B0502020202020204" pitchFamily="34" charset="0"/>
            </a:endParaRPr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0" y="5157192"/>
            <a:ext cx="121920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1318149" y="4005084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911424" y="4221088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852738"/>
            <a:ext cx="5472608" cy="1223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3600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36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7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1295466" y="4508501"/>
            <a:ext cx="4797721" cy="1152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2000" kern="1200" dirty="0" smtClean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20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212713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-HEadline-Subline-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2" y="854947"/>
            <a:ext cx="11012685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1484314"/>
            <a:ext cx="11012685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1400" b="0" kern="1200" baseline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27382" y="1844824"/>
            <a:ext cx="11012685" cy="4321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4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  <a:lvl2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2pPr>
            <a:lvl3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3pPr>
            <a:lvl4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4pPr>
            <a:lvl5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8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10919811" y="6381329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5C4E169C-1DF4-480D-A56B-FAF048BE6101}" type="slidenum">
              <a:rPr lang="de-DE" sz="120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l"/>
              <a:t>‹Nr.›</a:t>
            </a:fld>
            <a:endParaRPr lang="de-DE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23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400256" y="5877272"/>
            <a:ext cx="345638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Century Gothic" panose="020B0502020202020204" pitchFamily="34" charset="0"/>
            </a:endParaRPr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0" y="5157192"/>
            <a:ext cx="121920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1318149" y="4005084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911424" y="4221088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852738"/>
            <a:ext cx="5472608" cy="1223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3600" kern="1200" cap="all" baseline="0" dirty="0" smtClean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36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7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1295466" y="4508501"/>
            <a:ext cx="4797721" cy="1152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2000" kern="1200" dirty="0" smtClean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20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A3FC9553-3335-428A-8A1F-0F51C5AE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85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zählungs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1" y="854947"/>
            <a:ext cx="11012687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6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27381" y="1412775"/>
            <a:ext cx="11040203" cy="4753075"/>
          </a:xfrm>
          <a:prstGeom prst="rect">
            <a:avLst/>
          </a:prstGeom>
        </p:spPr>
        <p:txBody>
          <a:bodyPr/>
          <a:lstStyle>
            <a:lvl1pPr marL="180975" indent="-180975">
              <a:spcBef>
                <a:spcPts val="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  <a:defRPr/>
            </a:lvl1pPr>
            <a:lvl2pPr marL="361950" indent="-17938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/>
            </a:lvl2pPr>
            <a:lvl3pPr marL="542925" indent="-18573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/>
            </a:lvl3pPr>
            <a:lvl4pPr marL="714375" indent="-17303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/>
            </a:lvl4pPr>
            <a:lvl5pPr marL="895350" indent="-180975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03DFDB-A624-414E-A331-90396606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184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_Headline-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2" y="854947"/>
            <a:ext cx="11012685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8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11088555" y="6381329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5C4E169C-1DF4-480D-A56B-FAF048BE6101}" type="slidenum">
              <a:rPr lang="de-DE" sz="120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l"/>
              <a:t>‹Nr.›</a:t>
            </a:fld>
            <a:endParaRPr lang="de-DE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E6A31-C973-4AE7-9066-4F381810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7AB52C-AB2A-4BF6-9480-3CDB2316A7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35B4204-36F7-457B-959A-D81837925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502FE4-3710-48A2-85DA-8E009306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430319-C5D0-49D7-B8B4-6700D933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D27B84-A741-4E7A-894A-CFF2565F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8370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0992544" y="6381329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5C4E169C-1DF4-480D-A56B-FAF048BE6101}" type="slidenum">
              <a:rPr lang="de-DE" sz="120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l"/>
              <a:t>‹Nr.›</a:t>
            </a:fld>
            <a:endParaRPr lang="de-DE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37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_Headline_Subline_Bulletpoints 2Ebe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1" y="854947"/>
            <a:ext cx="11012687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1484314"/>
            <a:ext cx="11012685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1400" b="0" kern="1200" baseline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27381" y="1844675"/>
            <a:ext cx="11012687" cy="4320629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11163" indent="-228600">
              <a:spcBef>
                <a:spcPts val="0"/>
              </a:spcBef>
              <a:buClr>
                <a:schemeClr val="tx1"/>
              </a:buClr>
              <a:buSzPct val="65000"/>
              <a:buFont typeface="Arial" panose="020B0604020202020204" pitchFamily="34" charset="0"/>
              <a:buChar char="►"/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8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10919811" y="6440467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5C4E169C-1DF4-480D-A56B-FAF048BE6101}" type="slidenum">
              <a:rPr lang="de-DE" sz="120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l"/>
              <a:t>‹Nr.›</a:t>
            </a:fld>
            <a:endParaRPr lang="de-DE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2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_Headline_Subline_Bulletpoints 5 Ebe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1" y="854947"/>
            <a:ext cx="11012687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6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27381" y="1412775"/>
            <a:ext cx="11040203" cy="4753075"/>
          </a:xfrm>
          <a:prstGeom prst="rect">
            <a:avLst/>
          </a:prstGeom>
        </p:spPr>
        <p:txBody>
          <a:bodyPr/>
          <a:lstStyle>
            <a:lvl1pPr marL="180975" indent="-180975">
              <a:spcBef>
                <a:spcPts val="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361950" indent="-17938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+mn-lt"/>
              </a:defRPr>
            </a:lvl2pPr>
            <a:lvl3pPr marL="542925" indent="-18573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+mn-lt"/>
              </a:defRPr>
            </a:lvl3pPr>
            <a:lvl4pPr marL="714375" indent="-17303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+mn-lt"/>
              </a:defRPr>
            </a:lvl4pPr>
            <a:lvl5pPr marL="895350" indent="-180975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10947328" y="6392864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5C4E169C-1DF4-480D-A56B-FAF048BE6101}" type="slidenum">
              <a:rPr lang="de-DE" sz="120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l"/>
              <a:t>‹Nr.›</a:t>
            </a:fld>
            <a:endParaRPr lang="de-DE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903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400256" y="5877272"/>
            <a:ext cx="345638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Century Gothic" panose="020B0502020202020204" pitchFamily="34" charset="0"/>
            </a:endParaRPr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0" y="5157192"/>
            <a:ext cx="121920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1318149" y="4005084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911424" y="4221088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852738"/>
            <a:ext cx="5472608" cy="1223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3600" kern="1200" cap="all" baseline="0" dirty="0" smtClean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36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8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1295466" y="4508501"/>
            <a:ext cx="4797721" cy="1152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2000" kern="1200" dirty="0" smtClean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20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2C0CBA85-887C-4EA3-A242-CE3770E6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9935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46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0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95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4132"/>
            <a:ext cx="10515600" cy="880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841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8297439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573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4132"/>
            <a:ext cx="8448040" cy="880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0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01D4C-910F-44A9-BA10-6E7ECC37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BDF36C-F6BB-4F95-B51C-D82F58FAD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B6F253-00E8-4BB3-B88B-837BA6B77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65357E-4186-41B2-B3DE-5E724AAD3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240B442-A3C1-4479-B624-C42A122D7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C891C6B-1418-4DA8-8DAB-6CEC59703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05396DB-8B34-46EE-8F46-3A1C3535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9CC7DC2-F048-4012-9A37-D703CD39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2177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57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25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72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18105-CB9D-4D34-A567-F19272E8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cap="sm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E1E3E7-53A2-4A17-944B-A11BFED50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967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5ACDD002-04F1-45BD-A213-E83F2CF2806E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490440"/>
            <a:ext cx="10972800" cy="922337"/>
          </a:xfrm>
        </p:spPr>
        <p:txBody>
          <a:bodyPr>
            <a:normAutofit/>
          </a:bodyPr>
          <a:lstStyle>
            <a:lvl1pPr algn="l">
              <a:defRPr sz="3200" b="0" cap="sm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527051" y="1196975"/>
            <a:ext cx="1094528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3251" y="1773238"/>
            <a:ext cx="10945283" cy="3816350"/>
          </a:xfrm>
        </p:spPr>
        <p:txBody>
          <a:bodyPr>
            <a:normAutofit/>
          </a:bodyPr>
          <a:lstStyle>
            <a:lvl1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marL="360363" indent="-184150">
              <a:buClr>
                <a:schemeClr val="tx1"/>
              </a:buClr>
              <a:buFont typeface="Calibri" panose="020F0502020204030204" pitchFamily="34" charset="0"/>
              <a:buChar char="→"/>
              <a:tabLst>
                <a:tab pos="360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176213">
              <a:buClr>
                <a:schemeClr val="tx1"/>
              </a:buClr>
              <a:buFont typeface="Calibri" panose="020F0502020204030204" pitchFamily="34" charset="0"/>
              <a:buChar char="→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87425" indent="-266700"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5713" indent="-268288">
              <a:buFont typeface="Symbol" panose="05050102010706020507" pitchFamily="18" charset="2"/>
              <a:buChar char="-"/>
              <a:defRPr sz="2000"/>
            </a:lvl5pPr>
          </a:lstStyle>
          <a:p>
            <a:pPr lvl="0"/>
            <a:r>
              <a:rPr lang="de-DE" dirty="0">
                <a:latin typeface="+mj-lt"/>
              </a:rPr>
              <a:t>Text</a:t>
            </a:r>
          </a:p>
          <a:p>
            <a:pPr lvl="2"/>
            <a:r>
              <a:rPr lang="de-DE" dirty="0">
                <a:latin typeface="+mj-lt"/>
              </a:rPr>
              <a:t>Text </a:t>
            </a:r>
          </a:p>
          <a:p>
            <a:pPr lvl="3"/>
            <a:r>
              <a:rPr lang="de-DE" dirty="0" err="1">
                <a:latin typeface="+mj-lt"/>
              </a:rPr>
              <a:t>Xxx</a:t>
            </a:r>
            <a:endParaRPr lang="de-DE" dirty="0">
              <a:latin typeface="+mj-lt"/>
            </a:endParaRPr>
          </a:p>
          <a:p>
            <a:pPr lvl="4"/>
            <a:r>
              <a:rPr lang="de-DE" dirty="0">
                <a:latin typeface="+mj-lt"/>
              </a:rPr>
              <a:t>ccc</a:t>
            </a:r>
          </a:p>
          <a:p>
            <a:pPr lvl="2"/>
            <a:endParaRPr lang="de-DE" dirty="0">
              <a:latin typeface="+mj-lt"/>
            </a:endParaRPr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0925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5ACDD002-04F1-45BD-A213-E83F2CF2806E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623392" y="2773680"/>
            <a:ext cx="10363200" cy="195146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2838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400256" y="5877272"/>
            <a:ext cx="345638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Century Gothic" panose="020B0502020202020204" pitchFamily="34" charset="0"/>
            </a:endParaRPr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0" y="5157192"/>
            <a:ext cx="121920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1318149" y="4005084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911424" y="4221088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852738"/>
            <a:ext cx="5472608" cy="1223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3600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36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7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1295466" y="4508501"/>
            <a:ext cx="4797721" cy="1152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2000" kern="1200" dirty="0" smtClean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20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45B0B996-0056-4836-8E0A-9F6234CD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66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-HEadline-Subline-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2" y="854947"/>
            <a:ext cx="11012685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1484314"/>
            <a:ext cx="11012685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1400" b="0" kern="1200" baseline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27382" y="1844824"/>
            <a:ext cx="11012685" cy="4321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4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  <a:lvl2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2pPr>
            <a:lvl3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3pPr>
            <a:lvl4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4pPr>
            <a:lvl5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8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10919811" y="6381329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5C4E169C-1DF4-480D-A56B-FAF048BE6101}" type="slidenum">
              <a:rPr lang="de-DE" sz="120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l"/>
              <a:t>‹Nr.›</a:t>
            </a:fld>
            <a:endParaRPr lang="de-DE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309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400256" y="5877272"/>
            <a:ext cx="345638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Century Gothic" panose="020B0502020202020204" pitchFamily="34" charset="0"/>
            </a:endParaRPr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0" y="5157192"/>
            <a:ext cx="121920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1318149" y="4005084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911424" y="4221088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852738"/>
            <a:ext cx="5472608" cy="1223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3600" kern="1200" cap="all" baseline="0" dirty="0" smtClean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36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7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1295466" y="4508501"/>
            <a:ext cx="4797721" cy="1152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2000" kern="1200" dirty="0" smtClean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20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D7021AD2-3BE3-4626-9D85-61775DA1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2945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zählungs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1" y="854947"/>
            <a:ext cx="11012687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6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27381" y="1412775"/>
            <a:ext cx="11040203" cy="4753075"/>
          </a:xfrm>
          <a:prstGeom prst="rect">
            <a:avLst/>
          </a:prstGeom>
        </p:spPr>
        <p:txBody>
          <a:bodyPr/>
          <a:lstStyle>
            <a:lvl1pPr marL="180975" indent="-180975">
              <a:spcBef>
                <a:spcPts val="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  <a:defRPr/>
            </a:lvl1pPr>
            <a:lvl2pPr marL="361950" indent="-17938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/>
            </a:lvl2pPr>
            <a:lvl3pPr marL="542925" indent="-18573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/>
            </a:lvl3pPr>
            <a:lvl4pPr marL="714375" indent="-17303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/>
            </a:lvl4pPr>
            <a:lvl5pPr marL="895350" indent="-180975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110BAD-597D-4ACB-B379-DC6FEA1F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30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54B41-2393-454A-93CE-50DF5B9C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F583B7-E4CC-46C8-9317-A74B748A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B9AB94-A1BC-4261-954B-4FE894610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A02B79-A09A-4E6A-949C-399DEA4B3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3582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_Headline-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2" y="854947"/>
            <a:ext cx="11012685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8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11088555" y="6381329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5C4E169C-1DF4-480D-A56B-FAF048BE6101}" type="slidenum">
              <a:rPr lang="de-DE" sz="120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l"/>
              <a:t>‹Nr.›</a:t>
            </a:fld>
            <a:endParaRPr lang="de-DE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877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0992544" y="6381329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5C4E169C-1DF4-480D-A56B-FAF048BE6101}" type="slidenum">
              <a:rPr lang="de-DE" sz="120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l"/>
              <a:t>‹Nr.›</a:t>
            </a:fld>
            <a:endParaRPr lang="de-DE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253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_Headline_Subline_Bulletpoints 2Ebe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1" y="854947"/>
            <a:ext cx="11012687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1484314"/>
            <a:ext cx="11012685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1400" b="0" kern="1200" baseline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27381" y="1844675"/>
            <a:ext cx="11012687" cy="4320629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11163" indent="-228600">
              <a:spcBef>
                <a:spcPts val="0"/>
              </a:spcBef>
              <a:buClr>
                <a:schemeClr val="tx1"/>
              </a:buClr>
              <a:buSzPct val="65000"/>
              <a:buFont typeface="Arial" panose="020B0604020202020204" pitchFamily="34" charset="0"/>
              <a:buChar char="►"/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8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10919811" y="6440467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5C4E169C-1DF4-480D-A56B-FAF048BE6101}" type="slidenum">
              <a:rPr lang="de-DE" sz="120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l"/>
              <a:t>‹Nr.›</a:t>
            </a:fld>
            <a:endParaRPr lang="de-DE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203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_Headline_Subline_Bulletpoints 5 Ebe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1" y="854947"/>
            <a:ext cx="11012687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6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27381" y="1412775"/>
            <a:ext cx="11040203" cy="4753075"/>
          </a:xfrm>
          <a:prstGeom prst="rect">
            <a:avLst/>
          </a:prstGeom>
        </p:spPr>
        <p:txBody>
          <a:bodyPr/>
          <a:lstStyle>
            <a:lvl1pPr marL="180975" indent="-180975">
              <a:spcBef>
                <a:spcPts val="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361950" indent="-17938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+mn-lt"/>
              </a:defRPr>
            </a:lvl2pPr>
            <a:lvl3pPr marL="542925" indent="-18573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+mn-lt"/>
              </a:defRPr>
            </a:lvl3pPr>
            <a:lvl4pPr marL="714375" indent="-173038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+mn-lt"/>
              </a:defRPr>
            </a:lvl4pPr>
            <a:lvl5pPr marL="895350" indent="-180975">
              <a:spcBef>
                <a:spcPts val="0"/>
              </a:spcBef>
              <a:buClr>
                <a:schemeClr val="tx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10947328" y="6392864"/>
            <a:ext cx="465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5C4E169C-1DF4-480D-A56B-FAF048BE6101}" type="slidenum">
              <a:rPr lang="de-DE" sz="120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l"/>
              <a:t>‹Nr.›</a:t>
            </a:fld>
            <a:endParaRPr lang="de-DE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5862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400256" y="5877272"/>
            <a:ext cx="345638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Century Gothic" panose="020B0502020202020204" pitchFamily="34" charset="0"/>
            </a:endParaRPr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0" y="5157192"/>
            <a:ext cx="121920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1318149" y="4005084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911424" y="4221088"/>
            <a:ext cx="54726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852738"/>
            <a:ext cx="5472608" cy="1223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3600" kern="1200" cap="all" baseline="0" dirty="0" smtClean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36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36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8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1295466" y="4508501"/>
            <a:ext cx="4797721" cy="1152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2000" kern="1200" dirty="0" smtClean="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algn="ctr"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>
              <a:defRPr lang="de-DE" sz="2000" kern="1200" dirty="0" smtClean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defRPr lang="de-DE" sz="2000" kern="1200" dirty="0">
                <a:solidFill>
                  <a:schemeClr val="l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6ABE9AE0-DD1D-4F8B-AD1C-0C92FD83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8039"/>
            <a:ext cx="2743200" cy="365125"/>
          </a:xfrm>
        </p:spPr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9066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191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176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0921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48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14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EE70665-6A32-4D0F-A19E-97180E2E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7BD3BA6-4A61-4A7D-85F9-487818A3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A509EE-E886-4927-AA74-240698D1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7108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7216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303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616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125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4486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8231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lie_Headline_Subline_Bulletpoints 5 Ebe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6" y="854947"/>
            <a:ext cx="11012687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27381" y="1412775"/>
            <a:ext cx="11040203" cy="4753075"/>
          </a:xfrm>
          <a:prstGeom prst="rect">
            <a:avLst/>
          </a:prstGeom>
        </p:spPr>
        <p:txBody>
          <a:bodyPr/>
          <a:lstStyle>
            <a:lvl1pPr marL="180970" indent="-180970">
              <a:spcBef>
                <a:spcPts val="0"/>
              </a:spcBef>
              <a:buClr>
                <a:srgbClr val="714A51"/>
              </a:buClr>
              <a:buSzPct val="115000"/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1pPr>
            <a:lvl2pPr marL="361942" indent="-179384">
              <a:spcBef>
                <a:spcPts val="0"/>
              </a:spcBef>
              <a:buClr>
                <a:srgbClr val="714A5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Century Gothic" panose="020B0502020202020204" pitchFamily="34" charset="0"/>
              </a:defRPr>
            </a:lvl2pPr>
            <a:lvl3pPr marL="542912" indent="-185734">
              <a:spcBef>
                <a:spcPts val="0"/>
              </a:spcBef>
              <a:buClr>
                <a:srgbClr val="714A5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Century Gothic" panose="020B0502020202020204" pitchFamily="34" charset="0"/>
              </a:defRPr>
            </a:lvl3pPr>
            <a:lvl4pPr marL="714357" indent="-173034">
              <a:spcBef>
                <a:spcPts val="0"/>
              </a:spcBef>
              <a:buClr>
                <a:srgbClr val="714A5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Century Gothic" panose="020B0502020202020204" pitchFamily="34" charset="0"/>
              </a:defRPr>
            </a:lvl4pPr>
            <a:lvl5pPr marL="895328" indent="-180970">
              <a:spcBef>
                <a:spcPts val="0"/>
              </a:spcBef>
              <a:buClr>
                <a:srgbClr val="714A51"/>
              </a:buClr>
              <a:buSzPct val="62000"/>
              <a:buFont typeface="Arial Narrow" panose="020B0606020202030204" pitchFamily="34" charset="0"/>
              <a:buChar char="►"/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C1BE3699-B9D5-2080-B9BF-8DAD7CF33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4384" y="6299131"/>
            <a:ext cx="2743200" cy="365125"/>
          </a:xfrm>
          <a:prstGeom prst="rect">
            <a:avLst/>
          </a:prstGeom>
        </p:spPr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2373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-HEadline-Subline-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527382" y="854947"/>
            <a:ext cx="11012685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de-DE" sz="20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1484314"/>
            <a:ext cx="11012685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1400" b="0" kern="1200" baseline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27382" y="1844824"/>
            <a:ext cx="11012685" cy="4321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400" b="0" kern="120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  <a:lvl2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2pPr>
            <a:lvl3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3pPr>
            <a:lvl4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4pPr>
            <a:lvl5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11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8" name="Titel 5"/>
          <p:cNvSpPr>
            <a:spLocks noGrp="1"/>
          </p:cNvSpPr>
          <p:nvPr>
            <p:ph type="title"/>
          </p:nvPr>
        </p:nvSpPr>
        <p:spPr>
          <a:xfrm>
            <a:off x="527381" y="430241"/>
            <a:ext cx="8737768" cy="4784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defRPr lang="de-DE" sz="2800" b="0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7DBB9DB-962B-423B-9BB2-7478F21E2E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52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7C3E8-6DAA-4B39-8FFE-9E401D67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12338D-523D-4ACD-B8E6-58A1E316A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92EAEB-D880-4580-9B66-F1C78321F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20C7D06-CAF4-4732-96FD-DAD9A4B4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FABAF1-6C6A-4734-A600-5C59F699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50ED80-DF2B-467A-9347-9AA5AC7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90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F905DA-37F1-4A06-A305-50949055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31DCDFE-0B41-43C9-AD98-BD814B797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76C83F-1E9A-4847-98A2-282E9E01E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33A446-E377-47D1-B89F-5C105461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4F17A1-FF52-4D7A-A5A6-1E1615A8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FF4732-03BD-4D58-B4AB-FF96D945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85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7C4675-9C54-467F-AB54-AC89F2AF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23AFEA-8762-4294-9D6C-789D9789A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64580E-BC4A-4E92-BB84-110355880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C42292-66BA-48C9-A280-315955998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E4542B-9F0A-4233-95B1-EF2082194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38B57-C2C5-44D7-AA99-D5E72A4C9C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3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2C2455-EC0D-40DC-B0DF-73400976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555EB4-3E76-46DF-85F0-5E33B8949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75FA4F-E843-4D55-B225-D509201AC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B29862-095F-4B40-8817-E5906AABA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8741E8-BF25-4537-AD9F-C6D3B30EB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E5963-F74F-4B67-901C-BFD9703E9C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90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74132"/>
            <a:ext cx="10515600" cy="88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F7FD19F-A964-462C-BF24-3B2E14A7503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389" y="261422"/>
            <a:ext cx="2400000" cy="4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9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  <p:sldLayoutId id="2147484226" r:id="rId14"/>
    <p:sldLayoutId id="2147484227" r:id="rId15"/>
    <p:sldLayoutId id="2147484229" r:id="rId16"/>
    <p:sldLayoutId id="2147484230" r:id="rId17"/>
    <p:sldLayoutId id="2147484232" r:id="rId18"/>
    <p:sldLayoutId id="2147484233" r:id="rId19"/>
    <p:sldLayoutId id="2147484234" r:id="rId20"/>
    <p:sldLayoutId id="214748423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→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74132"/>
            <a:ext cx="10515600" cy="88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9676BF7B-116A-452C-BC1F-012ED13A6949}" type="slidenum">
              <a:rPr lang="de-DE" smtClean="0">
                <a:solidFill>
                  <a:srgbClr val="002060">
                    <a:tint val="75000"/>
                  </a:srgbClr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2060">
                  <a:tint val="75000"/>
                </a:srgb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F7FD19F-A964-462C-BF24-3B2E14A7503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389" y="261422"/>
            <a:ext cx="2400000" cy="4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7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  <p:sldLayoutId id="2147484275" r:id="rId13"/>
    <p:sldLayoutId id="2147484276" r:id="rId14"/>
    <p:sldLayoutId id="2147484277" r:id="rId15"/>
    <p:sldLayoutId id="2147484279" r:id="rId16"/>
    <p:sldLayoutId id="2147484280" r:id="rId17"/>
    <p:sldLayoutId id="2147484281" r:id="rId18"/>
    <p:sldLayoutId id="2147484282" r:id="rId19"/>
    <p:sldLayoutId id="2147484283" r:id="rId20"/>
    <p:sldLayoutId id="2147484284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→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EA18D-4F36-43CB-BE94-242E25B60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82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  <p:sldLayoutId id="21474842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BFE54EB-41E9-4FCB-B7BC-2144ED564B94}"/>
              </a:ext>
            </a:extLst>
          </p:cNvPr>
          <p:cNvSpPr/>
          <p:nvPr/>
        </p:nvSpPr>
        <p:spPr>
          <a:xfrm>
            <a:off x="0" y="4989921"/>
            <a:ext cx="12192000" cy="1856134"/>
          </a:xfrm>
          <a:prstGeom prst="rect">
            <a:avLst/>
          </a:prstGeom>
          <a:solidFill>
            <a:srgbClr val="305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754C519-F8E0-4533-879E-C78896D8E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005" y="180118"/>
            <a:ext cx="1694835" cy="42066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BEE42E7-4E82-4D24-93BE-5CE140F79F46}"/>
              </a:ext>
            </a:extLst>
          </p:cNvPr>
          <p:cNvSpPr/>
          <p:nvPr/>
        </p:nvSpPr>
        <p:spPr>
          <a:xfrm>
            <a:off x="10837457" y="6343749"/>
            <a:ext cx="2318767" cy="463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28. April 2026</a:t>
            </a:r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3682CCB-42FD-450F-83C7-4F06D8671593}"/>
              </a:ext>
            </a:extLst>
          </p:cNvPr>
          <p:cNvSpPr/>
          <p:nvPr/>
        </p:nvSpPr>
        <p:spPr>
          <a:xfrm>
            <a:off x="1834133" y="4282063"/>
            <a:ext cx="8157410" cy="707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000" dirty="0">
              <a:solidFill>
                <a:srgbClr val="305777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68A186-CFFA-812E-C617-F3794248EC3A}"/>
              </a:ext>
            </a:extLst>
          </p:cNvPr>
          <p:cNvSpPr/>
          <p:nvPr/>
        </p:nvSpPr>
        <p:spPr>
          <a:xfrm>
            <a:off x="0" y="6137046"/>
            <a:ext cx="7529937" cy="659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Mirjam Hannah Steinfeld</a:t>
            </a:r>
          </a:p>
          <a:p>
            <a:r>
              <a:rPr lang="de-DE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Rosinus | Partner PartG mbB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B7A9D3D-C4C1-FBBE-DDD4-38EFA813D0F4}"/>
              </a:ext>
            </a:extLst>
          </p:cNvPr>
          <p:cNvSpPr/>
          <p:nvPr/>
        </p:nvSpPr>
        <p:spPr>
          <a:xfrm>
            <a:off x="1617785" y="3015205"/>
            <a:ext cx="9875520" cy="827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rgbClr val="305777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CISO </a:t>
            </a:r>
          </a:p>
          <a:p>
            <a:pPr algn="ctr"/>
            <a:r>
              <a:rPr lang="de-DE" sz="4400" dirty="0">
                <a:solidFill>
                  <a:srgbClr val="305777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= </a:t>
            </a:r>
          </a:p>
          <a:p>
            <a:pPr algn="ctr"/>
            <a:r>
              <a:rPr lang="de-DE" sz="4400" dirty="0" err="1">
                <a:solidFill>
                  <a:srgbClr val="305777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Criminally</a:t>
            </a:r>
            <a:r>
              <a:rPr lang="de-DE" sz="4400" dirty="0">
                <a:solidFill>
                  <a:srgbClr val="305777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de-DE" sz="4400" dirty="0" err="1">
                <a:solidFill>
                  <a:srgbClr val="305777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Involved</a:t>
            </a:r>
            <a:r>
              <a:rPr lang="de-DE" sz="4400" dirty="0">
                <a:solidFill>
                  <a:srgbClr val="305777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Security Officer?</a:t>
            </a:r>
          </a:p>
          <a:p>
            <a:pPr algn="ctr"/>
            <a:endParaRPr lang="de-DE" sz="1200" dirty="0">
              <a:solidFill>
                <a:srgbClr val="305777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12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573A9C-3173-4D78-9B97-5060F17F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04" y="349436"/>
            <a:ext cx="6553326" cy="478480"/>
          </a:xfrm>
        </p:spPr>
        <p:txBody>
          <a:bodyPr/>
          <a:lstStyle/>
          <a:p>
            <a:r>
              <a:rPr lang="de-DE" cap="small" dirty="0">
                <a:solidFill>
                  <a:srgbClr val="305777"/>
                </a:solidFill>
                <a:latin typeface="Gadugi" panose="020B0502040204020203" pitchFamily="34" charset="0"/>
              </a:rPr>
              <a:t>1. IT-Security &amp; Strafrecht</a:t>
            </a:r>
            <a:endParaRPr lang="en-GB" cap="small" dirty="0">
              <a:solidFill>
                <a:srgbClr val="305777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AF0FC81-8F12-9F3A-D5E8-F7E5885D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8E7A4A-876B-4A5E-B1E0-D242A0C0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461" y="207301"/>
            <a:ext cx="1694835" cy="420660"/>
          </a:xfrm>
          <a:prstGeom prst="rect">
            <a:avLst/>
          </a:prstGeom>
        </p:spPr>
      </p:pic>
      <p:pic>
        <p:nvPicPr>
          <p:cNvPr id="5" name="Grafik 4" descr="Ein Bild, das Wand, Design, Im Haus enthält.&#10;&#10;KI-generierte Inhalte können fehlerhaft sein.">
            <a:extLst>
              <a:ext uri="{FF2B5EF4-FFF2-40B4-BE49-F238E27FC236}">
                <a16:creationId xmlns:a16="http://schemas.microsoft.com/office/drawing/2014/main" id="{DA6D8F4B-E56E-B0C6-207D-8491AA454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r="370"/>
          <a:stretch/>
        </p:blipFill>
        <p:spPr>
          <a:xfrm>
            <a:off x="2096707" y="1080000"/>
            <a:ext cx="3826611" cy="5189324"/>
          </a:xfrm>
          <a:prstGeom prst="rect">
            <a:avLst/>
          </a:prstGeom>
        </p:spPr>
      </p:pic>
      <p:pic>
        <p:nvPicPr>
          <p:cNvPr id="11" name="Grafik 10" descr="Ein Bild, das Person, Kleidung, computer, Im Haus enthält.">
            <a:extLst>
              <a:ext uri="{FF2B5EF4-FFF2-40B4-BE49-F238E27FC236}">
                <a16:creationId xmlns:a16="http://schemas.microsoft.com/office/drawing/2014/main" id="{22866B79-68EC-6F83-F6E7-06801A20E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139" r="3825" b="15846"/>
          <a:stretch/>
        </p:blipFill>
        <p:spPr>
          <a:xfrm>
            <a:off x="6268685" y="1080000"/>
            <a:ext cx="3826611" cy="51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6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573A9C-3173-4D78-9B97-5060F17F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7" y="261347"/>
            <a:ext cx="6553326" cy="478480"/>
          </a:xfrm>
        </p:spPr>
        <p:txBody>
          <a:bodyPr/>
          <a:lstStyle/>
          <a:p>
            <a:r>
              <a:rPr lang="de-DE" cap="small" dirty="0">
                <a:solidFill>
                  <a:srgbClr val="305777"/>
                </a:solidFill>
                <a:latin typeface="Gadugi" panose="020B0502040204020203" pitchFamily="34" charset="0"/>
              </a:rPr>
              <a:t>2. </a:t>
            </a:r>
            <a:r>
              <a:rPr lang="en-GB" cap="small" dirty="0">
                <a:solidFill>
                  <a:srgbClr val="305777"/>
                </a:solidFill>
                <a:latin typeface="Gadugi" panose="020B0502040204020203" pitchFamily="34" charset="0"/>
              </a:rPr>
              <a:t>Cyber-Crime</a:t>
            </a:r>
            <a:endParaRPr lang="en-GB" cap="small" dirty="0">
              <a:solidFill>
                <a:srgbClr val="305777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AF0FC81-8F12-9F3A-D5E8-F7E5885D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3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8E7A4A-876B-4A5E-B1E0-D242A0C0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908" y="228911"/>
            <a:ext cx="1694835" cy="420660"/>
          </a:xfrm>
          <a:prstGeom prst="rect">
            <a:avLst/>
          </a:prstGeom>
        </p:spPr>
      </p:pic>
      <p:pic>
        <p:nvPicPr>
          <p:cNvPr id="6" name="Grafik 5" descr="Ein Bild, das Screenshot, Kunst enthält.&#10;&#10;KI-generierte Inhalte können fehlerhaft sein.">
            <a:extLst>
              <a:ext uri="{FF2B5EF4-FFF2-40B4-BE49-F238E27FC236}">
                <a16:creationId xmlns:a16="http://schemas.microsoft.com/office/drawing/2014/main" id="{50FDA695-1B83-9616-054B-9886E6471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r="2020"/>
          <a:stretch/>
        </p:blipFill>
        <p:spPr>
          <a:xfrm>
            <a:off x="2138421" y="1080000"/>
            <a:ext cx="7915158" cy="46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7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573A9C-3173-4D78-9B97-5060F17F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7" y="250456"/>
            <a:ext cx="6553326" cy="478480"/>
          </a:xfrm>
        </p:spPr>
        <p:txBody>
          <a:bodyPr/>
          <a:lstStyle/>
          <a:p>
            <a:r>
              <a:rPr lang="de-DE" cap="small" dirty="0">
                <a:solidFill>
                  <a:srgbClr val="305777"/>
                </a:solidFill>
                <a:latin typeface="Gadugi" panose="020B0502040204020203" pitchFamily="34" charset="0"/>
              </a:rPr>
              <a:t>3. BKA, BSI &amp; Co.</a:t>
            </a:r>
            <a:endParaRPr lang="en-GB" cap="small" dirty="0">
              <a:solidFill>
                <a:srgbClr val="305777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AF0FC81-8F12-9F3A-D5E8-F7E5885D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4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8E7A4A-876B-4A5E-B1E0-D242A0C0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908" y="193744"/>
            <a:ext cx="1694835" cy="420660"/>
          </a:xfrm>
          <a:prstGeom prst="rect">
            <a:avLst/>
          </a:prstGeom>
        </p:spPr>
      </p:pic>
      <p:pic>
        <p:nvPicPr>
          <p:cNvPr id="7" name="Grafik 6" descr="Ein Bild, das Auto, Autoteile, Licht, draußen enthält.&#10;&#10;KI-generierte Inhalte können fehlerhaft sein.">
            <a:extLst>
              <a:ext uri="{FF2B5EF4-FFF2-40B4-BE49-F238E27FC236}">
                <a16:creationId xmlns:a16="http://schemas.microsoft.com/office/drawing/2014/main" id="{C9568088-9E3A-ED07-2776-B20074E5F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50" y="1080001"/>
            <a:ext cx="7810901" cy="52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9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573A9C-3173-4D78-9B97-5060F17F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7" y="363516"/>
            <a:ext cx="6553326" cy="478480"/>
          </a:xfrm>
        </p:spPr>
        <p:txBody>
          <a:bodyPr/>
          <a:lstStyle/>
          <a:p>
            <a:r>
              <a:rPr lang="de-DE" cap="small" dirty="0">
                <a:solidFill>
                  <a:srgbClr val="305777"/>
                </a:solidFill>
                <a:latin typeface="Gadugi" panose="020B0502040204020203" pitchFamily="34" charset="0"/>
              </a:rPr>
              <a:t>4. CISO</a:t>
            </a:r>
            <a:endParaRPr lang="en-GB" cap="small" dirty="0">
              <a:solidFill>
                <a:srgbClr val="305777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AF0FC81-8F12-9F3A-D5E8-F7E5885D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8E7A4A-876B-4A5E-B1E0-D242A0C0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093" y="247771"/>
            <a:ext cx="1694835" cy="4206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74DCEC-6475-745B-B7D5-81EE3E752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372" y="1012875"/>
            <a:ext cx="7635257" cy="50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89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D97A7-EDBD-8F6A-270A-A1A5DC9BF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00978FC-859C-ED9A-225B-F89343D8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7" y="343690"/>
            <a:ext cx="6553326" cy="478480"/>
          </a:xfrm>
        </p:spPr>
        <p:txBody>
          <a:bodyPr/>
          <a:lstStyle/>
          <a:p>
            <a:r>
              <a:rPr lang="de-DE" cap="small" dirty="0">
                <a:solidFill>
                  <a:srgbClr val="305777"/>
                </a:solidFill>
                <a:latin typeface="Gadugi" panose="020B0502040204020203" pitchFamily="34" charset="0"/>
              </a:rPr>
              <a:t>5. Rechtsberatung</a:t>
            </a:r>
            <a:endParaRPr lang="en-GB" cap="small" dirty="0">
              <a:solidFill>
                <a:srgbClr val="305777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2EFE5FC-F0A5-6B04-DF41-FEE1AFF15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D86409-AAD3-2DB2-BD66-9D9A64253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714" y="341791"/>
            <a:ext cx="1694835" cy="420660"/>
          </a:xfrm>
          <a:prstGeom prst="rect">
            <a:avLst/>
          </a:prstGeom>
        </p:spPr>
      </p:pic>
      <p:pic>
        <p:nvPicPr>
          <p:cNvPr id="6" name="Grafik 5" descr="Ein Bild, das Kleidung, Person, Zusammenarbeit, Im Haus enthält.&#10;&#10;KI-generierte Inhalte können fehlerhaft sein.">
            <a:extLst>
              <a:ext uri="{FF2B5EF4-FFF2-40B4-BE49-F238E27FC236}">
                <a16:creationId xmlns:a16="http://schemas.microsoft.com/office/drawing/2014/main" id="{5D256329-89D8-7E11-7AEC-81930A689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1" r="12851" b="506"/>
          <a:stretch/>
        </p:blipFill>
        <p:spPr>
          <a:xfrm>
            <a:off x="2190000" y="1080001"/>
            <a:ext cx="7812000" cy="5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3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573A9C-3173-4D78-9B97-5060F17F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7" y="329560"/>
            <a:ext cx="6553326" cy="478480"/>
          </a:xfrm>
        </p:spPr>
        <p:txBody>
          <a:bodyPr/>
          <a:lstStyle/>
          <a:p>
            <a:r>
              <a:rPr lang="de-DE" cap="small" dirty="0">
                <a:solidFill>
                  <a:srgbClr val="305777"/>
                </a:solidFill>
                <a:latin typeface="Gadugi" panose="020B0502040204020203" pitchFamily="34" charset="0"/>
              </a:rPr>
              <a:t>6. Gerichte</a:t>
            </a:r>
            <a:endParaRPr lang="de-DE" cap="small" dirty="0">
              <a:solidFill>
                <a:srgbClr val="305777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AF0FC81-8F12-9F3A-D5E8-F7E5885D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6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8E7A4A-876B-4A5E-B1E0-D242A0C0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908" y="329560"/>
            <a:ext cx="1694835" cy="420660"/>
          </a:xfrm>
          <a:prstGeom prst="rect">
            <a:avLst/>
          </a:prstGeom>
        </p:spPr>
      </p:pic>
      <p:pic>
        <p:nvPicPr>
          <p:cNvPr id="11" name="Grafik 10" descr="Leere Stühle in der Geschworenenbank">
            <a:extLst>
              <a:ext uri="{FF2B5EF4-FFF2-40B4-BE49-F238E27FC236}">
                <a16:creationId xmlns:a16="http://schemas.microsoft.com/office/drawing/2014/main" id="{301BF0DA-54F1-BFA3-8B60-5EEC1434B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93" b="270"/>
          <a:stretch/>
        </p:blipFill>
        <p:spPr>
          <a:xfrm>
            <a:off x="2190000" y="1080000"/>
            <a:ext cx="7812000" cy="52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18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573A9C-3173-4D78-9B97-5060F17F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7" y="353950"/>
            <a:ext cx="6553326" cy="478480"/>
          </a:xfrm>
        </p:spPr>
        <p:txBody>
          <a:bodyPr/>
          <a:lstStyle/>
          <a:p>
            <a:r>
              <a:rPr lang="de-DE" cap="small" dirty="0">
                <a:solidFill>
                  <a:srgbClr val="305777"/>
                </a:solidFill>
                <a:latin typeface="Gadugi" panose="020B0502040204020203" pitchFamily="34" charset="0"/>
              </a:rPr>
              <a:t>7. </a:t>
            </a:r>
            <a:r>
              <a:rPr lang="en-GB" cap="small" dirty="0">
                <a:solidFill>
                  <a:srgbClr val="305777"/>
                </a:solidFill>
                <a:latin typeface="Gadugi" panose="020B0502040204020203" pitchFamily="34" charset="0"/>
              </a:rPr>
              <a:t>Learning</a:t>
            </a:r>
            <a:endParaRPr lang="en-GB" cap="small" dirty="0">
              <a:solidFill>
                <a:srgbClr val="305777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AF0FC81-8F12-9F3A-D5E8-F7E5885D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7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8E7A4A-876B-4A5E-B1E0-D242A0C0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908" y="267556"/>
            <a:ext cx="1694835" cy="420660"/>
          </a:xfrm>
          <a:prstGeom prst="rect">
            <a:avLst/>
          </a:prstGeom>
        </p:spPr>
      </p:pic>
      <p:pic>
        <p:nvPicPr>
          <p:cNvPr id="6" name="Grafik 5" descr="Ein Bild, das Kleidung, Menschliches Gesicht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F9F2CA39-030E-94E8-13A6-FB9FDAFBB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94" y="1080001"/>
            <a:ext cx="7777213" cy="51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73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80ADF7A8-110E-46E4-A24F-9D3C8C19D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732" y="2043222"/>
            <a:ext cx="6162535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Mirjam Steinfeld, MBA, CFE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Fachanwältin für Strafrecht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1400" dirty="0">
              <a:solidFill>
                <a:srgbClr val="404040"/>
              </a:solidFill>
              <a:latin typeface="Gadugi" panose="020B0502040204020203" pitchFamily="34" charset="0"/>
              <a:ea typeface="Calibri" panose="020F0502020204030204" pitchFamily="34" charset="0"/>
              <a:cs typeface="Frank Ruhl Libre" panose="00000500000000000000" pitchFamily="2" charset="-79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T +49 69 8740306 – 0</a:t>
            </a:r>
            <a:b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</a:br>
            <a: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F +49 69 8740306 – 20</a:t>
            </a:r>
            <a:b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</a:br>
            <a:r>
              <a:rPr lang="de-DE" altLang="de-DE" sz="1400" dirty="0" err="1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m.steinfeld@rosinus</a:t>
            </a:r>
            <a: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-partner.com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1200" dirty="0">
              <a:solidFill>
                <a:srgbClr val="404040"/>
              </a:solidFill>
              <a:latin typeface="Gadugi" panose="020B0502040204020203" pitchFamily="34" charset="0"/>
              <a:ea typeface="Calibri" panose="020F0502020204030204" pitchFamily="34" charset="0"/>
              <a:cs typeface="Frank Ruhl Libre" panose="00000500000000000000" pitchFamily="2" charset="-79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Rosinus | Partner Rechtsanwälte PartG mbB</a:t>
            </a:r>
            <a:b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</a:br>
            <a: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Kettenhofweg 29</a:t>
            </a:r>
            <a:b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</a:br>
            <a: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60325 Frankfurt am Main</a:t>
            </a:r>
            <a:b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</a:br>
            <a: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PR Nr. 2638 | Amtsgericht Frankfurt am Main</a:t>
            </a:r>
            <a:b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</a:br>
            <a:r>
              <a:rPr lang="de-DE" altLang="de-DE" sz="1400" dirty="0">
                <a:solidFill>
                  <a:srgbClr val="404040"/>
                </a:solidFill>
                <a:latin typeface="Gadugi" panose="020B0502040204020203" pitchFamily="34" charset="0"/>
                <a:ea typeface="Calibri" panose="020F0502020204030204" pitchFamily="34" charset="0"/>
                <a:cs typeface="Frank Ruhl Libre" panose="00000500000000000000" pitchFamily="2" charset="-79"/>
              </a:rPr>
              <a:t>www.rosinus-partner.com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22EC3E-F496-489B-B618-4B2413D42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168" y="5129735"/>
            <a:ext cx="1431719" cy="15212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FC87D6F-DDE2-41A8-ABAD-3679F8B05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846" y="2137918"/>
            <a:ext cx="1860212" cy="478480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719AF296-CDBC-ACC7-D73A-BDBFBA844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1"/>
            <a:ext cx="12192000" cy="669943"/>
          </a:xfrm>
          <a:prstGeom prst="rect">
            <a:avLst/>
          </a:prstGeom>
          <a:solidFill>
            <a:srgbClr val="305777"/>
          </a:solidFill>
          <a:ln w="3175">
            <a:solidFill>
              <a:srgbClr val="305777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Vielen Dank für Ihre Aufmerksamkeit!</a:t>
            </a:r>
          </a:p>
        </p:txBody>
      </p:sp>
      <p:pic>
        <p:nvPicPr>
          <p:cNvPr id="8" name="Grafik 7" descr="Ein Bild, das Text, Schrift, Screenshot, Zahl enthält.&#10;&#10;KI-generierte Inhalte können fehlerhaft sein.">
            <a:extLst>
              <a:ext uri="{FF2B5EF4-FFF2-40B4-BE49-F238E27FC236}">
                <a16:creationId xmlns:a16="http://schemas.microsoft.com/office/drawing/2014/main" id="{5D06327D-FF8D-F670-6200-4BEAAE980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83" y="1657004"/>
            <a:ext cx="1467109" cy="1623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53FE727-384F-E8FE-0342-367C193D7B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6163" y="3429000"/>
            <a:ext cx="1753239" cy="1471936"/>
          </a:xfrm>
          <a:prstGeom prst="rect">
            <a:avLst/>
          </a:prstGeom>
        </p:spPr>
      </p:pic>
      <p:pic>
        <p:nvPicPr>
          <p:cNvPr id="9" name="Grafik 8" descr="Ein Bild, das Menschliches Gesicht, Wand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DA728151-1771-1AD1-E400-983EAAB6B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9" t="4092" r="16549"/>
          <a:stretch/>
        </p:blipFill>
        <p:spPr>
          <a:xfrm>
            <a:off x="382108" y="1916984"/>
            <a:ext cx="2117917" cy="268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58476"/>
      </p:ext>
    </p:extLst>
  </p:cSld>
  <p:clrMapOvr>
    <a:masterClrMapping/>
  </p:clrMapOvr>
</p:sld>
</file>

<file path=ppt/theme/theme1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">
  <a:themeElements>
    <a:clrScheme name="Benutzerdefiniert 22">
      <a:dk1>
        <a:srgbClr val="002060"/>
      </a:dk1>
      <a:lt1>
        <a:srgbClr val="FFFFFF"/>
      </a:lt1>
      <a:dk2>
        <a:srgbClr val="002060"/>
      </a:dk2>
      <a:lt2>
        <a:srgbClr val="E8EDEF"/>
      </a:lt2>
      <a:accent1>
        <a:srgbClr val="002060"/>
      </a:accent1>
      <a:accent2>
        <a:srgbClr val="405B6F"/>
      </a:accent2>
      <a:accent3>
        <a:srgbClr val="FFB873"/>
      </a:accent3>
      <a:accent4>
        <a:srgbClr val="FFDAB6"/>
      </a:accent4>
      <a:accent5>
        <a:srgbClr val="B9BABB"/>
      </a:accent5>
      <a:accent6>
        <a:srgbClr val="405B6F"/>
      </a:accent6>
      <a:hlink>
        <a:srgbClr val="002060"/>
      </a:hlink>
      <a:folHlink>
        <a:srgbClr val="002060"/>
      </a:folHlink>
    </a:clrScheme>
    <a:fontScheme name="Benutzerdefiniert 2">
      <a:majorFont>
        <a:latin typeface="Gadugi"/>
        <a:ea typeface=""/>
        <a:cs typeface=""/>
      </a:majorFont>
      <a:minorFont>
        <a:latin typeface="Gadug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">
  <a:themeElements>
    <a:clrScheme name="Benutzerdefiniert 22">
      <a:dk1>
        <a:srgbClr val="002060"/>
      </a:dk1>
      <a:lt1>
        <a:srgbClr val="FFFFFF"/>
      </a:lt1>
      <a:dk2>
        <a:srgbClr val="002060"/>
      </a:dk2>
      <a:lt2>
        <a:srgbClr val="E8EDEF"/>
      </a:lt2>
      <a:accent1>
        <a:srgbClr val="002060"/>
      </a:accent1>
      <a:accent2>
        <a:srgbClr val="405B6F"/>
      </a:accent2>
      <a:accent3>
        <a:srgbClr val="FFB873"/>
      </a:accent3>
      <a:accent4>
        <a:srgbClr val="FFDAB6"/>
      </a:accent4>
      <a:accent5>
        <a:srgbClr val="B9BABB"/>
      </a:accent5>
      <a:accent6>
        <a:srgbClr val="405B6F"/>
      </a:accent6>
      <a:hlink>
        <a:srgbClr val="002060"/>
      </a:hlink>
      <a:folHlink>
        <a:srgbClr val="002060"/>
      </a:folHlink>
    </a:clrScheme>
    <a:fontScheme name="Benutzerdefiniert 2">
      <a:majorFont>
        <a:latin typeface="Gadugi"/>
        <a:ea typeface=""/>
        <a:cs typeface=""/>
      </a:majorFont>
      <a:minorFont>
        <a:latin typeface="Gadug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2013 – 2022-Design">
  <a:themeElements>
    <a:clrScheme name="Office 2013 – 2022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– 2022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– 2022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86D385BE50224588E922A393CE0800" ma:contentTypeVersion="15" ma:contentTypeDescription="Ein neues Dokument erstellen." ma:contentTypeScope="" ma:versionID="5218bf1c2563feafe0d5654b400d579c">
  <xsd:schema xmlns:xsd="http://www.w3.org/2001/XMLSchema" xmlns:xs="http://www.w3.org/2001/XMLSchema" xmlns:p="http://schemas.microsoft.com/office/2006/metadata/properties" xmlns:ns2="93c4790d-b704-4efb-831b-cce6eff1ea49" xmlns:ns3="1db7e35c-8788-42dc-a3e3-10c9d63946e6" targetNamespace="http://schemas.microsoft.com/office/2006/metadata/properties" ma:root="true" ma:fieldsID="866e2822b671a371a42a441a11455c83" ns2:_="" ns3:_="">
    <xsd:import namespace="93c4790d-b704-4efb-831b-cce6eff1ea49"/>
    <xsd:import namespace="1db7e35c-8788-42dc-a3e3-10c9d63946e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4790d-b704-4efb-831b-cce6eff1ea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01fc77c-a684-460d-ae38-7e790eb19252}" ma:internalName="TaxCatchAll" ma:showField="CatchAllData" ma:web="93c4790d-b704-4efb-831b-cce6eff1ea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7e35c-8788-42dc-a3e3-10c9d63946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f80f6d38-43b1-4def-ac06-3ce7426a3a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c4790d-b704-4efb-831b-cce6eff1ea49" xsi:nil="true"/>
    <lcf76f155ced4ddcb4097134ff3c332f xmlns="1db7e35c-8788-42dc-a3e3-10c9d63946e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A2FD582-CBE8-4E8C-9046-BC42A31F8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c4790d-b704-4efb-831b-cce6eff1ea49"/>
    <ds:schemaRef ds:uri="1db7e35c-8788-42dc-a3e3-10c9d63946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B611B4-0EA5-41E7-845C-709E6B7A8F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F4142E-27F8-4F5D-9431-BAA0680667C3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1db7e35c-8788-42dc-a3e3-10c9d63946e6"/>
    <ds:schemaRef ds:uri="http://schemas.openxmlformats.org/package/2006/metadata/core-properties"/>
    <ds:schemaRef ds:uri="93c4790d-b704-4efb-831b-cce6eff1ea4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521</Words>
  <Application>Microsoft Office PowerPoint</Application>
  <PresentationFormat>Breitbild</PresentationFormat>
  <Paragraphs>97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9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Century Gothic</vt:lpstr>
      <vt:lpstr>Gadugi</vt:lpstr>
      <vt:lpstr>Symbol</vt:lpstr>
      <vt:lpstr>Wingdings</vt:lpstr>
      <vt:lpstr>1_Benutzerdefiniertes Design</vt:lpstr>
      <vt:lpstr>Benutzerdefiniertes Design</vt:lpstr>
      <vt:lpstr>1_Office</vt:lpstr>
      <vt:lpstr>2_Office</vt:lpstr>
      <vt:lpstr>Office 2013 – 2022-Design</vt:lpstr>
      <vt:lpstr>PowerPoint-Präsentation</vt:lpstr>
      <vt:lpstr>1. IT-Security &amp; Strafrecht</vt:lpstr>
      <vt:lpstr>2. Cyber-Crime</vt:lpstr>
      <vt:lpstr>3. BKA, BSI &amp; Co.</vt:lpstr>
      <vt:lpstr>4. CISO</vt:lpstr>
      <vt:lpstr>5. Rechtsberatung</vt:lpstr>
      <vt:lpstr>6. Gerichte</vt:lpstr>
      <vt:lpstr>7. Learning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Mathias Grzesiek</dc:creator>
  <cp:lastModifiedBy>Rosinus | Partner</cp:lastModifiedBy>
  <cp:revision>774</cp:revision>
  <cp:lastPrinted>2020-07-24T14:08:00Z</cp:lastPrinted>
  <dcterms:created xsi:type="dcterms:W3CDTF">2019-01-08T12:50:49Z</dcterms:created>
  <dcterms:modified xsi:type="dcterms:W3CDTF">2026-04-17T06:00:35Z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0x010100A786D385BE50224588E922A393CE0800</vt:lpwstr>
  </property>
</Properties>
</file>